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69" d="100"/>
          <a:sy n="69" d="100"/>
        </p:scale>
        <p:origin x="-138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D294A-09F7-420A-820F-FE4E30DF795F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9AAB4-6035-4154-BF9B-E1E63F27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AAB4-6035-4154-BF9B-E1E63F27C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9AAB4-6035-4154-BF9B-E1E63F27CD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7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858000" cy="883623"/>
          </a:xfrm>
        </p:spPr>
        <p:txBody>
          <a:bodyPr>
            <a:normAutofit/>
          </a:bodyPr>
          <a:lstStyle/>
          <a:p>
            <a:r>
              <a:rPr lang="en-US" sz="2000" b="1" spc="300" dirty="0" smtClean="0">
                <a:latin typeface="Times New Roman" pitchFamily="18" charset="0"/>
                <a:cs typeface="Times New Roman" pitchFamily="18" charset="0"/>
              </a:rPr>
              <a:t>TRƯỜNG ĐẠI HỌC DUY TÂN</a:t>
            </a:r>
            <a:br>
              <a:rPr lang="en-US" sz="2000" b="1" spc="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spc="300" dirty="0" smtClean="0">
                <a:latin typeface="Times New Roman" pitchFamily="18" charset="0"/>
                <a:cs typeface="Times New Roman" pitchFamily="18" charset="0"/>
              </a:rPr>
              <a:t>KHOA DƯỢC</a:t>
            </a:r>
            <a:endParaRPr lang="en-US" sz="2000" b="1" spc="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7043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498937"/>
            <a:ext cx="697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 LAO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084576"/>
            <a:ext cx="49895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GVHD: Th.s Nguyễn Phúc Học</a:t>
            </a:r>
          </a:p>
          <a:p>
            <a:pPr marL="0" lvl="1">
              <a:lnSpc>
                <a:spcPct val="150000"/>
              </a:lnSpc>
            </a:pP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SVTH: Nhóm 14 - Lớp: PTH 350H </a:t>
            </a:r>
          </a:p>
          <a:p>
            <a:pPr marL="0" lvl="1">
              <a:lnSpc>
                <a:spcPct val="15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Phùng Thị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Nguyên     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 2020526382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Đoàn Khánh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Tran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 2020526256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15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Trần Thị Tranh	    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2020527529</a:t>
            </a:r>
          </a:p>
          <a:p>
            <a:pPr marL="0" lvl="1">
              <a:lnSpc>
                <a:spcPct val="15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Lê Thanh Tuấn	     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2021528289</a:t>
            </a:r>
          </a:p>
          <a:p>
            <a:pPr marL="0" lvl="1">
              <a:lnSpc>
                <a:spcPct val="15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Võ Trần Tố Vân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2020524967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599"/>
            <a:ext cx="3886200" cy="31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pPr algn="l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5. TRIỆU CHỨNG LAO PHỔI Ở NGƯỜI LỚN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426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5.1 Triệu chứng lâm sàng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‒ Toàn thân: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Sốt nhẹ về chiều, ra mồ hôi đêm, chán ăn, mệt mỏi, gầy sút cân.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‒ Cơ năng: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Ho, khạc đờm, ho ra máu, đau ngực, khó thở.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‒ Thực thể: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Nghe phổi có thể có tiếng bệnh lý (ran ẩm, ran nổ,....).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364772"/>
            <a:ext cx="82462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Nhuộm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soi đờm trực tiếp tìm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AFB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Xpert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MTB/RIF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Nuôi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60" y="685800"/>
            <a:ext cx="438868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vi-VN" sz="2400" b="1" dirty="0" smtClean="0"/>
              <a:t>5.3 Tổn thương trên X quang phổi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544" y="685800"/>
            <a:ext cx="55534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Xquang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phổi thường quy: Hình ảnh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phim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Xquang gợi ý lao phổi tiến triển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thâm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nhiễm, nốt, hang, xơ hang, có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kéo ở 1/2 trên của phế trường, có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bên hoặc 2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Xquang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phổi có giá trị sàng lọc cao với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trên 90% với các trường hợp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phổi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AFB(+).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Tuy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nhiên cần lưu ý độ đặc hiệu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nên không khẳng định chẩn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phổi chỉ bằng 1 phim Xquang phổi.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7200"/>
            <a:ext cx="3505200" cy="3155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12790"/>
            <a:ext cx="3505200" cy="32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609600"/>
          </a:xfrm>
        </p:spPr>
        <p:txBody>
          <a:bodyPr>
            <a:normAutofit/>
          </a:bodyPr>
          <a:lstStyle/>
          <a:p>
            <a:pPr algn="l"/>
            <a:r>
              <a:rPr lang="vi-VN" sz="2400" b="1" dirty="0" smtClean="0"/>
              <a:t>5.4 CHẨN ĐOÁN XÁC ĐỊNH: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62000"/>
            <a:ext cx="711430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"/>
            <a:ext cx="8229600" cy="50901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6.  ĐIỀU TRỊ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28" y="457200"/>
            <a:ext cx="891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6.1 Nguyên tắc điều trị bệnh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Phối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hợp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&gt;=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loại thuốc kháng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giai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đoạn tấn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dùng thuốc đúng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liều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dùng thuốc đủ thời gian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&gt;=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8-9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liên tục có kiểm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Giai đoạn tấn công: dùng thuốc hàng ngày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Giai đoạn duy trì (hay cách khoảng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):2 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 lần một tuần tùy theo phác đồ điều trị theo liều qui định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trị theo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DOTS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tấn công 2 tới 3 tháng với ít nhất 4 loại thuốc kháng lao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(SHRZ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GĐ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duy trì 4 tới 6 tháng dùng ít nhất 2 loại thuốc kháng lao.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6.2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06" y="3637026"/>
            <a:ext cx="1676400" cy="2328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3683490"/>
            <a:ext cx="3032784" cy="22745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07136"/>
            <a:ext cx="31337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64" y="3447255"/>
            <a:ext cx="2788920" cy="251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837"/>
            <a:ext cx="2852738" cy="2681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6971" y="277715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393đ/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2354" y="279662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1900đ/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596535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500v-2108đ/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" y="5958078"/>
            <a:ext cx="2898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*10 viên-1240đ/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1208đ/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9487"/>
            <a:ext cx="82296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7. PHÒNG BỆNH LAO</a:t>
            </a:r>
            <a:br>
              <a:rPr lang="vi-VN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560487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7.1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 Giảm nguy cơ nhiễm vi khuẩn lao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 Kiểm soát vệ sinh môi trường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b) Sử dụng phương tiện phòng hộ cá nhân cho nhân viên y tế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c) Giảm tiếp xúc nguồn lây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7.2. Giảm nguy cơ chuyển từ nhiễm lao sang bệnh lao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 Tiêm vắc xin BCG (Bacille Calmette-Guérin): do Chương trình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chủng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mở rộng thực hiện nhằm giúp cho cơ thể hình thành miễn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chống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lại bệnh lao khi bị nhiễm lao.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b) Điều trị lao tiềm ẩn bằng 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" y="5769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spc="300" dirty="0" smtClean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spc="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85899"/>
            <a:ext cx="8406384" cy="5438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Nhiễm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Nguy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35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5635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ĐỊNH NGHĨA VÀ TÌNH HÌNH MẮC LAO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6553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1.1 ĐỊNH NGHĨA: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do vi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(Mycobacterium tuberculosis)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lao có thể gặp ở tất cả các bộ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cơ thể, trong đó lao phổi là thể lao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biến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nhất (chiếm 80 – 85% tổng số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) và là nguồn lây chính cho người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quanh.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78993"/>
            <a:ext cx="2234184" cy="2913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3974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 Koch (1843-1910)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380012"/>
            <a:ext cx="8711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1.2 TÌNH HÌNH MẮC LAO HIỆN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Hiện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nay lao là bệnh nhiễm khuẩn chính 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thường gặp nhất, ảnh hưởng đến 2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tức 1/3 dân số, với 9 triệu ca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năm,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triệu người tử vong,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hết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ở các nước đang phát triển.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48" y="1222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1.2 TÌNH HÌNH MẮC LAO HIỆN NAY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" y="4376678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 một trong 3 bệnh truyền nhiễm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tử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vong cao nhất trên thế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giới: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HIV/AIDS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giết 3 triệu người mỗi năm, lao giết 2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triệu,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sốt rét giết 1 triệu.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nhãng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chương trình kiểm soát lao, sự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của đại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HIV/AIDS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và việc di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khiến lao trỗi dậy.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760012"/>
            <a:ext cx="8241792" cy="35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5" y="152400"/>
            <a:ext cx="8839200" cy="868362"/>
          </a:xfrm>
        </p:spPr>
        <p:txBody>
          <a:bodyPr>
            <a:norm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2. NGUYÊN NHÂN, ĐIỀU KIỆN THUẬN LỢI VÀ NGUỒN LÂY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67" y="748820"/>
            <a:ext cx="5276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2.1 Nguyên nhân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Tác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nhân gây bệnh lao,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Mycobacterium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tuberculosis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(MTB), là vi khuẩn hiếu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16-20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31" y="841249"/>
            <a:ext cx="3391076" cy="237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035" y="3048000"/>
            <a:ext cx="87189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vẫn giữ màu nhuộm sau khi bị xử lý với dung dịch acid, vì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nó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loại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 "trực khuẩn kháng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acid“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19600"/>
            <a:ext cx="36576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648200"/>
            <a:ext cx="43259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Tiếp xúc gần gũi (kéo dài,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thân mật) là nguy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nhiễm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nhất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%, nhưng có thể đến 100%).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259869"/>
            <a:ext cx="8229600" cy="381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984" y="640869"/>
            <a:ext cx="6224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2.3.1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Bệnh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lao là bệnh lây truyền qua đường hô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2.3.2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Bệnh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lao có thể gặp ở tất cả các bộ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cơ thể, trong đó lao phổi là thể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phổ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biến nhất (chiếm 80 – 85%) và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nguồn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lây chính cho người xung quanh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1" y="853834"/>
            <a:ext cx="2883409" cy="3544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984" y="4427518"/>
            <a:ext cx="8662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2.3.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 Nguy cơ chuyển từ nhiễm lao sang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bệnh lao: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Khoảng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10% trong suốt cuộc đời 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người khỏe mạnh có hệ thống miễn 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bình thường bị nhiễm lao từ lúc nhỏ 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chuyển thành bệnh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533400"/>
          </a:xfrm>
        </p:spPr>
        <p:txBody>
          <a:bodyPr>
            <a:normAutofit/>
          </a:bodyPr>
          <a:lstStyle/>
          <a:p>
            <a:pPr algn="l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3. CƠ CHẾ BỆNH SINH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784" y="6096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lao-51%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vong-không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ĐT.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Nhiễm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trực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khuẩn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phế nang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bào phế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sinh sôi theo cấp số mũ.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bị tế bào đuôi gai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bắt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giữ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hạch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ở 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mô và cơ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xa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phát triển: đỉnh phổi, hạch lympho ngoại biên, thận, não và xương.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‒ Lao được phân loại là trình trạng viêm u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43" y="3421560"/>
            <a:ext cx="4093361" cy="23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" y="3449277"/>
            <a:ext cx="4098976" cy="234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6200" y="5874603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Mô hoại tử xơ hoá, tạo sẹo và</a:t>
            </a:r>
          </a:p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các khoang chứa chất hoại tử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5874603"/>
            <a:ext cx="4163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Vùng bị ảnh hưởng được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thế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bằng mô sẹo.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PHÂN LOẠI VÀ MỘT SỐ THỂ LÂM SÀNG BỆNH LAO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0480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128" y="14569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6528" y="151180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0640" y="164161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0264" y="2362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LP AFB (+)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LP AFB (-)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2456" y="323266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XN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0" y="4040832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8928" y="4879032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HIV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562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4" idx="3"/>
          </p:cNvCxnSpPr>
          <p:nvPr/>
        </p:nvCxnSpPr>
        <p:spPr>
          <a:xfrm flipV="1">
            <a:off x="990600" y="1872442"/>
            <a:ext cx="381000" cy="1591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99744" y="2624929"/>
            <a:ext cx="362712" cy="767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87552" y="3463499"/>
            <a:ext cx="5242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99744" y="3445763"/>
            <a:ext cx="350520" cy="808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3"/>
            <a:endCxn id="13" idx="1"/>
          </p:cNvCxnSpPr>
          <p:nvPr/>
        </p:nvCxnSpPr>
        <p:spPr>
          <a:xfrm>
            <a:off x="990600" y="3463499"/>
            <a:ext cx="338328" cy="1646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3"/>
            <a:endCxn id="14" idx="1"/>
          </p:cNvCxnSpPr>
          <p:nvPr/>
        </p:nvCxnSpPr>
        <p:spPr>
          <a:xfrm>
            <a:off x="990600" y="3463499"/>
            <a:ext cx="381000" cy="2329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"/>
            <a:ext cx="82296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4.2 MỘT SỐ THỂ LÂM SÀNG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8559"/>
              </p:ext>
            </p:extLst>
          </p:nvPr>
        </p:nvGraphicFramePr>
        <p:xfrm>
          <a:off x="381000" y="838200"/>
          <a:ext cx="8077200" cy="533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0485"/>
                <a:gridCol w="6116715"/>
              </a:tblGrid>
              <a:tr h="13335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LAO SƠ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NHIỄM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Lao sơ nhiễm hay gặp ở trẻ em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với tổn thương ở phổi,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thường không có triệu chứng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vi-VN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biểu hiện không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điển hình.</a:t>
                      </a:r>
                    </a:p>
                    <a:p>
                      <a:r>
                        <a:rPr lang="en-US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Tổn thương là nốt ở phổi kèm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theo hạch rốn phổi to ra, có thể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tự khỏi hoặc xuất hiện các thể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lao khác lao: màng não, lao kê…</a:t>
                      </a:r>
                      <a:endParaRPr lang="en-US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35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LAO KÊ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b="0" dirty="0" smtClean="0">
                          <a:latin typeface="Times New Roman" pitchFamily="18" charset="0"/>
                          <a:cs typeface="Times New Roman" pitchFamily="18" charset="0"/>
                        </a:rPr>
                        <a:t>Triệu chứng cơ năng thường rầm</a:t>
                      </a:r>
                      <a:r>
                        <a:rPr lang="en-US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b="0" dirty="0" smtClean="0">
                          <a:latin typeface="Times New Roman" pitchFamily="18" charset="0"/>
                          <a:cs typeface="Times New Roman" pitchFamily="18" charset="0"/>
                        </a:rPr>
                        <a:t>rộ: sốt cao, khó thở, tím tái.</a:t>
                      </a:r>
                    </a:p>
                    <a:p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vi-VN" b="0" dirty="0" smtClean="0">
                          <a:latin typeface="Times New Roman" pitchFamily="18" charset="0"/>
                          <a:cs typeface="Times New Roman" pitchFamily="18" charset="0"/>
                        </a:rPr>
                        <a:t>Triệu chứng thực thể tại phổi</a:t>
                      </a:r>
                      <a:r>
                        <a:rPr lang="en-US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b="0" dirty="0" smtClean="0">
                          <a:latin typeface="Times New Roman" pitchFamily="18" charset="0"/>
                          <a:cs typeface="Times New Roman" pitchFamily="18" charset="0"/>
                        </a:rPr>
                        <a:t>nghèo nàn (có thể chỉ nghe thấy</a:t>
                      </a:r>
                    </a:p>
                    <a:p>
                      <a:r>
                        <a:rPr lang="vi-VN" b="0" dirty="0" smtClean="0">
                          <a:latin typeface="Times New Roman" pitchFamily="18" charset="0"/>
                          <a:cs typeface="Times New Roman" pitchFamily="18" charset="0"/>
                        </a:rPr>
                        <a:t>tiếng thở thô).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35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LAO NÃO-MÀNG</a:t>
                      </a:r>
                      <a:r>
                        <a:rPr lang="en-US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NÃO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vi-VN" dirty="0" smtClean="0">
                          <a:latin typeface="+mj-lt"/>
                        </a:rPr>
                        <a:t>Triệu chứng lâm sàng: Bệnh cảnh viêm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màng não khởi phát bằng đau đầu tăng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dần và rối loạn tri giác.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-C</a:t>
                      </a:r>
                      <a:r>
                        <a:rPr lang="vi-VN" dirty="0" smtClean="0">
                          <a:latin typeface="+mj-lt"/>
                        </a:rPr>
                        <a:t>ó dấu hiệu cổ cứng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và dấu hiệu Kernig(+). Có thể có dấu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hiệu tổn thương dây thần kinh sọ não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và dấu hiệu thần kinh khu trú 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13335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LAO-HIV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vi-VN" dirty="0" smtClean="0">
                          <a:latin typeface="+mj-lt"/>
                        </a:rPr>
                        <a:t>Người nhiễm HIV sẽ có nguy cơ cao bị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bệnh lao tiến triển sau sơ nhiễm</a:t>
                      </a:r>
                      <a:r>
                        <a:rPr lang="en-US" dirty="0" smtClean="0">
                          <a:latin typeface="+mj-lt"/>
                        </a:rPr>
                        <a:t>.</a:t>
                      </a:r>
                      <a:endParaRPr lang="vi-VN" dirty="0" smtClean="0">
                        <a:latin typeface="+mj-lt"/>
                      </a:endParaRPr>
                    </a:p>
                    <a:p>
                      <a:r>
                        <a:rPr lang="en-US" dirty="0" smtClean="0">
                          <a:latin typeface="+mj-lt"/>
                        </a:rPr>
                        <a:t>-</a:t>
                      </a:r>
                      <a:r>
                        <a:rPr lang="vi-VN" dirty="0" smtClean="0">
                          <a:latin typeface="+mj-lt"/>
                        </a:rPr>
                        <a:t>Đồng thời cũng có nguy cơ cao do vi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khuẩn tiềm tàng trong cơ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thể tái hoạt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vi-VN" dirty="0" smtClean="0">
                          <a:latin typeface="+mj-lt"/>
                        </a:rPr>
                        <a:t>động trở lại.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8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1334</Words>
  <Application>Microsoft Office PowerPoint</Application>
  <PresentationFormat>On-screen Show (4:3)</PresentationFormat>
  <Paragraphs>121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TRƯỜNG ĐẠI HỌC DUY TÂN KHOA DƯỢC</vt:lpstr>
      <vt:lpstr>NỘI DUNG</vt:lpstr>
      <vt:lpstr>1. ĐỊNH NGHĨA VÀ TÌNH HÌNH MẮC LAO</vt:lpstr>
      <vt:lpstr>1.2 TÌNH HÌNH MẮC LAO HIỆN NAY</vt:lpstr>
      <vt:lpstr>2. NGUYÊN NHÂN, ĐIỀU KIỆN THUẬN LỢI VÀ NGUỒN LÂY</vt:lpstr>
      <vt:lpstr>2.3 Nguồn lây:</vt:lpstr>
      <vt:lpstr>3. CƠ CHẾ BỆNH SINH</vt:lpstr>
      <vt:lpstr>4. PHÂN LOẠI VÀ MỘT SỐ THỂ LÂM SÀNG BỆNH LAO</vt:lpstr>
      <vt:lpstr>4.2 MỘT SỐ THỂ LÂM SÀNG: </vt:lpstr>
      <vt:lpstr>5. TRIỆU CHỨNG LAO PHỔI Ở NGƯỜI LỚN</vt:lpstr>
      <vt:lpstr>5.3 Tổn thương trên X quang phổi</vt:lpstr>
      <vt:lpstr>5.4 CHẨN ĐOÁN XÁC ĐỊNH:</vt:lpstr>
      <vt:lpstr>6.  ĐIỀU TRỊ</vt:lpstr>
      <vt:lpstr>6.2 Các thuốc điều trị phổ biến:</vt:lpstr>
      <vt:lpstr>7. PHÒNG BỆNH LAO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 Tranh</dc:creator>
  <cp:lastModifiedBy>Mr</cp:lastModifiedBy>
  <cp:revision>47</cp:revision>
  <dcterms:created xsi:type="dcterms:W3CDTF">2006-08-16T00:00:00Z</dcterms:created>
  <dcterms:modified xsi:type="dcterms:W3CDTF">2017-03-26T00:58:07Z</dcterms:modified>
</cp:coreProperties>
</file>