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6" r:id="rId2"/>
    <p:sldId id="278" r:id="rId3"/>
    <p:sldId id="279" r:id="rId4"/>
    <p:sldId id="259" r:id="rId5"/>
    <p:sldId id="280" r:id="rId6"/>
    <p:sldId id="281" r:id="rId7"/>
    <p:sldId id="282" r:id="rId8"/>
    <p:sldId id="287" r:id="rId9"/>
    <p:sldId id="290" r:id="rId10"/>
    <p:sldId id="288" r:id="rId11"/>
    <p:sldId id="283" r:id="rId12"/>
    <p:sldId id="291" r:id="rId13"/>
    <p:sldId id="284" r:id="rId14"/>
    <p:sldId id="293" r:id="rId15"/>
    <p:sldId id="29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9CC9B2-2416-4306-86E3-21F04106F2DE}" type="datetimeFigureOut">
              <a:rPr lang="en-US" smtClean="0"/>
              <a:pPr/>
              <a:t>3/19/2017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CF3FC-E59C-42DB-BF6A-813C912C8B64}" type="slidenum">
              <a:rPr lang="en-US" smtClean="0"/>
              <a:pPr/>
              <a:t>‹#›</a:t>
            </a:fld>
            <a:endParaRPr lang="en-US"/>
          </a:p>
        </p:txBody>
      </p:sp>
    </p:spTree>
    <p:extLst>
      <p:ext uri="{BB962C8B-B14F-4D97-AF65-F5344CB8AC3E}">
        <p14:creationId xmlns:p14="http://schemas.microsoft.com/office/powerpoint/2010/main" xmlns="" val="239378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3EE211-1972-40FF-9BA6-D613FCF17772}"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330432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EE211-1972-40FF-9BA6-D613FCF17772}"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138754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EE211-1972-40FF-9BA6-D613FCF17772}"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3102300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3EE211-1972-40FF-9BA6-D613FCF17772}"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3589665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3EE211-1972-40FF-9BA6-D613FCF17772}"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71966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3EE211-1972-40FF-9BA6-D613FCF17772}"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104481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3EE211-1972-40FF-9BA6-D613FCF17772}" type="datetimeFigureOut">
              <a:rPr lang="en-US" smtClean="0"/>
              <a:pPr/>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102879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3EE211-1972-40FF-9BA6-D613FCF17772}" type="datetimeFigureOut">
              <a:rPr lang="en-US" smtClean="0"/>
              <a:pPr/>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162126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EE211-1972-40FF-9BA6-D613FCF17772}" type="datetimeFigureOut">
              <a:rPr lang="en-US" smtClean="0"/>
              <a:pPr/>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155966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EE211-1972-40FF-9BA6-D613FCF17772}"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102667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3EE211-1972-40FF-9BA6-D613FCF17772}"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404307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EE211-1972-40FF-9BA6-D613FCF17772}" type="datetimeFigureOut">
              <a:rPr lang="en-US" smtClean="0"/>
              <a:pPr/>
              <a:t>3/19/2017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8615D-CA50-424E-A204-C6813A598938}" type="slidenum">
              <a:rPr lang="en-US" smtClean="0"/>
              <a:pPr/>
              <a:t>‹#›</a:t>
            </a:fld>
            <a:endParaRPr lang="en-US"/>
          </a:p>
        </p:txBody>
      </p:sp>
    </p:spTree>
    <p:extLst>
      <p:ext uri="{BB962C8B-B14F-4D97-AF65-F5344CB8AC3E}">
        <p14:creationId xmlns:p14="http://schemas.microsoft.com/office/powerpoint/2010/main" xmlns="" val="3790399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usach.thuvienkhoahoc.com/wiki/Vitamin_K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66800"/>
            <a:ext cx="8712968" cy="900246"/>
          </a:xfrm>
          <a:prstGeom prst="rect">
            <a:avLst/>
          </a:prstGeom>
        </p:spPr>
        <p:txBody>
          <a:bodyPr wrap="square" lIns="68580" tIns="34290" rIns="68580" bIns="34290">
            <a:spAutoFit/>
          </a:bodyPr>
          <a:lstStyle/>
          <a:p>
            <a:pPr marL="0" lvl="1" algn="ctr"/>
            <a:r>
              <a:rPr lang="en-US" sz="5400" b="1" smtClean="0">
                <a:solidFill>
                  <a:srgbClr val="FF0000"/>
                </a:solidFill>
                <a:latin typeface="Times New Roman" pitchFamily="18" charset="0"/>
                <a:cs typeface="Times New Roman" pitchFamily="18" charset="0"/>
              </a:rPr>
              <a:t>XUẤT HUYẾT</a:t>
            </a:r>
            <a:endParaRPr lang="en-US" sz="5400" dirty="0">
              <a:solidFill>
                <a:srgbClr val="FF0000"/>
              </a:solidFill>
              <a:latin typeface="Times New Roman" pitchFamily="18" charset="0"/>
              <a:cs typeface="Times New Roman" pitchFamily="18" charset="0"/>
            </a:endParaRPr>
          </a:p>
        </p:txBody>
      </p:sp>
      <p:pic>
        <p:nvPicPr>
          <p:cNvPr id="2050"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0" y="457200"/>
            <a:ext cx="914400" cy="0"/>
          </a:xfrm>
          <a:prstGeom prst="rect">
            <a:avLst/>
          </a:prstGeom>
          <a:noFill/>
          <a:extLst>
            <a:ext uri="{909E8E84-426E-40DD-AFC4-6F175D3DCCD1}">
              <a14:hiddenFill xmlns="" xmlns:a14="http://schemas.microsoft.com/office/drawing/2010/main">
                <a:solidFill>
                  <a:srgbClr val="FFFFFF"/>
                </a:solidFill>
              </a14:hiddenFill>
            </a:ext>
          </a:extLst>
        </p:spPr>
      </p:pic>
      <p:pic>
        <p:nvPicPr>
          <p:cNvPr id="2049"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457203" y="192214"/>
            <a:ext cx="837043" cy="70788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a:spLocks noChangeArrowheads="1"/>
          </p:cNvSpPr>
          <p:nvPr/>
        </p:nvSpPr>
        <p:spPr bwMode="auto">
          <a:xfrm>
            <a:off x="4" y="86258"/>
            <a:ext cx="138564" cy="284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sp>
        <p:nvSpPr>
          <p:cNvPr id="6" name="Rectangle 4"/>
          <p:cNvSpPr>
            <a:spLocks noChangeArrowheads="1"/>
          </p:cNvSpPr>
          <p:nvPr/>
        </p:nvSpPr>
        <p:spPr bwMode="auto">
          <a:xfrm>
            <a:off x="0" y="314857"/>
            <a:ext cx="9144000" cy="284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1473947" y="280700"/>
            <a:ext cx="6250675" cy="6232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ctr" eaLnBrk="0" fontAlgn="base" hangingPunct="0">
              <a:spcBef>
                <a:spcPct val="0"/>
              </a:spcBef>
              <a:spcAft>
                <a:spcPct val="0"/>
              </a:spcAft>
              <a:tabLst>
                <a:tab pos="3476625" algn="l"/>
                <a:tab pos="3657600" algn="l"/>
              </a:tabLst>
            </a:pPr>
            <a:r>
              <a:rPr lang="en-US" sz="1800" b="1">
                <a:solidFill>
                  <a:srgbClr val="632523"/>
                </a:solidFill>
                <a:latin typeface="Times New Roman" pitchFamily="18" charset="0"/>
                <a:ea typeface="Arial Unicode MS" pitchFamily="34" charset="-128"/>
                <a:cs typeface="Times New Roman" pitchFamily="18" charset="0"/>
              </a:rPr>
              <a:t>T </a:t>
            </a:r>
            <a:r>
              <a:rPr lang="en-US" sz="1800" b="1" smtClean="0">
                <a:solidFill>
                  <a:srgbClr val="632523"/>
                </a:solidFill>
                <a:latin typeface="Times New Roman" pitchFamily="18" charset="0"/>
                <a:ea typeface="Arial Unicode MS" pitchFamily="34" charset="-128"/>
                <a:cs typeface="Times New Roman" pitchFamily="18" charset="0"/>
              </a:rPr>
              <a:t> R  Ư  Ờ  N  </a:t>
            </a:r>
            <a:r>
              <a:rPr lang="en-US" sz="1800" b="1">
                <a:solidFill>
                  <a:srgbClr val="632523"/>
                </a:solidFill>
                <a:latin typeface="Times New Roman" pitchFamily="18" charset="0"/>
                <a:ea typeface="Arial Unicode MS" pitchFamily="34" charset="-128"/>
                <a:cs typeface="Times New Roman" pitchFamily="18" charset="0"/>
              </a:rPr>
              <a:t>G</a:t>
            </a:r>
            <a:r>
              <a:rPr lang="vi-VN" sz="1800" b="1">
                <a:solidFill>
                  <a:srgbClr val="632523"/>
                </a:solidFill>
                <a:latin typeface="Times New Roman" pitchFamily="18" charset="0"/>
                <a:ea typeface="Arial Unicode MS" pitchFamily="34" charset="-128"/>
                <a:cs typeface="Times New Roman" pitchFamily="18" charset="0"/>
              </a:rPr>
              <a:t> </a:t>
            </a:r>
            <a:r>
              <a:rPr lang="en-US" sz="1800" b="1" smtClean="0">
                <a:solidFill>
                  <a:srgbClr val="632523"/>
                </a:solidFill>
                <a:latin typeface="Times New Roman" pitchFamily="18" charset="0"/>
                <a:ea typeface="Arial Unicode MS" pitchFamily="34" charset="-128"/>
                <a:cs typeface="Times New Roman" pitchFamily="18" charset="0"/>
              </a:rPr>
              <a:t>   Đ  Ạ  I  </a:t>
            </a:r>
            <a:r>
              <a:rPr lang="vi-VN" sz="1800" b="1" smtClean="0">
                <a:solidFill>
                  <a:srgbClr val="632523"/>
                </a:solidFill>
                <a:latin typeface="Times New Roman" pitchFamily="18" charset="0"/>
                <a:ea typeface="Arial Unicode MS" pitchFamily="34" charset="-128"/>
                <a:cs typeface="Times New Roman" pitchFamily="18" charset="0"/>
              </a:rPr>
              <a:t> </a:t>
            </a:r>
            <a:r>
              <a:rPr lang="en-US" sz="1800" b="1" smtClean="0">
                <a:solidFill>
                  <a:srgbClr val="632523"/>
                </a:solidFill>
                <a:latin typeface="Times New Roman" pitchFamily="18" charset="0"/>
                <a:ea typeface="Arial Unicode MS" pitchFamily="34" charset="-128"/>
                <a:cs typeface="Times New Roman" pitchFamily="18" charset="0"/>
              </a:rPr>
              <a:t> </a:t>
            </a:r>
            <a:r>
              <a:rPr lang="en-US" sz="1800" b="1">
                <a:solidFill>
                  <a:srgbClr val="632523"/>
                </a:solidFill>
                <a:latin typeface="Times New Roman" pitchFamily="18" charset="0"/>
                <a:ea typeface="Arial Unicode MS" pitchFamily="34" charset="-128"/>
                <a:cs typeface="Times New Roman" pitchFamily="18" charset="0"/>
              </a:rPr>
              <a:t>H </a:t>
            </a:r>
            <a:r>
              <a:rPr lang="en-US" sz="1800" b="1" smtClean="0">
                <a:solidFill>
                  <a:srgbClr val="632523"/>
                </a:solidFill>
                <a:latin typeface="Times New Roman" pitchFamily="18" charset="0"/>
                <a:ea typeface="Arial Unicode MS" pitchFamily="34" charset="-128"/>
                <a:cs typeface="Times New Roman" pitchFamily="18" charset="0"/>
              </a:rPr>
              <a:t> Ọ  </a:t>
            </a:r>
            <a:r>
              <a:rPr lang="en-US" sz="1800" b="1">
                <a:solidFill>
                  <a:srgbClr val="632523"/>
                </a:solidFill>
                <a:latin typeface="Times New Roman" pitchFamily="18" charset="0"/>
                <a:ea typeface="Arial Unicode MS" pitchFamily="34" charset="-128"/>
                <a:cs typeface="Times New Roman" pitchFamily="18" charset="0"/>
              </a:rPr>
              <a:t>C </a:t>
            </a:r>
            <a:r>
              <a:rPr lang="en-US" sz="1800" b="1" smtClean="0">
                <a:solidFill>
                  <a:srgbClr val="632523"/>
                </a:solidFill>
                <a:latin typeface="Times New Roman" pitchFamily="18" charset="0"/>
                <a:ea typeface="Arial Unicode MS" pitchFamily="34" charset="-128"/>
                <a:cs typeface="Times New Roman" pitchFamily="18" charset="0"/>
              </a:rPr>
              <a:t>   D  U  </a:t>
            </a:r>
            <a:r>
              <a:rPr lang="en-US" sz="1800" b="1">
                <a:solidFill>
                  <a:srgbClr val="632523"/>
                </a:solidFill>
                <a:latin typeface="Times New Roman" pitchFamily="18" charset="0"/>
                <a:ea typeface="Arial Unicode MS" pitchFamily="34" charset="-128"/>
                <a:cs typeface="Times New Roman" pitchFamily="18" charset="0"/>
              </a:rPr>
              <a:t>Y</a:t>
            </a:r>
            <a:r>
              <a:rPr lang="vi-VN" sz="1800" b="1">
                <a:solidFill>
                  <a:srgbClr val="632523"/>
                </a:solidFill>
                <a:latin typeface="Times New Roman" pitchFamily="18" charset="0"/>
                <a:ea typeface="Arial Unicode MS" pitchFamily="34" charset="-128"/>
                <a:cs typeface="Times New Roman" pitchFamily="18" charset="0"/>
              </a:rPr>
              <a:t> </a:t>
            </a:r>
            <a:r>
              <a:rPr lang="en-US" sz="1800" b="1" smtClean="0">
                <a:solidFill>
                  <a:srgbClr val="632523"/>
                </a:solidFill>
                <a:latin typeface="Times New Roman" pitchFamily="18" charset="0"/>
                <a:ea typeface="Arial Unicode MS" pitchFamily="34" charset="-128"/>
                <a:cs typeface="Times New Roman" pitchFamily="18" charset="0"/>
              </a:rPr>
              <a:t>   T  Â  </a:t>
            </a:r>
            <a:r>
              <a:rPr lang="en-US" sz="1800" b="1">
                <a:solidFill>
                  <a:srgbClr val="632523"/>
                </a:solidFill>
                <a:latin typeface="Times New Roman" pitchFamily="18" charset="0"/>
                <a:ea typeface="Arial Unicode MS" pitchFamily="34" charset="-128"/>
                <a:cs typeface="Times New Roman" pitchFamily="18" charset="0"/>
              </a:rPr>
              <a:t>N</a:t>
            </a:r>
            <a:endParaRPr lang="vi-VN" sz="1800" b="1">
              <a:solidFill>
                <a:srgbClr val="632523"/>
              </a:solidFill>
              <a:latin typeface="Times New Roman" pitchFamily="18" charset="0"/>
              <a:ea typeface="Arial Unicode MS" pitchFamily="34" charset="-128"/>
              <a:cs typeface="Times New Roman" pitchFamily="18" charset="0"/>
            </a:endParaRPr>
          </a:p>
          <a:p>
            <a:pPr algn="ctr" eaLnBrk="0" fontAlgn="base" hangingPunct="0">
              <a:spcBef>
                <a:spcPct val="0"/>
              </a:spcBef>
              <a:spcAft>
                <a:spcPct val="0"/>
              </a:spcAft>
              <a:tabLst>
                <a:tab pos="3476625" algn="l"/>
                <a:tab pos="3657600" algn="l"/>
              </a:tabLst>
            </a:pPr>
            <a:r>
              <a:rPr lang="en-US" sz="1800" b="1" smtClean="0">
                <a:solidFill>
                  <a:srgbClr val="632523"/>
                </a:solidFill>
                <a:latin typeface="Times New Roman" pitchFamily="18" charset="0"/>
                <a:ea typeface="Arial Unicode MS" pitchFamily="34" charset="-128"/>
                <a:cs typeface="Times New Roman" pitchFamily="18" charset="0"/>
              </a:rPr>
              <a:t>K </a:t>
            </a:r>
            <a:r>
              <a:rPr lang="vi-VN" sz="1800" b="1" smtClean="0">
                <a:solidFill>
                  <a:srgbClr val="632523"/>
                </a:solidFill>
                <a:latin typeface="Times New Roman" pitchFamily="18" charset="0"/>
                <a:ea typeface="Arial Unicode MS" pitchFamily="34" charset="-128"/>
                <a:cs typeface="Times New Roman" pitchFamily="18" charset="0"/>
              </a:rPr>
              <a:t> </a:t>
            </a:r>
            <a:r>
              <a:rPr lang="en-US" sz="1800" b="1" smtClean="0">
                <a:solidFill>
                  <a:srgbClr val="632523"/>
                </a:solidFill>
                <a:latin typeface="Times New Roman" pitchFamily="18" charset="0"/>
                <a:ea typeface="Arial Unicode MS" pitchFamily="34" charset="-128"/>
                <a:cs typeface="Times New Roman" pitchFamily="18" charset="0"/>
              </a:rPr>
              <a:t>H </a:t>
            </a:r>
            <a:r>
              <a:rPr lang="vi-VN" sz="1800" b="1" smtClean="0">
                <a:solidFill>
                  <a:srgbClr val="632523"/>
                </a:solidFill>
                <a:latin typeface="Times New Roman" pitchFamily="18" charset="0"/>
                <a:ea typeface="Arial Unicode MS" pitchFamily="34" charset="-128"/>
                <a:cs typeface="Times New Roman" pitchFamily="18" charset="0"/>
              </a:rPr>
              <a:t> </a:t>
            </a:r>
            <a:r>
              <a:rPr lang="en-US" sz="1800" b="1" smtClean="0">
                <a:solidFill>
                  <a:srgbClr val="632523"/>
                </a:solidFill>
                <a:latin typeface="Times New Roman" pitchFamily="18" charset="0"/>
                <a:ea typeface="Arial Unicode MS" pitchFamily="34" charset="-128"/>
                <a:cs typeface="Times New Roman" pitchFamily="18" charset="0"/>
              </a:rPr>
              <a:t>O </a:t>
            </a:r>
            <a:r>
              <a:rPr lang="vi-VN" sz="1800" b="1" smtClean="0">
                <a:solidFill>
                  <a:srgbClr val="632523"/>
                </a:solidFill>
                <a:latin typeface="Times New Roman" pitchFamily="18" charset="0"/>
                <a:ea typeface="Arial Unicode MS" pitchFamily="34" charset="-128"/>
                <a:cs typeface="Times New Roman" pitchFamily="18" charset="0"/>
              </a:rPr>
              <a:t> </a:t>
            </a:r>
            <a:r>
              <a:rPr lang="en-US" sz="1800" b="1">
                <a:solidFill>
                  <a:srgbClr val="632523"/>
                </a:solidFill>
                <a:latin typeface="Times New Roman" pitchFamily="18" charset="0"/>
                <a:ea typeface="Arial Unicode MS" pitchFamily="34" charset="-128"/>
                <a:cs typeface="Times New Roman" pitchFamily="18" charset="0"/>
              </a:rPr>
              <a:t>A </a:t>
            </a:r>
            <a:r>
              <a:rPr lang="en-US" sz="1800" b="1" smtClean="0">
                <a:solidFill>
                  <a:srgbClr val="632523"/>
                </a:solidFill>
                <a:latin typeface="Times New Roman" pitchFamily="18" charset="0"/>
                <a:ea typeface="Arial Unicode MS" pitchFamily="34" charset="-128"/>
                <a:cs typeface="Times New Roman" pitchFamily="18" charset="0"/>
              </a:rPr>
              <a:t>   </a:t>
            </a:r>
            <a:r>
              <a:rPr lang="vi-VN" sz="1800" b="1" smtClean="0">
                <a:solidFill>
                  <a:srgbClr val="632523"/>
                </a:solidFill>
                <a:latin typeface="Times New Roman" pitchFamily="18" charset="0"/>
                <a:ea typeface="Arial Unicode MS" pitchFamily="34" charset="-128"/>
                <a:cs typeface="Times New Roman" pitchFamily="18" charset="0"/>
              </a:rPr>
              <a:t> D</a:t>
            </a:r>
            <a:r>
              <a:rPr lang="en-US" sz="1800" b="1" smtClean="0">
                <a:solidFill>
                  <a:srgbClr val="632523"/>
                </a:solidFill>
                <a:latin typeface="Times New Roman" pitchFamily="18" charset="0"/>
                <a:ea typeface="Arial Unicode MS" pitchFamily="34" charset="-128"/>
                <a:cs typeface="Times New Roman" pitchFamily="18" charset="0"/>
              </a:rPr>
              <a:t> </a:t>
            </a:r>
            <a:r>
              <a:rPr lang="vi-VN" sz="1800" b="1" smtClean="0">
                <a:solidFill>
                  <a:srgbClr val="632523"/>
                </a:solidFill>
                <a:latin typeface="Times New Roman" pitchFamily="18" charset="0"/>
                <a:ea typeface="Arial Unicode MS" pitchFamily="34" charset="-128"/>
                <a:cs typeface="Times New Roman" pitchFamily="18" charset="0"/>
              </a:rPr>
              <a:t> Ư</a:t>
            </a:r>
            <a:r>
              <a:rPr lang="en-US" sz="1800" b="1" smtClean="0">
                <a:solidFill>
                  <a:srgbClr val="632523"/>
                </a:solidFill>
                <a:latin typeface="Times New Roman" pitchFamily="18" charset="0"/>
                <a:ea typeface="Arial Unicode MS" pitchFamily="34" charset="-128"/>
                <a:cs typeface="Times New Roman" pitchFamily="18" charset="0"/>
              </a:rPr>
              <a:t> </a:t>
            </a:r>
            <a:r>
              <a:rPr lang="vi-VN" sz="1800" b="1" smtClean="0">
                <a:solidFill>
                  <a:srgbClr val="632523"/>
                </a:solidFill>
                <a:latin typeface="Times New Roman" pitchFamily="18" charset="0"/>
                <a:ea typeface="Arial Unicode MS" pitchFamily="34" charset="-128"/>
                <a:cs typeface="Times New Roman" pitchFamily="18" charset="0"/>
              </a:rPr>
              <a:t> Ợ</a:t>
            </a:r>
            <a:r>
              <a:rPr lang="en-US" sz="1800" b="1" smtClean="0">
                <a:solidFill>
                  <a:srgbClr val="632523"/>
                </a:solidFill>
                <a:latin typeface="Times New Roman" pitchFamily="18" charset="0"/>
                <a:ea typeface="Arial Unicode MS" pitchFamily="34" charset="-128"/>
                <a:cs typeface="Times New Roman" pitchFamily="18" charset="0"/>
              </a:rPr>
              <a:t> </a:t>
            </a:r>
            <a:r>
              <a:rPr lang="vi-VN" sz="1800" b="1" smtClean="0">
                <a:solidFill>
                  <a:srgbClr val="632523"/>
                </a:solidFill>
                <a:latin typeface="Times New Roman" pitchFamily="18" charset="0"/>
                <a:ea typeface="Arial Unicode MS" pitchFamily="34" charset="-128"/>
                <a:cs typeface="Times New Roman" pitchFamily="18" charset="0"/>
              </a:rPr>
              <a:t> </a:t>
            </a:r>
            <a:r>
              <a:rPr lang="vi-VN" sz="1800" b="1">
                <a:solidFill>
                  <a:srgbClr val="632523"/>
                </a:solidFill>
                <a:latin typeface="Times New Roman" pitchFamily="18" charset="0"/>
                <a:ea typeface="Arial Unicode MS" pitchFamily="34" charset="-128"/>
                <a:cs typeface="Times New Roman" pitchFamily="18" charset="0"/>
              </a:rPr>
              <a:t>C</a:t>
            </a:r>
            <a:endParaRPr lang="en-US" sz="4000">
              <a:latin typeface="Times New Roman" pitchFamily="18" charset="0"/>
              <a:cs typeface="Times New Roman" pitchFamily="18" charset="0"/>
            </a:endParaRPr>
          </a:p>
        </p:txBody>
      </p:sp>
      <p:sp>
        <p:nvSpPr>
          <p:cNvPr id="10" name="Rectangle 9"/>
          <p:cNvSpPr/>
          <p:nvPr/>
        </p:nvSpPr>
        <p:spPr>
          <a:xfrm>
            <a:off x="-771191" y="3946626"/>
            <a:ext cx="5495591" cy="2941831"/>
          </a:xfrm>
          <a:prstGeom prst="rect">
            <a:avLst/>
          </a:prstGeom>
        </p:spPr>
        <p:txBody>
          <a:bodyPr wrap="square" lIns="68580" tIns="34290" rIns="68580" bIns="34290">
            <a:spAutoFit/>
          </a:bodyPr>
          <a:lstStyle/>
          <a:p>
            <a:pPr marL="0" lvl="1">
              <a:lnSpc>
                <a:spcPts val="3200"/>
              </a:lnSpc>
            </a:pPr>
            <a:r>
              <a:rPr lang="vi-VN" sz="2000" b="1" dirty="0">
                <a:latin typeface="Times New Roman" pitchFamily="18" charset="0"/>
                <a:cs typeface="Times New Roman" pitchFamily="18" charset="0"/>
              </a:rPr>
              <a:t>	GVHD: Th.s Nguyễn Phúc Học</a:t>
            </a:r>
          </a:p>
          <a:p>
            <a:pPr marL="0" lvl="1">
              <a:lnSpc>
                <a:spcPts val="3200"/>
              </a:lnSpc>
            </a:pPr>
            <a:r>
              <a:rPr lang="vi-VN" sz="2000" b="1" dirty="0">
                <a:latin typeface="Times New Roman" pitchFamily="18" charset="0"/>
                <a:cs typeface="Times New Roman" pitchFamily="18" charset="0"/>
              </a:rPr>
              <a:t>	SVTH: Nhóm 14 - Lớp: PTH 350H </a:t>
            </a:r>
          </a:p>
          <a:p>
            <a:pPr marL="0" lvl="1">
              <a:lnSpc>
                <a:spcPts val="3200"/>
              </a:lnSpc>
            </a:pP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Phùng </a:t>
            </a:r>
            <a:r>
              <a:rPr lang="vi-VN" sz="2000" dirty="0">
                <a:latin typeface="Times New Roman" pitchFamily="18" charset="0"/>
                <a:cs typeface="Times New Roman" pitchFamily="18" charset="0"/>
              </a:rPr>
              <a:t>Thị </a:t>
            </a:r>
            <a:r>
              <a:rPr lang="vi-VN" sz="2000">
                <a:latin typeface="Times New Roman" pitchFamily="18" charset="0"/>
                <a:cs typeface="Times New Roman" pitchFamily="18" charset="0"/>
              </a:rPr>
              <a:t>Nguyên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2020526382   </a:t>
            </a:r>
            <a:endParaRPr lang="vi-VN" sz="2000" dirty="0">
              <a:latin typeface="Times New Roman" pitchFamily="18" charset="0"/>
              <a:cs typeface="Times New Roman" pitchFamily="18" charset="0"/>
            </a:endParaRPr>
          </a:p>
          <a:p>
            <a:pPr marL="0" lvl="1">
              <a:lnSpc>
                <a:spcPts val="3200"/>
              </a:lnSpc>
            </a:pP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Nguyễn </a:t>
            </a:r>
            <a:r>
              <a:rPr lang="vi-VN" sz="2000" dirty="0">
                <a:latin typeface="Times New Roman" pitchFamily="18" charset="0"/>
                <a:cs typeface="Times New Roman" pitchFamily="18" charset="0"/>
              </a:rPr>
              <a:t>Đoàn Khánh </a:t>
            </a:r>
            <a:r>
              <a:rPr lang="vi-VN" sz="2000">
                <a:latin typeface="Times New Roman" pitchFamily="18" charset="0"/>
                <a:cs typeface="Times New Roman" pitchFamily="18" charset="0"/>
              </a:rPr>
              <a:t>Trang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2020526256  </a:t>
            </a:r>
            <a:endParaRPr lang="vi-VN" sz="2000" dirty="0">
              <a:latin typeface="Times New Roman" pitchFamily="18" charset="0"/>
              <a:cs typeface="Times New Roman" pitchFamily="18" charset="0"/>
            </a:endParaRPr>
          </a:p>
          <a:p>
            <a:pPr marL="0" lvl="1">
              <a:lnSpc>
                <a:spcPts val="3200"/>
              </a:lnSpc>
            </a:pP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Trần </a:t>
            </a:r>
            <a:r>
              <a:rPr lang="vi-VN" sz="2000" dirty="0">
                <a:latin typeface="Times New Roman" pitchFamily="18" charset="0"/>
                <a:cs typeface="Times New Roman" pitchFamily="18" charset="0"/>
              </a:rPr>
              <a:t>Thị Tranh	</a:t>
            </a:r>
            <a:r>
              <a:rPr lang="vi-VN" sz="200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2020527529</a:t>
            </a:r>
            <a:endParaRPr lang="vi-VN" sz="2000" dirty="0">
              <a:latin typeface="Times New Roman" pitchFamily="18" charset="0"/>
              <a:cs typeface="Times New Roman" pitchFamily="18" charset="0"/>
            </a:endParaRPr>
          </a:p>
          <a:p>
            <a:pPr marL="0" lvl="1">
              <a:lnSpc>
                <a:spcPts val="3200"/>
              </a:lnSpc>
            </a:pP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Lê </a:t>
            </a:r>
            <a:r>
              <a:rPr lang="vi-VN" sz="2000" dirty="0">
                <a:latin typeface="Times New Roman" pitchFamily="18" charset="0"/>
                <a:cs typeface="Times New Roman" pitchFamily="18" charset="0"/>
              </a:rPr>
              <a:t>Thanh Tuấn	</a:t>
            </a:r>
            <a:r>
              <a:rPr lang="vi-VN" sz="200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2021528289</a:t>
            </a:r>
            <a:endParaRPr lang="vi-VN" sz="2000" dirty="0">
              <a:latin typeface="Times New Roman" pitchFamily="18" charset="0"/>
              <a:cs typeface="Times New Roman" pitchFamily="18" charset="0"/>
            </a:endParaRPr>
          </a:p>
          <a:p>
            <a:pPr marL="0" lvl="1">
              <a:lnSpc>
                <a:spcPts val="3200"/>
              </a:lnSpc>
            </a:pP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Võ </a:t>
            </a:r>
            <a:r>
              <a:rPr lang="vi-VN" sz="2000" dirty="0">
                <a:latin typeface="Times New Roman" pitchFamily="18" charset="0"/>
                <a:cs typeface="Times New Roman" pitchFamily="18" charset="0"/>
              </a:rPr>
              <a:t>Trần Tố Vân	</a:t>
            </a:r>
            <a:r>
              <a:rPr lang="vi-VN" sz="2000">
                <a:latin typeface="Times New Roman" pitchFamily="18" charset="0"/>
                <a:cs typeface="Times New Roman" pitchFamily="18" charset="0"/>
              </a:rPr>
              <a:t>         </a:t>
            </a:r>
            <a:r>
              <a:rPr lang="vi-VN"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2020524967</a:t>
            </a:r>
            <a:endParaRPr lang="en-US" sz="2000" dirty="0">
              <a:latin typeface="Times New Roman" pitchFamily="18" charset="0"/>
              <a:cs typeface="Times New Roman" pitchFamily="18" charset="0"/>
            </a:endParaRPr>
          </a:p>
        </p:txBody>
      </p:sp>
      <p:sp>
        <p:nvSpPr>
          <p:cNvPr id="12" name="Rectangle 11"/>
          <p:cNvSpPr/>
          <p:nvPr/>
        </p:nvSpPr>
        <p:spPr>
          <a:xfrm>
            <a:off x="4876800" y="2362200"/>
            <a:ext cx="4114800" cy="4678204"/>
          </a:xfrm>
          <a:prstGeom prst="rect">
            <a:avLst/>
          </a:prstGeom>
        </p:spPr>
        <p:txBody>
          <a:bodyPr wrap="square">
            <a:spAutoFit/>
          </a:bodyPr>
          <a:lstStyle/>
          <a:p>
            <a:pPr algn="ctr"/>
            <a:r>
              <a:rPr lang="vi-VN" sz="2000" b="1" smtClean="0">
                <a:latin typeface="+mj-lt"/>
                <a:cs typeface="Times New Roman" pitchFamily="18" charset="0"/>
              </a:rPr>
              <a:t>NỘI </a:t>
            </a:r>
            <a:r>
              <a:rPr lang="vi-VN" sz="2000" b="1" smtClean="0">
                <a:latin typeface="+mj-lt"/>
                <a:cs typeface="Times New Roman" pitchFamily="18" charset="0"/>
              </a:rPr>
              <a:t>DUNG</a:t>
            </a:r>
            <a:endParaRPr lang="en-US" sz="2000" b="1" smtClean="0">
              <a:latin typeface="+mj-lt"/>
              <a:cs typeface="Times New Roman" pitchFamily="18" charset="0"/>
            </a:endParaRPr>
          </a:p>
          <a:p>
            <a:endParaRPr lang="en-US" sz="2000" smtClean="0">
              <a:latin typeface="+mj-lt"/>
            </a:endParaRPr>
          </a:p>
          <a:p>
            <a:r>
              <a:rPr lang="en-US" sz="2000" smtClean="0">
                <a:latin typeface="+mj-lt"/>
              </a:rPr>
              <a:t> </a:t>
            </a:r>
            <a:r>
              <a:rPr lang="en-US" sz="2000" smtClean="0">
                <a:latin typeface="Times New Roman" pitchFamily="18" charset="0"/>
                <a:cs typeface="Times New Roman" pitchFamily="18" charset="0"/>
              </a:rPr>
              <a:t>1</a:t>
            </a:r>
            <a:r>
              <a:rPr lang="en-US" sz="2000" smtClean="0">
                <a:latin typeface="Times New Roman" pitchFamily="18" charset="0"/>
                <a:cs typeface="Times New Roman" pitchFamily="18" charset="0"/>
              </a:rPr>
              <a:t>. Hội </a:t>
            </a:r>
            <a:r>
              <a:rPr lang="en-US" sz="2000" smtClean="0">
                <a:latin typeface="Times New Roman" pitchFamily="18" charset="0"/>
                <a:cs typeface="Times New Roman" pitchFamily="18" charset="0"/>
              </a:rPr>
              <a:t>chứng xuất huyết </a:t>
            </a:r>
          </a:p>
          <a:p>
            <a:r>
              <a:rPr lang="en-US" sz="2000" smtClean="0">
                <a:latin typeface="Times New Roman" pitchFamily="18" charset="0"/>
                <a:cs typeface="Times New Roman" pitchFamily="18" charset="0"/>
              </a:rPr>
              <a:t>     1.1 </a:t>
            </a:r>
            <a:r>
              <a:rPr lang="en-US" sz="2000" smtClean="0">
                <a:latin typeface="Times New Roman" pitchFamily="18" charset="0"/>
                <a:cs typeface="Times New Roman" pitchFamily="18" charset="0"/>
              </a:rPr>
              <a:t>Nguyên nhân xuất huyết </a:t>
            </a:r>
          </a:p>
          <a:p>
            <a:r>
              <a:rPr lang="en-US" sz="2000" smtClean="0">
                <a:latin typeface="Times New Roman" pitchFamily="18" charset="0"/>
                <a:cs typeface="Times New Roman" pitchFamily="18" charset="0"/>
              </a:rPr>
              <a:t>     2.2 </a:t>
            </a:r>
            <a:r>
              <a:rPr lang="en-US" sz="2000" smtClean="0">
                <a:latin typeface="Times New Roman" pitchFamily="18" charset="0"/>
                <a:cs typeface="Times New Roman" pitchFamily="18" charset="0"/>
              </a:rPr>
              <a:t>Triệu chứng xuất huyết </a:t>
            </a:r>
          </a:p>
          <a:p>
            <a:r>
              <a:rPr lang="en-US" sz="2000" smtClean="0">
                <a:latin typeface="+mj-lt"/>
              </a:rPr>
              <a:t>            </a:t>
            </a:r>
            <a:r>
              <a:rPr lang="vi-VN" sz="2000" smtClean="0">
                <a:latin typeface="+mj-lt"/>
              </a:rPr>
              <a:t>a.Xuất </a:t>
            </a:r>
            <a:r>
              <a:rPr lang="vi-VN" sz="2000" smtClean="0">
                <a:latin typeface="+mj-lt"/>
              </a:rPr>
              <a:t>huyết dưới da </a:t>
            </a:r>
          </a:p>
          <a:p>
            <a:r>
              <a:rPr lang="en-US" sz="2000" smtClean="0">
                <a:latin typeface="Times New Roman" pitchFamily="18" charset="0"/>
                <a:cs typeface="Times New Roman" pitchFamily="18" charset="0"/>
              </a:rPr>
              <a:t>           b</a:t>
            </a: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Xuất </a:t>
            </a:r>
            <a:r>
              <a:rPr lang="en-US" sz="2000" smtClean="0">
                <a:latin typeface="Times New Roman" pitchFamily="18" charset="0"/>
                <a:cs typeface="Times New Roman" pitchFamily="18" charset="0"/>
              </a:rPr>
              <a:t>huyết niêm mạc </a:t>
            </a:r>
          </a:p>
          <a:p>
            <a:r>
              <a:rPr lang="en-US" sz="2000" smtClean="0">
                <a:latin typeface="+mj-lt"/>
              </a:rPr>
              <a:t>            </a:t>
            </a:r>
            <a:r>
              <a:rPr lang="vi-VN" sz="2000" smtClean="0">
                <a:latin typeface="+mj-lt"/>
              </a:rPr>
              <a:t>c. </a:t>
            </a:r>
            <a:r>
              <a:rPr lang="vi-VN" sz="2000" smtClean="0">
                <a:latin typeface="+mj-lt"/>
              </a:rPr>
              <a:t>Xuất huyết các </a:t>
            </a:r>
            <a:r>
              <a:rPr lang="vi-VN" sz="2000" smtClean="0">
                <a:latin typeface="+mj-lt"/>
              </a:rPr>
              <a:t>tạng </a:t>
            </a:r>
            <a:endParaRPr lang="en-US" sz="2000" smtClean="0">
              <a:latin typeface="+mj-lt"/>
            </a:endParaRPr>
          </a:p>
          <a:p>
            <a:pPr>
              <a:lnSpc>
                <a:spcPct val="150000"/>
              </a:lnSpc>
            </a:pPr>
            <a:r>
              <a:rPr lang="vi-VN" sz="2000" smtClean="0">
                <a:latin typeface="+mj-lt"/>
              </a:rPr>
              <a:t>2</a:t>
            </a:r>
            <a:r>
              <a:rPr lang="vi-VN" sz="2000" smtClean="0">
                <a:latin typeface="+mj-lt"/>
              </a:rPr>
              <a:t>. Xuất huyết giảm tiểu cầu </a:t>
            </a:r>
            <a:r>
              <a:rPr lang="vi-VN" sz="2000" smtClean="0">
                <a:latin typeface="+mj-lt"/>
              </a:rPr>
              <a:t>tự </a:t>
            </a:r>
            <a:r>
              <a:rPr lang="vi-VN" sz="2000" smtClean="0">
                <a:latin typeface="+mj-lt"/>
              </a:rPr>
              <a:t>miễn</a:t>
            </a:r>
            <a:endParaRPr lang="en-US" sz="2000" smtClean="0">
              <a:latin typeface="+mj-lt"/>
            </a:endParaRPr>
          </a:p>
          <a:p>
            <a:pPr>
              <a:lnSpc>
                <a:spcPct val="150000"/>
              </a:lnSpc>
            </a:pPr>
            <a:r>
              <a:rPr lang="vi-VN" sz="2000" smtClean="0">
                <a:latin typeface="+mj-lt"/>
              </a:rPr>
              <a:t>3</a:t>
            </a:r>
            <a:r>
              <a:rPr lang="vi-VN" sz="2000" smtClean="0">
                <a:latin typeface="+mj-lt"/>
              </a:rPr>
              <a:t>. Bệnh ưa chảy </a:t>
            </a:r>
            <a:r>
              <a:rPr lang="vi-VN" sz="2000" smtClean="0">
                <a:latin typeface="+mj-lt"/>
              </a:rPr>
              <a:t>máu </a:t>
            </a:r>
            <a:r>
              <a:rPr lang="en-US" sz="2000" smtClean="0">
                <a:latin typeface="Times New Roman" pitchFamily="18" charset="0"/>
                <a:cs typeface="Times New Roman" pitchFamily="18" charset="0"/>
              </a:rPr>
              <a:t>Hemophilia</a:t>
            </a:r>
          </a:p>
          <a:p>
            <a:pPr>
              <a:lnSpc>
                <a:spcPct val="150000"/>
              </a:lnSpc>
            </a:pPr>
            <a:r>
              <a:rPr lang="vi-VN" sz="2000" smtClean="0">
                <a:latin typeface="+mj-lt"/>
              </a:rPr>
              <a:t>4.Thiếu </a:t>
            </a:r>
            <a:r>
              <a:rPr lang="vi-VN" sz="2000" smtClean="0">
                <a:latin typeface="+mj-lt"/>
              </a:rPr>
              <a:t>vitamin </a:t>
            </a:r>
            <a:r>
              <a:rPr lang="vi-VN" sz="2000" smtClean="0">
                <a:latin typeface="+mj-lt"/>
              </a:rPr>
              <a:t>K </a:t>
            </a:r>
            <a:endParaRPr lang="en-US" sz="2000" smtClean="0">
              <a:latin typeface="+mj-lt"/>
            </a:endParaRPr>
          </a:p>
          <a:p>
            <a:pPr>
              <a:lnSpc>
                <a:spcPct val="150000"/>
              </a:lnSpc>
            </a:pPr>
            <a:r>
              <a:rPr lang="vi-VN" sz="2000" smtClean="0">
                <a:latin typeface="+mj-lt"/>
              </a:rPr>
              <a:t>5</a:t>
            </a:r>
            <a:r>
              <a:rPr lang="vi-VN" sz="2000" smtClean="0">
                <a:latin typeface="+mj-lt"/>
              </a:rPr>
              <a:t>. </a:t>
            </a:r>
            <a:r>
              <a:rPr lang="vi-VN" sz="2000" smtClean="0">
                <a:latin typeface="+mj-lt"/>
              </a:rPr>
              <a:t>Bệnh </a:t>
            </a:r>
            <a:r>
              <a:rPr lang="vi-VN" sz="2000" smtClean="0">
                <a:latin typeface="+mj-lt"/>
              </a:rPr>
              <a:t>Scholein Henoch </a:t>
            </a:r>
          </a:p>
          <a:p>
            <a:endParaRPr lang="en-US" sz="2000" b="1" smtClean="0">
              <a:latin typeface="+mj-lt"/>
              <a:cs typeface="Times New Roman" pitchFamily="18" charset="0"/>
            </a:endParaRPr>
          </a:p>
        </p:txBody>
      </p:sp>
      <p:pic>
        <p:nvPicPr>
          <p:cNvPr id="13" name="Picture 2" descr="Kết quả hình ảnh cho XUẤT HUYẾT"/>
          <p:cNvPicPr>
            <a:picLocks noChangeAspect="1" noChangeArrowheads="1"/>
          </p:cNvPicPr>
          <p:nvPr/>
        </p:nvPicPr>
        <p:blipFill>
          <a:blip r:embed="rId4"/>
          <a:srcRect/>
          <a:stretch>
            <a:fillRect/>
          </a:stretch>
        </p:blipFill>
        <p:spPr bwMode="auto">
          <a:xfrm>
            <a:off x="152400" y="1905000"/>
            <a:ext cx="4191000" cy="2133600"/>
          </a:xfrm>
          <a:prstGeom prst="rect">
            <a:avLst/>
          </a:prstGeom>
          <a:noFill/>
        </p:spPr>
      </p:pic>
    </p:spTree>
    <p:extLst>
      <p:ext uri="{BB962C8B-B14F-4D97-AF65-F5344CB8AC3E}">
        <p14:creationId xmlns="" xmlns:p14="http://schemas.microsoft.com/office/powerpoint/2010/main" val="263932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417284"/>
            <a:ext cx="8763001" cy="6401753"/>
          </a:xfrm>
          <a:prstGeom prst="rect">
            <a:avLst/>
          </a:prstGeom>
        </p:spPr>
        <p:txBody>
          <a:bodyPr wrap="square">
            <a:spAutoFit/>
          </a:bodyPr>
          <a:lstStyle/>
          <a:p>
            <a:pPr>
              <a:spcBef>
                <a:spcPts val="1200"/>
              </a:spcBef>
              <a:buFont typeface="Wingdings" pitchFamily="2" charset="2"/>
              <a:buChar char="Ø"/>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Cầm </a:t>
            </a:r>
            <a:r>
              <a:rPr lang="vi-VN" sz="2200" smtClean="0">
                <a:latin typeface="Times New Roman" pitchFamily="18" charset="0"/>
                <a:cs typeface="Times New Roman" pitchFamily="18" charset="0"/>
              </a:rPr>
              <a:t>máu toàn thể và phòng </a:t>
            </a:r>
            <a:r>
              <a:rPr lang="vi-VN" sz="2200" smtClean="0">
                <a:latin typeface="Times New Roman" pitchFamily="18" charset="0"/>
                <a:cs typeface="Times New Roman" pitchFamily="18" charset="0"/>
              </a:rPr>
              <a:t>xuất </a:t>
            </a:r>
            <a:r>
              <a:rPr lang="vi-VN" sz="2200" smtClean="0">
                <a:latin typeface="Times New Roman" pitchFamily="18" charset="0"/>
                <a:cs typeface="Times New Roman" pitchFamily="18" charset="0"/>
              </a:rPr>
              <a:t>huyết: </a:t>
            </a:r>
            <a:endParaRPr lang="en-US" sz="2200" smtClean="0">
              <a:latin typeface="Times New Roman" pitchFamily="18" charset="0"/>
              <a:cs typeface="Times New Roman" pitchFamily="18" charset="0"/>
            </a:endParaRPr>
          </a:p>
          <a:p>
            <a:pPr lvl="1">
              <a:spcBef>
                <a:spcPts val="12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Huyết </a:t>
            </a:r>
            <a:r>
              <a:rPr lang="vi-VN" sz="2200" smtClean="0">
                <a:latin typeface="Times New Roman" pitchFamily="18" charset="0"/>
                <a:cs typeface="Times New Roman" pitchFamily="18" charset="0"/>
              </a:rPr>
              <a:t>tương tươi đông lạnh: liều ban đầu 15ml/kg sau đó có thể sử dụng lại 10ml/kg nếu còn chảy máu</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12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Hay </a:t>
            </a:r>
            <a:r>
              <a:rPr lang="vi-VN" sz="2200" smtClean="0">
                <a:latin typeface="Times New Roman" pitchFamily="18" charset="0"/>
                <a:cs typeface="Times New Roman" pitchFamily="18" charset="0"/>
              </a:rPr>
              <a:t>một trong các biện pháp sau tuỳ điều kiện</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2">
              <a:spcBef>
                <a:spcPts val="1200"/>
              </a:spcBef>
              <a:buFont typeface="Wingdings" pitchFamily="2" charset="2"/>
              <a:buChar char="§"/>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Huyết </a:t>
            </a:r>
            <a:r>
              <a:rPr lang="vi-VN" sz="2200" smtClean="0">
                <a:latin typeface="Times New Roman" pitchFamily="18" charset="0"/>
                <a:cs typeface="Times New Roman" pitchFamily="18" charset="0"/>
              </a:rPr>
              <a:t>tương kết tủa lạnh (cyoprecipitate) 40 đv/kg. Sau 8 giờ có thể cho lại khi còn xuất huyết. Phòng xuất huyết tái phát: 15 – 20đv/kg/tuần 1 lần</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2">
              <a:spcBef>
                <a:spcPts val="1200"/>
              </a:spcBef>
              <a:buFont typeface="Wingdings" pitchFamily="2" charset="2"/>
              <a:buChar char="§"/>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Huyết </a:t>
            </a:r>
            <a:r>
              <a:rPr lang="vi-VN" sz="2200" smtClean="0">
                <a:latin typeface="Times New Roman" pitchFamily="18" charset="0"/>
                <a:cs typeface="Times New Roman" pitchFamily="18" charset="0"/>
              </a:rPr>
              <a:t>tương tươi 15 – 20mg/kg</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2">
              <a:spcBef>
                <a:spcPts val="1200"/>
              </a:spcBef>
              <a:buFont typeface="Wingdings" pitchFamily="2" charset="2"/>
              <a:buChar char="§"/>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Máu </a:t>
            </a:r>
            <a:r>
              <a:rPr lang="vi-VN" sz="2200" smtClean="0">
                <a:latin typeface="Times New Roman" pitchFamily="18" charset="0"/>
                <a:cs typeface="Times New Roman" pitchFamily="18" charset="0"/>
              </a:rPr>
              <a:t>tươi toàn phần nếu kèm theo có thiếu máu, 20 – 30ml/kg</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2">
              <a:spcBef>
                <a:spcPts val="1200"/>
              </a:spcBef>
              <a:buFont typeface="Wingdings" pitchFamily="2" charset="2"/>
              <a:buChar char="§"/>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Chế </a:t>
            </a:r>
            <a:r>
              <a:rPr lang="vi-VN" sz="2200" smtClean="0">
                <a:latin typeface="Times New Roman" pitchFamily="18" charset="0"/>
                <a:cs typeface="Times New Roman" pitchFamily="18" charset="0"/>
              </a:rPr>
              <a:t>phẩm PPSB, bao gồm các yếu tố II, VII, X và IX đối với Hemophilia B 1 – 2 ml/kg hay 20 đv/kg</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a:spcBef>
                <a:spcPts val="1200"/>
              </a:spcBef>
              <a:buFont typeface="Wingdings" pitchFamily="2" charset="2"/>
              <a:buChar char="Ø"/>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Cầm </a:t>
            </a:r>
            <a:r>
              <a:rPr lang="vi-VN" sz="2200" smtClean="0">
                <a:latin typeface="Times New Roman" pitchFamily="18" charset="0"/>
                <a:cs typeface="Times New Roman" pitchFamily="18" charset="0"/>
              </a:rPr>
              <a:t>máu tại chỗ bằng băng ép chặt, đắp thromin hay fibrin vào chỗ chảy máu. </a:t>
            </a:r>
          </a:p>
          <a:p>
            <a:pPr>
              <a:spcBef>
                <a:spcPts val="1200"/>
              </a:spcBef>
              <a:buFont typeface="Wingdings" pitchFamily="2" charset="2"/>
              <a:buChar char="Ø"/>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Khi </a:t>
            </a:r>
            <a:r>
              <a:rPr lang="vi-VN" sz="2200" smtClean="0">
                <a:latin typeface="Times New Roman" pitchFamily="18" charset="0"/>
                <a:cs typeface="Times New Roman" pitchFamily="18" charset="0"/>
              </a:rPr>
              <a:t>có chảy máu khớp cần cố định khớp ở tư thế cơ năng ít ngày cho thuốc giảm đau sau đó kết hợp với điều trị vật lí, phục hồi chức năng</a:t>
            </a:r>
            <a:r>
              <a:rPr lang="vi-VN" sz="2200" smtClean="0">
                <a:latin typeface="Times New Roman" pitchFamily="18" charset="0"/>
                <a:cs typeface="Times New Roman" pitchFamily="18" charset="0"/>
              </a:rPr>
              <a:t>. </a:t>
            </a:r>
            <a:endParaRPr lang="vi-VN" sz="2200" smtClean="0">
              <a:latin typeface="Times New Roman" pitchFamily="18" charset="0"/>
              <a:cs typeface="Times New Roman" pitchFamily="18" charset="0"/>
            </a:endParaRPr>
          </a:p>
        </p:txBody>
      </p:sp>
      <p:sp>
        <p:nvSpPr>
          <p:cNvPr id="14" name="TextBox 13"/>
          <p:cNvSpPr txBox="1"/>
          <p:nvPr/>
        </p:nvSpPr>
        <p:spPr>
          <a:xfrm>
            <a:off x="228600" y="762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3.2</a:t>
            </a:r>
            <a:r>
              <a:rPr lang="vi-VN" sz="2400" b="1" smtClean="0">
                <a:solidFill>
                  <a:srgbClr val="C40091"/>
                </a:solidFill>
                <a:latin typeface="+mj-lt"/>
              </a:rPr>
              <a:t> </a:t>
            </a:r>
            <a:r>
              <a:rPr lang="en-US" sz="2400" b="1" smtClean="0">
                <a:solidFill>
                  <a:srgbClr val="C40091"/>
                </a:solidFill>
                <a:latin typeface="Times New Roman" pitchFamily="18" charset="0"/>
                <a:cs typeface="Times New Roman" pitchFamily="18" charset="0"/>
              </a:rPr>
              <a:t>Điều trị</a:t>
            </a:r>
            <a:endParaRPr lang="en-US" sz="2400" b="1">
              <a:solidFill>
                <a:srgbClr val="C4009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81883"/>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4</a:t>
            </a:r>
            <a:r>
              <a:rPr lang="vi-VN" sz="2400" b="1" smtClean="0">
                <a:solidFill>
                  <a:srgbClr val="C40091"/>
                </a:solidFill>
                <a:latin typeface="+mj-lt"/>
              </a:rPr>
              <a:t>. </a:t>
            </a:r>
            <a:r>
              <a:rPr lang="en-US" sz="2400" b="1" smtClean="0">
                <a:solidFill>
                  <a:srgbClr val="C40091"/>
                </a:solidFill>
                <a:latin typeface="Times New Roman" pitchFamily="18" charset="0"/>
                <a:cs typeface="Times New Roman" pitchFamily="18" charset="0"/>
              </a:rPr>
              <a:t>THIẾU VITAMIN K</a:t>
            </a:r>
            <a:endParaRPr lang="en-US" sz="2400" b="1" u="sng">
              <a:solidFill>
                <a:srgbClr val="C40091"/>
              </a:solidFill>
              <a:latin typeface="Times New Roman" pitchFamily="18" charset="0"/>
              <a:cs typeface="Times New Roman" pitchFamily="18" charset="0"/>
            </a:endParaRPr>
          </a:p>
        </p:txBody>
      </p:sp>
      <p:sp>
        <p:nvSpPr>
          <p:cNvPr id="6" name="Rectangle 5"/>
          <p:cNvSpPr/>
          <p:nvPr/>
        </p:nvSpPr>
        <p:spPr>
          <a:xfrm>
            <a:off x="152400" y="838200"/>
            <a:ext cx="8763001" cy="6581289"/>
          </a:xfrm>
          <a:prstGeom prst="rect">
            <a:avLst/>
          </a:prstGeom>
        </p:spPr>
        <p:txBody>
          <a:bodyPr wrap="square">
            <a:spAutoFit/>
          </a:bodyPr>
          <a:lstStyle/>
          <a:p>
            <a:pPr>
              <a:spcBef>
                <a:spcPts val="1000"/>
              </a:spcBef>
            </a:pPr>
            <a:r>
              <a:rPr lang="en-US" sz="2200" b="1" smtClean="0">
                <a:latin typeface="Times New Roman" pitchFamily="18" charset="0"/>
                <a:cs typeface="Times New Roman" pitchFamily="18" charset="0"/>
              </a:rPr>
              <a:t>a. Triệu chứng lâm sàng</a:t>
            </a:r>
          </a:p>
          <a:p>
            <a:pPr lvl="1">
              <a:spcBef>
                <a:spcPts val="1000"/>
              </a:spcBef>
              <a:buFont typeface="Wingdings" pitchFamily="2" charset="2"/>
              <a:buChar char="ü"/>
            </a:pPr>
            <a:r>
              <a:rPr lang="en-US" sz="2200" smtClean="0">
                <a:latin typeface="Times New Roman" pitchFamily="18" charset="0"/>
                <a:cs typeface="Times New Roman" pitchFamily="18" charset="0"/>
              </a:rPr>
              <a:t> Triệu </a:t>
            </a:r>
            <a:r>
              <a:rPr lang="en-US" sz="2200" smtClean="0">
                <a:latin typeface="Times New Roman" pitchFamily="18" charset="0"/>
                <a:cs typeface="Times New Roman" pitchFamily="18" charset="0"/>
              </a:rPr>
              <a:t>chứng chủ yếu là chảy máu</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vi-VN" sz="2200" smtClean="0">
                <a:latin typeface="Times New Roman" pitchFamily="18" charset="0"/>
                <a:cs typeface="Times New Roman" pitchFamily="18" charset="0"/>
              </a:rPr>
              <a:t>Chảy </a:t>
            </a:r>
            <a:r>
              <a:rPr lang="vi-VN" sz="2200" smtClean="0">
                <a:latin typeface="Times New Roman" pitchFamily="18" charset="0"/>
                <a:cs typeface="Times New Roman" pitchFamily="18" charset="0"/>
              </a:rPr>
              <a:t>máu đường tiêu hoá: nôn ra máu, ỉa ra máu</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en-US" sz="2200" smtClean="0">
                <a:latin typeface="Times New Roman" pitchFamily="18" charset="0"/>
                <a:cs typeface="Times New Roman" pitchFamily="18" charset="0"/>
              </a:rPr>
              <a:t>Chảy </a:t>
            </a:r>
            <a:r>
              <a:rPr lang="en-US" sz="2200" smtClean="0">
                <a:latin typeface="Times New Roman" pitchFamily="18" charset="0"/>
                <a:cs typeface="Times New Roman" pitchFamily="18" charset="0"/>
              </a:rPr>
              <a:t>máu ở da, niêm mạc</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en-US" sz="2200" smtClean="0">
                <a:latin typeface="Times New Roman" pitchFamily="18" charset="0"/>
                <a:cs typeface="Times New Roman" pitchFamily="18" charset="0"/>
              </a:rPr>
              <a:t>Chảy </a:t>
            </a:r>
            <a:r>
              <a:rPr lang="en-US" sz="2200" smtClean="0">
                <a:latin typeface="Times New Roman" pitchFamily="18" charset="0"/>
                <a:cs typeface="Times New Roman" pitchFamily="18" charset="0"/>
              </a:rPr>
              <a:t>máu màng não; hiếm và </a:t>
            </a:r>
            <a:r>
              <a:rPr lang="en-US" sz="2200" smtClean="0">
                <a:latin typeface="Times New Roman" pitchFamily="18" charset="0"/>
                <a:cs typeface="Times New Roman" pitchFamily="18" charset="0"/>
              </a:rPr>
              <a:t>nặng </a:t>
            </a:r>
            <a:endParaRPr lang="en-US" sz="2200" b="1" smtClean="0">
              <a:latin typeface="Times New Roman" pitchFamily="18" charset="0"/>
              <a:cs typeface="Times New Roman" pitchFamily="18" charset="0"/>
            </a:endParaRPr>
          </a:p>
          <a:p>
            <a:pPr>
              <a:spcBef>
                <a:spcPts val="1000"/>
              </a:spcBef>
            </a:pPr>
            <a:r>
              <a:rPr lang="vi-VN" sz="2200" b="1" smtClean="0">
                <a:latin typeface="Times New Roman" pitchFamily="18" charset="0"/>
                <a:cs typeface="Times New Roman" pitchFamily="18" charset="0"/>
              </a:rPr>
              <a:t>b</a:t>
            </a:r>
            <a:r>
              <a:rPr lang="vi-VN" sz="2200" b="1" smtClean="0">
                <a:latin typeface="Times New Roman" pitchFamily="18" charset="0"/>
                <a:cs typeface="Times New Roman" pitchFamily="18" charset="0"/>
              </a:rPr>
              <a:t>. Xét nghiệm huyết học </a:t>
            </a:r>
          </a:p>
          <a:p>
            <a:pPr lvl="1">
              <a:spcBef>
                <a:spcPts val="10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Thời </a:t>
            </a:r>
            <a:r>
              <a:rPr lang="vi-VN" sz="2200" smtClean="0">
                <a:latin typeface="Times New Roman" pitchFamily="18" charset="0"/>
                <a:cs typeface="Times New Roman" pitchFamily="18" charset="0"/>
              </a:rPr>
              <a:t>gian máu đông </a:t>
            </a:r>
            <a:r>
              <a:rPr lang="vi-VN" sz="2200" smtClean="0">
                <a:latin typeface="Times New Roman" pitchFamily="18" charset="0"/>
                <a:cs typeface="Times New Roman" pitchFamily="18" charset="0"/>
              </a:rPr>
              <a:t>kéo </a:t>
            </a:r>
            <a:r>
              <a:rPr lang="vi-VN" sz="2200" smtClean="0">
                <a:latin typeface="Times New Roman" pitchFamily="18" charset="0"/>
                <a:cs typeface="Times New Roman" pitchFamily="18" charset="0"/>
              </a:rPr>
              <a:t>dài.</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Thời </a:t>
            </a:r>
            <a:r>
              <a:rPr lang="vi-VN" sz="2200" smtClean="0">
                <a:latin typeface="Times New Roman" pitchFamily="18" charset="0"/>
                <a:cs typeface="Times New Roman" pitchFamily="18" charset="0"/>
              </a:rPr>
              <a:t>gian Howell </a:t>
            </a:r>
            <a:r>
              <a:rPr lang="vi-VN" sz="2200" smtClean="0">
                <a:latin typeface="Times New Roman" pitchFamily="18" charset="0"/>
                <a:cs typeface="Times New Roman" pitchFamily="18" charset="0"/>
              </a:rPr>
              <a:t>kéo </a:t>
            </a:r>
            <a:r>
              <a:rPr lang="vi-VN" sz="2200" smtClean="0">
                <a:latin typeface="Times New Roman" pitchFamily="18" charset="0"/>
                <a:cs typeface="Times New Roman" pitchFamily="18" charset="0"/>
              </a:rPr>
              <a:t>dài.</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Thời </a:t>
            </a:r>
            <a:r>
              <a:rPr lang="vi-VN" sz="2200" smtClean="0">
                <a:latin typeface="Times New Roman" pitchFamily="18" charset="0"/>
                <a:cs typeface="Times New Roman" pitchFamily="18" charset="0"/>
              </a:rPr>
              <a:t>gian Cephalin Kaolin </a:t>
            </a:r>
            <a:r>
              <a:rPr lang="vi-VN" sz="2200" smtClean="0">
                <a:latin typeface="Times New Roman" pitchFamily="18" charset="0"/>
                <a:cs typeface="Times New Roman" pitchFamily="18" charset="0"/>
              </a:rPr>
              <a:t>kéo </a:t>
            </a:r>
            <a:r>
              <a:rPr lang="vi-VN" sz="2200" smtClean="0">
                <a:latin typeface="Times New Roman" pitchFamily="18" charset="0"/>
                <a:cs typeface="Times New Roman" pitchFamily="18" charset="0"/>
              </a:rPr>
              <a:t>dài.</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Thời </a:t>
            </a:r>
            <a:r>
              <a:rPr lang="vi-VN" sz="2200" smtClean="0">
                <a:latin typeface="Times New Roman" pitchFamily="18" charset="0"/>
                <a:cs typeface="Times New Roman" pitchFamily="18" charset="0"/>
              </a:rPr>
              <a:t>gian Quick </a:t>
            </a:r>
            <a:r>
              <a:rPr lang="vi-VN" sz="2200" smtClean="0">
                <a:latin typeface="Times New Roman" pitchFamily="18" charset="0"/>
                <a:cs typeface="Times New Roman" pitchFamily="18" charset="0"/>
              </a:rPr>
              <a:t>kéo </a:t>
            </a:r>
            <a:r>
              <a:rPr lang="vi-VN" sz="2200" smtClean="0">
                <a:latin typeface="Times New Roman" pitchFamily="18" charset="0"/>
                <a:cs typeface="Times New Roman" pitchFamily="18" charset="0"/>
              </a:rPr>
              <a:t>dài.</a:t>
            </a:r>
            <a:endParaRPr lang="en-US" sz="2200" smtClean="0">
              <a:latin typeface="Times New Roman" pitchFamily="18" charset="0"/>
              <a:cs typeface="Times New Roman" pitchFamily="18" charset="0"/>
            </a:endParaRPr>
          </a:p>
          <a:p>
            <a:pPr lvl="1">
              <a:spcBef>
                <a:spcPts val="10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Thời </a:t>
            </a:r>
            <a:r>
              <a:rPr lang="vi-VN" sz="2200" smtClean="0">
                <a:latin typeface="Times New Roman" pitchFamily="18" charset="0"/>
                <a:cs typeface="Times New Roman" pitchFamily="18" charset="0"/>
              </a:rPr>
              <a:t>gian máu chảy và số lượng tiểu cầu bình thường.</a:t>
            </a:r>
          </a:p>
          <a:p>
            <a:pPr>
              <a:spcBef>
                <a:spcPts val="1000"/>
              </a:spcBef>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Những </a:t>
            </a:r>
            <a:r>
              <a:rPr lang="vi-VN" sz="2200" smtClean="0">
                <a:latin typeface="Times New Roman" pitchFamily="18" charset="0"/>
                <a:cs typeface="Times New Roman" pitchFamily="18" charset="0"/>
              </a:rPr>
              <a:t>xét nghiệm khác như siêu âm thóp cần đặt ra khi có triệu chứng thần kinh</a:t>
            </a:r>
          </a:p>
          <a:p>
            <a:pPr algn="just"/>
            <a:endParaRPr lang="en-US" sz="2200" smtClean="0">
              <a:latin typeface="Times New Roman" pitchFamily="18" charset="0"/>
              <a:cs typeface="Times New Roman" pitchFamily="18" charset="0"/>
            </a:endParaRPr>
          </a:p>
          <a:p>
            <a:pPr marL="342900" indent="-342900" algn="just">
              <a:buFont typeface="Wingdings" pitchFamily="2" charset="2"/>
              <a:buChar char="Ø"/>
            </a:pPr>
            <a:endParaRPr lang="en-US" sz="2200">
              <a:latin typeface="Times New Roman" pitchFamily="18" charset="0"/>
              <a:cs typeface="Times New Roman" pitchFamily="18" charset="0"/>
            </a:endParaRPr>
          </a:p>
        </p:txBody>
      </p:sp>
      <p:sp>
        <p:nvSpPr>
          <p:cNvPr id="14" name="TextBox 13"/>
          <p:cNvSpPr txBox="1"/>
          <p:nvPr/>
        </p:nvSpPr>
        <p:spPr>
          <a:xfrm>
            <a:off x="341187" y="4572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4</a:t>
            </a:r>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Triệu chứng</a:t>
            </a:r>
            <a:endParaRPr lang="en-US" sz="2400" b="1">
              <a:solidFill>
                <a:srgbClr val="C40091"/>
              </a:solidFill>
              <a:latin typeface="Times New Roman" pitchFamily="18" charset="0"/>
              <a:cs typeface="Times New Roman" pitchFamily="18" charset="0"/>
            </a:endParaRPr>
          </a:p>
        </p:txBody>
      </p:sp>
      <p:pic>
        <p:nvPicPr>
          <p:cNvPr id="44034" name="Picture 2" descr="Kết quả hình ảnh cho thiếu vitamin K"/>
          <p:cNvPicPr>
            <a:picLocks noChangeAspect="1" noChangeArrowheads="1"/>
          </p:cNvPicPr>
          <p:nvPr/>
        </p:nvPicPr>
        <p:blipFill>
          <a:blip r:embed="rId2"/>
          <a:srcRect/>
          <a:stretch>
            <a:fillRect/>
          </a:stretch>
        </p:blipFill>
        <p:spPr bwMode="auto">
          <a:xfrm>
            <a:off x="5029200" y="2209800"/>
            <a:ext cx="3733800" cy="2743200"/>
          </a:xfrm>
          <a:prstGeom prst="rect">
            <a:avLst/>
          </a:prstGeom>
          <a:noFill/>
        </p:spPr>
      </p:pic>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417284"/>
            <a:ext cx="8763001" cy="6233245"/>
          </a:xfrm>
          <a:prstGeom prst="rect">
            <a:avLst/>
          </a:prstGeom>
        </p:spPr>
        <p:txBody>
          <a:bodyPr wrap="square">
            <a:spAutoFit/>
          </a:bodyPr>
          <a:lstStyle/>
          <a:p>
            <a:pPr algn="just">
              <a:lnSpc>
                <a:spcPct val="150000"/>
              </a:lnSpc>
              <a:spcBef>
                <a:spcPts val="1200"/>
              </a:spcBef>
              <a:buFont typeface="Wingdings" pitchFamily="2" charset="2"/>
              <a:buChar char="Ø"/>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Dự </a:t>
            </a:r>
            <a:r>
              <a:rPr lang="vi-VN" sz="2200" smtClean="0">
                <a:latin typeface="Times New Roman" pitchFamily="18" charset="0"/>
                <a:cs typeface="Times New Roman" pitchFamily="18" charset="0"/>
              </a:rPr>
              <a:t>phòng đối với trẻ sơ sinh đẻ non hoặc ở trẻ nhỏ có nguy cơ giảm phức hợp Prothrombin. Trẻ không tiêm phòng vitamin K có nguy cơ xuất huyết do thiếu vitamin K gấp 3,55 lần trẻ có tiêm phòng vitamin </a:t>
            </a:r>
            <a:r>
              <a:rPr lang="vi-VN" sz="2200" smtClean="0">
                <a:latin typeface="Times New Roman" pitchFamily="18" charset="0"/>
                <a:cs typeface="Times New Roman" pitchFamily="18" charset="0"/>
              </a:rPr>
              <a:t>K</a:t>
            </a:r>
            <a:r>
              <a:rPr lang="vi-VN" sz="2200" smtClean="0">
                <a:latin typeface="Times New Roman" pitchFamily="18" charset="0"/>
                <a:cs typeface="Times New Roman" pitchFamily="18" charset="0"/>
              </a:rPr>
              <a:t>.</a:t>
            </a:r>
            <a:endParaRPr lang="en-US" sz="2200" smtClean="0">
              <a:latin typeface="Times New Roman" pitchFamily="18" charset="0"/>
              <a:cs typeface="Times New Roman" pitchFamily="18" charset="0"/>
            </a:endParaRPr>
          </a:p>
          <a:p>
            <a:pPr algn="just">
              <a:lnSpc>
                <a:spcPct val="150000"/>
              </a:lnSpc>
              <a:spcBef>
                <a:spcPts val="1200"/>
              </a:spcBef>
              <a:buFont typeface="Wingdings" pitchFamily="2" charset="2"/>
              <a:buChar char="Ø"/>
            </a:pPr>
            <a:r>
              <a:rPr lang="vi-VN" sz="2200" smtClean="0">
                <a:latin typeface="Times New Roman" pitchFamily="18" charset="0"/>
                <a:cs typeface="Times New Roman" pitchFamily="18" charset="0"/>
              </a:rPr>
              <a:t> </a:t>
            </a:r>
            <a:r>
              <a:rPr lang="vi-VN" sz="2200" smtClean="0">
                <a:latin typeface="Times New Roman" pitchFamily="18" charset="0"/>
                <a:cs typeface="Times New Roman" pitchFamily="18" charset="0"/>
                <a:hlinkClick r:id="rId2" tooltip="Vitamin K1"/>
              </a:rPr>
              <a:t>Vitamin K1</a:t>
            </a:r>
            <a:r>
              <a:rPr lang="vi-VN" sz="2200" smtClean="0">
                <a:latin typeface="Times New Roman" pitchFamily="18" charset="0"/>
                <a:cs typeface="Times New Roman" pitchFamily="18" charset="0"/>
              </a:rPr>
              <a:t> 1 mg (Tiêm bắp) thực tế ở trẻ sơ sinh đẻ non ta tiêm Vitamin K1 5 mg X 1 ống, tiêm bắp. Nếu đang xuất huyết tiêm vitamin K 1 ống TB X </a:t>
            </a:r>
            <a:r>
              <a:rPr lang="vi-VN" sz="2200" smtClean="0">
                <a:latin typeface="Times New Roman" pitchFamily="18" charset="0"/>
                <a:cs typeface="Times New Roman" pitchFamily="18" charset="0"/>
              </a:rPr>
              <a:t>3-4 </a:t>
            </a:r>
            <a:r>
              <a:rPr lang="vi-VN" sz="2200" smtClean="0">
                <a:latin typeface="Times New Roman" pitchFamily="18" charset="0"/>
                <a:cs typeface="Times New Roman" pitchFamily="18" charset="0"/>
              </a:rPr>
              <a:t>ngày.</a:t>
            </a:r>
            <a:endParaRPr lang="en-US" sz="2200" smtClean="0">
              <a:latin typeface="Times New Roman" pitchFamily="18" charset="0"/>
              <a:cs typeface="Times New Roman" pitchFamily="18" charset="0"/>
            </a:endParaRPr>
          </a:p>
          <a:p>
            <a:pPr algn="just">
              <a:lnSpc>
                <a:spcPct val="150000"/>
              </a:lnSpc>
              <a:spcBef>
                <a:spcPts val="1200"/>
              </a:spcBef>
              <a:buFont typeface="Wingdings" pitchFamily="2" charset="2"/>
              <a:buChar char="Ø"/>
            </a:pPr>
            <a:r>
              <a:rPr lang="vi-VN" sz="2200" smtClean="0">
                <a:latin typeface="Times New Roman" pitchFamily="18" charset="0"/>
                <a:cs typeface="Times New Roman" pitchFamily="18" charset="0"/>
              </a:rPr>
              <a:t>Truyền </a:t>
            </a:r>
            <a:r>
              <a:rPr lang="vi-VN" sz="2200" smtClean="0">
                <a:latin typeface="Times New Roman" pitchFamily="18" charset="0"/>
                <a:cs typeface="Times New Roman" pitchFamily="18" charset="0"/>
              </a:rPr>
              <a:t>máu tươi nếu chảy máu gây thiếu máu nhiều liều lượng từ 10-20 ml/kg/lần khi truyền máu thì tình trạng chảy máu </a:t>
            </a:r>
            <a:r>
              <a:rPr lang="vi-VN" sz="2200" smtClean="0">
                <a:latin typeface="Times New Roman" pitchFamily="18" charset="0"/>
                <a:cs typeface="Times New Roman" pitchFamily="18" charset="0"/>
              </a:rPr>
              <a:t>hết </a:t>
            </a:r>
            <a:r>
              <a:rPr lang="vi-VN" sz="2200" smtClean="0">
                <a:latin typeface="Times New Roman" pitchFamily="18" charset="0"/>
                <a:cs typeface="Times New Roman" pitchFamily="18" charset="0"/>
              </a:rPr>
              <a:t>ngay.</a:t>
            </a:r>
            <a:endParaRPr lang="en-US" sz="2200" smtClean="0">
              <a:latin typeface="Times New Roman" pitchFamily="18" charset="0"/>
              <a:cs typeface="Times New Roman" pitchFamily="18" charset="0"/>
            </a:endParaRPr>
          </a:p>
          <a:p>
            <a:pPr algn="just">
              <a:lnSpc>
                <a:spcPct val="150000"/>
              </a:lnSpc>
              <a:spcBef>
                <a:spcPts val="1200"/>
              </a:spcBef>
              <a:buFont typeface="Wingdings" pitchFamily="2" charset="2"/>
              <a:buChar char="Ø"/>
            </a:pPr>
            <a:r>
              <a:rPr lang="vi-VN" sz="2200" smtClean="0">
                <a:latin typeface="Times New Roman" pitchFamily="18" charset="0"/>
                <a:cs typeface="Times New Roman" pitchFamily="18" charset="0"/>
              </a:rPr>
              <a:t>Nếu </a:t>
            </a:r>
            <a:r>
              <a:rPr lang="vi-VN" sz="2200" smtClean="0">
                <a:latin typeface="Times New Roman" pitchFamily="18" charset="0"/>
                <a:cs typeface="Times New Roman" pitchFamily="18" charset="0"/>
              </a:rPr>
              <a:t>có tình trạng xuất huyết não phải truyền máu tươi ngay, cho thuốc chống phù não thêm.</a:t>
            </a:r>
          </a:p>
          <a:p>
            <a:pPr algn="just">
              <a:lnSpc>
                <a:spcPct val="150000"/>
              </a:lnSpc>
              <a:spcBef>
                <a:spcPts val="1200"/>
              </a:spcBef>
            </a:pPr>
            <a:endParaRPr lang="vi-VN" sz="2200" smtClean="0">
              <a:latin typeface="Times New Roman" pitchFamily="18" charset="0"/>
              <a:cs typeface="Times New Roman" pitchFamily="18" charset="0"/>
            </a:endParaRPr>
          </a:p>
        </p:txBody>
      </p:sp>
      <p:sp>
        <p:nvSpPr>
          <p:cNvPr id="14" name="TextBox 13"/>
          <p:cNvSpPr txBox="1"/>
          <p:nvPr/>
        </p:nvSpPr>
        <p:spPr>
          <a:xfrm>
            <a:off x="228600" y="762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4</a:t>
            </a:r>
            <a:r>
              <a:rPr lang="vi-VN" sz="2400" b="1" smtClean="0">
                <a:solidFill>
                  <a:srgbClr val="C40091"/>
                </a:solidFill>
                <a:latin typeface="+mj-lt"/>
              </a:rPr>
              <a:t>.</a:t>
            </a:r>
            <a:r>
              <a:rPr lang="en-US" sz="2400" b="1" smtClean="0">
                <a:solidFill>
                  <a:srgbClr val="C40091"/>
                </a:solidFill>
                <a:latin typeface="Times New Roman" pitchFamily="18" charset="0"/>
                <a:cs typeface="Times New Roman" pitchFamily="18" charset="0"/>
              </a:rPr>
              <a:t>2</a:t>
            </a:r>
            <a:r>
              <a:rPr lang="vi-VN" sz="2400" b="1" smtClean="0">
                <a:solidFill>
                  <a:srgbClr val="C40091"/>
                </a:solidFill>
                <a:latin typeface="+mj-lt"/>
              </a:rPr>
              <a:t> </a:t>
            </a:r>
            <a:r>
              <a:rPr lang="en-US" sz="2400" b="1" smtClean="0">
                <a:solidFill>
                  <a:srgbClr val="C40091"/>
                </a:solidFill>
                <a:latin typeface="Times New Roman" pitchFamily="18" charset="0"/>
                <a:cs typeface="Times New Roman" pitchFamily="18" charset="0"/>
              </a:rPr>
              <a:t>Điều trị</a:t>
            </a:r>
            <a:endParaRPr lang="en-US" sz="2400" b="1">
              <a:solidFill>
                <a:srgbClr val="C4009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81883"/>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5</a:t>
            </a:r>
            <a:r>
              <a:rPr lang="vi-VN" sz="2400" b="1" smtClean="0">
                <a:solidFill>
                  <a:srgbClr val="C40091"/>
                </a:solidFill>
                <a:latin typeface="Times New Roman" pitchFamily="18" charset="0"/>
                <a:cs typeface="Times New Roman" pitchFamily="18" charset="0"/>
              </a:rPr>
              <a:t>. </a:t>
            </a:r>
            <a:r>
              <a:rPr lang="en-US" sz="2400" b="1" smtClean="0">
                <a:solidFill>
                  <a:srgbClr val="C40091"/>
                </a:solidFill>
                <a:latin typeface="Times New Roman" pitchFamily="18" charset="0"/>
                <a:cs typeface="Times New Roman" pitchFamily="18" charset="0"/>
              </a:rPr>
              <a:t>BỆNH SCHOLEIN HENOCH </a:t>
            </a:r>
            <a:endParaRPr lang="en-US" sz="2400" b="1">
              <a:solidFill>
                <a:srgbClr val="C40091"/>
              </a:solidFill>
              <a:latin typeface="Times New Roman" pitchFamily="18" charset="0"/>
              <a:cs typeface="Times New Roman" pitchFamily="18" charset="0"/>
            </a:endParaRPr>
          </a:p>
        </p:txBody>
      </p:sp>
      <p:sp>
        <p:nvSpPr>
          <p:cNvPr id="6" name="Rectangle 5"/>
          <p:cNvSpPr/>
          <p:nvPr/>
        </p:nvSpPr>
        <p:spPr>
          <a:xfrm>
            <a:off x="152400" y="838200"/>
            <a:ext cx="8839200" cy="6093976"/>
          </a:xfrm>
          <a:prstGeom prst="rect">
            <a:avLst/>
          </a:prstGeom>
        </p:spPr>
        <p:txBody>
          <a:bodyPr wrap="square">
            <a:spAutoFit/>
          </a:bodyPr>
          <a:lstStyle/>
          <a:p>
            <a:pPr>
              <a:spcBef>
                <a:spcPts val="600"/>
              </a:spcBef>
            </a:pPr>
            <a:r>
              <a:rPr lang="en-US" sz="2200" b="1" smtClean="0">
                <a:latin typeface="Times New Roman" pitchFamily="18" charset="0"/>
                <a:cs typeface="Times New Roman" pitchFamily="18" charset="0"/>
              </a:rPr>
              <a:t>a. Triệu chứng lâm sàng</a:t>
            </a:r>
          </a:p>
          <a:p>
            <a:pPr>
              <a:spcBef>
                <a:spcPts val="600"/>
              </a:spcBef>
              <a:buFont typeface="Wingdings" pitchFamily="2" charset="2"/>
              <a:buChar char="Ø"/>
            </a:pP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Xuất huyết: </a:t>
            </a: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Là </a:t>
            </a:r>
            <a:r>
              <a:rPr lang="vi-VN" sz="2200" smtClean="0">
                <a:latin typeface="Times New Roman" pitchFamily="18" charset="0"/>
                <a:cs typeface="Times New Roman" pitchFamily="18" charset="0"/>
              </a:rPr>
              <a:t>triệu chứng thường gặp nhất (100%) với các tính chất</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Xuất </a:t>
            </a:r>
            <a:r>
              <a:rPr lang="en-US" sz="2200" smtClean="0">
                <a:latin typeface="Times New Roman" pitchFamily="18" charset="0"/>
                <a:cs typeface="Times New Roman" pitchFamily="18" charset="0"/>
              </a:rPr>
              <a:t>huyết tự nhiên, dạng chấm, nốt, bầm máu, sần nổi gờ có khi ngứa</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Xuất </a:t>
            </a:r>
            <a:r>
              <a:rPr lang="vi-VN" sz="2200" smtClean="0">
                <a:latin typeface="Times New Roman" pitchFamily="18" charset="0"/>
                <a:cs typeface="Times New Roman" pitchFamily="18" charset="0"/>
              </a:rPr>
              <a:t>huyết đối xứng thường gặp là hai chi dưới rồi đến hai chi trên rất hiếm xuất huyết toàn thân (mặt, vành tai, ngực, bụng…). </a:t>
            </a:r>
          </a:p>
          <a:p>
            <a:pPr>
              <a:spcBef>
                <a:spcPts val="600"/>
              </a:spcBef>
              <a:buFont typeface="Wingdings" pitchFamily="2" charset="2"/>
              <a:buChar char="Ø"/>
            </a:pP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Triệu chứng tiêu hoá </a:t>
            </a: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Đau </a:t>
            </a:r>
            <a:r>
              <a:rPr lang="vi-VN" sz="2200" smtClean="0">
                <a:latin typeface="Times New Roman" pitchFamily="18" charset="0"/>
                <a:cs typeface="Times New Roman" pitchFamily="18" charset="0"/>
              </a:rPr>
              <a:t>bụng (80%): có thể đau lâm râm hoặc đau lăn lộn, đau từng cơn</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Nôn</a:t>
            </a:r>
            <a:r>
              <a:rPr lang="vi-VN" sz="2200" smtClean="0">
                <a:latin typeface="Times New Roman" pitchFamily="18" charset="0"/>
                <a:cs typeface="Times New Roman" pitchFamily="18" charset="0"/>
              </a:rPr>
              <a:t>: có thể nôn dịch lẫn thức ăn hoặc nôn ra máu</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Ỉa </a:t>
            </a:r>
            <a:r>
              <a:rPr lang="vi-VN" sz="2200" smtClean="0">
                <a:latin typeface="Times New Roman" pitchFamily="18" charset="0"/>
                <a:cs typeface="Times New Roman" pitchFamily="18" charset="0"/>
              </a:rPr>
              <a:t>máu: có thể ỉa phân đen hoặc máu tươi</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Nôn </a:t>
            </a:r>
            <a:r>
              <a:rPr lang="vi-VN" sz="2200" smtClean="0">
                <a:latin typeface="Times New Roman" pitchFamily="18" charset="0"/>
                <a:cs typeface="Times New Roman" pitchFamily="18" charset="0"/>
              </a:rPr>
              <a:t>và ỉa máu gặp trong 50% các trường hợp</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a:spcBef>
                <a:spcPts val="600"/>
              </a:spcBef>
              <a:buFont typeface="Wingdings" pitchFamily="2" charset="2"/>
              <a:buChar char="Ø"/>
            </a:pPr>
            <a:r>
              <a:rPr lang="vi-VN"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Biểu hiện đau khớp </a:t>
            </a:r>
          </a:p>
          <a:p>
            <a:pPr lvl="1">
              <a:spcBef>
                <a:spcPts val="600"/>
              </a:spcBef>
              <a:buFont typeface="Wingdings" pitchFamily="2" charset="2"/>
              <a:buChar char="ü"/>
            </a:pPr>
            <a:r>
              <a:rPr lang="vi-VN" sz="2200" smtClean="0">
                <a:latin typeface="Times New Roman" pitchFamily="18" charset="0"/>
                <a:cs typeface="Times New Roman" pitchFamily="18" charset="0"/>
              </a:rPr>
              <a:t>Thường thấy đau khớp gối, cổ chân, có thể sưng phù nề quanh khớp</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Khỏi </a:t>
            </a:r>
            <a:r>
              <a:rPr lang="vi-VN" sz="2200" smtClean="0">
                <a:latin typeface="Times New Roman" pitchFamily="18" charset="0"/>
                <a:cs typeface="Times New Roman" pitchFamily="18" charset="0"/>
              </a:rPr>
              <a:t>nhanh không để lại di chứng nhưng hay tái phát</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p:txBody>
      </p:sp>
      <p:sp>
        <p:nvSpPr>
          <p:cNvPr id="14" name="TextBox 13"/>
          <p:cNvSpPr txBox="1"/>
          <p:nvPr/>
        </p:nvSpPr>
        <p:spPr>
          <a:xfrm>
            <a:off x="341187" y="4572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5</a:t>
            </a:r>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Triệu chứng</a:t>
            </a:r>
            <a:endParaRPr lang="en-US" sz="2400" b="1">
              <a:solidFill>
                <a:srgbClr val="C4009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360938"/>
            <a:ext cx="8763001" cy="6801862"/>
          </a:xfrm>
          <a:prstGeom prst="rect">
            <a:avLst/>
          </a:prstGeom>
        </p:spPr>
        <p:txBody>
          <a:bodyPr wrap="square">
            <a:spAutoFit/>
          </a:bodyPr>
          <a:lstStyle/>
          <a:p>
            <a:pPr>
              <a:spcBef>
                <a:spcPts val="600"/>
              </a:spcBef>
              <a:buFont typeface="Wingdings" pitchFamily="2" charset="2"/>
              <a:buChar char="Ø"/>
            </a:pPr>
            <a:r>
              <a:rPr lang="vi-VN" sz="2200" smtClean="0">
                <a:latin typeface="+mj-lt"/>
                <a:cs typeface="Times New Roman" pitchFamily="18" charset="0"/>
              </a:rPr>
              <a:t> </a:t>
            </a:r>
            <a:r>
              <a:rPr lang="vi-VN" sz="2200" smtClean="0">
                <a:latin typeface="+mj-lt"/>
                <a:cs typeface="Times New Roman" pitchFamily="18" charset="0"/>
              </a:rPr>
              <a:t>Biểu hiện viêm thận </a:t>
            </a:r>
          </a:p>
          <a:p>
            <a:pPr lvl="1">
              <a:spcBef>
                <a:spcPts val="600"/>
              </a:spcBef>
              <a:buFont typeface="Wingdings" pitchFamily="2" charset="2"/>
              <a:buChar char="ü"/>
            </a:pPr>
            <a:r>
              <a:rPr lang="vi-VN" sz="2200" smtClean="0">
                <a:latin typeface="+mj-lt"/>
                <a:cs typeface="Times New Roman" pitchFamily="18" charset="0"/>
              </a:rPr>
              <a:t>Viêm thận gặp từ 25 – 30% các trường hợp, bệnh nhân phù nhẹ, đái ít, đái máu, đái protein, cao huyết áp. Biểu hiện viêm thận thường nhẹ, khỏi, ít khi có biến chứng</a:t>
            </a:r>
            <a:r>
              <a:rPr lang="vi-VN" sz="2200" smtClean="0">
                <a:latin typeface="+mj-lt"/>
                <a:cs typeface="Times New Roman" pitchFamily="18" charset="0"/>
              </a:rPr>
              <a:t>. </a:t>
            </a:r>
            <a:endParaRPr lang="en-US" sz="2200" smtClean="0">
              <a:latin typeface="+mj-lt"/>
              <a:cs typeface="Times New Roman" pitchFamily="18" charset="0"/>
            </a:endParaRPr>
          </a:p>
          <a:p>
            <a:pPr lvl="1">
              <a:spcBef>
                <a:spcPts val="600"/>
              </a:spcBef>
              <a:buFont typeface="Wingdings" pitchFamily="2" charset="2"/>
              <a:buChar char="ü"/>
            </a:pPr>
            <a:r>
              <a:rPr lang="vi-VN" sz="2200" smtClean="0">
                <a:latin typeface="+mj-lt"/>
                <a:cs typeface="Times New Roman" pitchFamily="18" charset="0"/>
              </a:rPr>
              <a:t>Ngoài </a:t>
            </a:r>
            <a:r>
              <a:rPr lang="vi-VN" sz="2200" smtClean="0">
                <a:latin typeface="+mj-lt"/>
                <a:cs typeface="Times New Roman" pitchFamily="18" charset="0"/>
              </a:rPr>
              <a:t>ra bệnh nhân có sốt nhẹ trong 50% các trường hợp. Bệnh hay tái phát thành nhiều đợt</a:t>
            </a:r>
            <a:r>
              <a:rPr lang="vi-VN" sz="2200" smtClean="0">
                <a:latin typeface="+mj-lt"/>
                <a:cs typeface="Times New Roman" pitchFamily="18" charset="0"/>
              </a:rPr>
              <a:t>. </a:t>
            </a:r>
            <a:endParaRPr lang="en-US" sz="2200" b="1" smtClean="0">
              <a:latin typeface="+mj-lt"/>
              <a:cs typeface="Times New Roman" pitchFamily="18" charset="0"/>
            </a:endParaRPr>
          </a:p>
          <a:p>
            <a:pPr>
              <a:spcBef>
                <a:spcPts val="600"/>
              </a:spcBef>
            </a:pPr>
            <a:r>
              <a:rPr lang="en-US" sz="2200" b="1" smtClean="0">
                <a:latin typeface="+mj-lt"/>
                <a:cs typeface="Times New Roman" pitchFamily="18" charset="0"/>
              </a:rPr>
              <a:t>b</a:t>
            </a:r>
            <a:r>
              <a:rPr lang="vi-VN" sz="2200" b="1" smtClean="0">
                <a:latin typeface="+mj-lt"/>
                <a:cs typeface="Times New Roman" pitchFamily="18" charset="0"/>
              </a:rPr>
              <a:t>. </a:t>
            </a:r>
            <a:r>
              <a:rPr lang="vi-VN" sz="2200" b="1" smtClean="0">
                <a:latin typeface="+mj-lt"/>
                <a:cs typeface="Times New Roman" pitchFamily="18" charset="0"/>
              </a:rPr>
              <a:t>Xét nghiệm huyết học </a:t>
            </a:r>
          </a:p>
          <a:p>
            <a:pPr lvl="1">
              <a:spcBef>
                <a:spcPts val="600"/>
              </a:spcBef>
              <a:buFont typeface="Wingdings" pitchFamily="2" charset="2"/>
              <a:buChar char="Ø"/>
            </a:pPr>
            <a:r>
              <a:rPr lang="en-US" sz="2200" smtClean="0">
                <a:latin typeface="+mj-lt"/>
              </a:rPr>
              <a:t> </a:t>
            </a:r>
            <a:r>
              <a:rPr lang="vi-VN" sz="2200" smtClean="0">
                <a:latin typeface="+mj-lt"/>
              </a:rPr>
              <a:t>Các </a:t>
            </a:r>
            <a:r>
              <a:rPr lang="vi-VN" sz="2200" smtClean="0">
                <a:latin typeface="+mj-lt"/>
              </a:rPr>
              <a:t>xét nghiệm đông máu như thời gian chảy máu, thời gian máu đông, số lượng tiểu cầu, thời gian co cục máu, thời gian Howell, tỉ lệ prothrombin đều bình thường</a:t>
            </a:r>
            <a:r>
              <a:rPr lang="vi-VN" sz="2200" smtClean="0">
                <a:latin typeface="+mj-lt"/>
              </a:rPr>
              <a:t>. </a:t>
            </a:r>
            <a:endParaRPr lang="en-US" sz="2200" smtClean="0">
              <a:latin typeface="+mj-lt"/>
            </a:endParaRPr>
          </a:p>
          <a:p>
            <a:pPr lvl="1">
              <a:spcBef>
                <a:spcPts val="600"/>
              </a:spcBef>
              <a:buFont typeface="Wingdings" pitchFamily="2" charset="2"/>
              <a:buChar char="Ø"/>
            </a:pPr>
            <a:r>
              <a:rPr lang="en-US" sz="2200" smtClean="0">
                <a:latin typeface="+mj-lt"/>
              </a:rPr>
              <a:t> </a:t>
            </a:r>
            <a:r>
              <a:rPr lang="vi-VN" sz="2200" smtClean="0">
                <a:latin typeface="+mj-lt"/>
              </a:rPr>
              <a:t>Công </a:t>
            </a:r>
            <a:r>
              <a:rPr lang="vi-VN" sz="2200" smtClean="0">
                <a:latin typeface="+mj-lt"/>
              </a:rPr>
              <a:t>thức máu: số lượng bạch cầu tăng, bạch cầu đa nhân trung tính tăng, tốc độ lắng máu tăng trong 50% trường hợp, bạch cầu ái toan tăng trên 5% trong 17% các trường hợp. Huyết sắc tố giảm nếu nôn máu, ỉa máu nhiều</a:t>
            </a:r>
            <a:r>
              <a:rPr lang="vi-VN" sz="2200" smtClean="0">
                <a:latin typeface="+mj-lt"/>
              </a:rPr>
              <a:t>. </a:t>
            </a:r>
            <a:endParaRPr lang="en-US" sz="2200" smtClean="0">
              <a:latin typeface="+mj-lt"/>
            </a:endParaRPr>
          </a:p>
          <a:p>
            <a:pPr lvl="1">
              <a:spcBef>
                <a:spcPts val="600"/>
              </a:spcBef>
              <a:buFont typeface="Wingdings" pitchFamily="2" charset="2"/>
              <a:buChar char="Ø"/>
            </a:pPr>
            <a:r>
              <a:rPr lang="en-US" sz="2200" smtClean="0">
                <a:latin typeface="+mj-lt"/>
              </a:rPr>
              <a:t> </a:t>
            </a:r>
            <a:r>
              <a:rPr lang="vi-VN" sz="2200" smtClean="0">
                <a:latin typeface="+mj-lt"/>
              </a:rPr>
              <a:t>Xét </a:t>
            </a:r>
            <a:r>
              <a:rPr lang="vi-VN" sz="2200" smtClean="0">
                <a:latin typeface="+mj-lt"/>
              </a:rPr>
              <a:t>nghiệm protein niệu, hồng cầu niệu, urê, creatinin để phát hiện viêm thận. </a:t>
            </a:r>
          </a:p>
          <a:p>
            <a:pPr algn="just">
              <a:spcBef>
                <a:spcPts val="600"/>
              </a:spcBef>
            </a:pPr>
            <a:endParaRPr lang="en-US" sz="2200" smtClean="0">
              <a:latin typeface="+mj-lt"/>
              <a:cs typeface="Times New Roman" pitchFamily="18" charset="0"/>
            </a:endParaRPr>
          </a:p>
          <a:p>
            <a:pPr marL="342900" indent="-342900" algn="just">
              <a:spcBef>
                <a:spcPts val="600"/>
              </a:spcBef>
              <a:buFont typeface="Wingdings" pitchFamily="2" charset="2"/>
              <a:buChar char="Ø"/>
            </a:pPr>
            <a:endParaRPr lang="en-US" sz="2200">
              <a:latin typeface="+mj-lt"/>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07717"/>
            <a:ext cx="8610601" cy="4345870"/>
          </a:xfrm>
          <a:prstGeom prst="rect">
            <a:avLst/>
          </a:prstGeom>
        </p:spPr>
        <p:txBody>
          <a:bodyPr wrap="square">
            <a:spAutoFit/>
          </a:bodyPr>
          <a:lstStyle/>
          <a:p>
            <a:pPr algn="just">
              <a:lnSpc>
                <a:spcPct val="150000"/>
              </a:lnSpc>
            </a:pP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Bệnh </a:t>
            </a:r>
            <a:r>
              <a:rPr lang="vi-VN" sz="2000" smtClean="0">
                <a:latin typeface="Times New Roman" pitchFamily="18" charset="0"/>
                <a:cs typeface="Times New Roman" pitchFamily="18" charset="0"/>
              </a:rPr>
              <a:t>nhân được nghỉ ngơi tại giường; Không ăn các chất nghi gây dị </a:t>
            </a:r>
            <a:r>
              <a:rPr lang="vi-VN" sz="2000" smtClean="0">
                <a:latin typeface="Times New Roman" pitchFamily="18" charset="0"/>
                <a:cs typeface="Times New Roman" pitchFamily="18" charset="0"/>
              </a:rPr>
              <a:t>ứng </a:t>
            </a: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Chống </a:t>
            </a:r>
            <a:r>
              <a:rPr lang="en-US" sz="2000" smtClean="0">
                <a:latin typeface="Times New Roman" pitchFamily="18" charset="0"/>
                <a:cs typeface="Times New Roman" pitchFamily="18" charset="0"/>
              </a:rPr>
              <a:t>nhiễm khuẩn bằng kháng sinh</a:t>
            </a:r>
            <a:r>
              <a:rPr lang="en-US"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Chống </a:t>
            </a:r>
            <a:r>
              <a:rPr lang="en-US" sz="2000" smtClean="0">
                <a:latin typeface="Times New Roman" pitchFamily="18" charset="0"/>
                <a:cs typeface="Times New Roman" pitchFamily="18" charset="0"/>
              </a:rPr>
              <a:t>viêm bằng prednison 1 – </a:t>
            </a:r>
            <a:r>
              <a:rPr lang="en-US" sz="2000" smtClean="0">
                <a:latin typeface="Times New Roman" pitchFamily="18" charset="0"/>
                <a:cs typeface="Times New Roman" pitchFamily="18" charset="0"/>
              </a:rPr>
              <a:t>2mg/ngày </a:t>
            </a: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Kháng </a:t>
            </a:r>
            <a:r>
              <a:rPr lang="en-US" sz="2000" smtClean="0">
                <a:latin typeface="Times New Roman" pitchFamily="18" charset="0"/>
                <a:cs typeface="Times New Roman" pitchFamily="18" charset="0"/>
              </a:rPr>
              <a:t>histamin tổng hợp</a:t>
            </a: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P</a:t>
            </a:r>
            <a:r>
              <a:rPr lang="en-US" sz="2000" smtClean="0">
                <a:latin typeface="Times New Roman" pitchFamily="18" charset="0"/>
                <a:cs typeface="Times New Roman" pitchFamily="18" charset="0"/>
              </a:rPr>
              <a:t>henergan</a:t>
            </a:r>
            <a:r>
              <a:rPr lang="en-US" sz="2000" smtClean="0">
                <a:latin typeface="Times New Roman" pitchFamily="18" charset="0"/>
                <a:cs typeface="Times New Roman" pitchFamily="18" charset="0"/>
              </a:rPr>
              <a:t>; Vitamin C liều </a:t>
            </a:r>
            <a:r>
              <a:rPr lang="en-US" sz="2000" smtClean="0">
                <a:latin typeface="Times New Roman" pitchFamily="18" charset="0"/>
                <a:cs typeface="Times New Roman" pitchFamily="18" charset="0"/>
              </a:rPr>
              <a:t>cao </a:t>
            </a: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Giảm </a:t>
            </a:r>
            <a:r>
              <a:rPr lang="vi-VN" sz="2000" smtClean="0">
                <a:latin typeface="Times New Roman" pitchFamily="18" charset="0"/>
                <a:cs typeface="Times New Roman" pitchFamily="18" charset="0"/>
              </a:rPr>
              <a:t>đau trong các trường hợp đau </a:t>
            </a:r>
            <a:r>
              <a:rPr lang="vi-VN" sz="2000" smtClean="0">
                <a:latin typeface="Times New Roman" pitchFamily="18" charset="0"/>
                <a:cs typeface="Times New Roman" pitchFamily="18" charset="0"/>
              </a:rPr>
              <a:t>nhiều </a:t>
            </a: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Truyền </a:t>
            </a:r>
            <a:r>
              <a:rPr lang="vi-VN" sz="2000" smtClean="0">
                <a:latin typeface="Times New Roman" pitchFamily="18" charset="0"/>
                <a:cs typeface="Times New Roman" pitchFamily="18" charset="0"/>
              </a:rPr>
              <a:t>dịch khi bệnh nhân nôn nhiều, đau bụng không ăn uống được</a:t>
            </a:r>
            <a:r>
              <a:rPr lang="vi-VN"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algn="just">
              <a:lnSpc>
                <a:spcPct val="150000"/>
              </a:lnSpc>
              <a:buFont typeface="Wingdings" pitchFamily="2" charset="2"/>
              <a:buChar char="ü"/>
            </a:pPr>
            <a:r>
              <a:rPr lang="en-US" sz="2000" smtClean="0">
                <a:latin typeface="Times New Roman" pitchFamily="18" charset="0"/>
                <a:cs typeface="Times New Roman" pitchFamily="18" charset="0"/>
              </a:rPr>
              <a:t> </a:t>
            </a:r>
            <a:r>
              <a:rPr lang="vi-VN" sz="2000" smtClean="0">
                <a:latin typeface="Times New Roman" pitchFamily="18" charset="0"/>
                <a:cs typeface="Times New Roman" pitchFamily="18" charset="0"/>
              </a:rPr>
              <a:t>Với </a:t>
            </a:r>
            <a:r>
              <a:rPr lang="vi-VN" sz="2000" smtClean="0">
                <a:latin typeface="Times New Roman" pitchFamily="18" charset="0"/>
                <a:cs typeface="Times New Roman" pitchFamily="18" charset="0"/>
              </a:rPr>
              <a:t>trẻ có viêm cầu thận, hội chứng thận hư phải điều trị dài ngày . </a:t>
            </a:r>
          </a:p>
          <a:p>
            <a:pPr algn="just">
              <a:lnSpc>
                <a:spcPct val="150000"/>
              </a:lnSpc>
              <a:spcBef>
                <a:spcPts val="1200"/>
              </a:spcBef>
            </a:pPr>
            <a:endParaRPr lang="vi-VN" sz="2000" smtClean="0">
              <a:latin typeface="Times New Roman" pitchFamily="18" charset="0"/>
              <a:cs typeface="Times New Roman" pitchFamily="18" charset="0"/>
            </a:endParaRPr>
          </a:p>
        </p:txBody>
      </p:sp>
      <p:sp>
        <p:nvSpPr>
          <p:cNvPr id="14" name="TextBox 13"/>
          <p:cNvSpPr txBox="1"/>
          <p:nvPr/>
        </p:nvSpPr>
        <p:spPr>
          <a:xfrm>
            <a:off x="228600" y="762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5</a:t>
            </a:r>
            <a:r>
              <a:rPr lang="vi-VN" sz="2400" b="1" smtClean="0">
                <a:solidFill>
                  <a:srgbClr val="C40091"/>
                </a:solidFill>
                <a:latin typeface="+mj-lt"/>
              </a:rPr>
              <a:t>.</a:t>
            </a:r>
            <a:r>
              <a:rPr lang="en-US" sz="2400" b="1" smtClean="0">
                <a:solidFill>
                  <a:srgbClr val="C40091"/>
                </a:solidFill>
                <a:latin typeface="Times New Roman" pitchFamily="18" charset="0"/>
                <a:cs typeface="Times New Roman" pitchFamily="18" charset="0"/>
              </a:rPr>
              <a:t>2</a:t>
            </a:r>
            <a:r>
              <a:rPr lang="vi-VN" sz="2400" b="1" smtClean="0">
                <a:solidFill>
                  <a:srgbClr val="C40091"/>
                </a:solidFill>
                <a:latin typeface="+mj-lt"/>
              </a:rPr>
              <a:t> </a:t>
            </a:r>
            <a:r>
              <a:rPr lang="en-US" sz="2400" b="1" smtClean="0">
                <a:solidFill>
                  <a:srgbClr val="C40091"/>
                </a:solidFill>
                <a:latin typeface="Times New Roman" pitchFamily="18" charset="0"/>
                <a:cs typeface="Times New Roman" pitchFamily="18" charset="0"/>
              </a:rPr>
              <a:t>Điều trị</a:t>
            </a:r>
            <a:endParaRPr lang="en-US" sz="2400" b="1">
              <a:solidFill>
                <a:srgbClr val="C40091"/>
              </a:solidFill>
              <a:latin typeface="Times New Roman" pitchFamily="18" charset="0"/>
              <a:cs typeface="Times New Roman" pitchFamily="18" charset="0"/>
            </a:endParaRPr>
          </a:p>
        </p:txBody>
      </p:sp>
      <p:sp>
        <p:nvSpPr>
          <p:cNvPr id="4" name="Rectangle 3"/>
          <p:cNvSpPr/>
          <p:nvPr/>
        </p:nvSpPr>
        <p:spPr>
          <a:xfrm>
            <a:off x="152400" y="3657600"/>
            <a:ext cx="8763000" cy="2723823"/>
          </a:xfrm>
          <a:prstGeom prst="rect">
            <a:avLst/>
          </a:prstGeom>
        </p:spPr>
        <p:txBody>
          <a:bodyPr wrap="square">
            <a:spAutoFit/>
          </a:bodyPr>
          <a:lstStyle/>
          <a:p>
            <a:pPr algn="ctr"/>
            <a:r>
              <a:rPr lang="en-US" sz="2000" b="1" smtClean="0">
                <a:latin typeface="Times New Roman" pitchFamily="18" charset="0"/>
                <a:cs typeface="Times New Roman" pitchFamily="18" charset="0"/>
              </a:rPr>
              <a:t>TÀI LIỆU THAM KHẢO CHÍNH </a:t>
            </a:r>
          </a:p>
          <a:p>
            <a:pPr algn="just"/>
            <a:r>
              <a:rPr lang="en-US" sz="1900" smtClean="0">
                <a:latin typeface="Times New Roman" pitchFamily="18" charset="0"/>
                <a:cs typeface="Times New Roman" pitchFamily="18" charset="0"/>
              </a:rPr>
              <a:t>1. Đại học Duy Tân, (2016) Tập bài giảng Bệnh lý học. </a:t>
            </a:r>
          </a:p>
          <a:p>
            <a:pPr algn="just"/>
            <a:r>
              <a:rPr lang="en-US" sz="1900" smtClean="0">
                <a:latin typeface="Times New Roman" pitchFamily="18" charset="0"/>
                <a:cs typeface="Times New Roman" pitchFamily="18" charset="0"/>
              </a:rPr>
              <a:t>2. </a:t>
            </a:r>
            <a:r>
              <a:rPr lang="vi-VN" sz="1900" smtClean="0">
                <a:latin typeface="Times New Roman" pitchFamily="18" charset="0"/>
                <a:cs typeface="Times New Roman" pitchFamily="18" charset="0"/>
              </a:rPr>
              <a:t>Hoàng Thị Kim Huyền (2014), Dược lâm sàng những nguyên lý cơ bản và sử dụng thuốc trong điều trị. Tập 2, Nhà xuất bản Y học. </a:t>
            </a:r>
          </a:p>
          <a:p>
            <a:pPr algn="just"/>
            <a:r>
              <a:rPr lang="en-US" sz="1900" smtClean="0">
                <a:latin typeface="Times New Roman" pitchFamily="18" charset="0"/>
                <a:cs typeface="Times New Roman" pitchFamily="18" charset="0"/>
              </a:rPr>
              <a:t>3. Giáo trình Bệnh lý &amp; Thuốc PTH 350 (http://www.nguyenphuchoc199.com/pth- 350). </a:t>
            </a:r>
          </a:p>
          <a:p>
            <a:pPr algn="just"/>
            <a:r>
              <a:rPr lang="en-US" sz="1900" smtClean="0">
                <a:latin typeface="Times New Roman" pitchFamily="18" charset="0"/>
                <a:cs typeface="Times New Roman" pitchFamily="18" charset="0"/>
              </a:rPr>
              <a:t>4. </a:t>
            </a:r>
            <a:r>
              <a:rPr lang="vi-VN" sz="1900" smtClean="0">
                <a:latin typeface="Times New Roman" pitchFamily="18" charset="0"/>
                <a:cs typeface="Times New Roman" pitchFamily="18" charset="0"/>
              </a:rPr>
              <a:t>Giáo trình Bệnh học Nội khoa, (2008). Bộ Môn Nội - Trường Đại học Y Dược Huế, NXB Y học </a:t>
            </a:r>
          </a:p>
          <a:p>
            <a:pPr algn="just"/>
            <a:r>
              <a:rPr lang="en-US" sz="1900" smtClean="0">
                <a:latin typeface="Times New Roman" pitchFamily="18" charset="0"/>
                <a:cs typeface="Times New Roman" pitchFamily="18" charset="0"/>
              </a:rPr>
              <a:t>5. </a:t>
            </a:r>
            <a:r>
              <a:rPr lang="vi-VN" sz="1900" smtClean="0">
                <a:latin typeface="Times New Roman" pitchFamily="18" charset="0"/>
                <a:cs typeface="Times New Roman" pitchFamily="18" charset="0"/>
              </a:rPr>
              <a:t>Các giáo trình về Bệnh học, Dược lý, Dược lâm </a:t>
            </a:r>
            <a:r>
              <a:rPr lang="vi-VN" sz="1900" smtClean="0">
                <a:latin typeface="Times New Roman" pitchFamily="18" charset="0"/>
                <a:cs typeface="Times New Roman" pitchFamily="18" charset="0"/>
              </a:rPr>
              <a:t>sàng</a:t>
            </a:r>
            <a:r>
              <a:rPr lang="vi-VN" sz="1900" smtClean="0">
                <a:latin typeface="Times New Roman" pitchFamily="18" charset="0"/>
                <a:cs typeface="Times New Roman" pitchFamily="18" charset="0"/>
              </a:rPr>
              <a:t>,</a:t>
            </a:r>
            <a:r>
              <a:rPr lang="en-US" sz="1900" smtClean="0">
                <a:latin typeface="Times New Roman" pitchFamily="18" charset="0"/>
                <a:cs typeface="Times New Roman" pitchFamily="18" charset="0"/>
              </a:rPr>
              <a:t> nguồn Internet</a:t>
            </a:r>
            <a:r>
              <a:rPr lang="vi-VN" sz="1900" smtClean="0">
                <a:latin typeface="Times New Roman" pitchFamily="18" charset="0"/>
                <a:cs typeface="Times New Roman" pitchFamily="18" charset="0"/>
              </a:rPr>
              <a:t>… </a:t>
            </a:r>
            <a:endParaRPr lang="vi-VN" sz="1900" smtClean="0">
              <a:latin typeface="Times New Roman" pitchFamily="18" charset="0"/>
              <a:cs typeface="Times New Roman" pitchFamily="18" charset="0"/>
            </a:endParaRPr>
          </a:p>
          <a:p>
            <a:pPr marL="342900" indent="-342900" algn="just"/>
            <a:endParaRPr lang="en-US" sz="1900">
              <a:latin typeface="Times New Roman" pitchFamily="18" charset="0"/>
              <a:cs typeface="Times New Roman" pitchFamily="18" charset="0"/>
            </a:endParaRPr>
          </a:p>
        </p:txBody>
      </p:sp>
      <p:sp>
        <p:nvSpPr>
          <p:cNvPr id="5" name="TextBox 4"/>
          <p:cNvSpPr txBox="1"/>
          <p:nvPr/>
        </p:nvSpPr>
        <p:spPr>
          <a:xfrm>
            <a:off x="76200" y="6096000"/>
            <a:ext cx="9007523" cy="492443"/>
          </a:xfrm>
          <a:prstGeom prst="rect">
            <a:avLst/>
          </a:prstGeom>
          <a:noFill/>
        </p:spPr>
        <p:txBody>
          <a:bodyPr wrap="square" rtlCol="0">
            <a:spAutoFit/>
          </a:bodyPr>
          <a:lstStyle/>
          <a:p>
            <a:pPr algn="ctr"/>
            <a:r>
              <a:rPr lang="en-US" sz="2600" b="1" smtClean="0">
                <a:solidFill>
                  <a:srgbClr val="C40091"/>
                </a:solidFill>
                <a:latin typeface="Times New Roman" pitchFamily="18" charset="0"/>
                <a:cs typeface="Times New Roman" pitchFamily="18" charset="0"/>
              </a:rPr>
              <a:t>CẢM ƠN THẦY VÀ CÁC BẠN ĐÃ CHÚ Ý LẮNG NGHE!!!</a:t>
            </a:r>
            <a:endParaRPr lang="en-US" sz="2600" b="1">
              <a:solidFill>
                <a:srgbClr val="C4009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81883"/>
            <a:ext cx="9007523" cy="461665"/>
          </a:xfrm>
          <a:prstGeom prst="rect">
            <a:avLst/>
          </a:prstGeom>
          <a:noFill/>
        </p:spPr>
        <p:txBody>
          <a:bodyPr wrap="square" rtlCol="0">
            <a:spAutoFit/>
          </a:bodyPr>
          <a:lstStyle/>
          <a:p>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HỘI CHỨNG XUẤT HUYẾT</a:t>
            </a:r>
            <a:endParaRPr lang="en-US" sz="2400" b="1" u="sng">
              <a:solidFill>
                <a:srgbClr val="C40091"/>
              </a:solidFill>
              <a:latin typeface="Times New Roman" pitchFamily="18" charset="0"/>
              <a:cs typeface="Times New Roman" pitchFamily="18" charset="0"/>
            </a:endParaRPr>
          </a:p>
        </p:txBody>
      </p:sp>
      <p:sp>
        <p:nvSpPr>
          <p:cNvPr id="6" name="Rectangle 5"/>
          <p:cNvSpPr/>
          <p:nvPr/>
        </p:nvSpPr>
        <p:spPr>
          <a:xfrm>
            <a:off x="381001" y="1066800"/>
            <a:ext cx="8534400" cy="5893921"/>
          </a:xfrm>
          <a:prstGeom prst="rect">
            <a:avLst/>
          </a:prstGeom>
        </p:spPr>
        <p:txBody>
          <a:bodyPr wrap="square">
            <a:spAutoFit/>
          </a:bodyPr>
          <a:lstStyle/>
          <a:p>
            <a:pPr algn="just">
              <a:spcBef>
                <a:spcPts val="600"/>
              </a:spcBef>
            </a:pPr>
            <a:r>
              <a:rPr lang="vi-VN" sz="2300" b="1" smtClean="0">
                <a:latin typeface="+mj-lt"/>
              </a:rPr>
              <a:t>a.Xuất </a:t>
            </a:r>
            <a:r>
              <a:rPr lang="vi-VN" sz="2300" b="1" smtClean="0">
                <a:latin typeface="+mj-lt"/>
              </a:rPr>
              <a:t>huyết do </a:t>
            </a:r>
            <a:r>
              <a:rPr lang="vi-VN" sz="2300" b="1" smtClean="0">
                <a:latin typeface="+mj-lt"/>
              </a:rPr>
              <a:t>tổn </a:t>
            </a:r>
            <a:r>
              <a:rPr lang="vi-VN" sz="2300" b="1" smtClean="0">
                <a:latin typeface="+mj-lt"/>
              </a:rPr>
              <a:t>th</a:t>
            </a:r>
            <a:r>
              <a:rPr lang="en-US" sz="2300" b="1" smtClean="0">
                <a:latin typeface="Times New Roman" pitchFamily="18" charset="0"/>
                <a:cs typeface="Times New Roman" pitchFamily="18" charset="0"/>
              </a:rPr>
              <a:t>ư</a:t>
            </a:r>
            <a:r>
              <a:rPr lang="vi-VN" sz="2300" b="1" smtClean="0">
                <a:latin typeface="+mj-lt"/>
              </a:rPr>
              <a:t>ơng </a:t>
            </a:r>
            <a:r>
              <a:rPr lang="vi-VN" sz="2300" b="1" smtClean="0">
                <a:latin typeface="+mj-lt"/>
              </a:rPr>
              <a:t>thành </a:t>
            </a:r>
            <a:r>
              <a:rPr lang="vi-VN" sz="2300" b="1" smtClean="0">
                <a:latin typeface="+mj-lt"/>
              </a:rPr>
              <a:t>mạch </a:t>
            </a:r>
            <a:endParaRPr lang="en-US" sz="2300" b="1" smtClean="0">
              <a:latin typeface="+mj-lt"/>
            </a:endParaRPr>
          </a:p>
          <a:p>
            <a:pPr lvl="1" algn="just">
              <a:spcBef>
                <a:spcPts val="600"/>
              </a:spcBef>
              <a:buFont typeface="Wingdings" pitchFamily="2" charset="2"/>
              <a:buChar char="ü"/>
            </a:pPr>
            <a:r>
              <a:rPr lang="en-US" sz="2300" smtClean="0">
                <a:latin typeface="+mj-lt"/>
              </a:rPr>
              <a:t> </a:t>
            </a:r>
            <a:r>
              <a:rPr lang="vi-VN" sz="2300" smtClean="0">
                <a:latin typeface="+mj-lt"/>
              </a:rPr>
              <a:t>Do </a:t>
            </a:r>
            <a:r>
              <a:rPr lang="vi-VN" sz="2300" smtClean="0">
                <a:latin typeface="+mj-lt"/>
              </a:rPr>
              <a:t>tăng tính thấm thành mạch: thiếu vitamin C (bệnh Scorbut</a:t>
            </a:r>
            <a:r>
              <a:rPr lang="vi-VN" sz="2300" smtClean="0">
                <a:latin typeface="+mj-lt"/>
              </a:rPr>
              <a:t>). </a:t>
            </a:r>
            <a:endParaRPr lang="en-US" sz="2300" smtClean="0">
              <a:latin typeface="+mj-lt"/>
            </a:endParaRPr>
          </a:p>
          <a:p>
            <a:pPr lvl="1" algn="just">
              <a:spcBef>
                <a:spcPts val="600"/>
              </a:spcBef>
              <a:buFont typeface="Wingdings" pitchFamily="2" charset="2"/>
              <a:buChar char="ü"/>
            </a:pPr>
            <a:r>
              <a:rPr lang="en-US" sz="2300" smtClean="0">
                <a:latin typeface="Times New Roman" pitchFamily="18" charset="0"/>
                <a:cs typeface="Times New Roman" pitchFamily="18" charset="0"/>
              </a:rPr>
              <a:t> Giảm </a:t>
            </a:r>
            <a:r>
              <a:rPr lang="en-US" sz="2300" smtClean="0">
                <a:latin typeface="Times New Roman" pitchFamily="18" charset="0"/>
                <a:cs typeface="Times New Roman" pitchFamily="18" charset="0"/>
              </a:rPr>
              <a:t>sức bền thành mạch</a:t>
            </a:r>
            <a:r>
              <a:rPr lang="en-US" sz="2300" smtClean="0">
                <a:latin typeface="Times New Roman" pitchFamily="18" charset="0"/>
                <a:cs typeface="Times New Roman" pitchFamily="18" charset="0"/>
              </a:rPr>
              <a:t>: </a:t>
            </a:r>
            <a:endParaRPr lang="en-US" sz="2300" smtClean="0">
              <a:latin typeface="Times New Roman" pitchFamily="18" charset="0"/>
              <a:cs typeface="Times New Roman" pitchFamily="18" charset="0"/>
            </a:endParaRPr>
          </a:p>
          <a:p>
            <a:pPr lvl="1" algn="just">
              <a:spcBef>
                <a:spcPts val="600"/>
              </a:spcBef>
              <a:buFont typeface="Wingdings" pitchFamily="2" charset="2"/>
              <a:buChar char="ü"/>
            </a:pPr>
            <a:r>
              <a:rPr lang="en-US" sz="2300" smtClean="0">
                <a:latin typeface="Times New Roman" pitchFamily="18" charset="0"/>
                <a:cs typeface="Times New Roman" pitchFamily="18" charset="0"/>
              </a:rPr>
              <a:t> Ban </a:t>
            </a:r>
            <a:r>
              <a:rPr lang="en-US" sz="2300" smtClean="0">
                <a:latin typeface="Times New Roman" pitchFamily="18" charset="0"/>
                <a:cs typeface="Times New Roman" pitchFamily="18" charset="0"/>
              </a:rPr>
              <a:t>xuất huyết </a:t>
            </a:r>
            <a:r>
              <a:rPr lang="en-US" sz="2300" smtClean="0">
                <a:latin typeface="Times New Roman" pitchFamily="18" charset="0"/>
                <a:cs typeface="Times New Roman" pitchFamily="18" charset="0"/>
              </a:rPr>
              <a:t>dị </a:t>
            </a:r>
            <a:r>
              <a:rPr lang="en-US" sz="2300" smtClean="0">
                <a:latin typeface="Times New Roman" pitchFamily="18" charset="0"/>
                <a:cs typeface="Times New Roman" pitchFamily="18" charset="0"/>
              </a:rPr>
              <a:t>ứng </a:t>
            </a:r>
            <a:r>
              <a:rPr lang="en-US" sz="2300" smtClean="0">
                <a:latin typeface="Times New Roman" pitchFamily="18" charset="0"/>
                <a:cs typeface="Times New Roman" pitchFamily="18" charset="0"/>
              </a:rPr>
              <a:t>Schonlein – </a:t>
            </a:r>
            <a:r>
              <a:rPr lang="en-US" sz="2300" smtClean="0">
                <a:latin typeface="Times New Roman" pitchFamily="18" charset="0"/>
                <a:cs typeface="Times New Roman" pitchFamily="18" charset="0"/>
              </a:rPr>
              <a:t>Henoch </a:t>
            </a:r>
            <a:endParaRPr lang="en-US" sz="2300" smtClean="0">
              <a:latin typeface="Times New Roman" pitchFamily="18" charset="0"/>
              <a:cs typeface="Times New Roman" pitchFamily="18" charset="0"/>
            </a:endParaRPr>
          </a:p>
          <a:p>
            <a:pPr lvl="1" algn="just">
              <a:spcBef>
                <a:spcPts val="600"/>
              </a:spcBef>
              <a:buFont typeface="Wingdings" pitchFamily="2" charset="2"/>
              <a:buChar char="ü"/>
            </a:pPr>
            <a:r>
              <a:rPr lang="en-US" sz="2300" smtClean="0">
                <a:latin typeface="Times New Roman" pitchFamily="18" charset="0"/>
                <a:cs typeface="Times New Roman" pitchFamily="18" charset="0"/>
              </a:rPr>
              <a:t> </a:t>
            </a:r>
            <a:r>
              <a:rPr lang="en-US" sz="2300" smtClean="0">
                <a:latin typeface="Times New Roman" pitchFamily="18" charset="0"/>
                <a:cs typeface="Times New Roman" pitchFamily="18" charset="0"/>
              </a:rPr>
              <a:t>Dị </a:t>
            </a:r>
            <a:r>
              <a:rPr lang="en-US" sz="2300" smtClean="0">
                <a:latin typeface="Times New Roman" pitchFamily="18" charset="0"/>
                <a:cs typeface="Times New Roman" pitchFamily="18" charset="0"/>
              </a:rPr>
              <a:t>dạng thành mạch: bệnh rendu – osler</a:t>
            </a:r>
            <a:r>
              <a:rPr lang="en-US" sz="2300" smtClean="0">
                <a:latin typeface="Times New Roman" pitchFamily="18" charset="0"/>
                <a:cs typeface="Times New Roman" pitchFamily="18" charset="0"/>
              </a:rPr>
              <a:t>. </a:t>
            </a:r>
            <a:endParaRPr lang="en-US" sz="2300" smtClean="0">
              <a:latin typeface="Times New Roman" pitchFamily="18" charset="0"/>
              <a:cs typeface="Times New Roman" pitchFamily="18" charset="0"/>
            </a:endParaRPr>
          </a:p>
          <a:p>
            <a:pPr algn="just">
              <a:spcBef>
                <a:spcPts val="600"/>
              </a:spcBef>
            </a:pPr>
            <a:r>
              <a:rPr lang="en-US" sz="2300" b="1" smtClean="0">
                <a:latin typeface="Times New Roman" pitchFamily="18" charset="0"/>
                <a:cs typeface="Times New Roman" pitchFamily="18" charset="0"/>
              </a:rPr>
              <a:t>b</a:t>
            </a:r>
            <a:r>
              <a:rPr lang="en-US" sz="2300" b="1" smtClean="0">
                <a:latin typeface="Times New Roman" pitchFamily="18" charset="0"/>
                <a:cs typeface="Times New Roman" pitchFamily="18" charset="0"/>
              </a:rPr>
              <a:t>. Xuất huyết do nguyên nhân tiểu cầu </a:t>
            </a:r>
          </a:p>
          <a:p>
            <a:pPr lvl="1" algn="just">
              <a:spcBef>
                <a:spcPts val="600"/>
              </a:spcBef>
              <a:buFont typeface="Wingdings" pitchFamily="2" charset="2"/>
              <a:buChar char="ü"/>
            </a:pPr>
            <a:r>
              <a:rPr lang="en-US" sz="2300" smtClean="0">
                <a:latin typeface="Times New Roman" pitchFamily="18" charset="0"/>
                <a:cs typeface="Times New Roman" pitchFamily="18" charset="0"/>
              </a:rPr>
              <a:t> </a:t>
            </a:r>
            <a:r>
              <a:rPr lang="vi-VN" sz="2300" smtClean="0">
                <a:latin typeface="Times New Roman" pitchFamily="18" charset="0"/>
                <a:cs typeface="Times New Roman" pitchFamily="18" charset="0"/>
              </a:rPr>
              <a:t>Do </a:t>
            </a:r>
            <a:r>
              <a:rPr lang="vi-VN" sz="2300" smtClean="0">
                <a:latin typeface="Times New Roman" pitchFamily="18" charset="0"/>
                <a:cs typeface="Times New Roman" pitchFamily="18" charset="0"/>
              </a:rPr>
              <a:t>rối loạn về </a:t>
            </a:r>
            <a:r>
              <a:rPr lang="vi-VN" sz="2300" smtClean="0">
                <a:latin typeface="Times New Roman" pitchFamily="18" charset="0"/>
                <a:cs typeface="Times New Roman" pitchFamily="18" charset="0"/>
              </a:rPr>
              <a:t>mặt </a:t>
            </a:r>
            <a:r>
              <a:rPr lang="vi-VN" sz="2300" smtClean="0">
                <a:latin typeface="Times New Roman" pitchFamily="18" charset="0"/>
                <a:cs typeface="Times New Roman" pitchFamily="18" charset="0"/>
              </a:rPr>
              <a:t>số </a:t>
            </a:r>
            <a:r>
              <a:rPr lang="vi-VN" sz="2300" smtClean="0">
                <a:latin typeface="Times New Roman" pitchFamily="18" charset="0"/>
                <a:cs typeface="Times New Roman" pitchFamily="18" charset="0"/>
              </a:rPr>
              <a:t>lượng </a:t>
            </a:r>
            <a:endParaRPr lang="en-US" sz="2300" smtClean="0">
              <a:latin typeface="Times New Roman" pitchFamily="18" charset="0"/>
              <a:cs typeface="Times New Roman" pitchFamily="18" charset="0"/>
            </a:endParaRPr>
          </a:p>
          <a:p>
            <a:pPr lvl="1" algn="just">
              <a:spcBef>
                <a:spcPts val="600"/>
              </a:spcBef>
              <a:buFont typeface="Wingdings" pitchFamily="2" charset="2"/>
              <a:buChar char="ü"/>
            </a:pPr>
            <a:r>
              <a:rPr lang="vi-VN" sz="2300" smtClean="0">
                <a:latin typeface="Times New Roman" pitchFamily="18" charset="0"/>
                <a:cs typeface="Times New Roman" pitchFamily="18" charset="0"/>
              </a:rPr>
              <a:t>Do </a:t>
            </a:r>
            <a:r>
              <a:rPr lang="vi-VN" sz="2300" smtClean="0">
                <a:latin typeface="Times New Roman" pitchFamily="18" charset="0"/>
                <a:cs typeface="Times New Roman" pitchFamily="18" charset="0"/>
              </a:rPr>
              <a:t>rối loạn về mặt chất </a:t>
            </a:r>
            <a:r>
              <a:rPr lang="vi-VN" sz="2300" smtClean="0">
                <a:latin typeface="Times New Roman" pitchFamily="18" charset="0"/>
                <a:cs typeface="Times New Roman" pitchFamily="18" charset="0"/>
              </a:rPr>
              <a:t>lượng </a:t>
            </a:r>
            <a:endParaRPr lang="en-US" sz="2300" smtClean="0">
              <a:latin typeface="Times New Roman" pitchFamily="18" charset="0"/>
              <a:cs typeface="Times New Roman" pitchFamily="18" charset="0"/>
            </a:endParaRPr>
          </a:p>
          <a:p>
            <a:pPr algn="just">
              <a:spcBef>
                <a:spcPts val="600"/>
              </a:spcBef>
            </a:pPr>
            <a:r>
              <a:rPr lang="vi-VN" sz="2300" b="1" smtClean="0">
                <a:latin typeface="Times New Roman" pitchFamily="18" charset="0"/>
                <a:cs typeface="Times New Roman" pitchFamily="18" charset="0"/>
              </a:rPr>
              <a:t>c</a:t>
            </a:r>
            <a:r>
              <a:rPr lang="vi-VN" sz="2300" b="1" smtClean="0">
                <a:latin typeface="Times New Roman" pitchFamily="18" charset="0"/>
                <a:cs typeface="Times New Roman" pitchFamily="18" charset="0"/>
              </a:rPr>
              <a:t>. Do bệnh huyết tương </a:t>
            </a:r>
          </a:p>
          <a:p>
            <a:pPr lvl="1" algn="just">
              <a:spcBef>
                <a:spcPts val="600"/>
              </a:spcBef>
              <a:buFont typeface="Wingdings" pitchFamily="2" charset="2"/>
              <a:buChar char="ü"/>
            </a:pPr>
            <a:r>
              <a:rPr lang="en-US" sz="2300" smtClean="0">
                <a:latin typeface="Times New Roman" pitchFamily="18" charset="0"/>
                <a:cs typeface="Times New Roman" pitchFamily="18" charset="0"/>
              </a:rPr>
              <a:t>Rối loạn sinh thromboplastin nội </a:t>
            </a:r>
            <a:r>
              <a:rPr lang="en-US" sz="2300" smtClean="0">
                <a:latin typeface="Times New Roman" pitchFamily="18" charset="0"/>
                <a:cs typeface="Times New Roman" pitchFamily="18" charset="0"/>
              </a:rPr>
              <a:t>sinh </a:t>
            </a:r>
            <a:endParaRPr lang="en-US" sz="2300" smtClean="0">
              <a:latin typeface="Times New Roman" pitchFamily="18" charset="0"/>
              <a:cs typeface="Times New Roman" pitchFamily="18" charset="0"/>
            </a:endParaRPr>
          </a:p>
          <a:p>
            <a:pPr lvl="1" algn="just">
              <a:spcBef>
                <a:spcPts val="600"/>
              </a:spcBef>
              <a:buFont typeface="Wingdings" pitchFamily="2" charset="2"/>
              <a:buChar char="ü"/>
            </a:pPr>
            <a:r>
              <a:rPr lang="en-US" sz="2300" smtClean="0">
                <a:latin typeface="Times New Roman" pitchFamily="18" charset="0"/>
                <a:cs typeface="Times New Roman" pitchFamily="18" charset="0"/>
              </a:rPr>
              <a:t>Rối </a:t>
            </a:r>
            <a:r>
              <a:rPr lang="en-US" sz="2300" smtClean="0">
                <a:latin typeface="Times New Roman" pitchFamily="18" charset="0"/>
                <a:cs typeface="Times New Roman" pitchFamily="18" charset="0"/>
              </a:rPr>
              <a:t>loạn sinh </a:t>
            </a:r>
            <a:r>
              <a:rPr lang="en-US" sz="2300" smtClean="0">
                <a:latin typeface="Times New Roman" pitchFamily="18" charset="0"/>
                <a:cs typeface="Times New Roman" pitchFamily="18" charset="0"/>
              </a:rPr>
              <a:t>thrombin </a:t>
            </a:r>
            <a:endParaRPr lang="en-US" sz="2300" smtClean="0">
              <a:latin typeface="Times New Roman" pitchFamily="18" charset="0"/>
              <a:cs typeface="Times New Roman" pitchFamily="18" charset="0"/>
            </a:endParaRPr>
          </a:p>
          <a:p>
            <a:pPr lvl="1" algn="just">
              <a:spcBef>
                <a:spcPts val="600"/>
              </a:spcBef>
              <a:buFont typeface="Wingdings" pitchFamily="2" charset="2"/>
              <a:buChar char="ü"/>
            </a:pPr>
            <a:r>
              <a:rPr lang="en-US" sz="2300" smtClean="0">
                <a:latin typeface="Times New Roman" pitchFamily="18" charset="0"/>
                <a:cs typeface="Times New Roman" pitchFamily="18" charset="0"/>
              </a:rPr>
              <a:t>Rối </a:t>
            </a:r>
            <a:r>
              <a:rPr lang="en-US" sz="2300" smtClean="0">
                <a:latin typeface="Times New Roman" pitchFamily="18" charset="0"/>
                <a:cs typeface="Times New Roman" pitchFamily="18" charset="0"/>
              </a:rPr>
              <a:t>loạn sinh fibrin </a:t>
            </a:r>
          </a:p>
          <a:p>
            <a:pPr algn="just"/>
            <a:endParaRPr lang="en-US" sz="2400" smtClean="0">
              <a:latin typeface="+mj-lt"/>
            </a:endParaRPr>
          </a:p>
          <a:p>
            <a:pPr marL="342900" indent="-342900" algn="just">
              <a:buFont typeface="Wingdings" pitchFamily="2" charset="2"/>
              <a:buChar char="Ø"/>
            </a:pPr>
            <a:endParaRPr lang="en-US" sz="2200">
              <a:latin typeface="+mj-lt"/>
              <a:cs typeface="Times New Roman" pitchFamily="18" charset="0"/>
            </a:endParaRPr>
          </a:p>
        </p:txBody>
      </p:sp>
      <p:sp>
        <p:nvSpPr>
          <p:cNvPr id="14" name="TextBox 13"/>
          <p:cNvSpPr txBox="1"/>
          <p:nvPr/>
        </p:nvSpPr>
        <p:spPr>
          <a:xfrm>
            <a:off x="341187" y="559559"/>
            <a:ext cx="9007523" cy="461665"/>
          </a:xfrm>
          <a:prstGeom prst="rect">
            <a:avLst/>
          </a:prstGeom>
          <a:noFill/>
        </p:spPr>
        <p:txBody>
          <a:bodyPr wrap="square" rtlCol="0">
            <a:spAutoFit/>
          </a:bodyPr>
          <a:lstStyle/>
          <a:p>
            <a:r>
              <a:rPr lang="vi-VN" sz="2400" b="1" smtClean="0">
                <a:solidFill>
                  <a:srgbClr val="C40091"/>
                </a:solidFill>
                <a:latin typeface="+mj-lt"/>
              </a:rPr>
              <a:t>1.1 </a:t>
            </a:r>
            <a:r>
              <a:rPr lang="en-US" sz="2400" b="1" smtClean="0">
                <a:solidFill>
                  <a:srgbClr val="C40091"/>
                </a:solidFill>
                <a:latin typeface="Times New Roman" pitchFamily="18" charset="0"/>
                <a:cs typeface="Times New Roman" pitchFamily="18" charset="0"/>
              </a:rPr>
              <a:t>Nguyên nhân xuất huyết</a:t>
            </a:r>
            <a:endParaRPr lang="en-US" sz="2400" b="1">
              <a:solidFill>
                <a:srgbClr val="C4009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81883"/>
            <a:ext cx="9007523" cy="461665"/>
          </a:xfrm>
          <a:prstGeom prst="rect">
            <a:avLst/>
          </a:prstGeom>
          <a:noFill/>
        </p:spPr>
        <p:txBody>
          <a:bodyPr wrap="square" rtlCol="0">
            <a:spAutoFit/>
          </a:bodyPr>
          <a:lstStyle/>
          <a:p>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HỘI CHỨNG XUẤT HUYẾT</a:t>
            </a:r>
            <a:endParaRPr lang="en-US" sz="2400" b="1" u="sng">
              <a:solidFill>
                <a:srgbClr val="C40091"/>
              </a:solidFill>
              <a:latin typeface="Times New Roman" pitchFamily="18" charset="0"/>
              <a:cs typeface="Times New Roman" pitchFamily="18" charset="0"/>
            </a:endParaRPr>
          </a:p>
        </p:txBody>
      </p:sp>
      <p:sp>
        <p:nvSpPr>
          <p:cNvPr id="14" name="TextBox 13"/>
          <p:cNvSpPr txBox="1"/>
          <p:nvPr/>
        </p:nvSpPr>
        <p:spPr>
          <a:xfrm>
            <a:off x="341187" y="559559"/>
            <a:ext cx="9007523" cy="461665"/>
          </a:xfrm>
          <a:prstGeom prst="rect">
            <a:avLst/>
          </a:prstGeom>
          <a:noFill/>
        </p:spPr>
        <p:txBody>
          <a:bodyPr wrap="square" rtlCol="0">
            <a:spAutoFit/>
          </a:bodyPr>
          <a:lstStyle/>
          <a:p>
            <a:r>
              <a:rPr lang="vi-VN" sz="2400" b="1" smtClean="0">
                <a:solidFill>
                  <a:srgbClr val="C40091"/>
                </a:solidFill>
                <a:latin typeface="+mj-lt"/>
              </a:rPr>
              <a:t>1.1 </a:t>
            </a:r>
            <a:r>
              <a:rPr lang="en-US" sz="2400" b="1" smtClean="0">
                <a:solidFill>
                  <a:srgbClr val="C40091"/>
                </a:solidFill>
                <a:latin typeface="Times New Roman" pitchFamily="18" charset="0"/>
                <a:cs typeface="Times New Roman" pitchFamily="18" charset="0"/>
              </a:rPr>
              <a:t>Triệu chứng xuất huyết</a:t>
            </a:r>
            <a:endParaRPr lang="en-US" sz="2400" b="1">
              <a:solidFill>
                <a:srgbClr val="C40091"/>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152400" y="1143000"/>
          <a:ext cx="8839200" cy="5635303"/>
        </p:xfrm>
        <a:graphic>
          <a:graphicData uri="http://schemas.openxmlformats.org/drawingml/2006/table">
            <a:tbl>
              <a:tblPr firstRow="1" bandRow="1">
                <a:tableStyleId>{5C22544A-7EE6-4342-B048-85BDC9FD1C3A}</a:tableStyleId>
              </a:tblPr>
              <a:tblGrid>
                <a:gridCol w="3048000"/>
                <a:gridCol w="5791200"/>
              </a:tblGrid>
              <a:tr h="629587">
                <a:tc>
                  <a:txBody>
                    <a:bodyPr/>
                    <a:lstStyle/>
                    <a:p>
                      <a:pPr algn="ctr"/>
                      <a:r>
                        <a:rPr lang="en-US" sz="2400" b="1" smtClean="0">
                          <a:latin typeface="Times New Roman" pitchFamily="18" charset="0"/>
                          <a:cs typeface="Times New Roman" pitchFamily="18" charset="0"/>
                        </a:rPr>
                        <a:t>Các</a:t>
                      </a:r>
                      <a:r>
                        <a:rPr lang="en-US" sz="2400" b="1" baseline="0" smtClean="0">
                          <a:latin typeface="Times New Roman" pitchFamily="18" charset="0"/>
                          <a:cs typeface="Times New Roman" pitchFamily="18" charset="0"/>
                        </a:rPr>
                        <a:t> dạng</a:t>
                      </a:r>
                      <a:endParaRPr lang="en-US" sz="2400" b="1">
                        <a:latin typeface="Times New Roman" pitchFamily="18" charset="0"/>
                        <a:cs typeface="Times New Roman" pitchFamily="18" charset="0"/>
                      </a:endParaRPr>
                    </a:p>
                  </a:txBody>
                  <a:tcPr anchor="ctr"/>
                </a:tc>
                <a:tc>
                  <a:txBody>
                    <a:bodyPr/>
                    <a:lstStyle/>
                    <a:p>
                      <a:pPr algn="ctr"/>
                      <a:r>
                        <a:rPr lang="en-US" sz="2400" b="1" smtClean="0">
                          <a:latin typeface="Times New Roman" pitchFamily="18" charset="0"/>
                          <a:cs typeface="Times New Roman" pitchFamily="18" charset="0"/>
                        </a:rPr>
                        <a:t>Triệu</a:t>
                      </a:r>
                      <a:r>
                        <a:rPr lang="en-US" sz="2400" b="1" baseline="0" smtClean="0">
                          <a:latin typeface="Times New Roman" pitchFamily="18" charset="0"/>
                          <a:cs typeface="Times New Roman" pitchFamily="18" charset="0"/>
                        </a:rPr>
                        <a:t> chứng</a:t>
                      </a:r>
                      <a:endParaRPr lang="en-US" sz="2400" b="1">
                        <a:latin typeface="Times New Roman" pitchFamily="18" charset="0"/>
                        <a:cs typeface="Times New Roman" pitchFamily="18" charset="0"/>
                      </a:endParaRPr>
                    </a:p>
                  </a:txBody>
                  <a:tcPr anchor="ctr"/>
                </a:tc>
              </a:tr>
              <a:tr h="1618938">
                <a:tc>
                  <a:txBody>
                    <a:bodyPr/>
                    <a:lstStyle/>
                    <a:p>
                      <a:r>
                        <a:rPr lang="en-US" sz="2200" b="1" smtClean="0">
                          <a:latin typeface="Times New Roman" pitchFamily="18" charset="0"/>
                          <a:cs typeface="Times New Roman" pitchFamily="18" charset="0"/>
                        </a:rPr>
                        <a:t>Xuất</a:t>
                      </a:r>
                      <a:r>
                        <a:rPr lang="en-US" sz="2200" b="1" baseline="0" smtClean="0">
                          <a:latin typeface="Times New Roman" pitchFamily="18" charset="0"/>
                          <a:cs typeface="Times New Roman" pitchFamily="18" charset="0"/>
                        </a:rPr>
                        <a:t> huyết dưới da</a:t>
                      </a:r>
                      <a:endParaRPr lang="en-US" sz="2200" b="1">
                        <a:latin typeface="Times New Roman" pitchFamily="18" charset="0"/>
                        <a:cs typeface="Times New Roman" pitchFamily="18" charset="0"/>
                      </a:endParaRPr>
                    </a:p>
                  </a:txBody>
                  <a:tcPr anchor="ctr"/>
                </a:tc>
                <a:tc>
                  <a:txBody>
                    <a:bodyPr/>
                    <a:lstStyle/>
                    <a:p>
                      <a:pPr algn="just"/>
                      <a:r>
                        <a:rPr lang="en-US" sz="2200" kern="1200" baseline="0" smtClean="0">
                          <a:solidFill>
                            <a:schemeClr val="dk1"/>
                          </a:solidFill>
                          <a:latin typeface="Times New Roman" pitchFamily="18" charset="0"/>
                          <a:ea typeface="+mn-ea"/>
                          <a:cs typeface="Times New Roman" pitchFamily="18" charset="0"/>
                        </a:rPr>
                        <a:t>- </a:t>
                      </a:r>
                      <a:r>
                        <a:rPr lang="vi-VN" sz="2200" kern="1200" baseline="0" smtClean="0">
                          <a:solidFill>
                            <a:schemeClr val="dk1"/>
                          </a:solidFill>
                          <a:latin typeface="Times New Roman" pitchFamily="18" charset="0"/>
                          <a:ea typeface="+mn-ea"/>
                          <a:cs typeface="Times New Roman" pitchFamily="18" charset="0"/>
                        </a:rPr>
                        <a:t>Có thể ở bất kỳ vị trí nào trên da, số lượng nhiều hay ít tùy thuộc mức độ nặng nhẹ của bệnh. </a:t>
                      </a:r>
                    </a:p>
                    <a:p>
                      <a:pPr algn="just"/>
                      <a:r>
                        <a:rPr lang="en-US" sz="2200" kern="1200" baseline="0" smtClean="0">
                          <a:solidFill>
                            <a:schemeClr val="dk1"/>
                          </a:solidFill>
                          <a:latin typeface="Times New Roman" pitchFamily="18" charset="0"/>
                          <a:ea typeface="+mn-ea"/>
                          <a:cs typeface="Times New Roman" pitchFamily="18" charset="0"/>
                        </a:rPr>
                        <a:t>- </a:t>
                      </a:r>
                      <a:r>
                        <a:rPr lang="vi-VN" sz="2200" kern="1200" baseline="0" smtClean="0">
                          <a:solidFill>
                            <a:schemeClr val="dk1"/>
                          </a:solidFill>
                          <a:latin typeface="Times New Roman" pitchFamily="18" charset="0"/>
                          <a:ea typeface="+mn-ea"/>
                          <a:cs typeface="Times New Roman" pitchFamily="18" charset="0"/>
                        </a:rPr>
                        <a:t>Màu sắc của chỗ xuất huyết thay đổi theo</a:t>
                      </a:r>
                      <a:r>
                        <a:rPr lang="en-US" sz="2200" kern="1200" baseline="0" smtClean="0">
                          <a:solidFill>
                            <a:schemeClr val="dk1"/>
                          </a:solidFill>
                          <a:latin typeface="Times New Roman" pitchFamily="18" charset="0"/>
                          <a:ea typeface="+mn-ea"/>
                          <a:cs typeface="Times New Roman" pitchFamily="18" charset="0"/>
                        </a:rPr>
                        <a:t> </a:t>
                      </a:r>
                      <a:r>
                        <a:rPr lang="vi-VN" sz="2200" kern="1200" baseline="0" smtClean="0">
                          <a:solidFill>
                            <a:schemeClr val="dk1"/>
                          </a:solidFill>
                          <a:latin typeface="Times New Roman" pitchFamily="18" charset="0"/>
                          <a:ea typeface="+mn-ea"/>
                          <a:cs typeface="Times New Roman" pitchFamily="18" charset="0"/>
                        </a:rPr>
                        <a:t>thời gian: Lúc đầu m</a:t>
                      </a:r>
                      <a:r>
                        <a:rPr lang="en-US" sz="2200" kern="1200" baseline="0" smtClean="0">
                          <a:solidFill>
                            <a:schemeClr val="dk1"/>
                          </a:solidFill>
                          <a:latin typeface="Times New Roman" pitchFamily="18" charset="0"/>
                          <a:ea typeface="+mn-ea"/>
                          <a:cs typeface="Times New Roman" pitchFamily="18" charset="0"/>
                        </a:rPr>
                        <a:t>à</a:t>
                      </a:r>
                      <a:r>
                        <a:rPr lang="vi-VN" sz="2200" kern="1200" baseline="0" smtClean="0">
                          <a:solidFill>
                            <a:schemeClr val="dk1"/>
                          </a:solidFill>
                          <a:latin typeface="Times New Roman" pitchFamily="18" charset="0"/>
                          <a:ea typeface="+mn-ea"/>
                          <a:cs typeface="Times New Roman" pitchFamily="18" charset="0"/>
                        </a:rPr>
                        <a:t>u đỏ sau chuyển tím – vàng – xanh rồi mất đi.  </a:t>
                      </a:r>
                    </a:p>
                  </a:txBody>
                  <a:tcPr anchor="ctr"/>
                </a:tc>
              </a:tr>
              <a:tr h="1618938">
                <a:tc>
                  <a:txBody>
                    <a:bodyPr/>
                    <a:lstStyle/>
                    <a:p>
                      <a:r>
                        <a:rPr lang="en-US" sz="2200" b="1" smtClean="0">
                          <a:latin typeface="Times New Roman" pitchFamily="18" charset="0"/>
                          <a:cs typeface="Times New Roman" pitchFamily="18" charset="0"/>
                        </a:rPr>
                        <a:t>Xuất</a:t>
                      </a:r>
                      <a:r>
                        <a:rPr lang="en-US" sz="2200" b="1" baseline="0" smtClean="0">
                          <a:latin typeface="Times New Roman" pitchFamily="18" charset="0"/>
                          <a:cs typeface="Times New Roman" pitchFamily="18" charset="0"/>
                        </a:rPr>
                        <a:t> huyết niêm mạc</a:t>
                      </a:r>
                      <a:endParaRPr lang="en-US" sz="2200" b="1">
                        <a:latin typeface="Times New Roman" pitchFamily="18" charset="0"/>
                        <a:cs typeface="Times New Roman" pitchFamily="18" charset="0"/>
                      </a:endParaRPr>
                    </a:p>
                  </a:txBody>
                  <a:tcPr anchor="ctr"/>
                </a:tc>
                <a:tc>
                  <a:txBody>
                    <a:bodyPr/>
                    <a:lstStyle/>
                    <a:p>
                      <a:pPr algn="just"/>
                      <a:r>
                        <a:rPr lang="vi-VN" sz="2200" kern="1200" baseline="0" smtClean="0">
                          <a:solidFill>
                            <a:schemeClr val="dk1"/>
                          </a:solidFill>
                          <a:latin typeface="Times New Roman" pitchFamily="18" charset="0"/>
                          <a:ea typeface="+mn-ea"/>
                          <a:cs typeface="Times New Roman" pitchFamily="18" charset="0"/>
                        </a:rPr>
                        <a:t>Niêm mạc miệng, lưỡi, răng, lợi có chấm xuất huyết hoặc khối tụ máu hoặc chảy máu </a:t>
                      </a:r>
                      <a:endParaRPr lang="en-US" sz="2200" b="1">
                        <a:latin typeface="Times New Roman" pitchFamily="18" charset="0"/>
                        <a:cs typeface="Times New Roman" pitchFamily="18" charset="0"/>
                      </a:endParaRPr>
                    </a:p>
                  </a:txBody>
                  <a:tcPr anchor="ctr"/>
                </a:tc>
              </a:tr>
              <a:tr h="1618938">
                <a:tc>
                  <a:txBody>
                    <a:bodyPr/>
                    <a:lstStyle/>
                    <a:p>
                      <a:r>
                        <a:rPr lang="en-US" sz="2200" b="1" smtClean="0">
                          <a:latin typeface="Times New Roman" pitchFamily="18" charset="0"/>
                          <a:cs typeface="Times New Roman" pitchFamily="18" charset="0"/>
                        </a:rPr>
                        <a:t>Xuất</a:t>
                      </a:r>
                      <a:r>
                        <a:rPr lang="en-US" sz="2200" b="1" baseline="0" smtClean="0">
                          <a:latin typeface="Times New Roman" pitchFamily="18" charset="0"/>
                          <a:cs typeface="Times New Roman" pitchFamily="18" charset="0"/>
                        </a:rPr>
                        <a:t> huyết các tạng</a:t>
                      </a:r>
                      <a:endParaRPr lang="en-US" sz="2200" b="1">
                        <a:latin typeface="Times New Roman" pitchFamily="18" charset="0"/>
                        <a:cs typeface="Times New Roman" pitchFamily="18" charset="0"/>
                      </a:endParaRPr>
                    </a:p>
                  </a:txBody>
                  <a:tcPr anchor="ctr"/>
                </a:tc>
                <a:tc>
                  <a:txBody>
                    <a:bodyPr/>
                    <a:lstStyle/>
                    <a:p>
                      <a:pPr algn="just"/>
                      <a:r>
                        <a:rPr lang="en-US" sz="2200" kern="1200" baseline="0" smtClean="0">
                          <a:solidFill>
                            <a:schemeClr val="dk1"/>
                          </a:solidFill>
                          <a:latin typeface="Times New Roman" pitchFamily="18" charset="0"/>
                          <a:ea typeface="+mn-ea"/>
                          <a:cs typeface="Times New Roman" pitchFamily="18" charset="0"/>
                        </a:rPr>
                        <a:t>- Biểu hiện rong huyết tử cung, xuất huyết dạ dày, xuất huyết thận – tiết niệu. </a:t>
                      </a:r>
                    </a:p>
                    <a:p>
                      <a:pPr algn="just"/>
                      <a:r>
                        <a:rPr lang="en-US" sz="2200" kern="1200" baseline="0" smtClean="0">
                          <a:solidFill>
                            <a:schemeClr val="dk1"/>
                          </a:solidFill>
                          <a:latin typeface="Times New Roman" pitchFamily="18" charset="0"/>
                          <a:ea typeface="+mn-ea"/>
                          <a:cs typeface="Times New Roman" pitchFamily="18" charset="0"/>
                        </a:rPr>
                        <a:t>- </a:t>
                      </a:r>
                      <a:r>
                        <a:rPr lang="vi-VN" sz="2200" kern="1200" baseline="0" smtClean="0">
                          <a:solidFill>
                            <a:schemeClr val="dk1"/>
                          </a:solidFill>
                          <a:latin typeface="Times New Roman" pitchFamily="18" charset="0"/>
                          <a:ea typeface="+mn-ea"/>
                          <a:cs typeface="Times New Roman" pitchFamily="18" charset="0"/>
                        </a:rPr>
                        <a:t>Có thể xuất huyết vào các tạng như : gan, lách, phổi và có thể tái phát nhiều lần. </a:t>
                      </a:r>
                    </a:p>
                  </a:txBody>
                  <a:tcPr anchor="ctr"/>
                </a:tc>
              </a:tr>
            </a:tbl>
          </a:graphicData>
        </a:graphic>
      </p:graphicFrame>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76200"/>
            <a:ext cx="8763000" cy="7078861"/>
          </a:xfrm>
          <a:prstGeom prst="rect">
            <a:avLst/>
          </a:prstGeom>
        </p:spPr>
        <p:txBody>
          <a:bodyPr wrap="square">
            <a:spAutoFit/>
          </a:bodyPr>
          <a:lstStyle/>
          <a:p>
            <a:pPr algn="just">
              <a:lnSpc>
                <a:spcPct val="150000"/>
              </a:lnSpc>
              <a:buFont typeface="Wingdings" pitchFamily="2" charset="2"/>
              <a:buChar char="v"/>
            </a:pPr>
            <a:r>
              <a:rPr lang="en-US" sz="2400" smtClean="0">
                <a:latin typeface="+mj-lt"/>
              </a:rPr>
              <a:t> </a:t>
            </a:r>
            <a:r>
              <a:rPr lang="vi-VN" sz="2400" b="1" smtClean="0">
                <a:latin typeface="+mj-lt"/>
              </a:rPr>
              <a:t>Các </a:t>
            </a:r>
            <a:r>
              <a:rPr lang="vi-VN" sz="2400" b="1" smtClean="0">
                <a:latin typeface="+mj-lt"/>
              </a:rPr>
              <a:t>xét nghiệm thường làm đối với một bệnh nhân xuất huyết: </a:t>
            </a:r>
          </a:p>
          <a:p>
            <a:pPr lvl="1" algn="just">
              <a:lnSpc>
                <a:spcPct val="150000"/>
              </a:lnSpc>
              <a:buFont typeface="Wingdings" pitchFamily="2" charset="2"/>
              <a:buChar char="Ø"/>
            </a:pPr>
            <a:r>
              <a:rPr lang="en-US" sz="2200" smtClean="0">
                <a:latin typeface="+mj-lt"/>
              </a:rPr>
              <a:t> </a:t>
            </a:r>
            <a:r>
              <a:rPr lang="vi-VN" sz="2200" b="1" smtClean="0">
                <a:latin typeface="+mj-lt"/>
              </a:rPr>
              <a:t>Nghiệm </a:t>
            </a:r>
            <a:r>
              <a:rPr lang="vi-VN" sz="2200" b="1" smtClean="0">
                <a:latin typeface="+mj-lt"/>
              </a:rPr>
              <a:t>pháp dây thắt: </a:t>
            </a:r>
            <a:r>
              <a:rPr lang="vi-VN" sz="2200" smtClean="0">
                <a:latin typeface="+mj-lt"/>
              </a:rPr>
              <a:t>đánh giá sức bền thành mạch, nếu biện nghiệm pháp dương tính là sức bền thành mạch giảm</a:t>
            </a:r>
            <a:r>
              <a:rPr lang="vi-VN" sz="2200" smtClean="0">
                <a:latin typeface="+mj-lt"/>
              </a:rPr>
              <a:t>. </a:t>
            </a:r>
            <a:endParaRPr lang="en-US" sz="2200" smtClean="0">
              <a:latin typeface="+mj-lt"/>
            </a:endParaRPr>
          </a:p>
          <a:p>
            <a:pPr lvl="1" algn="just">
              <a:lnSpc>
                <a:spcPct val="150000"/>
              </a:lnSpc>
              <a:buFont typeface="Wingdings" pitchFamily="2" charset="2"/>
              <a:buChar char="Ø"/>
            </a:pPr>
            <a:endParaRPr lang="en-US" sz="2200" smtClean="0">
              <a:latin typeface="+mj-lt"/>
            </a:endParaRPr>
          </a:p>
          <a:p>
            <a:pPr lvl="1" algn="just">
              <a:lnSpc>
                <a:spcPct val="150000"/>
              </a:lnSpc>
              <a:buFont typeface="Wingdings" pitchFamily="2" charset="2"/>
              <a:buChar char="Ø"/>
            </a:pPr>
            <a:endParaRPr lang="en-US" sz="2200" smtClean="0">
              <a:latin typeface="+mj-lt"/>
            </a:endParaRPr>
          </a:p>
          <a:p>
            <a:pPr lvl="1" algn="just">
              <a:lnSpc>
                <a:spcPct val="150000"/>
              </a:lnSpc>
              <a:buFont typeface="Wingdings" pitchFamily="2" charset="2"/>
              <a:buChar char="Ø"/>
            </a:pPr>
            <a:endParaRPr lang="en-US" sz="2200" smtClean="0">
              <a:latin typeface="+mj-lt"/>
            </a:endParaRPr>
          </a:p>
          <a:p>
            <a:pPr lvl="1" algn="just">
              <a:lnSpc>
                <a:spcPct val="150000"/>
              </a:lnSpc>
            </a:pPr>
            <a:r>
              <a:rPr lang="en-US" sz="2200" smtClean="0">
                <a:latin typeface="+mj-lt"/>
              </a:rPr>
              <a:t/>
            </a:r>
            <a:br>
              <a:rPr lang="en-US" sz="2200" smtClean="0">
                <a:latin typeface="+mj-lt"/>
              </a:rPr>
            </a:br>
            <a:endParaRPr lang="en-US" sz="2200" smtClean="0">
              <a:latin typeface="+mj-lt"/>
            </a:endParaRPr>
          </a:p>
          <a:p>
            <a:pPr lvl="1" algn="just">
              <a:lnSpc>
                <a:spcPct val="150000"/>
              </a:lnSpc>
              <a:buFont typeface="Wingdings" pitchFamily="2" charset="2"/>
              <a:buChar char="Ø"/>
            </a:pPr>
            <a:r>
              <a:rPr lang="en-US" sz="2200" smtClean="0">
                <a:latin typeface="+mj-lt"/>
              </a:rPr>
              <a:t> </a:t>
            </a:r>
            <a:r>
              <a:rPr lang="vi-VN" sz="2200" b="1" smtClean="0">
                <a:latin typeface="+mj-lt"/>
              </a:rPr>
              <a:t>Đánh </a:t>
            </a:r>
            <a:r>
              <a:rPr lang="vi-VN" sz="2200" b="1" smtClean="0">
                <a:latin typeface="+mj-lt"/>
              </a:rPr>
              <a:t>giá tiểu cầu: </a:t>
            </a:r>
            <a:r>
              <a:rPr lang="vi-VN" sz="2200" smtClean="0">
                <a:latin typeface="+mj-lt"/>
              </a:rPr>
              <a:t>thời gian chảy máu, thời gian co cục máu, thời gian tiêu thụ prothrombin, đếm số lượng tiểu cầu</a:t>
            </a:r>
            <a:r>
              <a:rPr lang="vi-VN" sz="2200" smtClean="0">
                <a:latin typeface="+mj-lt"/>
              </a:rPr>
              <a:t>. </a:t>
            </a:r>
            <a:endParaRPr lang="en-US" sz="2200" smtClean="0">
              <a:latin typeface="+mj-lt"/>
            </a:endParaRPr>
          </a:p>
          <a:p>
            <a:pPr lvl="1" algn="just">
              <a:lnSpc>
                <a:spcPct val="150000"/>
              </a:lnSpc>
              <a:buFont typeface="Wingdings" pitchFamily="2" charset="2"/>
              <a:buChar char="Ø"/>
            </a:pPr>
            <a:r>
              <a:rPr lang="en-US" sz="2200" smtClean="0">
                <a:latin typeface="+mj-lt"/>
              </a:rPr>
              <a:t> </a:t>
            </a:r>
            <a:r>
              <a:rPr lang="vi-VN" sz="2200" b="1" smtClean="0">
                <a:latin typeface="+mj-lt"/>
              </a:rPr>
              <a:t>Đánh </a:t>
            </a:r>
            <a:r>
              <a:rPr lang="vi-VN" sz="2200" b="1" smtClean="0">
                <a:latin typeface="+mj-lt"/>
              </a:rPr>
              <a:t>giá các yếu tố đông máu: </a:t>
            </a:r>
            <a:r>
              <a:rPr lang="vi-VN" sz="2200" smtClean="0">
                <a:latin typeface="+mj-lt"/>
              </a:rPr>
              <a:t>thời gian đông máu, thời gian Howell, thời gian Quick, tỷ lệ phức hệ prothrombin, định lượng fibrinogen. </a:t>
            </a:r>
          </a:p>
          <a:p>
            <a:pPr marL="342900" indent="-342900" algn="just"/>
            <a:endParaRPr lang="en-US" sz="2200">
              <a:latin typeface="+mj-lt"/>
              <a:cs typeface="Times New Roman" pitchFamily="18" charset="0"/>
            </a:endParaRPr>
          </a:p>
        </p:txBody>
      </p:sp>
      <p:pic>
        <p:nvPicPr>
          <p:cNvPr id="21506" name="Picture 2" descr="Kết quả hình ảnh cho nghiệm pháp buộc dây xuất huyết"/>
          <p:cNvPicPr>
            <a:picLocks noChangeAspect="1" noChangeArrowheads="1"/>
          </p:cNvPicPr>
          <p:nvPr/>
        </p:nvPicPr>
        <p:blipFill>
          <a:blip r:embed="rId2"/>
          <a:srcRect/>
          <a:stretch>
            <a:fillRect/>
          </a:stretch>
        </p:blipFill>
        <p:spPr bwMode="auto">
          <a:xfrm>
            <a:off x="2514600" y="1676400"/>
            <a:ext cx="4038600" cy="2590800"/>
          </a:xfrm>
          <a:prstGeom prst="rect">
            <a:avLst/>
          </a:prstGeom>
          <a:noFill/>
        </p:spPr>
      </p:pic>
    </p:spTree>
    <p:extLst>
      <p:ext uri="{BB962C8B-B14F-4D97-AF65-F5344CB8AC3E}">
        <p14:creationId xmlns:p14="http://schemas.microsoft.com/office/powerpoint/2010/main" xmlns="" val="691217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81883"/>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2</a:t>
            </a:r>
            <a:r>
              <a:rPr lang="vi-VN" sz="2400" b="1" smtClean="0">
                <a:solidFill>
                  <a:srgbClr val="C40091"/>
                </a:solidFill>
                <a:latin typeface="+mj-lt"/>
              </a:rPr>
              <a:t>. </a:t>
            </a:r>
            <a:r>
              <a:rPr lang="en-US" sz="2400" b="1" smtClean="0">
                <a:solidFill>
                  <a:srgbClr val="C40091"/>
                </a:solidFill>
                <a:latin typeface="Times New Roman" pitchFamily="18" charset="0"/>
                <a:cs typeface="Times New Roman" pitchFamily="18" charset="0"/>
              </a:rPr>
              <a:t>XUẤT HUYẾT GIẢM TIỂU CẦU TỰ MIỄN</a:t>
            </a:r>
            <a:endParaRPr lang="en-US" sz="2400" b="1" u="sng">
              <a:solidFill>
                <a:srgbClr val="C40091"/>
              </a:solidFill>
              <a:latin typeface="Times New Roman" pitchFamily="18" charset="0"/>
              <a:cs typeface="Times New Roman" pitchFamily="18" charset="0"/>
            </a:endParaRPr>
          </a:p>
        </p:txBody>
      </p:sp>
      <p:sp>
        <p:nvSpPr>
          <p:cNvPr id="6" name="Rectangle 5"/>
          <p:cNvSpPr/>
          <p:nvPr/>
        </p:nvSpPr>
        <p:spPr>
          <a:xfrm>
            <a:off x="152400" y="838200"/>
            <a:ext cx="8763001" cy="6724918"/>
          </a:xfrm>
          <a:prstGeom prst="rect">
            <a:avLst/>
          </a:prstGeom>
        </p:spPr>
        <p:txBody>
          <a:bodyPr wrap="square">
            <a:spAutoFit/>
          </a:bodyPr>
          <a:lstStyle/>
          <a:p>
            <a:pPr>
              <a:spcBef>
                <a:spcPts val="600"/>
              </a:spcBef>
            </a:pPr>
            <a:r>
              <a:rPr lang="en-US" sz="2200" b="1" smtClean="0">
                <a:latin typeface="Times New Roman" pitchFamily="18" charset="0"/>
                <a:cs typeface="Times New Roman" pitchFamily="18" charset="0"/>
              </a:rPr>
              <a:t>a. Triệu chứng lâm sàng</a:t>
            </a:r>
          </a:p>
          <a:p>
            <a:pPr lvl="1">
              <a:spcBef>
                <a:spcPts val="600"/>
              </a:spcBef>
              <a:buFont typeface="Wingdings" pitchFamily="2" charset="2"/>
              <a:buChar char="ü"/>
            </a:pPr>
            <a:r>
              <a:rPr lang="en-US" sz="2200" smtClean="0">
                <a:latin typeface="+mj-lt"/>
              </a:rPr>
              <a:t> </a:t>
            </a:r>
            <a:r>
              <a:rPr lang="vi-VN" sz="2200" smtClean="0">
                <a:latin typeface="+mj-lt"/>
              </a:rPr>
              <a:t>Xuất </a:t>
            </a:r>
            <a:r>
              <a:rPr lang="vi-VN" sz="2200" smtClean="0">
                <a:latin typeface="+mj-lt"/>
              </a:rPr>
              <a:t>huyết với tính chất tự nhiên, xuất huyết dưới dạng nốt, chấm, bầm máu. Vị trí thường gặp là xuất huyết dưới da, xuất huyết niêm mạc (chảy máu cam, chảy máu lợi, răng). Có thể xuất huyết nội tạng như chảy máu phổi, chảy máu não, màng não</a:t>
            </a:r>
            <a:r>
              <a:rPr lang="vi-VN" sz="2200" smtClean="0">
                <a:latin typeface="+mj-lt"/>
              </a:rPr>
              <a:t>. </a:t>
            </a:r>
            <a:endParaRPr lang="en-US" sz="2200" smtClean="0">
              <a:latin typeface="+mj-lt"/>
            </a:endParaRPr>
          </a:p>
          <a:p>
            <a:pPr lvl="1">
              <a:spcBef>
                <a:spcPts val="600"/>
              </a:spcBef>
              <a:buFont typeface="Wingdings" pitchFamily="2" charset="2"/>
              <a:buChar char="ü"/>
            </a:pPr>
            <a:r>
              <a:rPr lang="en-US" sz="2200" smtClean="0">
                <a:latin typeface="+mj-lt"/>
              </a:rPr>
              <a:t> </a:t>
            </a:r>
            <a:r>
              <a:rPr lang="vi-VN" sz="2200" smtClean="0">
                <a:latin typeface="+mj-lt"/>
              </a:rPr>
              <a:t>Trẻ </a:t>
            </a:r>
            <a:r>
              <a:rPr lang="vi-VN" sz="2200" smtClean="0">
                <a:latin typeface="+mj-lt"/>
              </a:rPr>
              <a:t>gái tuổi dậy thì có thể rong kinh, đa kinh</a:t>
            </a:r>
            <a:r>
              <a:rPr lang="vi-VN" sz="2200" smtClean="0">
                <a:latin typeface="+mj-lt"/>
              </a:rPr>
              <a:t>. </a:t>
            </a:r>
            <a:endParaRPr lang="en-US" sz="2200" smtClean="0">
              <a:latin typeface="+mj-lt"/>
            </a:endParaRPr>
          </a:p>
          <a:p>
            <a:pPr lvl="1">
              <a:spcBef>
                <a:spcPts val="600"/>
              </a:spcBef>
              <a:buFont typeface="Wingdings" pitchFamily="2" charset="2"/>
              <a:buChar char="ü"/>
            </a:pPr>
            <a:r>
              <a:rPr lang="en-US" sz="2200" smtClean="0">
                <a:latin typeface="+mj-lt"/>
              </a:rPr>
              <a:t> </a:t>
            </a:r>
            <a:r>
              <a:rPr lang="vi-VN" sz="2200" smtClean="0">
                <a:latin typeface="+mj-lt"/>
              </a:rPr>
              <a:t>Thiếu </a:t>
            </a:r>
            <a:r>
              <a:rPr lang="vi-VN" sz="2200" smtClean="0">
                <a:latin typeface="+mj-lt"/>
              </a:rPr>
              <a:t>máu: tương xứng với mức độ chảy máu</a:t>
            </a:r>
            <a:r>
              <a:rPr lang="vi-VN" sz="2200" smtClean="0">
                <a:latin typeface="+mj-lt"/>
              </a:rPr>
              <a:t>. </a:t>
            </a:r>
            <a:endParaRPr lang="en-US" sz="2200" smtClean="0">
              <a:latin typeface="+mj-lt"/>
            </a:endParaRPr>
          </a:p>
          <a:p>
            <a:pPr>
              <a:spcBef>
                <a:spcPts val="600"/>
              </a:spcBef>
            </a:pPr>
            <a:r>
              <a:rPr lang="vi-VN" sz="2200" b="1" smtClean="0">
                <a:latin typeface="+mj-lt"/>
              </a:rPr>
              <a:t>b</a:t>
            </a:r>
            <a:r>
              <a:rPr lang="vi-VN" sz="2200" b="1" smtClean="0">
                <a:latin typeface="+mj-lt"/>
              </a:rPr>
              <a:t>. Xét nghiệm huyết học </a:t>
            </a:r>
          </a:p>
          <a:p>
            <a:pPr lvl="1">
              <a:spcBef>
                <a:spcPts val="600"/>
              </a:spcBef>
              <a:buFont typeface="Wingdings" pitchFamily="2" charset="2"/>
              <a:buChar char="ü"/>
            </a:pPr>
            <a:r>
              <a:rPr lang="en-US" sz="2200" smtClean="0">
                <a:latin typeface="Times New Roman" pitchFamily="18" charset="0"/>
                <a:cs typeface="Times New Roman" pitchFamily="18" charset="0"/>
              </a:rPr>
              <a:t> Thời </a:t>
            </a:r>
            <a:r>
              <a:rPr lang="en-US" sz="2200" smtClean="0">
                <a:latin typeface="Times New Roman" pitchFamily="18" charset="0"/>
                <a:cs typeface="Times New Roman" pitchFamily="18" charset="0"/>
              </a:rPr>
              <a:t>gian chảy máu kéo </a:t>
            </a:r>
            <a:r>
              <a:rPr lang="en-US" sz="2200" smtClean="0">
                <a:latin typeface="Times New Roman" pitchFamily="18" charset="0"/>
                <a:cs typeface="Times New Roman" pitchFamily="18" charset="0"/>
              </a:rPr>
              <a:t>dài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Tiểu </a:t>
            </a:r>
            <a:r>
              <a:rPr lang="vi-VN" sz="2200" smtClean="0">
                <a:latin typeface="Times New Roman" pitchFamily="18" charset="0"/>
                <a:cs typeface="Times New Roman" pitchFamily="18" charset="0"/>
              </a:rPr>
              <a:t>cầu giảm dưới </a:t>
            </a:r>
            <a:r>
              <a:rPr lang="vi-VN" sz="2200" smtClean="0">
                <a:latin typeface="Times New Roman" pitchFamily="18" charset="0"/>
                <a:cs typeface="Times New Roman" pitchFamily="18" charset="0"/>
              </a:rPr>
              <a:t>100.000/mm3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Thời </a:t>
            </a:r>
            <a:r>
              <a:rPr lang="en-US" sz="2200" smtClean="0">
                <a:latin typeface="Times New Roman" pitchFamily="18" charset="0"/>
                <a:cs typeface="Times New Roman" pitchFamily="18" charset="0"/>
              </a:rPr>
              <a:t>gian co cục máu kéo dài</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pP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     sau </a:t>
            </a:r>
            <a:r>
              <a:rPr lang="en-US" sz="2200" smtClean="0">
                <a:latin typeface="Times New Roman" pitchFamily="18" charset="0"/>
                <a:cs typeface="Times New Roman" pitchFamily="18" charset="0"/>
              </a:rPr>
              <a:t>4 giờ cục máu không co</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TEG</a:t>
            </a:r>
            <a:r>
              <a:rPr lang="vi-VN" sz="2200" smtClean="0">
                <a:latin typeface="Times New Roman" pitchFamily="18" charset="0"/>
                <a:cs typeface="Times New Roman" pitchFamily="18" charset="0"/>
              </a:rPr>
              <a:t>: biên độ am hẹp</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Bigg </a:t>
            </a: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Douglas </a:t>
            </a:r>
            <a:endParaRPr lang="en-US" sz="2200" smtClean="0">
              <a:latin typeface="Times New Roman" pitchFamily="18" charset="0"/>
              <a:cs typeface="Times New Roman" pitchFamily="18" charset="0"/>
            </a:endParaRPr>
          </a:p>
          <a:p>
            <a:pPr lvl="1">
              <a:spcBef>
                <a:spcPts val="600"/>
              </a:spcBef>
              <a:buFont typeface="Wingdings" pitchFamily="2" charset="2"/>
              <a:buChar char="ü"/>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Tuỷ </a:t>
            </a:r>
            <a:r>
              <a:rPr lang="vi-VN" sz="2200" smtClean="0">
                <a:latin typeface="Times New Roman" pitchFamily="18" charset="0"/>
                <a:cs typeface="Times New Roman" pitchFamily="18" charset="0"/>
              </a:rPr>
              <a:t>đồ </a:t>
            </a:r>
          </a:p>
          <a:p>
            <a:pPr algn="just"/>
            <a:endParaRPr lang="en-US" sz="2400" smtClean="0">
              <a:latin typeface="+mj-lt"/>
            </a:endParaRPr>
          </a:p>
          <a:p>
            <a:pPr marL="342900" indent="-342900" algn="just">
              <a:buFont typeface="Wingdings" pitchFamily="2" charset="2"/>
              <a:buChar char="Ø"/>
            </a:pPr>
            <a:endParaRPr lang="en-US" sz="2200">
              <a:latin typeface="+mj-lt"/>
              <a:cs typeface="Times New Roman" pitchFamily="18" charset="0"/>
            </a:endParaRPr>
          </a:p>
        </p:txBody>
      </p:sp>
      <p:sp>
        <p:nvSpPr>
          <p:cNvPr id="14" name="TextBox 13"/>
          <p:cNvSpPr txBox="1"/>
          <p:nvPr/>
        </p:nvSpPr>
        <p:spPr>
          <a:xfrm>
            <a:off x="341187" y="4572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2</a:t>
            </a:r>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Triệu chứng</a:t>
            </a:r>
            <a:endParaRPr lang="en-US" sz="2400" b="1">
              <a:solidFill>
                <a:srgbClr val="C40091"/>
              </a:solidFill>
              <a:latin typeface="Times New Roman" pitchFamily="18" charset="0"/>
              <a:cs typeface="Times New Roman" pitchFamily="18" charset="0"/>
            </a:endParaRPr>
          </a:p>
        </p:txBody>
      </p:sp>
      <p:pic>
        <p:nvPicPr>
          <p:cNvPr id="39937" name="Picture 1" descr="C:\Users\Kenly\AppData\Local\Temp\SolidDocuments\SolidCapture\SolidCaptureImage211924035.png"/>
          <p:cNvPicPr>
            <a:picLocks noChangeAspect="1" noChangeArrowheads="1"/>
          </p:cNvPicPr>
          <p:nvPr/>
        </p:nvPicPr>
        <p:blipFill>
          <a:blip r:embed="rId2"/>
          <a:srcRect/>
          <a:stretch>
            <a:fillRect/>
          </a:stretch>
        </p:blipFill>
        <p:spPr bwMode="auto">
          <a:xfrm>
            <a:off x="4933950" y="3896458"/>
            <a:ext cx="4057650" cy="2809142"/>
          </a:xfrm>
          <a:prstGeom prst="rect">
            <a:avLst/>
          </a:prstGeom>
          <a:noFill/>
        </p:spPr>
      </p:pic>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417284"/>
            <a:ext cx="8763001" cy="7278916"/>
          </a:xfrm>
          <a:prstGeom prst="rect">
            <a:avLst/>
          </a:prstGeom>
        </p:spPr>
        <p:txBody>
          <a:bodyPr wrap="square">
            <a:spAutoFit/>
          </a:bodyPr>
          <a:lstStyle/>
          <a:p>
            <a:pPr algn="just">
              <a:spcBef>
                <a:spcPts val="600"/>
              </a:spcBef>
              <a:buFont typeface="Wingdings" pitchFamily="2" charset="2"/>
              <a:buChar char="Ø"/>
            </a:pPr>
            <a:r>
              <a:rPr lang="en-US" sz="2200" smtClean="0">
                <a:latin typeface="+mj-lt"/>
              </a:rPr>
              <a:t> </a:t>
            </a:r>
            <a:r>
              <a:rPr lang="vi-VN" sz="2200" smtClean="0">
                <a:latin typeface="+mj-lt"/>
              </a:rPr>
              <a:t>Cầm </a:t>
            </a:r>
            <a:r>
              <a:rPr lang="vi-VN" sz="2200" smtClean="0">
                <a:latin typeface="+mj-lt"/>
              </a:rPr>
              <a:t>máu tại chỗ: băng ép, nút mũi bằng gạc hay gelaspon</a:t>
            </a:r>
            <a:r>
              <a:rPr lang="vi-VN" sz="2200" smtClean="0">
                <a:latin typeface="+mj-lt"/>
              </a:rPr>
              <a:t>. </a:t>
            </a:r>
            <a:endParaRPr lang="vi-VN" sz="2200" smtClean="0">
              <a:latin typeface="+mj-lt"/>
            </a:endParaRPr>
          </a:p>
          <a:p>
            <a:pPr algn="just">
              <a:spcBef>
                <a:spcPts val="600"/>
              </a:spcBef>
              <a:buFont typeface="Wingdings" pitchFamily="2" charset="2"/>
              <a:buChar char="Ø"/>
            </a:pPr>
            <a:r>
              <a:rPr lang="en-US" sz="2200" smtClean="0">
                <a:latin typeface="+mj-lt"/>
              </a:rPr>
              <a:t> </a:t>
            </a:r>
            <a:r>
              <a:rPr lang="vi-VN" sz="2200" smtClean="0">
                <a:latin typeface="+mj-lt"/>
              </a:rPr>
              <a:t>Prednison </a:t>
            </a:r>
            <a:r>
              <a:rPr lang="vi-VN" sz="2200" smtClean="0">
                <a:latin typeface="+mj-lt"/>
              </a:rPr>
              <a:t>2mg/kg/ngày dùng 10 – 14 ngày cho đến khi không còn xuất huyết mới thì giảm liều 1 mg/kg/ngày cho đến khi tiểu cầu tăng lên 100.000/mm3 thì dùng liều duy trì 0,2mg/kg, tuần dùng 5 ngày nghỉ 2 ngày dùng trong 6 tháng</a:t>
            </a:r>
            <a:r>
              <a:rPr lang="vi-VN" sz="2200" smtClean="0">
                <a:latin typeface="+mj-lt"/>
              </a:rPr>
              <a:t>. </a:t>
            </a:r>
            <a:endParaRPr lang="vi-VN" sz="2200" smtClean="0">
              <a:latin typeface="+mj-lt"/>
            </a:endParaRPr>
          </a:p>
          <a:p>
            <a:pPr algn="just">
              <a:spcBef>
                <a:spcPts val="600"/>
              </a:spcBef>
              <a:buFont typeface="Wingdings" pitchFamily="2" charset="2"/>
              <a:buChar char="Ø"/>
            </a:pPr>
            <a:r>
              <a:rPr lang="en-US" sz="2200" smtClean="0">
                <a:latin typeface="+mj-lt"/>
              </a:rPr>
              <a:t> </a:t>
            </a:r>
            <a:r>
              <a:rPr lang="vi-VN" sz="2200" smtClean="0">
                <a:latin typeface="+mj-lt"/>
              </a:rPr>
              <a:t>Truyền </a:t>
            </a:r>
            <a:r>
              <a:rPr lang="vi-VN" sz="2200" smtClean="0">
                <a:latin typeface="+mj-lt"/>
              </a:rPr>
              <a:t>khối tiểu cầu</a:t>
            </a:r>
            <a:r>
              <a:rPr lang="vi-VN" sz="2200" smtClean="0">
                <a:latin typeface="+mj-lt"/>
              </a:rPr>
              <a:t>: </a:t>
            </a:r>
            <a:endParaRPr lang="en-US" sz="2200" smtClean="0">
              <a:latin typeface="+mj-lt"/>
            </a:endParaRPr>
          </a:p>
          <a:p>
            <a:pPr lvl="1" algn="just">
              <a:spcBef>
                <a:spcPts val="600"/>
              </a:spcBef>
              <a:buFont typeface="Wingdings" pitchFamily="2" charset="2"/>
              <a:buChar char="§"/>
            </a:pPr>
            <a:r>
              <a:rPr lang="en-US" sz="2200" smtClean="0">
                <a:latin typeface="+mj-lt"/>
              </a:rPr>
              <a:t> </a:t>
            </a:r>
            <a:r>
              <a:rPr lang="vi-VN" sz="2200" smtClean="0">
                <a:latin typeface="+mj-lt"/>
              </a:rPr>
              <a:t>1 </a:t>
            </a:r>
            <a:r>
              <a:rPr lang="vi-VN" sz="2200" smtClean="0">
                <a:latin typeface="+mj-lt"/>
              </a:rPr>
              <a:t>đơn vị khối tiểu cầu/5kg có thể đưa tiểu cầu lên 100.000/mm3 sau 1 giờ</a:t>
            </a:r>
            <a:r>
              <a:rPr lang="vi-VN" sz="2200" smtClean="0">
                <a:latin typeface="+mj-lt"/>
              </a:rPr>
              <a:t>. </a:t>
            </a:r>
            <a:endParaRPr lang="en-US" sz="2200" smtClean="0">
              <a:latin typeface="+mj-lt"/>
            </a:endParaRPr>
          </a:p>
          <a:p>
            <a:pPr lvl="1" algn="just">
              <a:spcBef>
                <a:spcPts val="600"/>
              </a:spcBef>
              <a:buFont typeface="Wingdings" pitchFamily="2" charset="2"/>
              <a:buChar char="§"/>
            </a:pPr>
            <a:r>
              <a:rPr lang="en-US" sz="2200" smtClean="0">
                <a:latin typeface="+mj-lt"/>
              </a:rPr>
              <a:t> </a:t>
            </a:r>
            <a:r>
              <a:rPr lang="vi-VN" sz="2200" smtClean="0">
                <a:latin typeface="+mj-lt"/>
              </a:rPr>
              <a:t>Nếu </a:t>
            </a:r>
            <a:r>
              <a:rPr lang="vi-VN" sz="2200" smtClean="0">
                <a:latin typeface="+mj-lt"/>
              </a:rPr>
              <a:t>không có tiểu cầu dùng máu tươi 10 – 20ml/kg chỉ định khi xuất huyết nhiều không cầm được</a:t>
            </a:r>
            <a:r>
              <a:rPr lang="vi-VN" sz="2200" smtClean="0">
                <a:latin typeface="+mj-lt"/>
              </a:rPr>
              <a:t>. </a:t>
            </a:r>
            <a:endParaRPr lang="en-US" sz="2200" smtClean="0">
              <a:latin typeface="+mj-lt"/>
            </a:endParaRPr>
          </a:p>
          <a:p>
            <a:pPr algn="just">
              <a:spcBef>
                <a:spcPts val="600"/>
              </a:spcBef>
              <a:buFont typeface="Wingdings" pitchFamily="2" charset="2"/>
              <a:buChar char="Ø"/>
            </a:pPr>
            <a:r>
              <a:rPr lang="en-US" sz="2200" smtClean="0">
                <a:latin typeface="+mj-lt"/>
              </a:rPr>
              <a:t> </a:t>
            </a:r>
            <a:r>
              <a:rPr lang="vi-VN" sz="2200" smtClean="0">
                <a:latin typeface="+mj-lt"/>
              </a:rPr>
              <a:t>Chỉ </a:t>
            </a:r>
            <a:r>
              <a:rPr lang="vi-VN" sz="2200" smtClean="0">
                <a:latin typeface="+mj-lt"/>
              </a:rPr>
              <a:t>định cắt lách</a:t>
            </a:r>
            <a:r>
              <a:rPr lang="vi-VN" sz="2200" smtClean="0">
                <a:latin typeface="+mj-lt"/>
              </a:rPr>
              <a:t>: </a:t>
            </a:r>
            <a:endParaRPr lang="en-US" sz="2200" smtClean="0">
              <a:latin typeface="+mj-lt"/>
            </a:endParaRPr>
          </a:p>
          <a:p>
            <a:pPr lvl="1" algn="just">
              <a:spcBef>
                <a:spcPts val="600"/>
              </a:spcBef>
              <a:buFont typeface="Wingdings" pitchFamily="2" charset="2"/>
              <a:buChar char="§"/>
            </a:pPr>
            <a:r>
              <a:rPr lang="en-US" sz="2200" smtClean="0">
                <a:latin typeface="+mj-lt"/>
              </a:rPr>
              <a:t> </a:t>
            </a:r>
            <a:r>
              <a:rPr lang="en-US" sz="2200" smtClean="0">
                <a:latin typeface="Times New Roman" pitchFamily="18" charset="0"/>
                <a:cs typeface="Times New Roman" pitchFamily="18" charset="0"/>
              </a:rPr>
              <a:t>T</a:t>
            </a:r>
            <a:r>
              <a:rPr lang="vi-VN" sz="2200" smtClean="0">
                <a:latin typeface="+mj-lt"/>
              </a:rPr>
              <a:t>iến </a:t>
            </a:r>
            <a:r>
              <a:rPr lang="vi-VN" sz="2200" smtClean="0">
                <a:latin typeface="+mj-lt"/>
              </a:rPr>
              <a:t>triển mãn tính, tái phát nhiều lần, mỗi lần tái phát có nguy cơ chảy máu nặng</a:t>
            </a:r>
            <a:r>
              <a:rPr lang="vi-VN" sz="2200" smtClean="0">
                <a:latin typeface="+mj-lt"/>
              </a:rPr>
              <a:t>, </a:t>
            </a:r>
            <a:endParaRPr lang="en-US" sz="2200" smtClean="0">
              <a:latin typeface="+mj-lt"/>
            </a:endParaRPr>
          </a:p>
          <a:p>
            <a:pPr lvl="1" algn="just">
              <a:spcBef>
                <a:spcPts val="600"/>
              </a:spcBef>
              <a:buFont typeface="Wingdings" pitchFamily="2" charset="2"/>
              <a:buChar char="§"/>
            </a:pPr>
            <a:r>
              <a:rPr lang="en-US" sz="2200" smtClean="0">
                <a:latin typeface="+mj-lt"/>
              </a:rPr>
              <a:t> </a:t>
            </a:r>
            <a:r>
              <a:rPr lang="en-US" sz="2200" smtClean="0">
                <a:latin typeface="Times New Roman" pitchFamily="18" charset="0"/>
                <a:cs typeface="Times New Roman" pitchFamily="18" charset="0"/>
              </a:rPr>
              <a:t>Đ</a:t>
            </a:r>
            <a:r>
              <a:rPr lang="vi-VN" sz="2200" smtClean="0">
                <a:latin typeface="+mj-lt"/>
              </a:rPr>
              <a:t>ã </a:t>
            </a:r>
            <a:r>
              <a:rPr lang="vi-VN" sz="2200" smtClean="0">
                <a:latin typeface="+mj-lt"/>
              </a:rPr>
              <a:t>điều trị 6 tháng bằng thuốc không hiệu quả, trẻ trên 5 tuổi</a:t>
            </a:r>
            <a:r>
              <a:rPr lang="vi-VN" sz="2200" smtClean="0">
                <a:latin typeface="+mj-lt"/>
              </a:rPr>
              <a:t>. </a:t>
            </a:r>
            <a:endParaRPr lang="en-US" sz="2200" smtClean="0">
              <a:latin typeface="+mj-lt"/>
            </a:endParaRPr>
          </a:p>
          <a:p>
            <a:pPr>
              <a:buFont typeface="Wingdings" pitchFamily="2" charset="2"/>
              <a:buChar char="Ø"/>
            </a:pPr>
            <a:r>
              <a:rPr lang="en-US" sz="2200" smtClean="0">
                <a:latin typeface="+mj-lt"/>
              </a:rPr>
              <a:t> </a:t>
            </a:r>
            <a:r>
              <a:rPr lang="vi-VN" sz="2200" smtClean="0">
                <a:latin typeface="+mj-lt"/>
              </a:rPr>
              <a:t>Một </a:t>
            </a:r>
            <a:r>
              <a:rPr lang="vi-VN" sz="2200" smtClean="0">
                <a:latin typeface="+mj-lt"/>
              </a:rPr>
              <a:t>số trường hợp sau cắt lách tiểu cầu tiếp tục giảm và xuất huyết phải cân nhắc </a:t>
            </a:r>
            <a:r>
              <a:rPr lang="vi-VN" sz="2200" smtClean="0">
                <a:latin typeface="+mj-lt"/>
              </a:rPr>
              <a:t>sử </a:t>
            </a:r>
            <a:r>
              <a:rPr lang="vi-VN" sz="2200" smtClean="0">
                <a:latin typeface="+mj-lt"/>
              </a:rPr>
              <a:t>dụng thuốc ức chế miễn dịch như 6MP, cyclophosphamid, Vincristin… </a:t>
            </a:r>
          </a:p>
          <a:p>
            <a:pPr algn="just">
              <a:spcBef>
                <a:spcPts val="600"/>
              </a:spcBef>
              <a:buFont typeface="Wingdings" pitchFamily="2" charset="2"/>
              <a:buChar char="Ø"/>
            </a:pPr>
            <a:endParaRPr lang="vi-VN" sz="2200" smtClean="0">
              <a:latin typeface="+mj-lt"/>
            </a:endParaRPr>
          </a:p>
          <a:p>
            <a:pPr marL="342900" indent="-342900" algn="just">
              <a:spcBef>
                <a:spcPts val="600"/>
              </a:spcBef>
            </a:pPr>
            <a:endParaRPr lang="en-US" sz="2200">
              <a:latin typeface="+mj-lt"/>
              <a:cs typeface="Times New Roman" pitchFamily="18" charset="0"/>
            </a:endParaRPr>
          </a:p>
        </p:txBody>
      </p:sp>
      <p:sp>
        <p:nvSpPr>
          <p:cNvPr id="14" name="TextBox 13"/>
          <p:cNvSpPr txBox="1"/>
          <p:nvPr/>
        </p:nvSpPr>
        <p:spPr>
          <a:xfrm>
            <a:off x="228600" y="71735"/>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2</a:t>
            </a:r>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Điều trị</a:t>
            </a:r>
            <a:endParaRPr lang="en-US" sz="2400" b="1">
              <a:solidFill>
                <a:srgbClr val="C4009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81883"/>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3</a:t>
            </a:r>
            <a:r>
              <a:rPr lang="vi-VN" sz="2400" b="1" smtClean="0">
                <a:solidFill>
                  <a:srgbClr val="C40091"/>
                </a:solidFill>
                <a:latin typeface="+mj-lt"/>
              </a:rPr>
              <a:t>. </a:t>
            </a:r>
            <a:r>
              <a:rPr lang="en-US" sz="2400" b="1" smtClean="0">
                <a:solidFill>
                  <a:srgbClr val="C40091"/>
                </a:solidFill>
                <a:latin typeface="Times New Roman" pitchFamily="18" charset="0"/>
                <a:cs typeface="Times New Roman" pitchFamily="18" charset="0"/>
              </a:rPr>
              <a:t>BỆNH ƯA CHẢY MÁU HEMOPHILIA</a:t>
            </a:r>
            <a:endParaRPr lang="en-US" sz="2400" b="1" u="sng">
              <a:solidFill>
                <a:srgbClr val="C40091"/>
              </a:solidFill>
              <a:latin typeface="Times New Roman" pitchFamily="18" charset="0"/>
              <a:cs typeface="Times New Roman" pitchFamily="18" charset="0"/>
            </a:endParaRPr>
          </a:p>
        </p:txBody>
      </p:sp>
      <p:sp>
        <p:nvSpPr>
          <p:cNvPr id="6" name="Rectangle 5"/>
          <p:cNvSpPr/>
          <p:nvPr/>
        </p:nvSpPr>
        <p:spPr>
          <a:xfrm>
            <a:off x="152400" y="838200"/>
            <a:ext cx="8763001" cy="800219"/>
          </a:xfrm>
          <a:prstGeom prst="rect">
            <a:avLst/>
          </a:prstGeom>
        </p:spPr>
        <p:txBody>
          <a:bodyPr wrap="square">
            <a:spAutoFit/>
          </a:bodyPr>
          <a:lstStyle/>
          <a:p>
            <a:pPr algn="just"/>
            <a:endParaRPr lang="en-US" sz="2400" smtClean="0">
              <a:latin typeface="+mj-lt"/>
            </a:endParaRPr>
          </a:p>
          <a:p>
            <a:pPr marL="342900" indent="-342900" algn="just">
              <a:buFont typeface="Wingdings" pitchFamily="2" charset="2"/>
              <a:buChar char="Ø"/>
            </a:pPr>
            <a:endParaRPr lang="en-US" sz="2200">
              <a:latin typeface="+mj-lt"/>
              <a:cs typeface="Times New Roman" pitchFamily="18" charset="0"/>
            </a:endParaRPr>
          </a:p>
        </p:txBody>
      </p:sp>
      <p:sp>
        <p:nvSpPr>
          <p:cNvPr id="14" name="TextBox 13"/>
          <p:cNvSpPr txBox="1"/>
          <p:nvPr/>
        </p:nvSpPr>
        <p:spPr>
          <a:xfrm>
            <a:off x="152401" y="990600"/>
            <a:ext cx="8762999" cy="6524863"/>
          </a:xfrm>
          <a:prstGeom prst="rect">
            <a:avLst/>
          </a:prstGeom>
          <a:noFill/>
        </p:spPr>
        <p:txBody>
          <a:bodyPr wrap="square" rtlCol="0">
            <a:spAutoFit/>
          </a:bodyPr>
          <a:lstStyle/>
          <a:p>
            <a:pPr algn="just">
              <a:buFont typeface="Wingdings" pitchFamily="2" charset="2"/>
              <a:buChar char="Ø"/>
            </a:pP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Nguyên </a:t>
            </a:r>
            <a:r>
              <a:rPr lang="en-US" sz="2200" smtClean="0">
                <a:latin typeface="Times New Roman" pitchFamily="18" charset="0"/>
                <a:cs typeface="Times New Roman" pitchFamily="18" charset="0"/>
              </a:rPr>
              <a:t>nhân </a:t>
            </a:r>
            <a:r>
              <a:rPr lang="en-US" sz="2200" smtClean="0">
                <a:latin typeface="Times New Roman" pitchFamily="18" charset="0"/>
                <a:cs typeface="Times New Roman" pitchFamily="18" charset="0"/>
              </a:rPr>
              <a:t>chủ </a:t>
            </a:r>
            <a:r>
              <a:rPr lang="en-US" sz="2200" smtClean="0">
                <a:latin typeface="Times New Roman" pitchFamily="18" charset="0"/>
                <a:cs typeface="Times New Roman" pitchFamily="18" charset="0"/>
              </a:rPr>
              <a:t>yếu: </a:t>
            </a:r>
          </a:p>
          <a:p>
            <a:pPr lvl="1" algn="just">
              <a:buFont typeface="Wingdings" pitchFamily="2" charset="2"/>
              <a:buChar char="§"/>
            </a:pPr>
            <a:r>
              <a:rPr lang="en-US" sz="2200" smtClean="0">
                <a:latin typeface="Times New Roman" pitchFamily="18" charset="0"/>
                <a:cs typeface="Times New Roman" pitchFamily="18" charset="0"/>
              </a:rPr>
              <a:t> Do </a:t>
            </a:r>
            <a:r>
              <a:rPr lang="en-US" sz="2200" smtClean="0">
                <a:latin typeface="Times New Roman" pitchFamily="18" charset="0"/>
                <a:cs typeface="Times New Roman" pitchFamily="18" charset="0"/>
              </a:rPr>
              <a:t>thiếu </a:t>
            </a:r>
            <a:r>
              <a:rPr lang="en-US" sz="2200" smtClean="0">
                <a:latin typeface="Times New Roman" pitchFamily="18" charset="0"/>
                <a:cs typeface="Times New Roman" pitchFamily="18" charset="0"/>
              </a:rPr>
              <a:t>globulin</a:t>
            </a:r>
          </a:p>
          <a:p>
            <a:pPr lvl="1" algn="just">
              <a:buFont typeface="Wingdings" pitchFamily="2" charset="2"/>
              <a:buChar char="§"/>
            </a:pPr>
            <a:r>
              <a:rPr lang="en-US" sz="2200" smtClean="0">
                <a:latin typeface="Times New Roman" pitchFamily="18" charset="0"/>
                <a:cs typeface="Times New Roman" pitchFamily="18" charset="0"/>
              </a:rPr>
              <a:t> Kháng </a:t>
            </a:r>
            <a:r>
              <a:rPr lang="en-US" sz="2200" smtClean="0">
                <a:latin typeface="Times New Roman" pitchFamily="18" charset="0"/>
                <a:cs typeface="Times New Roman" pitchFamily="18" charset="0"/>
              </a:rPr>
              <a:t>hemophilia bẩm sinh</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algn="just">
              <a:buFont typeface="Wingdings" pitchFamily="2" charset="2"/>
              <a:buChar char="Ø"/>
            </a:pPr>
            <a:r>
              <a:rPr lang="en-US" sz="2200" smtClean="0">
                <a:latin typeface="Times New Roman" pitchFamily="18" charset="0"/>
                <a:cs typeface="Times New Roman" pitchFamily="18" charset="0"/>
              </a:rPr>
              <a:t> Phân </a:t>
            </a:r>
            <a:r>
              <a:rPr lang="en-US" sz="2200" smtClean="0">
                <a:latin typeface="Times New Roman" pitchFamily="18" charset="0"/>
                <a:cs typeface="Times New Roman" pitchFamily="18" charset="0"/>
              </a:rPr>
              <a:t>biệt</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lgn="just">
              <a:buFont typeface="Wingdings" pitchFamily="2" charset="2"/>
              <a:buChar char="§"/>
            </a:pP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Hemophilia </a:t>
            </a:r>
            <a:r>
              <a:rPr lang="en-US" sz="2200" smtClean="0">
                <a:latin typeface="Times New Roman" pitchFamily="18" charset="0"/>
                <a:cs typeface="Times New Roman" pitchFamily="18" charset="0"/>
              </a:rPr>
              <a:t>A: thiếu yếu tố VIII hay yếu tố AHP (Anti – Hemophilia – Thromboplastinogen</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lgn="just">
              <a:buFont typeface="Wingdings" pitchFamily="2" charset="2"/>
              <a:buChar char="§"/>
            </a:pP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Hemophilia </a:t>
            </a:r>
            <a:r>
              <a:rPr lang="en-US" sz="2200" smtClean="0">
                <a:latin typeface="Times New Roman" pitchFamily="18" charset="0"/>
                <a:cs typeface="Times New Roman" pitchFamily="18" charset="0"/>
              </a:rPr>
              <a:t>B: Thiếu yếu tố IX hay yếu tố PTC (Plasma – Thromboplastin – Component</a:t>
            </a:r>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lgn="just">
              <a:buFont typeface="Wingdings" pitchFamily="2" charset="2"/>
              <a:buChar char="§"/>
            </a:pPr>
            <a:endParaRPr lang="en-US" sz="2200" smtClean="0">
              <a:latin typeface="Times New Roman" pitchFamily="18" charset="0"/>
              <a:cs typeface="Times New Roman" pitchFamily="18" charset="0"/>
            </a:endParaRPr>
          </a:p>
          <a:p>
            <a:pPr algn="just">
              <a:buFont typeface="Wingdings" pitchFamily="2" charset="2"/>
              <a:buChar char="Ø"/>
            </a:pPr>
            <a:r>
              <a:rPr lang="en-US" sz="2200" smtClean="0">
                <a:latin typeface="Times New Roman" pitchFamily="18" charset="0"/>
                <a:cs typeface="Times New Roman" pitchFamily="18" charset="0"/>
              </a:rPr>
              <a:t> </a:t>
            </a:r>
            <a:r>
              <a:rPr lang="vi-VN" sz="2200" smtClean="0">
                <a:latin typeface="Times New Roman" pitchFamily="18" charset="0"/>
                <a:cs typeface="Times New Roman" pitchFamily="18" charset="0"/>
              </a:rPr>
              <a:t>Bệnh </a:t>
            </a:r>
            <a:r>
              <a:rPr lang="vi-VN" sz="2200" smtClean="0">
                <a:latin typeface="Times New Roman" pitchFamily="18" charset="0"/>
                <a:cs typeface="Times New Roman" pitchFamily="18" charset="0"/>
              </a:rPr>
              <a:t>hemophilia A nặng hơn, phổ biến ở trẻ em Việt Nam</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lgn="just">
              <a:buFont typeface="Wingdings" pitchFamily="2" charset="2"/>
              <a:buChar char="§"/>
            </a:pPr>
            <a:r>
              <a:rPr lang="vi-VN" sz="2200" smtClean="0">
                <a:latin typeface="Times New Roman" pitchFamily="18" charset="0"/>
                <a:cs typeface="Times New Roman" pitchFamily="18" charset="0"/>
              </a:rPr>
              <a:t>Hemophilia </a:t>
            </a:r>
            <a:r>
              <a:rPr lang="vi-VN" sz="2200" smtClean="0">
                <a:latin typeface="Times New Roman" pitchFamily="18" charset="0"/>
                <a:cs typeface="Times New Roman" pitchFamily="18" charset="0"/>
              </a:rPr>
              <a:t>là bệnh di truyền lặn, vì gen bệnh nằm ở nhiễm sắc thể giới tính X, nên chỉ trẻ trai bị mắc bệnh, trẻ gái mang gen bệnh và truyền bệnh</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lgn="just">
              <a:buFont typeface="Wingdings" pitchFamily="2" charset="2"/>
              <a:buChar char="§"/>
            </a:pPr>
            <a:r>
              <a:rPr lang="vi-VN" sz="2200" smtClean="0">
                <a:latin typeface="Times New Roman" pitchFamily="18" charset="0"/>
                <a:cs typeface="Times New Roman" pitchFamily="18" charset="0"/>
              </a:rPr>
              <a:t>Bệnh </a:t>
            </a:r>
            <a:r>
              <a:rPr lang="vi-VN" sz="2200" smtClean="0">
                <a:latin typeface="Times New Roman" pitchFamily="18" charset="0"/>
                <a:cs typeface="Times New Roman" pitchFamily="18" charset="0"/>
              </a:rPr>
              <a:t>xảy ra ở các anh em trai của mẹ, do đó cần hỏi kĩ tiền sử gia đình họ ngoại</a:t>
            </a:r>
            <a:r>
              <a:rPr lang="vi-VN"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lvl="1" algn="just">
              <a:buFont typeface="Wingdings" pitchFamily="2" charset="2"/>
              <a:buChar char="§"/>
            </a:pPr>
            <a:r>
              <a:rPr lang="vi-VN" sz="2200" smtClean="0">
                <a:latin typeface="Times New Roman" pitchFamily="18" charset="0"/>
                <a:cs typeface="Times New Roman" pitchFamily="18" charset="0"/>
              </a:rPr>
              <a:t>Bệnh </a:t>
            </a:r>
            <a:r>
              <a:rPr lang="vi-VN" sz="2200" smtClean="0">
                <a:latin typeface="Times New Roman" pitchFamily="18" charset="0"/>
                <a:cs typeface="Times New Roman" pitchFamily="18" charset="0"/>
              </a:rPr>
              <a:t>di truyền đời này sang đời khác, có thể thấy cách quãng một đời không ai bị bệnh nhưng có nữ mang gen bệnh. </a:t>
            </a:r>
          </a:p>
          <a:p>
            <a:pPr algn="just"/>
            <a:endParaRPr lang="en-US" sz="2200" smtClean="0">
              <a:latin typeface="Times New Roman" pitchFamily="18" charset="0"/>
              <a:cs typeface="Times New Roman" pitchFamily="18" charset="0"/>
            </a:endParaRPr>
          </a:p>
          <a:p>
            <a:pPr algn="just"/>
            <a:endParaRPr lang="en-US" sz="2200" b="1">
              <a:solidFill>
                <a:srgbClr val="C40091"/>
              </a:solidFill>
              <a:latin typeface="Times New Roman" pitchFamily="18" charset="0"/>
              <a:cs typeface="Times New Roman" pitchFamily="18" charset="0"/>
            </a:endParaRPr>
          </a:p>
        </p:txBody>
      </p:sp>
      <p:pic>
        <p:nvPicPr>
          <p:cNvPr id="45057" name="Picture 1" descr="C:\Users\Kenly\AppData\Local\Temp\SolidDocuments\SolidCapture\SolidCaptureImage213217938.png"/>
          <p:cNvPicPr>
            <a:picLocks noChangeAspect="1" noChangeArrowheads="1"/>
          </p:cNvPicPr>
          <p:nvPr/>
        </p:nvPicPr>
        <p:blipFill>
          <a:blip r:embed="rId2"/>
          <a:srcRect/>
          <a:stretch>
            <a:fillRect/>
          </a:stretch>
        </p:blipFill>
        <p:spPr bwMode="auto">
          <a:xfrm>
            <a:off x="4191000" y="533400"/>
            <a:ext cx="4800600" cy="1905000"/>
          </a:xfrm>
          <a:prstGeom prst="rect">
            <a:avLst/>
          </a:prstGeom>
          <a:noFill/>
        </p:spPr>
      </p:pic>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6477" y="0"/>
            <a:ext cx="9007523" cy="830997"/>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3</a:t>
            </a:r>
            <a:r>
              <a:rPr lang="vi-VN" sz="2400" b="1" smtClean="0">
                <a:solidFill>
                  <a:srgbClr val="C40091"/>
                </a:solidFill>
              </a:rPr>
              <a:t>. </a:t>
            </a:r>
            <a:r>
              <a:rPr lang="en-US" sz="2400" b="1" smtClean="0">
                <a:solidFill>
                  <a:srgbClr val="C40091"/>
                </a:solidFill>
                <a:latin typeface="Times New Roman" pitchFamily="18" charset="0"/>
                <a:cs typeface="Times New Roman" pitchFamily="18" charset="0"/>
              </a:rPr>
              <a:t>BỆNH ƯA CHẢY MÁU HEMOPHILIA</a:t>
            </a:r>
            <a:endParaRPr lang="en-US" sz="2400" b="1" u="sng" smtClean="0">
              <a:solidFill>
                <a:srgbClr val="C40091"/>
              </a:solidFill>
              <a:latin typeface="Times New Roman" pitchFamily="18" charset="0"/>
              <a:cs typeface="Times New Roman" pitchFamily="18" charset="0"/>
            </a:endParaRPr>
          </a:p>
          <a:p>
            <a:endParaRPr lang="en-US" sz="2400" b="1" u="sng">
              <a:solidFill>
                <a:srgbClr val="C40091"/>
              </a:solidFill>
              <a:latin typeface="Times New Roman" pitchFamily="18" charset="0"/>
              <a:cs typeface="Times New Roman" pitchFamily="18" charset="0"/>
            </a:endParaRPr>
          </a:p>
        </p:txBody>
      </p:sp>
      <p:sp>
        <p:nvSpPr>
          <p:cNvPr id="6" name="Rectangle 5"/>
          <p:cNvSpPr/>
          <p:nvPr/>
        </p:nvSpPr>
        <p:spPr>
          <a:xfrm>
            <a:off x="152400" y="762000"/>
            <a:ext cx="8763001" cy="4401205"/>
          </a:xfrm>
          <a:prstGeom prst="rect">
            <a:avLst/>
          </a:prstGeom>
        </p:spPr>
        <p:txBody>
          <a:bodyPr wrap="square">
            <a:spAutoFit/>
          </a:bodyPr>
          <a:lstStyle/>
          <a:p>
            <a:pPr>
              <a:spcBef>
                <a:spcPts val="600"/>
              </a:spcBef>
            </a:pPr>
            <a:r>
              <a:rPr lang="en-US" sz="2000" b="1" smtClean="0">
                <a:latin typeface="Times New Roman" pitchFamily="18" charset="0"/>
                <a:cs typeface="Times New Roman" pitchFamily="18" charset="0"/>
              </a:rPr>
              <a:t>a. Triệu chứng lâm sàng</a:t>
            </a:r>
          </a:p>
          <a:p>
            <a:r>
              <a:rPr lang="vi-VN" sz="2000" b="1" smtClean="0">
                <a:latin typeface="+mj-lt"/>
              </a:rPr>
              <a:t>Tụ máu :</a:t>
            </a:r>
            <a:endParaRPr lang="vi-VN" sz="2000" smtClean="0">
              <a:latin typeface="+mj-lt"/>
            </a:endParaRPr>
          </a:p>
          <a:p>
            <a:pPr lvl="1">
              <a:buFont typeface="Wingdings" pitchFamily="2" charset="2"/>
              <a:buChar char="ü"/>
            </a:pPr>
            <a:r>
              <a:rPr lang="en-US" sz="2000" smtClean="0">
                <a:latin typeface="+mj-lt"/>
              </a:rPr>
              <a:t> </a:t>
            </a:r>
            <a:r>
              <a:rPr lang="vi-VN" sz="2000" smtClean="0">
                <a:latin typeface="+mj-lt"/>
              </a:rPr>
              <a:t>Tụ </a:t>
            </a:r>
            <a:r>
              <a:rPr lang="vi-VN" sz="2000" smtClean="0">
                <a:latin typeface="+mj-lt"/>
              </a:rPr>
              <a:t>máu có thể xảy ra ở bất kỳ nơi nào của cơ thể , nhưng đặc trưng nhất </a:t>
            </a:r>
            <a:r>
              <a:rPr lang="vi-VN" sz="2000" smtClean="0">
                <a:latin typeface="+mj-lt"/>
              </a:rPr>
              <a:t>cho </a:t>
            </a:r>
            <a:r>
              <a:rPr lang="vi-VN" sz="2000" smtClean="0">
                <a:latin typeface="+mj-lt"/>
              </a:rPr>
              <a:t>bệnh</a:t>
            </a:r>
            <a:r>
              <a:rPr lang="en-US" sz="2000" smtClean="0">
                <a:latin typeface="+mj-lt"/>
              </a:rPr>
              <a:t> </a:t>
            </a:r>
            <a:r>
              <a:rPr lang="vi-VN" sz="2000" smtClean="0">
                <a:latin typeface="+mj-lt"/>
              </a:rPr>
              <a:t>Hemophilia </a:t>
            </a:r>
            <a:r>
              <a:rPr lang="vi-VN" sz="2000" smtClean="0">
                <a:latin typeface="+mj-lt"/>
              </a:rPr>
              <a:t>là tụ máu ở khớp ( khớp gối, , khuỷu, bả vai , cổ tay chân đôi khi </a:t>
            </a:r>
            <a:r>
              <a:rPr lang="vi-VN" sz="2000" smtClean="0">
                <a:latin typeface="+mj-lt"/>
              </a:rPr>
              <a:t>ở </a:t>
            </a:r>
            <a:r>
              <a:rPr lang="vi-VN" sz="2000" smtClean="0">
                <a:latin typeface="+mj-lt"/>
              </a:rPr>
              <a:t>khớ</a:t>
            </a:r>
            <a:r>
              <a:rPr lang="en-US" sz="2000" smtClean="0">
                <a:latin typeface="Times New Roman" pitchFamily="18" charset="0"/>
                <a:cs typeface="Times New Roman" pitchFamily="18" charset="0"/>
              </a:rPr>
              <a:t>p</a:t>
            </a:r>
            <a:r>
              <a:rPr lang="en-US" sz="2000" smtClean="0">
                <a:latin typeface="+mj-lt"/>
              </a:rPr>
              <a:t> </a:t>
            </a:r>
            <a:r>
              <a:rPr lang="vi-VN" sz="2000" smtClean="0">
                <a:latin typeface="+mj-lt"/>
              </a:rPr>
              <a:t>háng </a:t>
            </a:r>
            <a:r>
              <a:rPr lang="vi-VN" sz="2000" smtClean="0">
                <a:latin typeface="+mj-lt"/>
              </a:rPr>
              <a:t>). Khớp sưng , đau , hạn chế vận động, tụ máu tái diễn gây cứng khớp , </a:t>
            </a:r>
            <a:r>
              <a:rPr lang="vi-VN" sz="2000" smtClean="0">
                <a:latin typeface="+mj-lt"/>
              </a:rPr>
              <a:t>teo </a:t>
            </a:r>
            <a:r>
              <a:rPr lang="vi-VN" sz="2000" smtClean="0">
                <a:latin typeface="+mj-lt"/>
              </a:rPr>
              <a:t>cơ</a:t>
            </a:r>
            <a:r>
              <a:rPr lang="en-US" sz="2000" smtClean="0">
                <a:latin typeface="+mj-lt"/>
              </a:rPr>
              <a:t> </a:t>
            </a:r>
            <a:r>
              <a:rPr lang="vi-VN" sz="2000" smtClean="0">
                <a:latin typeface="+mj-lt"/>
              </a:rPr>
              <a:t>phía </a:t>
            </a:r>
            <a:r>
              <a:rPr lang="vi-VN" sz="2000" smtClean="0">
                <a:latin typeface="+mj-lt"/>
              </a:rPr>
              <a:t>trên và dưới </a:t>
            </a:r>
            <a:r>
              <a:rPr lang="vi-VN" sz="2000" smtClean="0">
                <a:latin typeface="+mj-lt"/>
              </a:rPr>
              <a:t>khớp </a:t>
            </a:r>
            <a:r>
              <a:rPr lang="vi-VN" sz="2000" smtClean="0">
                <a:latin typeface="+mj-lt"/>
              </a:rPr>
              <a:t>)</a:t>
            </a:r>
            <a:endParaRPr lang="en-US" sz="2000" smtClean="0">
              <a:latin typeface="+mj-lt"/>
            </a:endParaRPr>
          </a:p>
          <a:p>
            <a:pPr lvl="1">
              <a:buFont typeface="Wingdings" pitchFamily="2" charset="2"/>
              <a:buChar char="ü"/>
            </a:pPr>
            <a:r>
              <a:rPr lang="en-US" sz="2000" smtClean="0">
                <a:latin typeface="+mj-lt"/>
              </a:rPr>
              <a:t> </a:t>
            </a:r>
            <a:r>
              <a:rPr lang="vi-VN" sz="2000" smtClean="0">
                <a:latin typeface="+mj-lt"/>
              </a:rPr>
              <a:t>Tụ </a:t>
            </a:r>
            <a:r>
              <a:rPr lang="vi-VN" sz="2000" smtClean="0">
                <a:latin typeface="+mj-lt"/>
              </a:rPr>
              <a:t>máu ở cơ đùi, bắp chân , cơ mông , cánh tay, cẳng tay . Tụ máu ở cơ đái chậu dễ nhầm với viêm ruột </a:t>
            </a:r>
            <a:r>
              <a:rPr lang="vi-VN" sz="2000" smtClean="0">
                <a:latin typeface="+mj-lt"/>
              </a:rPr>
              <a:t>thừa</a:t>
            </a:r>
            <a:r>
              <a:rPr lang="vi-VN" sz="2000" smtClean="0">
                <a:latin typeface="+mj-lt"/>
              </a:rPr>
              <a:t>.</a:t>
            </a:r>
            <a:endParaRPr lang="en-US" sz="2000" smtClean="0">
              <a:latin typeface="+mj-lt"/>
            </a:endParaRPr>
          </a:p>
          <a:p>
            <a:r>
              <a:rPr lang="vi-VN" sz="2000" b="1" smtClean="0">
                <a:latin typeface="+mj-lt"/>
              </a:rPr>
              <a:t>Chảy máu kéo dài</a:t>
            </a:r>
            <a:endParaRPr lang="vi-VN" sz="2000" smtClean="0">
              <a:latin typeface="+mj-lt"/>
            </a:endParaRPr>
          </a:p>
          <a:p>
            <a:pPr lvl="1">
              <a:buFont typeface="Wingdings" pitchFamily="2" charset="2"/>
              <a:buChar char="ü"/>
            </a:pPr>
            <a:r>
              <a:rPr lang="en-US" sz="2000" smtClean="0">
                <a:latin typeface="+mj-lt"/>
              </a:rPr>
              <a:t> </a:t>
            </a:r>
            <a:r>
              <a:rPr lang="vi-VN" sz="2000" smtClean="0">
                <a:latin typeface="+mj-lt"/>
              </a:rPr>
              <a:t>Sau</a:t>
            </a:r>
            <a:r>
              <a:rPr lang="vi-VN" sz="2000" smtClean="0">
                <a:latin typeface="+mj-lt"/>
              </a:rPr>
              <a:t>  chấn thương như: khi bị đứt tay, chân,  chảy máu chân răng do nhổ răng , va đập ở miệng. Sau phẫu thuật  chảy máu khó cầm máu có thể gây ra tụ máu lớn hoặc mất </a:t>
            </a:r>
            <a:r>
              <a:rPr lang="vi-VN" sz="2000" smtClean="0">
                <a:latin typeface="+mj-lt"/>
              </a:rPr>
              <a:t>máu </a:t>
            </a:r>
            <a:r>
              <a:rPr lang="vi-VN" sz="2000" smtClean="0">
                <a:latin typeface="+mj-lt"/>
              </a:rPr>
              <a:t>nặng.</a:t>
            </a:r>
            <a:endParaRPr lang="en-US" sz="2000" smtClean="0">
              <a:latin typeface="+mj-lt"/>
            </a:endParaRPr>
          </a:p>
          <a:p>
            <a:pPr lvl="1">
              <a:buFont typeface="Wingdings" pitchFamily="2" charset="2"/>
              <a:buChar char="ü"/>
            </a:pPr>
            <a:r>
              <a:rPr lang="en-US" sz="2000" smtClean="0">
                <a:latin typeface="+mj-lt"/>
              </a:rPr>
              <a:t> </a:t>
            </a:r>
            <a:r>
              <a:rPr lang="vi-VN" sz="2000" smtClean="0">
                <a:latin typeface="+mj-lt"/>
              </a:rPr>
              <a:t>Chảy </a:t>
            </a:r>
            <a:r>
              <a:rPr lang="vi-VN" sz="2000" smtClean="0">
                <a:latin typeface="+mj-lt"/>
              </a:rPr>
              <a:t>máu có thể xảy ra ở đường tiêu hóa , đường tiết niệu . Chảy máu ở não , ở phổi có thể gây tử vong hoặc tàn phế </a:t>
            </a:r>
            <a:r>
              <a:rPr lang="vi-VN" sz="2000" smtClean="0">
                <a:latin typeface="+mj-lt"/>
              </a:rPr>
              <a:t>nặng</a:t>
            </a:r>
            <a:r>
              <a:rPr lang="vi-VN" sz="2000" smtClean="0"/>
              <a:t>.</a:t>
            </a:r>
            <a:endParaRPr lang="en-US" sz="2000" smtClean="0">
              <a:latin typeface="+mj-lt"/>
            </a:endParaRPr>
          </a:p>
        </p:txBody>
      </p:sp>
      <p:sp>
        <p:nvSpPr>
          <p:cNvPr id="14" name="TextBox 13"/>
          <p:cNvSpPr txBox="1"/>
          <p:nvPr/>
        </p:nvSpPr>
        <p:spPr>
          <a:xfrm>
            <a:off x="341187" y="381000"/>
            <a:ext cx="9007523" cy="461665"/>
          </a:xfrm>
          <a:prstGeom prst="rect">
            <a:avLst/>
          </a:prstGeom>
          <a:noFill/>
        </p:spPr>
        <p:txBody>
          <a:bodyPr wrap="square" rtlCol="0">
            <a:spAutoFit/>
          </a:bodyPr>
          <a:lstStyle/>
          <a:p>
            <a:r>
              <a:rPr lang="en-US" sz="2400" b="1" smtClean="0">
                <a:solidFill>
                  <a:srgbClr val="C40091"/>
                </a:solidFill>
                <a:latin typeface="Times New Roman" pitchFamily="18" charset="0"/>
                <a:cs typeface="Times New Roman" pitchFamily="18" charset="0"/>
              </a:rPr>
              <a:t>3</a:t>
            </a:r>
            <a:r>
              <a:rPr lang="vi-VN" sz="2400" b="1" smtClean="0">
                <a:solidFill>
                  <a:srgbClr val="C40091"/>
                </a:solidFill>
                <a:latin typeface="+mj-lt"/>
              </a:rPr>
              <a:t>.1 </a:t>
            </a:r>
            <a:r>
              <a:rPr lang="en-US" sz="2400" b="1" smtClean="0">
                <a:solidFill>
                  <a:srgbClr val="C40091"/>
                </a:solidFill>
                <a:latin typeface="Times New Roman" pitchFamily="18" charset="0"/>
                <a:cs typeface="Times New Roman" pitchFamily="18" charset="0"/>
              </a:rPr>
              <a:t>Triệu chứng</a:t>
            </a:r>
            <a:endParaRPr lang="en-US" sz="2400" b="1">
              <a:solidFill>
                <a:srgbClr val="C40091"/>
              </a:solidFill>
              <a:latin typeface="Times New Roman" pitchFamily="18" charset="0"/>
              <a:cs typeface="Times New Roman" pitchFamily="18" charset="0"/>
            </a:endParaRPr>
          </a:p>
        </p:txBody>
      </p:sp>
      <p:pic>
        <p:nvPicPr>
          <p:cNvPr id="47105" name="Picture 1" descr="C:\Users\Kenly\AppData\Local\Temp\SolidDocuments\SolidCapture\SolidCaptureImage214279213.png"/>
          <p:cNvPicPr>
            <a:picLocks noChangeAspect="1" noChangeArrowheads="1"/>
          </p:cNvPicPr>
          <p:nvPr/>
        </p:nvPicPr>
        <p:blipFill>
          <a:blip r:embed="rId2"/>
          <a:srcRect/>
          <a:stretch>
            <a:fillRect/>
          </a:stretch>
        </p:blipFill>
        <p:spPr bwMode="auto">
          <a:xfrm>
            <a:off x="657225" y="5257800"/>
            <a:ext cx="2238375" cy="1390650"/>
          </a:xfrm>
          <a:prstGeom prst="rect">
            <a:avLst/>
          </a:prstGeom>
          <a:noFill/>
        </p:spPr>
      </p:pic>
      <p:pic>
        <p:nvPicPr>
          <p:cNvPr id="47106" name="Picture 2" descr="C:\Users\Kenly\AppData\Local\Temp\SolidDocuments\SolidCapture\SolidCaptureImage214315359.png"/>
          <p:cNvPicPr>
            <a:picLocks noChangeAspect="1" noChangeArrowheads="1"/>
          </p:cNvPicPr>
          <p:nvPr/>
        </p:nvPicPr>
        <p:blipFill>
          <a:blip r:embed="rId3"/>
          <a:srcRect/>
          <a:stretch>
            <a:fillRect/>
          </a:stretch>
        </p:blipFill>
        <p:spPr bwMode="auto">
          <a:xfrm>
            <a:off x="3276600" y="5257800"/>
            <a:ext cx="2438400" cy="1428750"/>
          </a:xfrm>
          <a:prstGeom prst="rect">
            <a:avLst/>
          </a:prstGeom>
          <a:noFill/>
        </p:spPr>
      </p:pic>
      <p:pic>
        <p:nvPicPr>
          <p:cNvPr id="47107" name="Picture 3" descr="C:\Users\Kenly\AppData\Local\Temp\SolidDocuments\SolidCapture\SolidCaptureImage214349336.png"/>
          <p:cNvPicPr>
            <a:picLocks noChangeAspect="1" noChangeArrowheads="1"/>
          </p:cNvPicPr>
          <p:nvPr/>
        </p:nvPicPr>
        <p:blipFill>
          <a:blip r:embed="rId4"/>
          <a:srcRect/>
          <a:stretch>
            <a:fillRect/>
          </a:stretch>
        </p:blipFill>
        <p:spPr bwMode="auto">
          <a:xfrm>
            <a:off x="6019800" y="5181600"/>
            <a:ext cx="2590800" cy="1504950"/>
          </a:xfrm>
          <a:prstGeom prst="rect">
            <a:avLst/>
          </a:prstGeom>
          <a:noFill/>
        </p:spPr>
      </p:pic>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8763001" cy="7149521"/>
          </a:xfrm>
          <a:prstGeom prst="rect">
            <a:avLst/>
          </a:prstGeom>
        </p:spPr>
        <p:txBody>
          <a:bodyPr wrap="square">
            <a:spAutoFit/>
          </a:bodyPr>
          <a:lstStyle/>
          <a:p>
            <a:pPr algn="just">
              <a:lnSpc>
                <a:spcPct val="150000"/>
              </a:lnSpc>
              <a:spcBef>
                <a:spcPts val="600"/>
              </a:spcBef>
            </a:pPr>
            <a:r>
              <a:rPr lang="vi-VN" sz="2200" b="1" smtClean="0">
                <a:latin typeface="+mj-lt"/>
              </a:rPr>
              <a:t>b</a:t>
            </a:r>
            <a:r>
              <a:rPr lang="vi-VN" sz="2200" b="1" smtClean="0">
                <a:latin typeface="+mj-lt"/>
              </a:rPr>
              <a:t>. Xét nghiệm huyết </a:t>
            </a:r>
            <a:r>
              <a:rPr lang="vi-VN" sz="2200" b="1" smtClean="0">
                <a:latin typeface="+mj-lt"/>
              </a:rPr>
              <a:t>học </a:t>
            </a:r>
            <a:endParaRPr lang="vi-VN" sz="2200" b="1" smtClean="0">
              <a:latin typeface="+mj-lt"/>
            </a:endParaRPr>
          </a:p>
          <a:p>
            <a:pPr algn="just">
              <a:lnSpc>
                <a:spcPct val="150000"/>
              </a:lnSpc>
              <a:buFont typeface="Wingdings" pitchFamily="2" charset="2"/>
              <a:buChar char="Ø"/>
            </a:pPr>
            <a:r>
              <a:rPr lang="en-US" sz="2200" smtClean="0">
                <a:latin typeface="+mj-lt"/>
              </a:rPr>
              <a:t> </a:t>
            </a:r>
            <a:r>
              <a:rPr lang="vi-VN" sz="2200" smtClean="0">
                <a:latin typeface="+mj-lt"/>
              </a:rPr>
              <a:t>Bước </a:t>
            </a:r>
            <a:r>
              <a:rPr lang="vi-VN" sz="2200" smtClean="0">
                <a:latin typeface="+mj-lt"/>
              </a:rPr>
              <a:t>1 </a:t>
            </a:r>
            <a:r>
              <a:rPr lang="vi-VN" sz="2200" smtClean="0">
                <a:latin typeface="+mj-lt"/>
              </a:rPr>
              <a:t>: </a:t>
            </a:r>
            <a:endParaRPr lang="en-US" sz="2200" smtClean="0">
              <a:latin typeface="+mj-lt"/>
            </a:endParaRPr>
          </a:p>
          <a:p>
            <a:pPr lvl="1" algn="just">
              <a:lnSpc>
                <a:spcPct val="150000"/>
              </a:lnSpc>
              <a:buFont typeface="Wingdings" pitchFamily="2" charset="2"/>
              <a:buChar char="ü"/>
            </a:pPr>
            <a:r>
              <a:rPr lang="en-US" sz="2200" smtClean="0">
                <a:latin typeface="+mj-lt"/>
              </a:rPr>
              <a:t> </a:t>
            </a:r>
            <a:r>
              <a:rPr lang="vi-VN" sz="2200" smtClean="0">
                <a:latin typeface="+mj-lt"/>
              </a:rPr>
              <a:t>Số </a:t>
            </a:r>
            <a:r>
              <a:rPr lang="vi-VN" sz="2200" smtClean="0">
                <a:latin typeface="+mj-lt"/>
              </a:rPr>
              <a:t>lượng tiểu cầu </a:t>
            </a:r>
            <a:r>
              <a:rPr lang="vi-VN" sz="2200" smtClean="0">
                <a:latin typeface="+mj-lt"/>
              </a:rPr>
              <a:t>bình </a:t>
            </a:r>
            <a:r>
              <a:rPr lang="vi-VN" sz="2200" smtClean="0">
                <a:latin typeface="+mj-lt"/>
              </a:rPr>
              <a:t>thường</a:t>
            </a:r>
            <a:endParaRPr lang="en-US" sz="2200" smtClean="0">
              <a:latin typeface="+mj-lt"/>
            </a:endParaRPr>
          </a:p>
          <a:p>
            <a:pPr lvl="1" algn="just">
              <a:lnSpc>
                <a:spcPct val="150000"/>
              </a:lnSpc>
              <a:buFont typeface="Wingdings" pitchFamily="2" charset="2"/>
              <a:buChar char="ü"/>
            </a:pPr>
            <a:r>
              <a:rPr lang="en-US" sz="2200" smtClean="0">
                <a:latin typeface="+mj-lt"/>
              </a:rPr>
              <a:t> </a:t>
            </a:r>
            <a:r>
              <a:rPr lang="vi-VN" sz="2200" smtClean="0">
                <a:latin typeface="+mj-lt"/>
              </a:rPr>
              <a:t>PT </a:t>
            </a:r>
            <a:r>
              <a:rPr lang="vi-VN" sz="2200" smtClean="0">
                <a:latin typeface="+mj-lt"/>
              </a:rPr>
              <a:t>bình </a:t>
            </a:r>
            <a:r>
              <a:rPr lang="vi-VN" sz="2200" smtClean="0">
                <a:latin typeface="+mj-lt"/>
              </a:rPr>
              <a:t>thường</a:t>
            </a:r>
            <a:endParaRPr lang="en-US" sz="2200" smtClean="0">
              <a:latin typeface="+mj-lt"/>
            </a:endParaRPr>
          </a:p>
          <a:p>
            <a:pPr lvl="1" algn="just">
              <a:lnSpc>
                <a:spcPct val="150000"/>
              </a:lnSpc>
              <a:buFont typeface="Wingdings" pitchFamily="2" charset="2"/>
              <a:buChar char="ü"/>
            </a:pPr>
            <a:r>
              <a:rPr lang="en-US" sz="2200" smtClean="0">
                <a:latin typeface="+mj-lt"/>
              </a:rPr>
              <a:t> </a:t>
            </a:r>
            <a:r>
              <a:rPr lang="vi-VN" sz="2200" smtClean="0">
                <a:latin typeface="+mj-lt"/>
              </a:rPr>
              <a:t>Fibrinogen </a:t>
            </a:r>
            <a:r>
              <a:rPr lang="vi-VN" sz="2200" smtClean="0">
                <a:latin typeface="+mj-lt"/>
              </a:rPr>
              <a:t>bình </a:t>
            </a:r>
            <a:r>
              <a:rPr lang="vi-VN" sz="2200" smtClean="0">
                <a:latin typeface="+mj-lt"/>
              </a:rPr>
              <a:t>thường</a:t>
            </a:r>
            <a:endParaRPr lang="en-US" sz="2200" smtClean="0">
              <a:latin typeface="+mj-lt"/>
            </a:endParaRPr>
          </a:p>
          <a:p>
            <a:pPr lvl="1" algn="just">
              <a:lnSpc>
                <a:spcPct val="150000"/>
              </a:lnSpc>
              <a:buFont typeface="Wingdings" pitchFamily="2" charset="2"/>
              <a:buChar char="ü"/>
            </a:pPr>
            <a:r>
              <a:rPr lang="en-US" sz="2200" smtClean="0">
                <a:latin typeface="+mj-lt"/>
              </a:rPr>
              <a:t> </a:t>
            </a:r>
            <a:r>
              <a:rPr lang="vi-VN" sz="2200" smtClean="0">
                <a:latin typeface="+mj-lt"/>
              </a:rPr>
              <a:t>APTT </a:t>
            </a:r>
            <a:r>
              <a:rPr lang="vi-VN" sz="2200" smtClean="0">
                <a:latin typeface="+mj-lt"/>
              </a:rPr>
              <a:t>kéo dài  &gt; 1,5 giá trị bình thường</a:t>
            </a:r>
          </a:p>
          <a:p>
            <a:pPr algn="just">
              <a:lnSpc>
                <a:spcPct val="150000"/>
              </a:lnSpc>
              <a:buFont typeface="Wingdings" pitchFamily="2" charset="2"/>
              <a:buChar char="Ø"/>
            </a:pPr>
            <a:r>
              <a:rPr lang="en-US" sz="2200" smtClean="0">
                <a:latin typeface="+mj-lt"/>
              </a:rPr>
              <a:t> </a:t>
            </a:r>
            <a:r>
              <a:rPr lang="vi-VN" sz="2200" smtClean="0">
                <a:latin typeface="+mj-lt"/>
              </a:rPr>
              <a:t>Bước </a:t>
            </a:r>
            <a:r>
              <a:rPr lang="vi-VN" sz="2200" smtClean="0">
                <a:latin typeface="+mj-lt"/>
              </a:rPr>
              <a:t>2:</a:t>
            </a:r>
            <a:r>
              <a:rPr lang="vi-VN" sz="2200" smtClean="0">
                <a:latin typeface="+mj-lt"/>
              </a:rPr>
              <a:t> </a:t>
            </a:r>
            <a:endParaRPr lang="en-US" sz="2200" smtClean="0">
              <a:latin typeface="+mj-lt"/>
            </a:endParaRPr>
          </a:p>
          <a:p>
            <a:pPr lvl="1" algn="just">
              <a:lnSpc>
                <a:spcPct val="150000"/>
              </a:lnSpc>
              <a:buFont typeface="Wingdings" pitchFamily="2" charset="2"/>
              <a:buChar char="ü"/>
            </a:pPr>
            <a:r>
              <a:rPr lang="en-US" sz="2200" smtClean="0">
                <a:latin typeface="Times New Roman" pitchFamily="18" charset="0"/>
                <a:cs typeface="Times New Roman" pitchFamily="18" charset="0"/>
              </a:rPr>
              <a:t> Y</a:t>
            </a:r>
            <a:r>
              <a:rPr lang="vi-VN" sz="2200" smtClean="0">
                <a:latin typeface="+mj-lt"/>
              </a:rPr>
              <a:t>ếu </a:t>
            </a:r>
            <a:r>
              <a:rPr lang="vi-VN" sz="2200" smtClean="0">
                <a:latin typeface="+mj-lt"/>
              </a:rPr>
              <a:t>tố VIII (Hemophilia A) hoặc   yếu tố IX giảm dưới 40 %  </a:t>
            </a:r>
            <a:r>
              <a:rPr lang="vi-VN" sz="2200" smtClean="0">
                <a:latin typeface="+mj-lt"/>
              </a:rPr>
              <a:t> </a:t>
            </a:r>
            <a:endParaRPr lang="en-US" sz="2200" smtClean="0">
              <a:latin typeface="+mj-lt"/>
            </a:endParaRPr>
          </a:p>
          <a:p>
            <a:pPr lvl="1" algn="just">
              <a:lnSpc>
                <a:spcPct val="150000"/>
              </a:lnSpc>
              <a:buFont typeface="Wingdings" pitchFamily="2" charset="2"/>
              <a:buChar char="ü"/>
            </a:pPr>
            <a:r>
              <a:rPr lang="en-US" sz="2200" smtClean="0">
                <a:latin typeface="+mj-lt"/>
              </a:rPr>
              <a:t> </a:t>
            </a:r>
            <a:r>
              <a:rPr lang="vi-VN" sz="2200" smtClean="0">
                <a:latin typeface="+mj-lt"/>
              </a:rPr>
              <a:t>(</a:t>
            </a:r>
            <a:r>
              <a:rPr lang="vi-VN" sz="2200" smtClean="0">
                <a:latin typeface="+mj-lt"/>
              </a:rPr>
              <a:t>Hemophilia B) hoặc  yếu tố XI giảm </a:t>
            </a:r>
            <a:r>
              <a:rPr lang="vi-VN" sz="2200" smtClean="0">
                <a:latin typeface="+mj-lt"/>
              </a:rPr>
              <a:t>dưới </a:t>
            </a:r>
            <a:r>
              <a:rPr lang="vi-VN" sz="2200" smtClean="0">
                <a:latin typeface="+mj-lt"/>
              </a:rPr>
              <a:t>40%</a:t>
            </a:r>
            <a:endParaRPr lang="en-US" sz="2200" smtClean="0">
              <a:latin typeface="+mj-lt"/>
            </a:endParaRPr>
          </a:p>
          <a:p>
            <a:pPr lvl="1" algn="just">
              <a:lnSpc>
                <a:spcPct val="150000"/>
              </a:lnSpc>
              <a:buFont typeface="Wingdings" pitchFamily="2" charset="2"/>
              <a:buChar char="ü"/>
            </a:pPr>
            <a:r>
              <a:rPr lang="en-US" sz="2200" smtClean="0">
                <a:latin typeface="Times New Roman" pitchFamily="18" charset="0"/>
                <a:cs typeface="Times New Roman" pitchFamily="18" charset="0"/>
              </a:rPr>
              <a:t> Y</a:t>
            </a:r>
            <a:r>
              <a:rPr lang="vi-VN" sz="2200" smtClean="0">
                <a:latin typeface="+mj-lt"/>
              </a:rPr>
              <a:t>ếu </a:t>
            </a:r>
            <a:r>
              <a:rPr lang="vi-VN" sz="2200" smtClean="0">
                <a:latin typeface="+mj-lt"/>
              </a:rPr>
              <a:t>tố von Willebrand </a:t>
            </a:r>
            <a:r>
              <a:rPr lang="vi-VN" sz="2200" smtClean="0">
                <a:latin typeface="+mj-lt"/>
              </a:rPr>
              <a:t>bình </a:t>
            </a:r>
            <a:r>
              <a:rPr lang="vi-VN" sz="2200" smtClean="0">
                <a:latin typeface="+mj-lt"/>
              </a:rPr>
              <a:t>thường</a:t>
            </a:r>
            <a:endParaRPr lang="vi-VN" sz="2200" smtClean="0">
              <a:latin typeface="+mj-lt"/>
            </a:endParaRPr>
          </a:p>
          <a:p>
            <a:pPr algn="just">
              <a:lnSpc>
                <a:spcPct val="150000"/>
              </a:lnSpc>
            </a:pPr>
            <a:r>
              <a:rPr lang="vi-VN" sz="2200" b="1" smtClean="0">
                <a:latin typeface="+mj-lt"/>
              </a:rPr>
              <a:t>–</a:t>
            </a:r>
            <a:r>
              <a:rPr lang="vi-VN" sz="2200" b="1" smtClean="0">
                <a:latin typeface="+mj-lt"/>
              </a:rPr>
              <a:t>  </a:t>
            </a:r>
            <a:r>
              <a:rPr lang="vi-VN" sz="2200" smtClean="0">
                <a:latin typeface="+mj-lt"/>
              </a:rPr>
              <a:t>Các xét </a:t>
            </a:r>
            <a:r>
              <a:rPr lang="vi-VN" sz="2200" smtClean="0">
                <a:latin typeface="+mj-lt"/>
              </a:rPr>
              <a:t>nghiệm </a:t>
            </a:r>
            <a:r>
              <a:rPr lang="vi-VN" sz="2200" smtClean="0">
                <a:latin typeface="+mj-lt"/>
              </a:rPr>
              <a:t>khác</a:t>
            </a:r>
            <a:r>
              <a:rPr lang="en-US" sz="2200" smtClean="0">
                <a:latin typeface="+mj-lt"/>
              </a:rPr>
              <a:t>:</a:t>
            </a:r>
            <a:r>
              <a:rPr lang="vi-VN" sz="2200" smtClean="0">
                <a:latin typeface="+mj-lt"/>
              </a:rPr>
              <a:t>  Mixtest xác định kháng thể kháng yếu tố VIII hoặc IX</a:t>
            </a:r>
            <a:r>
              <a:rPr lang="vi-VN" sz="2200" b="1" smtClean="0">
                <a:latin typeface="+mj-lt"/>
              </a:rPr>
              <a:t>.</a:t>
            </a:r>
            <a:endParaRPr lang="vi-VN" sz="2200" smtClean="0">
              <a:latin typeface="+mj-lt"/>
            </a:endParaRPr>
          </a:p>
          <a:p>
            <a:pPr algn="just">
              <a:lnSpc>
                <a:spcPct val="150000"/>
              </a:lnSpc>
            </a:pPr>
            <a:endParaRPr lang="en-US" sz="2200" smtClean="0">
              <a:latin typeface="+mj-lt"/>
            </a:endParaRPr>
          </a:p>
          <a:p>
            <a:pPr marL="342900" indent="-342900" algn="just">
              <a:lnSpc>
                <a:spcPct val="150000"/>
              </a:lnSpc>
              <a:buFont typeface="Wingdings" pitchFamily="2" charset="2"/>
              <a:buChar char="Ø"/>
            </a:pPr>
            <a:endParaRPr lang="en-US" sz="2200">
              <a:latin typeface="+mj-lt"/>
              <a:cs typeface="Times New Roman" pitchFamily="18" charset="0"/>
            </a:endParaRPr>
          </a:p>
        </p:txBody>
      </p:sp>
    </p:spTree>
    <p:extLst>
      <p:ext uri="{BB962C8B-B14F-4D97-AF65-F5344CB8AC3E}">
        <p14:creationId xmlns="" xmlns:p14="http://schemas.microsoft.com/office/powerpoint/2010/main" val="3516287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2034</Words>
  <Application>Microsoft Office PowerPoint</Application>
  <PresentationFormat>On-screen Show (4:3)</PresentationFormat>
  <Paragraphs>179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dc:creator>
  <cp:lastModifiedBy>Kenly</cp:lastModifiedBy>
  <cp:revision>105</cp:revision>
  <dcterms:created xsi:type="dcterms:W3CDTF">2017-01-26T12:24:56Z</dcterms:created>
  <dcterms:modified xsi:type="dcterms:W3CDTF">2017-03-19T04:14:01Z</dcterms:modified>
</cp:coreProperties>
</file>