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267" r:id="rId2"/>
    <p:sldId id="268" r:id="rId3"/>
    <p:sldId id="265" r:id="rId4"/>
    <p:sldId id="266" r:id="rId5"/>
    <p:sldId id="280" r:id="rId6"/>
    <p:sldId id="269" r:id="rId7"/>
    <p:sldId id="270" r:id="rId8"/>
    <p:sldId id="271" r:id="rId9"/>
    <p:sldId id="273" r:id="rId10"/>
    <p:sldId id="274" r:id="rId11"/>
    <p:sldId id="275" r:id="rId12"/>
    <p:sldId id="281" r:id="rId13"/>
    <p:sldId id="282" r:id="rId14"/>
    <p:sldId id="283" r:id="rId15"/>
    <p:sldId id="279" r:id="rId16"/>
  </p:sldIdLst>
  <p:sldSz cx="9144000" cy="6858000" type="screen4x3"/>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799" autoAdjust="0"/>
  </p:normalViewPr>
  <p:slideViewPr>
    <p:cSldViewPr snapToGrid="0">
      <p:cViewPr>
        <p:scale>
          <a:sx n="70" d="100"/>
          <a:sy n="70" d="100"/>
        </p:scale>
        <p:origin x="-137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35041-25EB-4C36-8D5A-8751FC43133D}" type="doc">
      <dgm:prSet loTypeId="urn:microsoft.com/office/officeart/2011/layout/HexagonRadial" loCatId="cycle" qsTypeId="urn:microsoft.com/office/officeart/2005/8/quickstyle/simple1" qsCatId="simple" csTypeId="urn:microsoft.com/office/officeart/2005/8/colors/accent2_4" csCatId="accent2" phldr="1"/>
      <dgm:spPr/>
      <dgm:t>
        <a:bodyPr/>
        <a:lstStyle/>
        <a:p>
          <a:endParaRPr lang="vi-VN"/>
        </a:p>
      </dgm:t>
    </dgm:pt>
    <dgm:pt modelId="{47DF5468-923A-4FB8-903B-DDE7E21E111C}">
      <dgm:prSet phldrT="[Text]"/>
      <dgm:spPr/>
      <dgm:t>
        <a:bodyPr/>
        <a:lstStyle/>
        <a:p>
          <a:r>
            <a:rPr lang="en-US" b="1" smtClean="0">
              <a:solidFill>
                <a:srgbClr val="000099"/>
              </a:solidFill>
            </a:rPr>
            <a:t>Điều trị</a:t>
          </a:r>
          <a:endParaRPr lang="vi-VN" b="1">
            <a:solidFill>
              <a:srgbClr val="000099"/>
            </a:solidFill>
          </a:endParaRPr>
        </a:p>
      </dgm:t>
    </dgm:pt>
    <dgm:pt modelId="{A4A8EAF0-D31F-404D-B38E-3AAC94CBF45F}" type="parTrans" cxnId="{D441F07E-44E2-49D6-AD4B-C903D0BBFB0E}">
      <dgm:prSet/>
      <dgm:spPr/>
      <dgm:t>
        <a:bodyPr/>
        <a:lstStyle/>
        <a:p>
          <a:endParaRPr lang="vi-VN"/>
        </a:p>
      </dgm:t>
    </dgm:pt>
    <dgm:pt modelId="{1B881DE5-4B1C-4139-BA51-EAB1133253F9}" type="sibTrans" cxnId="{D441F07E-44E2-49D6-AD4B-C903D0BBFB0E}">
      <dgm:prSet/>
      <dgm:spPr/>
      <dgm:t>
        <a:bodyPr/>
        <a:lstStyle/>
        <a:p>
          <a:endParaRPr lang="vi-VN"/>
        </a:p>
      </dgm:t>
    </dgm:pt>
    <dgm:pt modelId="{6CE6F97A-1476-4482-8520-7AE3FB3A6019}">
      <dgm:prSet phldrT="[Text]"/>
      <dgm:spPr/>
      <dgm:t>
        <a:bodyPr/>
        <a:lstStyle/>
        <a:p>
          <a:r>
            <a:rPr lang="en-US" b="1" smtClean="0">
              <a:solidFill>
                <a:srgbClr val="000099"/>
              </a:solidFill>
            </a:rPr>
            <a:t>Ghép tb gốc, tủy xương</a:t>
          </a:r>
          <a:endParaRPr lang="vi-VN" b="1">
            <a:solidFill>
              <a:srgbClr val="000099"/>
            </a:solidFill>
          </a:endParaRPr>
        </a:p>
      </dgm:t>
    </dgm:pt>
    <dgm:pt modelId="{7101FEA8-5F46-45B0-896E-4F87E0C4F518}" type="parTrans" cxnId="{99CBE35C-2126-44BA-B4DE-4FF594A833E2}">
      <dgm:prSet/>
      <dgm:spPr/>
      <dgm:t>
        <a:bodyPr/>
        <a:lstStyle/>
        <a:p>
          <a:endParaRPr lang="vi-VN"/>
        </a:p>
      </dgm:t>
    </dgm:pt>
    <dgm:pt modelId="{78E23341-AE60-4414-868F-0105134D68F3}" type="sibTrans" cxnId="{99CBE35C-2126-44BA-B4DE-4FF594A833E2}">
      <dgm:prSet/>
      <dgm:spPr/>
      <dgm:t>
        <a:bodyPr/>
        <a:lstStyle/>
        <a:p>
          <a:endParaRPr lang="vi-VN"/>
        </a:p>
      </dgm:t>
    </dgm:pt>
    <dgm:pt modelId="{9F886B76-29DA-4ED4-979C-F75CEFB8F652}">
      <dgm:prSet phldrT="[Text]"/>
      <dgm:spPr/>
      <dgm:t>
        <a:bodyPr/>
        <a:lstStyle/>
        <a:p>
          <a:r>
            <a:rPr lang="en-US" b="1" smtClean="0">
              <a:solidFill>
                <a:srgbClr val="000099"/>
              </a:solidFill>
            </a:rPr>
            <a:t>Phẫu thuật</a:t>
          </a:r>
          <a:endParaRPr lang="vi-VN" b="1">
            <a:solidFill>
              <a:srgbClr val="000099"/>
            </a:solidFill>
          </a:endParaRPr>
        </a:p>
      </dgm:t>
    </dgm:pt>
    <dgm:pt modelId="{F85AEC29-39AA-4E85-B133-C070877FC604}" type="parTrans" cxnId="{2A89A426-7BF8-4375-81E8-155BA455A932}">
      <dgm:prSet/>
      <dgm:spPr/>
      <dgm:t>
        <a:bodyPr/>
        <a:lstStyle/>
        <a:p>
          <a:endParaRPr lang="vi-VN"/>
        </a:p>
      </dgm:t>
    </dgm:pt>
    <dgm:pt modelId="{6B7F0D68-AC88-402B-B6FE-26C1C9B3DF00}" type="sibTrans" cxnId="{2A89A426-7BF8-4375-81E8-155BA455A932}">
      <dgm:prSet/>
      <dgm:spPr/>
      <dgm:t>
        <a:bodyPr/>
        <a:lstStyle/>
        <a:p>
          <a:endParaRPr lang="vi-VN"/>
        </a:p>
      </dgm:t>
    </dgm:pt>
    <dgm:pt modelId="{2DA5EBA4-9212-4C13-B0C9-708DF9F40B8F}">
      <dgm:prSet phldrT="[Text]"/>
      <dgm:spPr/>
      <dgm:t>
        <a:bodyPr/>
        <a:lstStyle/>
        <a:p>
          <a:r>
            <a:rPr lang="en-US" b="1" smtClean="0">
              <a:solidFill>
                <a:srgbClr val="000099"/>
              </a:solidFill>
            </a:rPr>
            <a:t>Hóa trị</a:t>
          </a:r>
          <a:endParaRPr lang="vi-VN" b="1">
            <a:solidFill>
              <a:srgbClr val="000099"/>
            </a:solidFill>
          </a:endParaRPr>
        </a:p>
      </dgm:t>
    </dgm:pt>
    <dgm:pt modelId="{4507D673-053E-4D76-B030-9D787ED73693}" type="parTrans" cxnId="{0B8A1D13-BD43-4FF0-9AB4-26EC8994E2A3}">
      <dgm:prSet/>
      <dgm:spPr/>
      <dgm:t>
        <a:bodyPr/>
        <a:lstStyle/>
        <a:p>
          <a:endParaRPr lang="vi-VN"/>
        </a:p>
      </dgm:t>
    </dgm:pt>
    <dgm:pt modelId="{AF2919C1-A0A8-4D57-8CAD-BD56C6F62852}" type="sibTrans" cxnId="{0B8A1D13-BD43-4FF0-9AB4-26EC8994E2A3}">
      <dgm:prSet/>
      <dgm:spPr/>
      <dgm:t>
        <a:bodyPr/>
        <a:lstStyle/>
        <a:p>
          <a:endParaRPr lang="vi-VN"/>
        </a:p>
      </dgm:t>
    </dgm:pt>
    <dgm:pt modelId="{EF3B84EE-7624-4FFD-B467-AC08ABB5177E}">
      <dgm:prSet phldrT="[Text]"/>
      <dgm:spPr/>
      <dgm:t>
        <a:bodyPr/>
        <a:lstStyle/>
        <a:p>
          <a:r>
            <a:rPr lang="en-US" b="1" smtClean="0">
              <a:solidFill>
                <a:srgbClr val="000099"/>
              </a:solidFill>
            </a:rPr>
            <a:t>Xạ trị</a:t>
          </a:r>
          <a:endParaRPr lang="vi-VN" b="1">
            <a:solidFill>
              <a:srgbClr val="000099"/>
            </a:solidFill>
          </a:endParaRPr>
        </a:p>
      </dgm:t>
    </dgm:pt>
    <dgm:pt modelId="{EC2F6E2D-5F89-4D6F-BA07-5875F8C9DDC3}" type="parTrans" cxnId="{0199363E-BAAC-42D6-B4AF-31FED43D36C4}">
      <dgm:prSet/>
      <dgm:spPr/>
      <dgm:t>
        <a:bodyPr/>
        <a:lstStyle/>
        <a:p>
          <a:endParaRPr lang="vi-VN"/>
        </a:p>
      </dgm:t>
    </dgm:pt>
    <dgm:pt modelId="{747B845B-43CE-4586-9BBF-7FA122EDB47B}" type="sibTrans" cxnId="{0199363E-BAAC-42D6-B4AF-31FED43D36C4}">
      <dgm:prSet/>
      <dgm:spPr/>
      <dgm:t>
        <a:bodyPr/>
        <a:lstStyle/>
        <a:p>
          <a:endParaRPr lang="vi-VN"/>
        </a:p>
      </dgm:t>
    </dgm:pt>
    <dgm:pt modelId="{66EA91FE-0420-4BB7-B565-50FEC07C22AE}">
      <dgm:prSet phldrT="[Text]"/>
      <dgm:spPr/>
      <dgm:t>
        <a:bodyPr/>
        <a:lstStyle/>
        <a:p>
          <a:r>
            <a:rPr lang="en-US" b="1" smtClean="0">
              <a:solidFill>
                <a:srgbClr val="000099"/>
              </a:solidFill>
            </a:rPr>
            <a:t>Liệu pháp hormon</a:t>
          </a:r>
          <a:endParaRPr lang="vi-VN" b="1">
            <a:solidFill>
              <a:srgbClr val="000099"/>
            </a:solidFill>
          </a:endParaRPr>
        </a:p>
      </dgm:t>
    </dgm:pt>
    <dgm:pt modelId="{23B9EB9B-D113-40A2-975F-3ECD7806D6A4}" type="parTrans" cxnId="{17FF29B3-09E6-49D9-8673-9E48284BC368}">
      <dgm:prSet/>
      <dgm:spPr/>
      <dgm:t>
        <a:bodyPr/>
        <a:lstStyle/>
        <a:p>
          <a:endParaRPr lang="vi-VN"/>
        </a:p>
      </dgm:t>
    </dgm:pt>
    <dgm:pt modelId="{03C1B1B0-52AF-4EA5-A055-F1C2A843CBCC}" type="sibTrans" cxnId="{17FF29B3-09E6-49D9-8673-9E48284BC368}">
      <dgm:prSet/>
      <dgm:spPr/>
      <dgm:t>
        <a:bodyPr/>
        <a:lstStyle/>
        <a:p>
          <a:endParaRPr lang="vi-VN"/>
        </a:p>
      </dgm:t>
    </dgm:pt>
    <dgm:pt modelId="{2CA44879-FCDB-4ABB-9041-E0C55AFBF68E}">
      <dgm:prSet phldrT="[Text]"/>
      <dgm:spPr/>
      <dgm:t>
        <a:bodyPr/>
        <a:lstStyle/>
        <a:p>
          <a:r>
            <a:rPr lang="en-US" b="1" smtClean="0">
              <a:solidFill>
                <a:srgbClr val="000099"/>
              </a:solidFill>
            </a:rPr>
            <a:t>Liệu pháp miễn dịch</a:t>
          </a:r>
          <a:endParaRPr lang="vi-VN" b="1">
            <a:solidFill>
              <a:srgbClr val="000099"/>
            </a:solidFill>
          </a:endParaRPr>
        </a:p>
      </dgm:t>
    </dgm:pt>
    <dgm:pt modelId="{225CA455-4CF4-4EF6-B402-BC08503CF193}" type="parTrans" cxnId="{83020A61-4BFA-4910-BA78-4AADB67E7956}">
      <dgm:prSet/>
      <dgm:spPr/>
      <dgm:t>
        <a:bodyPr/>
        <a:lstStyle/>
        <a:p>
          <a:endParaRPr lang="vi-VN"/>
        </a:p>
      </dgm:t>
    </dgm:pt>
    <dgm:pt modelId="{EF1EEAFB-ECBB-4C11-AFB0-DBAC76D6B617}" type="sibTrans" cxnId="{83020A61-4BFA-4910-BA78-4AADB67E7956}">
      <dgm:prSet/>
      <dgm:spPr/>
      <dgm:t>
        <a:bodyPr/>
        <a:lstStyle/>
        <a:p>
          <a:endParaRPr lang="vi-VN"/>
        </a:p>
      </dgm:t>
    </dgm:pt>
    <dgm:pt modelId="{AA0ADE39-9B51-403A-AB3C-B0F19982EDD6}" type="pres">
      <dgm:prSet presAssocID="{79035041-25EB-4C36-8D5A-8751FC43133D}" presName="Name0" presStyleCnt="0">
        <dgm:presLayoutVars>
          <dgm:chMax val="1"/>
          <dgm:chPref val="1"/>
          <dgm:dir/>
          <dgm:animOne val="branch"/>
          <dgm:animLvl val="lvl"/>
        </dgm:presLayoutVars>
      </dgm:prSet>
      <dgm:spPr/>
      <dgm:t>
        <a:bodyPr/>
        <a:lstStyle/>
        <a:p>
          <a:endParaRPr lang="en-US"/>
        </a:p>
      </dgm:t>
    </dgm:pt>
    <dgm:pt modelId="{3D77A943-1F26-460A-A004-6322123A1983}" type="pres">
      <dgm:prSet presAssocID="{47DF5468-923A-4FB8-903B-DDE7E21E111C}" presName="Parent" presStyleLbl="node0" presStyleIdx="0" presStyleCnt="1">
        <dgm:presLayoutVars>
          <dgm:chMax val="6"/>
          <dgm:chPref val="6"/>
        </dgm:presLayoutVars>
      </dgm:prSet>
      <dgm:spPr/>
      <dgm:t>
        <a:bodyPr/>
        <a:lstStyle/>
        <a:p>
          <a:endParaRPr lang="vi-VN"/>
        </a:p>
      </dgm:t>
    </dgm:pt>
    <dgm:pt modelId="{A5DD6FE2-7B3A-4D70-B6F0-98A94A99DD08}" type="pres">
      <dgm:prSet presAssocID="{6CE6F97A-1476-4482-8520-7AE3FB3A6019}" presName="Accent1" presStyleCnt="0"/>
      <dgm:spPr/>
    </dgm:pt>
    <dgm:pt modelId="{7424DE83-E279-4EAF-8049-25F4447BB1A5}" type="pres">
      <dgm:prSet presAssocID="{6CE6F97A-1476-4482-8520-7AE3FB3A6019}" presName="Accent" presStyleLbl="bgShp" presStyleIdx="0" presStyleCnt="6"/>
      <dgm:spPr/>
    </dgm:pt>
    <dgm:pt modelId="{1FFE8EC4-F162-42E1-A889-680F27D8D3C5}" type="pres">
      <dgm:prSet presAssocID="{6CE6F97A-1476-4482-8520-7AE3FB3A6019}" presName="Child1" presStyleLbl="node1" presStyleIdx="0" presStyleCnt="6">
        <dgm:presLayoutVars>
          <dgm:chMax val="0"/>
          <dgm:chPref val="0"/>
          <dgm:bulletEnabled val="1"/>
        </dgm:presLayoutVars>
      </dgm:prSet>
      <dgm:spPr/>
      <dgm:t>
        <a:bodyPr/>
        <a:lstStyle/>
        <a:p>
          <a:endParaRPr lang="vi-VN"/>
        </a:p>
      </dgm:t>
    </dgm:pt>
    <dgm:pt modelId="{74576CF1-DACD-4CEA-99CF-D1C2A4C84F44}" type="pres">
      <dgm:prSet presAssocID="{9F886B76-29DA-4ED4-979C-F75CEFB8F652}" presName="Accent2" presStyleCnt="0"/>
      <dgm:spPr/>
    </dgm:pt>
    <dgm:pt modelId="{AF429ABD-F034-450B-9256-B9A62E36E779}" type="pres">
      <dgm:prSet presAssocID="{9F886B76-29DA-4ED4-979C-F75CEFB8F652}" presName="Accent" presStyleLbl="bgShp" presStyleIdx="1" presStyleCnt="6"/>
      <dgm:spPr/>
    </dgm:pt>
    <dgm:pt modelId="{F5655B22-F6E9-4762-93EE-31A458CB8AF9}" type="pres">
      <dgm:prSet presAssocID="{9F886B76-29DA-4ED4-979C-F75CEFB8F652}" presName="Child2" presStyleLbl="node1" presStyleIdx="1" presStyleCnt="6">
        <dgm:presLayoutVars>
          <dgm:chMax val="0"/>
          <dgm:chPref val="0"/>
          <dgm:bulletEnabled val="1"/>
        </dgm:presLayoutVars>
      </dgm:prSet>
      <dgm:spPr/>
      <dgm:t>
        <a:bodyPr/>
        <a:lstStyle/>
        <a:p>
          <a:endParaRPr lang="vi-VN"/>
        </a:p>
      </dgm:t>
    </dgm:pt>
    <dgm:pt modelId="{EE9BE699-799B-4BA8-AF97-1EA7187605CC}" type="pres">
      <dgm:prSet presAssocID="{2DA5EBA4-9212-4C13-B0C9-708DF9F40B8F}" presName="Accent3" presStyleCnt="0"/>
      <dgm:spPr/>
    </dgm:pt>
    <dgm:pt modelId="{ECE864FB-EA9C-43D5-BC88-FCC5CE8A9B6D}" type="pres">
      <dgm:prSet presAssocID="{2DA5EBA4-9212-4C13-B0C9-708DF9F40B8F}" presName="Accent" presStyleLbl="bgShp" presStyleIdx="2" presStyleCnt="6"/>
      <dgm:spPr/>
    </dgm:pt>
    <dgm:pt modelId="{D303AA7A-934C-4D44-A39A-A058140EB6DC}" type="pres">
      <dgm:prSet presAssocID="{2DA5EBA4-9212-4C13-B0C9-708DF9F40B8F}" presName="Child3" presStyleLbl="node1" presStyleIdx="2" presStyleCnt="6">
        <dgm:presLayoutVars>
          <dgm:chMax val="0"/>
          <dgm:chPref val="0"/>
          <dgm:bulletEnabled val="1"/>
        </dgm:presLayoutVars>
      </dgm:prSet>
      <dgm:spPr/>
      <dgm:t>
        <a:bodyPr/>
        <a:lstStyle/>
        <a:p>
          <a:endParaRPr lang="vi-VN"/>
        </a:p>
      </dgm:t>
    </dgm:pt>
    <dgm:pt modelId="{1A6690AC-8F2D-416B-8AF4-807A3AEBFD19}" type="pres">
      <dgm:prSet presAssocID="{EF3B84EE-7624-4FFD-B467-AC08ABB5177E}" presName="Accent4" presStyleCnt="0"/>
      <dgm:spPr/>
    </dgm:pt>
    <dgm:pt modelId="{66CCD650-018E-4254-887C-AAB1F583C641}" type="pres">
      <dgm:prSet presAssocID="{EF3B84EE-7624-4FFD-B467-AC08ABB5177E}" presName="Accent" presStyleLbl="bgShp" presStyleIdx="3" presStyleCnt="6"/>
      <dgm:spPr/>
    </dgm:pt>
    <dgm:pt modelId="{54BD006A-D031-4D2A-AF45-F5D52A5F5FBE}" type="pres">
      <dgm:prSet presAssocID="{EF3B84EE-7624-4FFD-B467-AC08ABB5177E}" presName="Child4" presStyleLbl="node1" presStyleIdx="3" presStyleCnt="6">
        <dgm:presLayoutVars>
          <dgm:chMax val="0"/>
          <dgm:chPref val="0"/>
          <dgm:bulletEnabled val="1"/>
        </dgm:presLayoutVars>
      </dgm:prSet>
      <dgm:spPr/>
      <dgm:t>
        <a:bodyPr/>
        <a:lstStyle/>
        <a:p>
          <a:endParaRPr lang="vi-VN"/>
        </a:p>
      </dgm:t>
    </dgm:pt>
    <dgm:pt modelId="{F8CD947A-7639-4C8A-8636-0869F180B895}" type="pres">
      <dgm:prSet presAssocID="{66EA91FE-0420-4BB7-B565-50FEC07C22AE}" presName="Accent5" presStyleCnt="0"/>
      <dgm:spPr/>
    </dgm:pt>
    <dgm:pt modelId="{BBCCD015-680E-487D-92CA-49A58DD236A2}" type="pres">
      <dgm:prSet presAssocID="{66EA91FE-0420-4BB7-B565-50FEC07C22AE}" presName="Accent" presStyleLbl="bgShp" presStyleIdx="4" presStyleCnt="6"/>
      <dgm:spPr/>
    </dgm:pt>
    <dgm:pt modelId="{048C9324-8B9C-4F32-891A-81CA16F2A920}" type="pres">
      <dgm:prSet presAssocID="{66EA91FE-0420-4BB7-B565-50FEC07C22AE}" presName="Child5" presStyleLbl="node1" presStyleIdx="4" presStyleCnt="6">
        <dgm:presLayoutVars>
          <dgm:chMax val="0"/>
          <dgm:chPref val="0"/>
          <dgm:bulletEnabled val="1"/>
        </dgm:presLayoutVars>
      </dgm:prSet>
      <dgm:spPr/>
      <dgm:t>
        <a:bodyPr/>
        <a:lstStyle/>
        <a:p>
          <a:endParaRPr lang="vi-VN"/>
        </a:p>
      </dgm:t>
    </dgm:pt>
    <dgm:pt modelId="{62412C77-9D1A-46E1-8AD4-6C3FEBB2F17D}" type="pres">
      <dgm:prSet presAssocID="{2CA44879-FCDB-4ABB-9041-E0C55AFBF68E}" presName="Accent6" presStyleCnt="0"/>
      <dgm:spPr/>
    </dgm:pt>
    <dgm:pt modelId="{8A322A90-47DD-49A9-80FE-908C3742D4FE}" type="pres">
      <dgm:prSet presAssocID="{2CA44879-FCDB-4ABB-9041-E0C55AFBF68E}" presName="Accent" presStyleLbl="bgShp" presStyleIdx="5" presStyleCnt="6"/>
      <dgm:spPr/>
    </dgm:pt>
    <dgm:pt modelId="{DDC03245-0D75-4D1B-A28C-5613F54D3666}" type="pres">
      <dgm:prSet presAssocID="{2CA44879-FCDB-4ABB-9041-E0C55AFBF68E}" presName="Child6" presStyleLbl="node1" presStyleIdx="5" presStyleCnt="6">
        <dgm:presLayoutVars>
          <dgm:chMax val="0"/>
          <dgm:chPref val="0"/>
          <dgm:bulletEnabled val="1"/>
        </dgm:presLayoutVars>
      </dgm:prSet>
      <dgm:spPr/>
      <dgm:t>
        <a:bodyPr/>
        <a:lstStyle/>
        <a:p>
          <a:endParaRPr lang="vi-VN"/>
        </a:p>
      </dgm:t>
    </dgm:pt>
  </dgm:ptLst>
  <dgm:cxnLst>
    <dgm:cxn modelId="{0B8A1D13-BD43-4FF0-9AB4-26EC8994E2A3}" srcId="{47DF5468-923A-4FB8-903B-DDE7E21E111C}" destId="{2DA5EBA4-9212-4C13-B0C9-708DF9F40B8F}" srcOrd="2" destOrd="0" parTransId="{4507D673-053E-4D76-B030-9D787ED73693}" sibTransId="{AF2919C1-A0A8-4D57-8CAD-BD56C6F62852}"/>
    <dgm:cxn modelId="{0199363E-BAAC-42D6-B4AF-31FED43D36C4}" srcId="{47DF5468-923A-4FB8-903B-DDE7E21E111C}" destId="{EF3B84EE-7624-4FFD-B467-AC08ABB5177E}" srcOrd="3" destOrd="0" parTransId="{EC2F6E2D-5F89-4D6F-BA07-5875F8C9DDC3}" sibTransId="{747B845B-43CE-4586-9BBF-7FA122EDB47B}"/>
    <dgm:cxn modelId="{9E90CF7F-6897-4153-A093-12BF2DED91C0}" type="presOf" srcId="{EF3B84EE-7624-4FFD-B467-AC08ABB5177E}" destId="{54BD006A-D031-4D2A-AF45-F5D52A5F5FBE}" srcOrd="0" destOrd="0" presId="urn:microsoft.com/office/officeart/2011/layout/HexagonRadial"/>
    <dgm:cxn modelId="{23D4B7C0-486D-4F80-A0B9-B76D27BE5363}" type="presOf" srcId="{66EA91FE-0420-4BB7-B565-50FEC07C22AE}" destId="{048C9324-8B9C-4F32-891A-81CA16F2A920}" srcOrd="0" destOrd="0" presId="urn:microsoft.com/office/officeart/2011/layout/HexagonRadial"/>
    <dgm:cxn modelId="{6F63F2C8-2C5C-4EB4-88EB-A4F15FA68D8B}" type="presOf" srcId="{47DF5468-923A-4FB8-903B-DDE7E21E111C}" destId="{3D77A943-1F26-460A-A004-6322123A1983}" srcOrd="0" destOrd="0" presId="urn:microsoft.com/office/officeart/2011/layout/HexagonRadial"/>
    <dgm:cxn modelId="{83020A61-4BFA-4910-BA78-4AADB67E7956}" srcId="{47DF5468-923A-4FB8-903B-DDE7E21E111C}" destId="{2CA44879-FCDB-4ABB-9041-E0C55AFBF68E}" srcOrd="5" destOrd="0" parTransId="{225CA455-4CF4-4EF6-B402-BC08503CF193}" sibTransId="{EF1EEAFB-ECBB-4C11-AFB0-DBAC76D6B617}"/>
    <dgm:cxn modelId="{2A89A426-7BF8-4375-81E8-155BA455A932}" srcId="{47DF5468-923A-4FB8-903B-DDE7E21E111C}" destId="{9F886B76-29DA-4ED4-979C-F75CEFB8F652}" srcOrd="1" destOrd="0" parTransId="{F85AEC29-39AA-4E85-B133-C070877FC604}" sibTransId="{6B7F0D68-AC88-402B-B6FE-26C1C9B3DF00}"/>
    <dgm:cxn modelId="{A5D47429-3138-4B34-9960-60B632CE8BC7}" type="presOf" srcId="{9F886B76-29DA-4ED4-979C-F75CEFB8F652}" destId="{F5655B22-F6E9-4762-93EE-31A458CB8AF9}" srcOrd="0" destOrd="0" presId="urn:microsoft.com/office/officeart/2011/layout/HexagonRadial"/>
    <dgm:cxn modelId="{FFE8E302-C591-4944-A955-FD9436948B3B}" type="presOf" srcId="{79035041-25EB-4C36-8D5A-8751FC43133D}" destId="{AA0ADE39-9B51-403A-AB3C-B0F19982EDD6}" srcOrd="0" destOrd="0" presId="urn:microsoft.com/office/officeart/2011/layout/HexagonRadial"/>
    <dgm:cxn modelId="{52DE848F-8878-4C35-8B54-8FD3EF1064F5}" type="presOf" srcId="{6CE6F97A-1476-4482-8520-7AE3FB3A6019}" destId="{1FFE8EC4-F162-42E1-A889-680F27D8D3C5}" srcOrd="0" destOrd="0" presId="urn:microsoft.com/office/officeart/2011/layout/HexagonRadial"/>
    <dgm:cxn modelId="{17FF29B3-09E6-49D9-8673-9E48284BC368}" srcId="{47DF5468-923A-4FB8-903B-DDE7E21E111C}" destId="{66EA91FE-0420-4BB7-B565-50FEC07C22AE}" srcOrd="4" destOrd="0" parTransId="{23B9EB9B-D113-40A2-975F-3ECD7806D6A4}" sibTransId="{03C1B1B0-52AF-4EA5-A055-F1C2A843CBCC}"/>
    <dgm:cxn modelId="{3B44725E-9DB1-4BD4-B517-B6617CB918FF}" type="presOf" srcId="{2CA44879-FCDB-4ABB-9041-E0C55AFBF68E}" destId="{DDC03245-0D75-4D1B-A28C-5613F54D3666}" srcOrd="0" destOrd="0" presId="urn:microsoft.com/office/officeart/2011/layout/HexagonRadial"/>
    <dgm:cxn modelId="{6782FBF4-CE94-4DC5-90DB-DBFED192DA75}" type="presOf" srcId="{2DA5EBA4-9212-4C13-B0C9-708DF9F40B8F}" destId="{D303AA7A-934C-4D44-A39A-A058140EB6DC}" srcOrd="0" destOrd="0" presId="urn:microsoft.com/office/officeart/2011/layout/HexagonRadial"/>
    <dgm:cxn modelId="{D441F07E-44E2-49D6-AD4B-C903D0BBFB0E}" srcId="{79035041-25EB-4C36-8D5A-8751FC43133D}" destId="{47DF5468-923A-4FB8-903B-DDE7E21E111C}" srcOrd="0" destOrd="0" parTransId="{A4A8EAF0-D31F-404D-B38E-3AAC94CBF45F}" sibTransId="{1B881DE5-4B1C-4139-BA51-EAB1133253F9}"/>
    <dgm:cxn modelId="{99CBE35C-2126-44BA-B4DE-4FF594A833E2}" srcId="{47DF5468-923A-4FB8-903B-DDE7E21E111C}" destId="{6CE6F97A-1476-4482-8520-7AE3FB3A6019}" srcOrd="0" destOrd="0" parTransId="{7101FEA8-5F46-45B0-896E-4F87E0C4F518}" sibTransId="{78E23341-AE60-4414-868F-0105134D68F3}"/>
    <dgm:cxn modelId="{1A6F6F84-292D-4F69-BB43-62E3098054AC}" type="presParOf" srcId="{AA0ADE39-9B51-403A-AB3C-B0F19982EDD6}" destId="{3D77A943-1F26-460A-A004-6322123A1983}" srcOrd="0" destOrd="0" presId="urn:microsoft.com/office/officeart/2011/layout/HexagonRadial"/>
    <dgm:cxn modelId="{12D88208-F1D5-488C-9A6C-ACAB5FE7510B}" type="presParOf" srcId="{AA0ADE39-9B51-403A-AB3C-B0F19982EDD6}" destId="{A5DD6FE2-7B3A-4D70-B6F0-98A94A99DD08}" srcOrd="1" destOrd="0" presId="urn:microsoft.com/office/officeart/2011/layout/HexagonRadial"/>
    <dgm:cxn modelId="{13EDACD1-829F-4914-96A2-0F3F0C64A66D}" type="presParOf" srcId="{A5DD6FE2-7B3A-4D70-B6F0-98A94A99DD08}" destId="{7424DE83-E279-4EAF-8049-25F4447BB1A5}" srcOrd="0" destOrd="0" presId="urn:microsoft.com/office/officeart/2011/layout/HexagonRadial"/>
    <dgm:cxn modelId="{3044156D-E6D1-476E-87FE-5DC6BFF046E1}" type="presParOf" srcId="{AA0ADE39-9B51-403A-AB3C-B0F19982EDD6}" destId="{1FFE8EC4-F162-42E1-A889-680F27D8D3C5}" srcOrd="2" destOrd="0" presId="urn:microsoft.com/office/officeart/2011/layout/HexagonRadial"/>
    <dgm:cxn modelId="{41503DEF-501C-42A0-9875-1FCE5F4EC79F}" type="presParOf" srcId="{AA0ADE39-9B51-403A-AB3C-B0F19982EDD6}" destId="{74576CF1-DACD-4CEA-99CF-D1C2A4C84F44}" srcOrd="3" destOrd="0" presId="urn:microsoft.com/office/officeart/2011/layout/HexagonRadial"/>
    <dgm:cxn modelId="{DA1DD4C1-3233-468C-AAF0-5BCD2D46FA18}" type="presParOf" srcId="{74576CF1-DACD-4CEA-99CF-D1C2A4C84F44}" destId="{AF429ABD-F034-450B-9256-B9A62E36E779}" srcOrd="0" destOrd="0" presId="urn:microsoft.com/office/officeart/2011/layout/HexagonRadial"/>
    <dgm:cxn modelId="{11C68573-9B24-4FC3-AC1D-44123277680F}" type="presParOf" srcId="{AA0ADE39-9B51-403A-AB3C-B0F19982EDD6}" destId="{F5655B22-F6E9-4762-93EE-31A458CB8AF9}" srcOrd="4" destOrd="0" presId="urn:microsoft.com/office/officeart/2011/layout/HexagonRadial"/>
    <dgm:cxn modelId="{2E6767F7-2602-4F09-AD47-906F3CC222F7}" type="presParOf" srcId="{AA0ADE39-9B51-403A-AB3C-B0F19982EDD6}" destId="{EE9BE699-799B-4BA8-AF97-1EA7187605CC}" srcOrd="5" destOrd="0" presId="urn:microsoft.com/office/officeart/2011/layout/HexagonRadial"/>
    <dgm:cxn modelId="{2A7B831A-0B7B-4D35-8969-213FC3E26172}" type="presParOf" srcId="{EE9BE699-799B-4BA8-AF97-1EA7187605CC}" destId="{ECE864FB-EA9C-43D5-BC88-FCC5CE8A9B6D}" srcOrd="0" destOrd="0" presId="urn:microsoft.com/office/officeart/2011/layout/HexagonRadial"/>
    <dgm:cxn modelId="{CE913042-2F05-4A8A-AB6D-CFAC57965720}" type="presParOf" srcId="{AA0ADE39-9B51-403A-AB3C-B0F19982EDD6}" destId="{D303AA7A-934C-4D44-A39A-A058140EB6DC}" srcOrd="6" destOrd="0" presId="urn:microsoft.com/office/officeart/2011/layout/HexagonRadial"/>
    <dgm:cxn modelId="{50266A9D-0B04-4846-871E-A33555042A84}" type="presParOf" srcId="{AA0ADE39-9B51-403A-AB3C-B0F19982EDD6}" destId="{1A6690AC-8F2D-416B-8AF4-807A3AEBFD19}" srcOrd="7" destOrd="0" presId="urn:microsoft.com/office/officeart/2011/layout/HexagonRadial"/>
    <dgm:cxn modelId="{873CF2BF-EC9E-495D-9D3D-AD3A9AA07F41}" type="presParOf" srcId="{1A6690AC-8F2D-416B-8AF4-807A3AEBFD19}" destId="{66CCD650-018E-4254-887C-AAB1F583C641}" srcOrd="0" destOrd="0" presId="urn:microsoft.com/office/officeart/2011/layout/HexagonRadial"/>
    <dgm:cxn modelId="{E9BE309F-FC57-4267-B3CC-84DB5A47E095}" type="presParOf" srcId="{AA0ADE39-9B51-403A-AB3C-B0F19982EDD6}" destId="{54BD006A-D031-4D2A-AF45-F5D52A5F5FBE}" srcOrd="8" destOrd="0" presId="urn:microsoft.com/office/officeart/2011/layout/HexagonRadial"/>
    <dgm:cxn modelId="{399C4CFD-4018-4D6C-9B14-1AA16C86CF52}" type="presParOf" srcId="{AA0ADE39-9B51-403A-AB3C-B0F19982EDD6}" destId="{F8CD947A-7639-4C8A-8636-0869F180B895}" srcOrd="9" destOrd="0" presId="urn:microsoft.com/office/officeart/2011/layout/HexagonRadial"/>
    <dgm:cxn modelId="{FC002805-2473-434E-8411-F7D6369F2EE3}" type="presParOf" srcId="{F8CD947A-7639-4C8A-8636-0869F180B895}" destId="{BBCCD015-680E-487D-92CA-49A58DD236A2}" srcOrd="0" destOrd="0" presId="urn:microsoft.com/office/officeart/2011/layout/HexagonRadial"/>
    <dgm:cxn modelId="{D18343BE-6989-4677-979C-E73BE500CC35}" type="presParOf" srcId="{AA0ADE39-9B51-403A-AB3C-B0F19982EDD6}" destId="{048C9324-8B9C-4F32-891A-81CA16F2A920}" srcOrd="10" destOrd="0" presId="urn:microsoft.com/office/officeart/2011/layout/HexagonRadial"/>
    <dgm:cxn modelId="{C5384C66-B813-4BB1-BB0A-4BFF39E3794C}" type="presParOf" srcId="{AA0ADE39-9B51-403A-AB3C-B0F19982EDD6}" destId="{62412C77-9D1A-46E1-8AD4-6C3FEBB2F17D}" srcOrd="11" destOrd="0" presId="urn:microsoft.com/office/officeart/2011/layout/HexagonRadial"/>
    <dgm:cxn modelId="{7E67D207-901D-41C7-BCA3-C368E9F310E6}" type="presParOf" srcId="{62412C77-9D1A-46E1-8AD4-6C3FEBB2F17D}" destId="{8A322A90-47DD-49A9-80FE-908C3742D4FE}" srcOrd="0" destOrd="0" presId="urn:microsoft.com/office/officeart/2011/layout/HexagonRadial"/>
    <dgm:cxn modelId="{4BF8CA9C-1A63-456E-9A04-C58C26C6C494}" type="presParOf" srcId="{AA0ADE39-9B51-403A-AB3C-B0F19982EDD6}" destId="{DDC03245-0D75-4D1B-A28C-5613F54D366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A943-1F26-460A-A004-6322123A1983}">
      <dsp:nvSpPr>
        <dsp:cNvPr id="0" name=""/>
        <dsp:cNvSpPr/>
      </dsp:nvSpPr>
      <dsp:spPr>
        <a:xfrm>
          <a:off x="1939477" y="991346"/>
          <a:ext cx="1260044" cy="1089989"/>
        </a:xfrm>
        <a:prstGeom prst="hexagon">
          <a:avLst>
            <a:gd name="adj" fmla="val 28570"/>
            <a:gd name="vf" fmla="val 11547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Điều trị</a:t>
          </a:r>
          <a:endParaRPr lang="vi-VN" sz="1100" b="1" kern="1200">
            <a:solidFill>
              <a:srgbClr val="000099"/>
            </a:solidFill>
          </a:endParaRPr>
        </a:p>
      </dsp:txBody>
      <dsp:txXfrm>
        <a:off x="2148284" y="1171972"/>
        <a:ext cx="842430" cy="728737"/>
      </dsp:txXfrm>
    </dsp:sp>
    <dsp:sp modelId="{AF429ABD-F034-450B-9256-B9A62E36E779}">
      <dsp:nvSpPr>
        <dsp:cNvPr id="0" name=""/>
        <dsp:cNvSpPr/>
      </dsp:nvSpPr>
      <dsp:spPr>
        <a:xfrm>
          <a:off x="2728507" y="469860"/>
          <a:ext cx="475410" cy="40962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E8EC4-F162-42E1-A889-680F27D8D3C5}">
      <dsp:nvSpPr>
        <dsp:cNvPr id="0" name=""/>
        <dsp:cNvSpPr/>
      </dsp:nvSpPr>
      <dsp:spPr>
        <a:xfrm>
          <a:off x="2055546" y="0"/>
          <a:ext cx="1032597" cy="893317"/>
        </a:xfrm>
        <a:prstGeom prst="hexagon">
          <a:avLst>
            <a:gd name="adj" fmla="val 28570"/>
            <a:gd name="vf" fmla="val 11547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Ghép tb gốc, tủy xương</a:t>
          </a:r>
          <a:endParaRPr lang="vi-VN" sz="1100" b="1" kern="1200">
            <a:solidFill>
              <a:srgbClr val="000099"/>
            </a:solidFill>
          </a:endParaRPr>
        </a:p>
      </dsp:txBody>
      <dsp:txXfrm>
        <a:off x="2226669" y="148042"/>
        <a:ext cx="690351" cy="597233"/>
      </dsp:txXfrm>
    </dsp:sp>
    <dsp:sp modelId="{ECE864FB-EA9C-43D5-BC88-FCC5CE8A9B6D}">
      <dsp:nvSpPr>
        <dsp:cNvPr id="0" name=""/>
        <dsp:cNvSpPr/>
      </dsp:nvSpPr>
      <dsp:spPr>
        <a:xfrm>
          <a:off x="3283349" y="1235648"/>
          <a:ext cx="475410" cy="40962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55B22-F6E9-4762-93EE-31A458CB8AF9}">
      <dsp:nvSpPr>
        <dsp:cNvPr id="0" name=""/>
        <dsp:cNvSpPr/>
      </dsp:nvSpPr>
      <dsp:spPr>
        <a:xfrm>
          <a:off x="3002557" y="549450"/>
          <a:ext cx="1032597" cy="893317"/>
        </a:xfrm>
        <a:prstGeom prst="hexagon">
          <a:avLst>
            <a:gd name="adj" fmla="val 28570"/>
            <a:gd name="vf" fmla="val 115470"/>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Phẫu thuật</a:t>
          </a:r>
          <a:endParaRPr lang="vi-VN" sz="1100" b="1" kern="1200">
            <a:solidFill>
              <a:srgbClr val="000099"/>
            </a:solidFill>
          </a:endParaRPr>
        </a:p>
      </dsp:txBody>
      <dsp:txXfrm>
        <a:off x="3173680" y="697492"/>
        <a:ext cx="690351" cy="597233"/>
      </dsp:txXfrm>
    </dsp:sp>
    <dsp:sp modelId="{66CCD650-018E-4254-887C-AAB1F583C641}">
      <dsp:nvSpPr>
        <dsp:cNvPr id="0" name=""/>
        <dsp:cNvSpPr/>
      </dsp:nvSpPr>
      <dsp:spPr>
        <a:xfrm>
          <a:off x="2897920" y="2100080"/>
          <a:ext cx="475410" cy="40962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3AA7A-934C-4D44-A39A-A058140EB6DC}">
      <dsp:nvSpPr>
        <dsp:cNvPr id="0" name=""/>
        <dsp:cNvSpPr/>
      </dsp:nvSpPr>
      <dsp:spPr>
        <a:xfrm>
          <a:off x="3002557" y="1629606"/>
          <a:ext cx="1032597" cy="893317"/>
        </a:xfrm>
        <a:prstGeom prst="hexagon">
          <a:avLst>
            <a:gd name="adj" fmla="val 28570"/>
            <a:gd name="vf" fmla="val 115470"/>
          </a:avLst>
        </a:prstGeom>
        <a:solidFill>
          <a:schemeClr val="accent2">
            <a:shade val="50000"/>
            <a:hueOff val="-394116"/>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Hóa trị</a:t>
          </a:r>
          <a:endParaRPr lang="vi-VN" sz="1100" b="1" kern="1200">
            <a:solidFill>
              <a:srgbClr val="000099"/>
            </a:solidFill>
          </a:endParaRPr>
        </a:p>
      </dsp:txBody>
      <dsp:txXfrm>
        <a:off x="3173680" y="1777648"/>
        <a:ext cx="690351" cy="597233"/>
      </dsp:txXfrm>
    </dsp:sp>
    <dsp:sp modelId="{BBCCD015-680E-487D-92CA-49A58DD236A2}">
      <dsp:nvSpPr>
        <dsp:cNvPr id="0" name=""/>
        <dsp:cNvSpPr/>
      </dsp:nvSpPr>
      <dsp:spPr>
        <a:xfrm>
          <a:off x="1941822" y="2189811"/>
          <a:ext cx="475410" cy="40962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D006A-D031-4D2A-AF45-F5D52A5F5FBE}">
      <dsp:nvSpPr>
        <dsp:cNvPr id="0" name=""/>
        <dsp:cNvSpPr/>
      </dsp:nvSpPr>
      <dsp:spPr>
        <a:xfrm>
          <a:off x="2055546" y="2179671"/>
          <a:ext cx="1032597" cy="893317"/>
        </a:xfrm>
        <a:prstGeom prst="hexagon">
          <a:avLst>
            <a:gd name="adj" fmla="val 28570"/>
            <a:gd name="vf" fmla="val 115470"/>
          </a:avLst>
        </a:prstGeom>
        <a:solidFill>
          <a:schemeClr val="accent2">
            <a:shade val="50000"/>
            <a:hueOff val="-591174"/>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Xạ trị</a:t>
          </a:r>
          <a:endParaRPr lang="vi-VN" sz="1100" b="1" kern="1200">
            <a:solidFill>
              <a:srgbClr val="000099"/>
            </a:solidFill>
          </a:endParaRPr>
        </a:p>
      </dsp:txBody>
      <dsp:txXfrm>
        <a:off x="2226669" y="2327713"/>
        <a:ext cx="690351" cy="597233"/>
      </dsp:txXfrm>
    </dsp:sp>
    <dsp:sp modelId="{8A322A90-47DD-49A9-80FE-908C3742D4FE}">
      <dsp:nvSpPr>
        <dsp:cNvPr id="0" name=""/>
        <dsp:cNvSpPr/>
      </dsp:nvSpPr>
      <dsp:spPr>
        <a:xfrm>
          <a:off x="1377895" y="1424330"/>
          <a:ext cx="475410" cy="409629"/>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C9324-8B9C-4F32-891A-81CA16F2A920}">
      <dsp:nvSpPr>
        <dsp:cNvPr id="0" name=""/>
        <dsp:cNvSpPr/>
      </dsp:nvSpPr>
      <dsp:spPr>
        <a:xfrm>
          <a:off x="1104138" y="1630220"/>
          <a:ext cx="1032597" cy="893317"/>
        </a:xfrm>
        <a:prstGeom prst="hexagon">
          <a:avLst>
            <a:gd name="adj" fmla="val 28570"/>
            <a:gd name="vf" fmla="val 115470"/>
          </a:avLst>
        </a:prstGeom>
        <a:solidFill>
          <a:schemeClr val="accent2">
            <a:shade val="50000"/>
            <a:hueOff val="-394116"/>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Liệu pháp hormon</a:t>
          </a:r>
          <a:endParaRPr lang="vi-VN" sz="1100" b="1" kern="1200">
            <a:solidFill>
              <a:srgbClr val="000099"/>
            </a:solidFill>
          </a:endParaRPr>
        </a:p>
      </dsp:txBody>
      <dsp:txXfrm>
        <a:off x="1275261" y="1778262"/>
        <a:ext cx="690351" cy="597233"/>
      </dsp:txXfrm>
    </dsp:sp>
    <dsp:sp modelId="{DDC03245-0D75-4D1B-A28C-5613F54D3666}">
      <dsp:nvSpPr>
        <dsp:cNvPr id="0" name=""/>
        <dsp:cNvSpPr/>
      </dsp:nvSpPr>
      <dsp:spPr>
        <a:xfrm>
          <a:off x="1104138" y="548221"/>
          <a:ext cx="1032597" cy="893317"/>
        </a:xfrm>
        <a:prstGeom prst="hexagon">
          <a:avLst>
            <a:gd name="adj" fmla="val 28570"/>
            <a:gd name="vf" fmla="val 115470"/>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rgbClr val="000099"/>
              </a:solidFill>
            </a:rPr>
            <a:t>Liệu pháp miễn dịch</a:t>
          </a:r>
          <a:endParaRPr lang="vi-VN" sz="1100" b="1" kern="1200">
            <a:solidFill>
              <a:srgbClr val="000099"/>
            </a:solidFill>
          </a:endParaRPr>
        </a:p>
      </dsp:txBody>
      <dsp:txXfrm>
        <a:off x="1275261" y="696263"/>
        <a:ext cx="690351" cy="59723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CD524-C929-417D-9581-E495CEADDAA7}" type="datetimeFigureOut">
              <a:rPr lang="en-US" smtClean="0"/>
              <a:t>4/9/2017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50524-175C-4BE1-A43D-5221526C7EB5}" type="slidenum">
              <a:rPr lang="en-US" smtClean="0"/>
              <a:t>‹#›</a:t>
            </a:fld>
            <a:endParaRPr lang="en-US"/>
          </a:p>
        </p:txBody>
      </p:sp>
    </p:spTree>
    <p:extLst>
      <p:ext uri="{BB962C8B-B14F-4D97-AF65-F5344CB8AC3E}">
        <p14:creationId xmlns:p14="http://schemas.microsoft.com/office/powerpoint/2010/main" val="292537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420496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368961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209922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221370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90" y="458946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302013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1672C20-897A-4209-AE00-DDF925F703F3}" type="datetimeFigureOut">
              <a:rPr lang="vi-VN" smtClean="0"/>
              <a:t>09/04/2017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296051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5"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5"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1672C20-897A-4209-AE00-DDF925F703F3}" type="datetimeFigureOut">
              <a:rPr lang="vi-VN" smtClean="0"/>
              <a:t>09/04/2017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219907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1672C20-897A-4209-AE00-DDF925F703F3}" type="datetimeFigureOut">
              <a:rPr lang="vi-VN" smtClean="0"/>
              <a:t>09/04/2017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333074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2C20-897A-4209-AE00-DDF925F703F3}" type="datetimeFigureOut">
              <a:rPr lang="vi-VN" smtClean="0"/>
              <a:t>09/04/2017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187375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5"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t>09/04/2017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13872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5" y="987426"/>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t>09/04/2017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t>‹#›</a:t>
            </a:fld>
            <a:endParaRPr lang="vi-VN"/>
          </a:p>
        </p:txBody>
      </p:sp>
    </p:spTree>
    <p:extLst>
      <p:ext uri="{BB962C8B-B14F-4D97-AF65-F5344CB8AC3E}">
        <p14:creationId xmlns:p14="http://schemas.microsoft.com/office/powerpoint/2010/main" val="167619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4"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1" y="6356354"/>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11672C20-897A-4209-AE00-DDF925F703F3}" type="datetimeFigureOut">
              <a:rPr lang="vi-VN" smtClean="0"/>
              <a:t>09/04/2017</a:t>
            </a:fld>
            <a:endParaRPr lang="vi-VN"/>
          </a:p>
        </p:txBody>
      </p:sp>
      <p:sp>
        <p:nvSpPr>
          <p:cNvPr id="5" name="Footer Placeholder 4"/>
          <p:cNvSpPr>
            <a:spLocks noGrp="1"/>
          </p:cNvSpPr>
          <p:nvPr>
            <p:ph type="ftr" sz="quarter" idx="3"/>
          </p:nvPr>
        </p:nvSpPr>
        <p:spPr>
          <a:xfrm>
            <a:off x="3028954" y="6356354"/>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930589F9-8326-4ABB-813E-2620A75BA18C}" type="slidenum">
              <a:rPr lang="vi-VN" smtClean="0"/>
              <a:t>‹#›</a:t>
            </a:fld>
            <a:endParaRPr lang="vi-VN"/>
          </a:p>
        </p:txBody>
      </p:sp>
    </p:spTree>
    <p:extLst>
      <p:ext uri="{BB962C8B-B14F-4D97-AF65-F5344CB8AC3E}">
        <p14:creationId xmlns:p14="http://schemas.microsoft.com/office/powerpoint/2010/main" val="35632818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986" y="1128700"/>
            <a:ext cx="8694020" cy="2285241"/>
          </a:xfrm>
          <a:prstGeom prst="rect">
            <a:avLst/>
          </a:prstGeom>
        </p:spPr>
        <p:txBody>
          <a:bodyPr wrap="square" lIns="68580" tIns="34290" rIns="68580" bIns="34290">
            <a:spAutoFit/>
          </a:bodyPr>
          <a:lstStyle/>
          <a:p>
            <a:pPr marL="0" lvl="1" algn="ctr"/>
            <a:r>
              <a:rPr lang="en-US" sz="4800" b="1" smtClean="0">
                <a:solidFill>
                  <a:srgbClr val="FF0000"/>
                </a:solidFill>
                <a:latin typeface="Times New Roman" pitchFamily="18" charset="0"/>
                <a:cs typeface="Times New Roman" pitchFamily="18" charset="0"/>
              </a:rPr>
              <a:t>UNG THƯ VÀ </a:t>
            </a:r>
            <a:endParaRPr lang="vi-VN" sz="4800" b="1" smtClean="0">
              <a:solidFill>
                <a:srgbClr val="FF0000"/>
              </a:solidFill>
              <a:latin typeface="Times New Roman" pitchFamily="18" charset="0"/>
              <a:cs typeface="Times New Roman" pitchFamily="18" charset="0"/>
            </a:endParaRPr>
          </a:p>
          <a:p>
            <a:pPr marL="0" lvl="1" algn="ctr"/>
            <a:r>
              <a:rPr lang="en-US" sz="4800" b="1" smtClean="0">
                <a:solidFill>
                  <a:srgbClr val="FF0000"/>
                </a:solidFill>
                <a:latin typeface="Times New Roman" pitchFamily="18" charset="0"/>
                <a:cs typeface="Times New Roman" pitchFamily="18" charset="0"/>
              </a:rPr>
              <a:t>THUỐC </a:t>
            </a:r>
            <a:r>
              <a:rPr lang="en-US" sz="4800" b="1" smtClean="0">
                <a:solidFill>
                  <a:srgbClr val="FF0000"/>
                </a:solidFill>
                <a:latin typeface="Times New Roman" pitchFamily="18" charset="0"/>
                <a:cs typeface="Times New Roman" pitchFamily="18" charset="0"/>
              </a:rPr>
              <a:t>TRỊ UNG THƯ</a:t>
            </a:r>
            <a:endParaRPr lang="en-US" sz="4800" dirty="0">
              <a:solidFill>
                <a:srgbClr val="FF0000"/>
              </a:solidFill>
              <a:latin typeface="Times New Roman" pitchFamily="18" charset="0"/>
              <a:cs typeface="Times New Roman" pitchFamily="18" charset="0"/>
            </a:endParaRPr>
          </a:p>
          <a:p>
            <a:pPr marL="257175" lvl="1" indent="-257175" algn="ctr">
              <a:buFont typeface="Wingdings" pitchFamily="2" charset="2"/>
              <a:buChar char="Ø"/>
            </a:pPr>
            <a:endParaRPr lang="en-US" sz="4800" dirty="0">
              <a:solidFill>
                <a:srgbClr val="FF0000"/>
              </a:solidFill>
              <a:latin typeface="Times New Roman" pitchFamily="18" charset="0"/>
              <a:cs typeface="Times New Roman" pitchFamily="18" charset="0"/>
            </a:endParaRPr>
          </a:p>
        </p:txBody>
      </p:sp>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3" y="192214"/>
            <a:ext cx="837043" cy="707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58"/>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57"/>
            <a:ext cx="914400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2735792" y="280700"/>
            <a:ext cx="3600409"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tabLst>
                <a:tab pos="3476625" algn="l"/>
                <a:tab pos="3657600" algn="l"/>
              </a:tabLst>
            </a:pPr>
            <a:r>
              <a:rPr lang="en-US" sz="1500" b="1">
                <a:solidFill>
                  <a:srgbClr val="632523"/>
                </a:solidFill>
                <a:latin typeface="Times New Roman" pitchFamily="18" charset="0"/>
                <a:ea typeface="Arial Unicode MS" pitchFamily="34" charset="-128"/>
                <a:cs typeface="Times New Roman" pitchFamily="18" charset="0"/>
              </a:rPr>
              <a:t>T R Ư Ờ N G</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Đ Ạ I</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H Ọ C  D U Y</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T Â N</a:t>
            </a:r>
            <a:endParaRPr lang="vi-VN" sz="1500" b="1">
              <a:solidFill>
                <a:srgbClr val="632523"/>
              </a:solidFill>
              <a:latin typeface="Times New Roman" pitchFamily="18" charset="0"/>
              <a:ea typeface="Arial Unicode MS" pitchFamily="34" charset="-128"/>
              <a:cs typeface="Times New Roman" pitchFamily="18" charset="0"/>
            </a:endParaRPr>
          </a:p>
          <a:p>
            <a:pPr algn="ctr" eaLnBrk="0" fontAlgn="base" hangingPunct="0">
              <a:spcBef>
                <a:spcPct val="0"/>
              </a:spcBef>
              <a:spcAft>
                <a:spcPct val="0"/>
              </a:spcAft>
              <a:tabLst>
                <a:tab pos="3476625" algn="l"/>
                <a:tab pos="3657600" algn="l"/>
              </a:tabLst>
            </a:pPr>
            <a:r>
              <a:rPr lang="en-US" sz="1500" b="1">
                <a:solidFill>
                  <a:srgbClr val="632523"/>
                </a:solidFill>
                <a:latin typeface="Times New Roman" pitchFamily="18" charset="0"/>
                <a:ea typeface="Arial Unicode MS" pitchFamily="34" charset="-128"/>
                <a:cs typeface="Times New Roman" pitchFamily="18" charset="0"/>
              </a:rPr>
              <a:t>K</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H</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O</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A  </a:t>
            </a:r>
            <a:r>
              <a:rPr lang="vi-VN" sz="1500" b="1">
                <a:solidFill>
                  <a:srgbClr val="632523"/>
                </a:solidFill>
                <a:latin typeface="Times New Roman" pitchFamily="18" charset="0"/>
                <a:ea typeface="Arial Unicode MS" pitchFamily="34" charset="-128"/>
                <a:cs typeface="Times New Roman" pitchFamily="18" charset="0"/>
              </a:rPr>
              <a:t> D Ư Ợ C</a:t>
            </a:r>
            <a:endParaRPr lang="en-US" sz="3300">
              <a:latin typeface="Times New Roman" pitchFamily="18" charset="0"/>
              <a:cs typeface="Times New Roman" pitchFamily="18" charset="0"/>
            </a:endParaRPr>
          </a:p>
        </p:txBody>
      </p:sp>
      <p:sp>
        <p:nvSpPr>
          <p:cNvPr id="10" name="Rectangle 9"/>
          <p:cNvSpPr/>
          <p:nvPr/>
        </p:nvSpPr>
        <p:spPr>
          <a:xfrm>
            <a:off x="2735792" y="3007129"/>
            <a:ext cx="6336704" cy="3880871"/>
          </a:xfrm>
          <a:prstGeom prst="rect">
            <a:avLst/>
          </a:prstGeom>
        </p:spPr>
        <p:txBody>
          <a:bodyPr wrap="square" lIns="68580" tIns="34290" rIns="68580" bIns="34290">
            <a:spAutoFit/>
          </a:bodyPr>
          <a:lstStyle/>
          <a:p>
            <a:pPr marL="0" lvl="1">
              <a:lnSpc>
                <a:spcPct val="150000"/>
              </a:lnSpc>
            </a:pPr>
            <a:r>
              <a:rPr lang="vi-VN" sz="2400" b="1" dirty="0">
                <a:latin typeface="Times New Roman" pitchFamily="18" charset="0"/>
                <a:cs typeface="Times New Roman" pitchFamily="18" charset="0"/>
              </a:rPr>
              <a:t>	GVHD: Th.s Nguyễn Phúc Học</a:t>
            </a:r>
          </a:p>
          <a:p>
            <a:pPr marL="0" lvl="1">
              <a:lnSpc>
                <a:spcPct val="150000"/>
              </a:lnSpc>
            </a:pPr>
            <a:r>
              <a:rPr lang="vi-VN" sz="2400" b="1" dirty="0">
                <a:latin typeface="Times New Roman" pitchFamily="18" charset="0"/>
                <a:cs typeface="Times New Roman" pitchFamily="18" charset="0"/>
              </a:rPr>
              <a:t>	SVTH: Nhóm 14 - Lớp: PTH 350H </a:t>
            </a:r>
          </a:p>
          <a:p>
            <a:pPr marL="0" lvl="1">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Phùng </a:t>
            </a:r>
            <a:r>
              <a:rPr lang="vi-VN" sz="2400" dirty="0">
                <a:latin typeface="Times New Roman" pitchFamily="18" charset="0"/>
                <a:cs typeface="Times New Roman" pitchFamily="18" charset="0"/>
              </a:rPr>
              <a:t>Thị Nguyên               2020526382   </a:t>
            </a:r>
          </a:p>
          <a:p>
            <a:pPr marL="0" lvl="1">
              <a:lnSpc>
                <a:spcPct val="150000"/>
              </a:lnSpc>
            </a:pPr>
            <a:r>
              <a:rPr lang="vi-VN" sz="2400" dirty="0">
                <a:latin typeface="Times New Roman" pitchFamily="18" charset="0"/>
                <a:cs typeface="Times New Roman" pitchFamily="18" charset="0"/>
              </a:rPr>
              <a:t>	 Nguyễn Đoàn Khánh Trang 2020526256  </a:t>
            </a:r>
          </a:p>
          <a:p>
            <a:pPr marL="0" lvl="1">
              <a:lnSpc>
                <a:spcPct val="150000"/>
              </a:lnSpc>
            </a:pPr>
            <a:r>
              <a:rPr lang="vi-VN" sz="2400" dirty="0">
                <a:latin typeface="Times New Roman" pitchFamily="18" charset="0"/>
                <a:cs typeface="Times New Roman" pitchFamily="18" charset="0"/>
              </a:rPr>
              <a:t>	 Trần Thị Tranh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2020527529</a:t>
            </a:r>
          </a:p>
          <a:p>
            <a:pPr marL="0" lvl="1">
              <a:lnSpc>
                <a:spcPct val="150000"/>
              </a:lnSpc>
            </a:pPr>
            <a:r>
              <a:rPr lang="vi-VN" sz="2400" dirty="0">
                <a:latin typeface="Times New Roman" pitchFamily="18" charset="0"/>
                <a:cs typeface="Times New Roman" pitchFamily="18" charset="0"/>
              </a:rPr>
              <a:t>	 Lê Thanh Tuấn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2021528289</a:t>
            </a:r>
            <a:endParaRPr lang="vi-VN" sz="2400" dirty="0">
              <a:latin typeface="Times New Roman" pitchFamily="18" charset="0"/>
              <a:cs typeface="Times New Roman" pitchFamily="18" charset="0"/>
            </a:endParaRPr>
          </a:p>
          <a:p>
            <a:pPr marL="0" lvl="1">
              <a:lnSpc>
                <a:spcPct val="150000"/>
              </a:lnSpc>
            </a:pPr>
            <a:r>
              <a:rPr lang="vi-VN" sz="2400" dirty="0">
                <a:latin typeface="Times New Roman" pitchFamily="18" charset="0"/>
                <a:cs typeface="Times New Roman" pitchFamily="18" charset="0"/>
              </a:rPr>
              <a:t>	 Võ Trần Tố Vân	          2020524967</a:t>
            </a: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4" y="3230400"/>
            <a:ext cx="3348344" cy="3498646"/>
          </a:xfrm>
          <a:prstGeom prst="rect">
            <a:avLst/>
          </a:prstGeom>
        </p:spPr>
      </p:pic>
    </p:spTree>
    <p:extLst>
      <p:ext uri="{BB962C8B-B14F-4D97-AF65-F5344CB8AC3E}">
        <p14:creationId xmlns:p14="http://schemas.microsoft.com/office/powerpoint/2010/main" val="263932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4" y="164124"/>
            <a:ext cx="7886700" cy="586154"/>
          </a:xfrm>
        </p:spPr>
        <p:txBody>
          <a:bodyPr>
            <a:normAutofit/>
          </a:bodyPr>
          <a:lstStyle/>
          <a:p>
            <a:r>
              <a:rPr lang="en-US" sz="2400" i="1" smtClean="0">
                <a:solidFill>
                  <a:srgbClr val="C00000"/>
                </a:solidFill>
                <a:latin typeface="Times New Roman" pitchFamily="18" charset="0"/>
                <a:cs typeface="Times New Roman" pitchFamily="18" charset="0"/>
              </a:rPr>
              <a:t>2. Các thuốc điều trị ung thư</a:t>
            </a:r>
            <a:endParaRPr lang="en-US" sz="2400"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28654" y="609601"/>
            <a:ext cx="7886700" cy="5567364"/>
          </a:xfrm>
        </p:spPr>
        <p:txBody>
          <a:bodyPr>
            <a:normAutofit/>
          </a:bodyPr>
          <a:lstStyle/>
          <a:p>
            <a:pPr marL="0" indent="0">
              <a:buNone/>
            </a:pPr>
            <a:r>
              <a:rPr lang="vi-VN" sz="2000" i="1">
                <a:solidFill>
                  <a:srgbClr val="C00000"/>
                </a:solidFill>
                <a:latin typeface="Times New Roman" pitchFamily="18" charset="0"/>
                <a:cs typeface="Times New Roman" pitchFamily="18" charset="0"/>
              </a:rPr>
              <a:t>2.1 Phân loại</a:t>
            </a:r>
          </a:p>
          <a:p>
            <a:pPr marL="0" indent="0">
              <a:buNone/>
            </a:pPr>
            <a:r>
              <a:rPr lang="vi-VN" sz="2000">
                <a:latin typeface="Times New Roman" pitchFamily="18" charset="0"/>
                <a:cs typeface="Times New Roman" pitchFamily="18" charset="0"/>
              </a:rPr>
              <a:t>Thường chia thành các nhóm</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thuốc alkyl hóa; </a:t>
            </a:r>
            <a:r>
              <a:rPr lang="vi-VN" sz="2000" smtClean="0">
                <a:latin typeface="Times New Roman" pitchFamily="18" charset="0"/>
                <a:cs typeface="Times New Roman" pitchFamily="18" charset="0"/>
              </a:rPr>
              <a:t>thuốc </a:t>
            </a:r>
            <a:r>
              <a:rPr lang="vi-VN" sz="2000">
                <a:latin typeface="Times New Roman" pitchFamily="18" charset="0"/>
                <a:cs typeface="Times New Roman" pitchFamily="18" charset="0"/>
              </a:rPr>
              <a:t>kháng chuyển hóa</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kháng sinh kháng ung thư; </a:t>
            </a:r>
            <a:r>
              <a:rPr lang="vi-VN" sz="2000" smtClean="0">
                <a:latin typeface="Times New Roman" pitchFamily="18" charset="0"/>
                <a:cs typeface="Times New Roman" pitchFamily="18" charset="0"/>
              </a:rPr>
              <a:t>các </a:t>
            </a:r>
            <a:r>
              <a:rPr lang="vi-VN" sz="2000">
                <a:latin typeface="Times New Roman" pitchFamily="18" charset="0"/>
                <a:cs typeface="Times New Roman" pitchFamily="18" charset="0"/>
              </a:rPr>
              <a:t>alcaloid tự nhiên có nguồn gốc thực vật</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hormon &amp; </a:t>
            </a:r>
            <a:r>
              <a:rPr lang="vi-VN" sz="2000" smtClean="0">
                <a:latin typeface="Times New Roman" pitchFamily="18" charset="0"/>
                <a:cs typeface="Times New Roman" pitchFamily="18" charset="0"/>
              </a:rPr>
              <a:t>enzym các </a:t>
            </a:r>
            <a:r>
              <a:rPr lang="vi-VN" sz="2000">
                <a:latin typeface="Times New Roman" pitchFamily="18" charset="0"/>
                <a:cs typeface="Times New Roman" pitchFamily="18" charset="0"/>
              </a:rPr>
              <a:t>chất biến đổi đáp ứng miễn </a:t>
            </a:r>
            <a:r>
              <a:rPr lang="vi-VN" sz="2000" smtClean="0">
                <a:latin typeface="Times New Roman" pitchFamily="18" charset="0"/>
                <a:cs typeface="Times New Roman" pitchFamily="18" charset="0"/>
              </a:rPr>
              <a:t>dịch; nhóm </a:t>
            </a:r>
            <a:r>
              <a:rPr lang="vi-VN" sz="2000">
                <a:latin typeface="Times New Roman" pitchFamily="18" charset="0"/>
                <a:cs typeface="Times New Roman" pitchFamily="18" charset="0"/>
              </a:rPr>
              <a:t>nhằm tới phân tử đích làm chết &amp; kìm chế sự phát triển lan tỏa ung thư</a:t>
            </a:r>
            <a:r>
              <a:rPr lang="vi-VN" sz="2000" smtClean="0">
                <a:latin typeface="Times New Roman" pitchFamily="18" charset="0"/>
                <a:cs typeface="Times New Roman" pitchFamily="18" charset="0"/>
              </a:rPr>
              <a:t>.</a:t>
            </a:r>
          </a:p>
          <a:p>
            <a:pPr marL="0" indent="0">
              <a:buNone/>
            </a:pPr>
            <a:r>
              <a:rPr lang="en-US" sz="2000" i="1">
                <a:solidFill>
                  <a:srgbClr val="C00000"/>
                </a:solidFill>
                <a:latin typeface="Times New Roman" pitchFamily="18" charset="0"/>
                <a:cs typeface="Times New Roman" pitchFamily="18" charset="0"/>
              </a:rPr>
              <a:t>2.2 Một số nhóm thuốc chính</a:t>
            </a:r>
          </a:p>
          <a:p>
            <a:pPr marL="0" indent="0">
              <a:buNone/>
            </a:pP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Thuốc </a:t>
            </a:r>
            <a:r>
              <a:rPr lang="en-US" sz="2000">
                <a:latin typeface="Times New Roman" pitchFamily="18" charset="0"/>
                <a:cs typeface="Times New Roman" pitchFamily="18" charset="0"/>
              </a:rPr>
              <a:t>alkyl hóa: (nhóm gây độc tế bào</a:t>
            </a:r>
            <a:r>
              <a:rPr lang="en-US" sz="2000" smtClean="0">
                <a:latin typeface="Times New Roman" pitchFamily="18" charset="0"/>
                <a:cs typeface="Times New Roman" pitchFamily="18" charset="0"/>
              </a:rPr>
              <a:t>)</a:t>
            </a:r>
          </a:p>
          <a:p>
            <a:pPr marL="0" indent="0">
              <a:buNone/>
            </a:pPr>
            <a:endParaRPr lang="en-US" sz="2000">
              <a:latin typeface="Times New Roman" pitchFamily="18" charset="0"/>
              <a:cs typeface="Times New Roman" pitchFamily="18" charset="0"/>
            </a:endParaRPr>
          </a:p>
          <a:p>
            <a:pPr marL="0" indent="0">
              <a:buNone/>
            </a:pPr>
            <a:endParaRPr lang="en-US" sz="2000" smtClean="0">
              <a:latin typeface="Times New Roman" pitchFamily="18" charset="0"/>
              <a:cs typeface="Times New Roman" pitchFamily="18" charset="0"/>
            </a:endParaRPr>
          </a:p>
          <a:p>
            <a:pPr marL="0" indent="0">
              <a:buNone/>
            </a:pPr>
            <a:endParaRPr lang="en-US" sz="2000">
              <a:latin typeface="Times New Roman" pitchFamily="18" charset="0"/>
              <a:cs typeface="Times New Roman" pitchFamily="18" charset="0"/>
            </a:endParaRPr>
          </a:p>
          <a:p>
            <a:pPr marL="0" indent="0">
              <a:buNone/>
            </a:pPr>
            <a:endParaRPr lang="en-US" sz="2000" smtClean="0">
              <a:latin typeface="Times New Roman" pitchFamily="18" charset="0"/>
              <a:cs typeface="Times New Roman" pitchFamily="18" charset="0"/>
            </a:endParaRPr>
          </a:p>
          <a:p>
            <a:pPr marL="0" indent="0">
              <a:buNone/>
            </a:pPr>
            <a:endParaRPr lang="en-US" sz="2000">
              <a:latin typeface="Times New Roman" pitchFamily="18" charset="0"/>
              <a:cs typeface="Times New Roman" pitchFamily="18" charset="0"/>
            </a:endParaRPr>
          </a:p>
          <a:p>
            <a:pPr marL="0" indent="0">
              <a:buNone/>
            </a:pPr>
            <a:r>
              <a:rPr lang="en-US" sz="2000" smtClean="0">
                <a:latin typeface="Times New Roman" pitchFamily="18" charset="0"/>
                <a:cs typeface="Times New Roman" pitchFamily="18" charset="0"/>
              </a:rPr>
              <a:t>- Thuốc </a:t>
            </a:r>
            <a:r>
              <a:rPr lang="en-US" sz="2000">
                <a:latin typeface="Times New Roman" pitchFamily="18" charset="0"/>
                <a:cs typeface="Times New Roman" pitchFamily="18" charset="0"/>
              </a:rPr>
              <a:t>kháng </a:t>
            </a:r>
            <a:r>
              <a:rPr lang="en-US" sz="2000" smtClean="0">
                <a:latin typeface="Times New Roman" pitchFamily="18" charset="0"/>
                <a:cs typeface="Times New Roman" pitchFamily="18" charset="0"/>
              </a:rPr>
              <a:t>chuyển </a:t>
            </a:r>
            <a:r>
              <a:rPr lang="en-US" sz="2000">
                <a:latin typeface="Times New Roman" pitchFamily="18" charset="0"/>
                <a:cs typeface="Times New Roman" pitchFamily="18" charset="0"/>
              </a:rPr>
              <a:t>hóa: (nhóm gây độc tế bào)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752" y="2267541"/>
            <a:ext cx="2746554" cy="23921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800" y="2888081"/>
            <a:ext cx="2563829" cy="1948614"/>
          </a:xfrm>
          <a:prstGeom prst="rect">
            <a:avLst/>
          </a:prstGeom>
        </p:spPr>
      </p:pic>
      <p:pic>
        <p:nvPicPr>
          <p:cNvPr id="6" name="Picture 5"/>
          <p:cNvPicPr>
            <a:picLocks noChangeAspect="1"/>
          </p:cNvPicPr>
          <p:nvPr/>
        </p:nvPicPr>
        <p:blipFill>
          <a:blip r:embed="rId4"/>
          <a:stretch>
            <a:fillRect/>
          </a:stretch>
        </p:blipFill>
        <p:spPr>
          <a:xfrm>
            <a:off x="6097081" y="4637396"/>
            <a:ext cx="2418273" cy="1561875"/>
          </a:xfrm>
          <a:prstGeom prst="rect">
            <a:avLst/>
          </a:prstGeom>
        </p:spPr>
      </p:pic>
      <p:sp>
        <p:nvSpPr>
          <p:cNvPr id="7" name="Rectangle 6"/>
          <p:cNvSpPr/>
          <p:nvPr/>
        </p:nvSpPr>
        <p:spPr>
          <a:xfrm>
            <a:off x="6452029" y="6025801"/>
            <a:ext cx="2063325" cy="738664"/>
          </a:xfrm>
          <a:prstGeom prst="rect">
            <a:avLst/>
          </a:prstGeom>
        </p:spPr>
        <p:txBody>
          <a:bodyPr wrap="square">
            <a:spAutoFit/>
          </a:bodyPr>
          <a:lstStyle/>
          <a:p>
            <a:endParaRPr lang="vi-VN" sz="1200">
              <a:latin typeface="Calibri" panose="020F0502020204030204" pitchFamily="34" charset="0"/>
            </a:endParaRPr>
          </a:p>
          <a:p>
            <a:r>
              <a:rPr lang="vi-VN" sz="1600">
                <a:latin typeface="+mj-lt"/>
              </a:rPr>
              <a:t>Xeloda 50mg: 67.000 </a:t>
            </a:r>
          </a:p>
          <a:p>
            <a:endParaRPr lang="vi-VN"/>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064" y="5252254"/>
            <a:ext cx="2019300" cy="1601236"/>
          </a:xfrm>
          <a:prstGeom prst="rect">
            <a:avLst/>
          </a:prstGeom>
        </p:spPr>
      </p:pic>
    </p:spTree>
    <p:extLst>
      <p:ext uri="{BB962C8B-B14F-4D97-AF65-F5344CB8AC3E}">
        <p14:creationId xmlns:p14="http://schemas.microsoft.com/office/powerpoint/2010/main" val="375870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34" y="1564106"/>
            <a:ext cx="4910808" cy="4584031"/>
          </a:xfrm>
        </p:spPr>
        <p:txBody>
          <a:bodyPr>
            <a:normAutofit fontScale="90000"/>
          </a:bodyPr>
          <a:lstStyle/>
          <a:p>
            <a:r>
              <a:rPr lang="vi-VN" sz="2400" smtClean="0">
                <a:cs typeface="Times New Roman" pitchFamily="18" charset="0"/>
              </a:rPr>
              <a:t>- </a:t>
            </a:r>
            <a:r>
              <a:rPr lang="vi-VN" sz="2400" i="1" smtClean="0">
                <a:cs typeface="Times New Roman" pitchFamily="18" charset="0"/>
              </a:rPr>
              <a:t>Kháng </a:t>
            </a:r>
            <a:r>
              <a:rPr lang="vi-VN" sz="2400" i="1">
                <a:cs typeface="Times New Roman" pitchFamily="18" charset="0"/>
              </a:rPr>
              <a:t>sinh kháng ung thư: (nhóm gây độc tế bào)</a:t>
            </a:r>
            <a:br>
              <a:rPr lang="vi-VN" sz="2400" i="1">
                <a:cs typeface="Times New Roman" pitchFamily="18" charset="0"/>
              </a:rPr>
            </a:br>
            <a:r>
              <a:rPr lang="vi-VN" sz="2400">
                <a:cs typeface="Times New Roman" pitchFamily="18" charset="0"/>
              </a:rPr>
              <a:t> </a:t>
            </a:r>
            <a:r>
              <a:rPr lang="vi-VN" sz="2400" smtClean="0">
                <a:cs typeface="Times New Roman" pitchFamily="18" charset="0"/>
              </a:rPr>
              <a:t>Dactinomycin</a:t>
            </a:r>
            <a:br>
              <a:rPr lang="vi-VN" sz="2400" smtClean="0">
                <a:cs typeface="Times New Roman" pitchFamily="18" charset="0"/>
              </a:rPr>
            </a:br>
            <a:r>
              <a:rPr lang="vi-VN" sz="2400" smtClean="0">
                <a:cs typeface="Times New Roman" pitchFamily="18" charset="0"/>
              </a:rPr>
              <a:t> </a:t>
            </a:r>
            <a:r>
              <a:rPr lang="vi-VN" sz="2400">
                <a:cs typeface="Times New Roman" pitchFamily="18" charset="0"/>
              </a:rPr>
              <a:t>Daunorubicin</a:t>
            </a:r>
            <a:br>
              <a:rPr lang="vi-VN" sz="2400">
                <a:cs typeface="Times New Roman" pitchFamily="18" charset="0"/>
              </a:rPr>
            </a:br>
            <a:r>
              <a:rPr lang="vi-VN" sz="2400" smtClean="0">
                <a:cs typeface="Times New Roman" pitchFamily="18" charset="0"/>
              </a:rPr>
              <a:t>- </a:t>
            </a:r>
            <a:r>
              <a:rPr lang="vi-VN" sz="2400" i="1" smtClean="0">
                <a:cs typeface="Times New Roman" pitchFamily="18" charset="0"/>
              </a:rPr>
              <a:t>Các </a:t>
            </a:r>
            <a:r>
              <a:rPr lang="vi-VN" sz="2400" i="1">
                <a:cs typeface="Times New Roman" pitchFamily="18" charset="0"/>
              </a:rPr>
              <a:t>alcaloid tự nhiên có nguồn gốc thực vật: (nhóm gây độc tế bào)</a:t>
            </a:r>
            <a:br>
              <a:rPr lang="vi-VN" sz="2400" i="1">
                <a:cs typeface="Times New Roman" pitchFamily="18" charset="0"/>
              </a:rPr>
            </a:br>
            <a:r>
              <a:rPr lang="vi-VN" sz="2400">
                <a:cs typeface="Times New Roman" pitchFamily="18" charset="0"/>
              </a:rPr>
              <a:t>Etoposid</a:t>
            </a:r>
            <a:br>
              <a:rPr lang="vi-VN" sz="2400">
                <a:cs typeface="Times New Roman" pitchFamily="18" charset="0"/>
              </a:rPr>
            </a:br>
            <a:r>
              <a:rPr lang="vi-VN" sz="2400">
                <a:cs typeface="Times New Roman" pitchFamily="18" charset="0"/>
              </a:rPr>
              <a:t>Navelbin</a:t>
            </a:r>
            <a:br>
              <a:rPr lang="vi-VN" sz="2400">
                <a:cs typeface="Times New Roman" pitchFamily="18" charset="0"/>
              </a:rPr>
            </a:br>
            <a:r>
              <a:rPr lang="vi-VN" sz="2400">
                <a:cs typeface="Times New Roman" pitchFamily="18" charset="0"/>
              </a:rPr>
              <a:t>- </a:t>
            </a:r>
            <a:r>
              <a:rPr lang="vi-VN" sz="2400" i="1">
                <a:cs typeface="Times New Roman" pitchFamily="18" charset="0"/>
              </a:rPr>
              <a:t>Hormon &amp; enzym (nhóm không gây độc tế bào</a:t>
            </a:r>
            <a:r>
              <a:rPr lang="vi-VN" sz="2400">
                <a:cs typeface="Times New Roman" pitchFamily="18" charset="0"/>
              </a:rPr>
              <a:t>)</a:t>
            </a:r>
            <a:br>
              <a:rPr lang="vi-VN" sz="2400">
                <a:cs typeface="Times New Roman" pitchFamily="18" charset="0"/>
              </a:rPr>
            </a:br>
            <a:r>
              <a:rPr lang="vi-VN" sz="2400">
                <a:cs typeface="Times New Roman" pitchFamily="18" charset="0"/>
              </a:rPr>
              <a:t>Anastrozol</a:t>
            </a:r>
            <a:br>
              <a:rPr lang="vi-VN" sz="2400">
                <a:cs typeface="Times New Roman" pitchFamily="18" charset="0"/>
              </a:rPr>
            </a:br>
            <a:r>
              <a:rPr lang="vi-VN" sz="2400">
                <a:cs typeface="Times New Roman" pitchFamily="18" charset="0"/>
              </a:rPr>
              <a:t>leuprolid</a:t>
            </a:r>
            <a:br>
              <a:rPr lang="vi-VN" sz="2400">
                <a:cs typeface="Times New Roman" pitchFamily="18" charset="0"/>
              </a:rPr>
            </a:br>
            <a:r>
              <a:rPr lang="vi-VN" sz="2400" i="1">
                <a:cs typeface="Times New Roman" pitchFamily="18" charset="0"/>
              </a:rPr>
              <a:t>- Các chất biến đổi đáp ứng miễn dịch (nhóm không gây độc tế bào)</a:t>
            </a:r>
            <a:br>
              <a:rPr lang="vi-VN" sz="2400" i="1">
                <a:cs typeface="Times New Roman" pitchFamily="18" charset="0"/>
              </a:rPr>
            </a:br>
            <a:r>
              <a:rPr lang="vi-VN" sz="2400" smtClean="0">
                <a:cs typeface="Times New Roman" pitchFamily="18" charset="0"/>
              </a:rPr>
              <a:t>interfero-alpha, beta, gama</a:t>
            </a:r>
            <a:br>
              <a:rPr lang="vi-VN" sz="2400" smtClean="0">
                <a:cs typeface="Times New Roman" pitchFamily="18" charset="0"/>
              </a:rPr>
            </a:br>
            <a:r>
              <a:rPr lang="vi-VN" sz="2400" smtClean="0">
                <a:cs typeface="Times New Roman" pitchFamily="18" charset="0"/>
              </a:rPr>
              <a:t>Levamisole</a:t>
            </a:r>
            <a:r>
              <a:rPr lang="vi-VN" sz="2400">
                <a:cs typeface="Times New Roman" pitchFamily="18" charset="0"/>
              </a:rPr>
              <a:t/>
            </a:r>
            <a:br>
              <a:rPr lang="vi-VN" sz="2400">
                <a:cs typeface="Times New Roman" pitchFamily="18" charset="0"/>
              </a:rPr>
            </a:br>
            <a:r>
              <a:rPr lang="vi-VN" sz="2400" smtClean="0">
                <a:cs typeface="Times New Roman" pitchFamily="18" charset="0"/>
              </a:rPr>
              <a:t>- </a:t>
            </a:r>
            <a:r>
              <a:rPr lang="vi-VN" sz="2400" i="1">
                <a:cs typeface="Times New Roman" pitchFamily="18" charset="0"/>
              </a:rPr>
              <a:t>Thuốc nhằm tới phân tử đích làm chết &amp; kìm chế sự phát triển lan tỏa ung thư</a:t>
            </a:r>
            <a:r>
              <a:rPr lang="vi-VN" sz="2400">
                <a:cs typeface="Times New Roman" pitchFamily="18" charset="0"/>
              </a:rPr>
              <a:t/>
            </a:r>
            <a:br>
              <a:rPr lang="vi-VN" sz="2400">
                <a:cs typeface="Times New Roman" pitchFamily="18" charset="0"/>
              </a:rPr>
            </a:br>
            <a:r>
              <a:rPr lang="vi-VN" sz="2400" smtClean="0">
                <a:cs typeface="Times New Roman" pitchFamily="18" charset="0"/>
              </a:rPr>
              <a:t>Sorafenib</a:t>
            </a:r>
            <a:br>
              <a:rPr lang="vi-VN" sz="2400" smtClean="0">
                <a:cs typeface="Times New Roman" pitchFamily="18" charset="0"/>
              </a:rPr>
            </a:br>
            <a:r>
              <a:rPr lang="vi-VN" sz="2400" smtClean="0">
                <a:cs typeface="Times New Roman" pitchFamily="18" charset="0"/>
              </a:rPr>
              <a:t>Erlotinib</a:t>
            </a:r>
            <a:r>
              <a:rPr lang="vi-VN" sz="2400">
                <a:cs typeface="Times New Roman" pitchFamily="18" charset="0"/>
              </a:rPr>
              <a:t/>
            </a:r>
            <a:br>
              <a:rPr lang="vi-VN" sz="2400">
                <a:cs typeface="Times New Roman" pitchFamily="18" charset="0"/>
              </a:rPr>
            </a:br>
            <a:r>
              <a:rPr lang="vi-VN" sz="2400">
                <a:cs typeface="Times New Roman" pitchFamily="18" charset="0"/>
              </a:rPr>
              <a:t/>
            </a:r>
            <a:br>
              <a:rPr lang="vi-VN" sz="2400">
                <a:cs typeface="Times New Roman" pitchFamily="18" charset="0"/>
              </a:rPr>
            </a:br>
            <a:r>
              <a:rPr lang="vi-VN" sz="2400">
                <a:cs typeface="Times New Roman" pitchFamily="18" charset="0"/>
              </a:rPr>
              <a:t/>
            </a:r>
            <a:br>
              <a:rPr lang="vi-VN" sz="2400">
                <a:cs typeface="Times New Roman" pitchFamily="18" charset="0"/>
              </a:rPr>
            </a:b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894" y="39527"/>
            <a:ext cx="1407695" cy="18167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952" y="0"/>
            <a:ext cx="1562100" cy="1699081"/>
          </a:xfrm>
          <a:prstGeom prst="rect">
            <a:avLst/>
          </a:prstGeom>
        </p:spPr>
      </p:pic>
      <p:pic>
        <p:nvPicPr>
          <p:cNvPr id="7" name="Picture 6"/>
          <p:cNvPicPr>
            <a:picLocks noChangeAspect="1"/>
          </p:cNvPicPr>
          <p:nvPr/>
        </p:nvPicPr>
        <p:blipFill>
          <a:blip r:embed="rId4"/>
          <a:stretch>
            <a:fillRect/>
          </a:stretch>
        </p:blipFill>
        <p:spPr>
          <a:xfrm>
            <a:off x="4891824" y="1855222"/>
            <a:ext cx="2226929" cy="2111164"/>
          </a:xfrm>
          <a:prstGeom prst="rect">
            <a:avLst/>
          </a:prstGeom>
        </p:spPr>
      </p:pic>
      <p:sp>
        <p:nvSpPr>
          <p:cNvPr id="8" name="Rectangle 7"/>
          <p:cNvSpPr/>
          <p:nvPr/>
        </p:nvSpPr>
        <p:spPr>
          <a:xfrm>
            <a:off x="4891824" y="4003096"/>
            <a:ext cx="2657976" cy="584775"/>
          </a:xfrm>
          <a:prstGeom prst="rect">
            <a:avLst/>
          </a:prstGeom>
        </p:spPr>
        <p:txBody>
          <a:bodyPr wrap="square">
            <a:spAutoFit/>
          </a:bodyPr>
          <a:lstStyle/>
          <a:p>
            <a:r>
              <a:rPr lang="da-DK" sz="1600">
                <a:latin typeface="Times New Roman" panose="02020603050405020304" pitchFamily="18" charset="0"/>
                <a:cs typeface="Times New Roman" panose="02020603050405020304" pitchFamily="18" charset="0"/>
              </a:rPr>
              <a:t>Navelbin v20mg:1.500.000</a:t>
            </a:r>
          </a:p>
          <a:p>
            <a:r>
              <a:rPr lang="da-DK" sz="1600">
                <a:latin typeface="Times New Roman" panose="02020603050405020304" pitchFamily="18" charset="0"/>
                <a:cs typeface="Times New Roman" panose="02020603050405020304" pitchFamily="18" charset="0"/>
              </a:rPr>
              <a:t>Navelbin v30mg: 2.250.000</a:t>
            </a:r>
            <a:endParaRPr lang="vi-VN" sz="16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513" y="1524169"/>
            <a:ext cx="1753603" cy="1837322"/>
          </a:xfrm>
          <a:prstGeom prst="rect">
            <a:avLst/>
          </a:prstGeom>
        </p:spPr>
      </p:pic>
      <p:sp>
        <p:nvSpPr>
          <p:cNvPr id="10" name="Rectangle 9"/>
          <p:cNvSpPr/>
          <p:nvPr/>
        </p:nvSpPr>
        <p:spPr>
          <a:xfrm>
            <a:off x="7477122" y="3262813"/>
            <a:ext cx="2199859" cy="523220"/>
          </a:xfrm>
          <a:prstGeom prst="rect">
            <a:avLst/>
          </a:prstGeom>
        </p:spPr>
        <p:txBody>
          <a:bodyPr wrap="square">
            <a:spAutoFit/>
          </a:bodyPr>
          <a:lstStyle/>
          <a:p>
            <a:r>
              <a:rPr lang="vi-VN"/>
              <a:t>Etoposid 100mg</a:t>
            </a:r>
            <a:r>
              <a:rPr lang="vi-VN" smtClean="0"/>
              <a:t>: 190.000</a:t>
            </a:r>
            <a:endParaRPr lang="vi-VN"/>
          </a:p>
        </p:txBody>
      </p:sp>
      <p:sp>
        <p:nvSpPr>
          <p:cNvPr id="11" name="Rectangle 10"/>
          <p:cNvSpPr/>
          <p:nvPr/>
        </p:nvSpPr>
        <p:spPr>
          <a:xfrm>
            <a:off x="5093840" y="6387211"/>
            <a:ext cx="2164119" cy="307777"/>
          </a:xfrm>
          <a:prstGeom prst="rect">
            <a:avLst/>
          </a:prstGeom>
        </p:spPr>
        <p:txBody>
          <a:bodyPr wrap="none">
            <a:spAutoFit/>
          </a:bodyPr>
          <a:lstStyle/>
          <a:p>
            <a:r>
              <a:rPr lang="vi-VN" smtClean="0"/>
              <a:t>   Anastrozol </a:t>
            </a:r>
            <a:r>
              <a:rPr lang="vi-VN"/>
              <a:t>1mg:70.000</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249" y="4524483"/>
            <a:ext cx="2143125" cy="1755006"/>
          </a:xfrm>
          <a:prstGeom prst="rect">
            <a:avLst/>
          </a:prstGeom>
        </p:spPr>
      </p:pic>
      <p:sp>
        <p:nvSpPr>
          <p:cNvPr id="13" name="Rectangle 12"/>
          <p:cNvSpPr/>
          <p:nvPr/>
        </p:nvSpPr>
        <p:spPr>
          <a:xfrm>
            <a:off x="7310756" y="6279489"/>
            <a:ext cx="1657852" cy="523220"/>
          </a:xfrm>
          <a:prstGeom prst="rect">
            <a:avLst/>
          </a:prstGeom>
        </p:spPr>
        <p:txBody>
          <a:bodyPr wrap="square">
            <a:spAutoFit/>
          </a:bodyPr>
          <a:lstStyle/>
          <a:p>
            <a:r>
              <a:rPr lang="vi-VN"/>
              <a:t>Sorafenib 200mg: 1.000.000</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756" y="3777293"/>
            <a:ext cx="1795978" cy="2551631"/>
          </a:xfrm>
          <a:prstGeom prst="rect">
            <a:avLst/>
          </a:prstGeom>
        </p:spPr>
      </p:pic>
    </p:spTree>
    <p:extLst>
      <p:ext uri="{BB962C8B-B14F-4D97-AF65-F5344CB8AC3E}">
        <p14:creationId xmlns:p14="http://schemas.microsoft.com/office/powerpoint/2010/main" val="2052480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706" y="84222"/>
            <a:ext cx="7886700" cy="6593304"/>
          </a:xfrm>
        </p:spPr>
        <p:txBody>
          <a:bodyPr>
            <a:noAutofit/>
          </a:bodyPr>
          <a:lstStyle/>
          <a:p>
            <a:pPr marL="0" indent="0">
              <a:lnSpc>
                <a:spcPct val="120000"/>
              </a:lnSpc>
              <a:buNone/>
            </a:pPr>
            <a:r>
              <a:rPr lang="vi-VN" sz="1600" b="1" i="1">
                <a:solidFill>
                  <a:srgbClr val="C00000"/>
                </a:solidFill>
                <a:cs typeface="Times New Roman" pitchFamily="18" charset="0"/>
              </a:rPr>
              <a:t>3</a:t>
            </a:r>
            <a:r>
              <a:rPr lang="vi-VN" sz="1800" b="1" i="1">
                <a:solidFill>
                  <a:srgbClr val="C00000"/>
                </a:solidFill>
                <a:latin typeface="+mj-lt"/>
                <a:cs typeface="Times New Roman" pitchFamily="18" charset="0"/>
              </a:rPr>
              <a:t>. ĐỘC TÍNH CỦA HÓA TRỊ LIỆU UNG THƯ</a:t>
            </a:r>
            <a:br>
              <a:rPr lang="vi-VN" sz="1800" b="1" i="1">
                <a:solidFill>
                  <a:srgbClr val="C00000"/>
                </a:solidFill>
                <a:latin typeface="+mj-lt"/>
                <a:cs typeface="Times New Roman" pitchFamily="18" charset="0"/>
              </a:rPr>
            </a:br>
            <a:r>
              <a:rPr lang="vi-VN" sz="1800" b="1" i="1" smtClean="0">
                <a:solidFill>
                  <a:srgbClr val="C00000"/>
                </a:solidFill>
                <a:latin typeface="+mj-lt"/>
                <a:cs typeface="Times New Roman" pitchFamily="18" charset="0"/>
              </a:rPr>
              <a:t>	</a:t>
            </a:r>
            <a:r>
              <a:rPr lang="vi-VN" sz="1800" b="1" smtClean="0">
                <a:latin typeface="+mj-lt"/>
                <a:cs typeface="Times New Roman" pitchFamily="18" charset="0"/>
              </a:rPr>
              <a:t>3.1 </a:t>
            </a:r>
            <a:r>
              <a:rPr lang="vi-VN" sz="1800" b="1">
                <a:latin typeface="+mj-lt"/>
                <a:cs typeface="Times New Roman" pitchFamily="18" charset="0"/>
              </a:rPr>
              <a:t>Độc tính trên các tế bào sinh trưởng nhanh:</a:t>
            </a:r>
            <a:br>
              <a:rPr lang="vi-VN" sz="1800" b="1">
                <a:latin typeface="+mj-lt"/>
                <a:cs typeface="Times New Roman" pitchFamily="18" charset="0"/>
              </a:rPr>
            </a:br>
            <a:r>
              <a:rPr lang="vi-VN" sz="1800">
                <a:latin typeface="+mj-lt"/>
                <a:cs typeface="Times New Roman" pitchFamily="18" charset="0"/>
              </a:rPr>
              <a:t>‒ </a:t>
            </a:r>
            <a:r>
              <a:rPr lang="vi-VN" sz="1800" smtClean="0">
                <a:latin typeface="+mj-lt"/>
                <a:cs typeface="Times New Roman" pitchFamily="18" charset="0"/>
              </a:rPr>
              <a:t> Suy </a:t>
            </a:r>
            <a:r>
              <a:rPr lang="vi-VN" sz="1800">
                <a:latin typeface="+mj-lt"/>
                <a:cs typeface="Times New Roman" pitchFamily="18" charset="0"/>
              </a:rPr>
              <a:t>tủy</a:t>
            </a:r>
            <a:br>
              <a:rPr lang="vi-VN" sz="1800">
                <a:latin typeface="+mj-lt"/>
                <a:cs typeface="Times New Roman" pitchFamily="18" charset="0"/>
              </a:rPr>
            </a:br>
            <a:r>
              <a:rPr lang="vi-VN" sz="1800">
                <a:latin typeface="+mj-lt"/>
                <a:cs typeface="Times New Roman" pitchFamily="18" charset="0"/>
              </a:rPr>
              <a:t>‒ </a:t>
            </a:r>
            <a:r>
              <a:rPr lang="vi-VN" sz="1800" smtClean="0">
                <a:latin typeface="+mj-lt"/>
                <a:cs typeface="Times New Roman" pitchFamily="18" charset="0"/>
              </a:rPr>
              <a:t> Viêm </a:t>
            </a:r>
            <a:r>
              <a:rPr lang="vi-VN" sz="1800">
                <a:latin typeface="+mj-lt"/>
                <a:cs typeface="Times New Roman" pitchFamily="18" charset="0"/>
              </a:rPr>
              <a:t>niêm mạch, tiêu chảy, buồn nôn và nôn</a:t>
            </a:r>
            <a:br>
              <a:rPr lang="vi-VN" sz="1800">
                <a:latin typeface="+mj-lt"/>
                <a:cs typeface="Times New Roman" pitchFamily="18" charset="0"/>
              </a:rPr>
            </a:br>
            <a:r>
              <a:rPr lang="vi-VN" sz="1800">
                <a:latin typeface="+mj-lt"/>
                <a:cs typeface="Times New Roman" pitchFamily="18" charset="0"/>
              </a:rPr>
              <a:t>‒ </a:t>
            </a:r>
            <a:r>
              <a:rPr lang="vi-VN" sz="1800" smtClean="0">
                <a:latin typeface="+mj-lt"/>
                <a:cs typeface="Times New Roman" pitchFamily="18" charset="0"/>
              </a:rPr>
              <a:t> Rụng </a:t>
            </a:r>
            <a:r>
              <a:rPr lang="vi-VN" sz="1800">
                <a:latin typeface="+mj-lt"/>
                <a:cs typeface="Times New Roman" pitchFamily="18" charset="0"/>
              </a:rPr>
              <a:t>tóc, thay đổi về da, </a:t>
            </a:r>
            <a:r>
              <a:rPr lang="vi-VN" sz="1800" smtClean="0">
                <a:latin typeface="+mj-lt"/>
                <a:cs typeface="Times New Roman" pitchFamily="18" charset="0"/>
              </a:rPr>
              <a:t>móng</a:t>
            </a:r>
            <a:endParaRPr lang="vi-VN" sz="1800" smtClean="0">
              <a:latin typeface="+mj-lt"/>
              <a:cs typeface="Times New Roman" pitchFamily="18" charset="0"/>
            </a:endParaRPr>
          </a:p>
          <a:p>
            <a:pPr marL="0" indent="0">
              <a:lnSpc>
                <a:spcPct val="120000"/>
              </a:lnSpc>
              <a:buNone/>
            </a:pPr>
            <a:r>
              <a:rPr lang="vi-VN" sz="1800" b="1" smtClean="0">
                <a:latin typeface="+mj-lt"/>
                <a:cs typeface="Times New Roman" pitchFamily="18" charset="0"/>
              </a:rPr>
              <a:t>	3.2 Loét </a:t>
            </a:r>
            <a:r>
              <a:rPr lang="vi-VN" sz="1800" b="1" smtClean="0">
                <a:latin typeface="+mj-lt"/>
                <a:cs typeface="Times New Roman" pitchFamily="18" charset="0"/>
              </a:rPr>
              <a:t>miệng do tăng tiết </a:t>
            </a:r>
            <a:r>
              <a:rPr lang="vi-VN" sz="1800" b="1" smtClean="0">
                <a:latin typeface="+mj-lt"/>
                <a:cs typeface="Times New Roman" pitchFamily="18" charset="0"/>
              </a:rPr>
              <a:t>acid</a:t>
            </a:r>
            <a:endParaRPr lang="vi-VN" sz="1800" b="1" smtClean="0">
              <a:latin typeface="+mj-lt"/>
              <a:cs typeface="Times New Roman" pitchFamily="18" charset="0"/>
            </a:endParaRPr>
          </a:p>
          <a:p>
            <a:pPr marL="0" indent="0">
              <a:lnSpc>
                <a:spcPct val="120000"/>
              </a:lnSpc>
              <a:buNone/>
            </a:pPr>
            <a:r>
              <a:rPr lang="vi-VN" sz="1800" b="1" smtClean="0">
                <a:latin typeface="+mj-lt"/>
                <a:cs typeface="Times New Roman" pitchFamily="18" charset="0"/>
              </a:rPr>
              <a:t>	3.3 </a:t>
            </a:r>
            <a:r>
              <a:rPr lang="vi-VN" sz="1800" b="1" smtClean="0">
                <a:latin typeface="+mj-lt"/>
                <a:cs typeface="Times New Roman" pitchFamily="18" charset="0"/>
              </a:rPr>
              <a:t>Phản ứng quá mẫn: ví dụ với </a:t>
            </a:r>
            <a:r>
              <a:rPr lang="vi-VN" sz="1800" b="1" smtClean="0">
                <a:latin typeface="+mj-lt"/>
                <a:cs typeface="Times New Roman" pitchFamily="18" charset="0"/>
              </a:rPr>
              <a:t>asparaginase</a:t>
            </a:r>
            <a:endParaRPr lang="vi-VN" sz="1800" b="1" smtClean="0">
              <a:latin typeface="+mj-lt"/>
              <a:cs typeface="Times New Roman" pitchFamily="18" charset="0"/>
            </a:endParaRPr>
          </a:p>
          <a:p>
            <a:pPr marL="0" indent="0">
              <a:lnSpc>
                <a:spcPct val="120000"/>
              </a:lnSpc>
              <a:buNone/>
            </a:pPr>
            <a:r>
              <a:rPr lang="vi-VN" sz="1800" b="1" smtClean="0">
                <a:latin typeface="+mj-lt"/>
                <a:cs typeface="Times New Roman" pitchFamily="18" charset="0"/>
              </a:rPr>
              <a:t>	3.4 </a:t>
            </a:r>
            <a:r>
              <a:rPr lang="vi-VN" sz="1800" b="1" smtClean="0">
                <a:latin typeface="+mj-lt"/>
                <a:cs typeface="Times New Roman" pitchFamily="18" charset="0"/>
              </a:rPr>
              <a:t>Độc tính trên các cơ quan đặc biệt ~ các thuốc:</a:t>
            </a:r>
            <a:br>
              <a:rPr lang="vi-VN" sz="1800" b="1" smtClean="0">
                <a:latin typeface="+mj-lt"/>
                <a:cs typeface="Times New Roman" pitchFamily="18" charset="0"/>
              </a:rPr>
            </a:br>
            <a:r>
              <a:rPr lang="vi-VN" sz="1800" b="1" smtClean="0">
                <a:latin typeface="+mj-lt"/>
                <a:cs typeface="Times New Roman" pitchFamily="18" charset="0"/>
              </a:rPr>
              <a:t>‒ </a:t>
            </a:r>
            <a:r>
              <a:rPr lang="vi-VN" sz="1800" b="1" smtClean="0">
                <a:latin typeface="+mj-lt"/>
                <a:cs typeface="Times New Roman" pitchFamily="18" charset="0"/>
              </a:rPr>
              <a:t> </a:t>
            </a:r>
            <a:r>
              <a:rPr lang="vi-VN" sz="1800" smtClean="0">
                <a:latin typeface="+mj-lt"/>
                <a:cs typeface="Times New Roman" pitchFamily="18" charset="0"/>
              </a:rPr>
              <a:t>Thận </a:t>
            </a:r>
            <a:r>
              <a:rPr lang="vi-VN" sz="1800" smtClean="0">
                <a:latin typeface="+mj-lt"/>
                <a:cs typeface="Times New Roman" pitchFamily="18" charset="0"/>
              </a:rPr>
              <a:t>~ cisplatin; streptozocin</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Thần </a:t>
            </a:r>
            <a:r>
              <a:rPr lang="vi-VN" sz="1800" smtClean="0">
                <a:latin typeface="+mj-lt"/>
                <a:cs typeface="Times New Roman" pitchFamily="18" charset="0"/>
              </a:rPr>
              <a:t>kinh ~ isofamid; paclitaxel</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Độc </a:t>
            </a:r>
            <a:r>
              <a:rPr lang="vi-VN" sz="1800" smtClean="0">
                <a:latin typeface="+mj-lt"/>
                <a:cs typeface="Times New Roman" pitchFamily="18" charset="0"/>
              </a:rPr>
              <a:t>trên phổi ~ bleomycin, busulfan</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Độc </a:t>
            </a:r>
            <a:r>
              <a:rPr lang="vi-VN" sz="1800" smtClean="0">
                <a:latin typeface="+mj-lt"/>
                <a:cs typeface="Times New Roman" pitchFamily="18" charset="0"/>
              </a:rPr>
              <a:t>trên tim ~ anthracyclin, 5-FU</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Độc </a:t>
            </a:r>
            <a:r>
              <a:rPr lang="vi-VN" sz="1800" smtClean="0">
                <a:latin typeface="+mj-lt"/>
                <a:cs typeface="Times New Roman" pitchFamily="18" charset="0"/>
              </a:rPr>
              <a:t>trên gan ~ asparaginase, busulfan</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Thiếu </a:t>
            </a:r>
            <a:r>
              <a:rPr lang="vi-VN" sz="1800" smtClean="0">
                <a:latin typeface="+mj-lt"/>
                <a:cs typeface="Times New Roman" pitchFamily="18" charset="0"/>
              </a:rPr>
              <a:t>máu, giảm bạch cầu, tiểu cầu</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Rối </a:t>
            </a:r>
            <a:r>
              <a:rPr lang="vi-VN" sz="1800" smtClean="0">
                <a:latin typeface="+mj-lt"/>
                <a:cs typeface="Times New Roman" pitchFamily="18" charset="0"/>
              </a:rPr>
              <a:t>loạn chuyển </a:t>
            </a:r>
            <a:r>
              <a:rPr lang="vi-VN" sz="1800" smtClean="0">
                <a:latin typeface="+mj-lt"/>
                <a:cs typeface="Times New Roman" pitchFamily="18" charset="0"/>
              </a:rPr>
              <a:t>hóa</a:t>
            </a:r>
            <a:endParaRPr lang="vi-VN" sz="1800" smtClean="0">
              <a:latin typeface="+mj-lt"/>
              <a:cs typeface="Times New Roman" pitchFamily="18" charset="0"/>
            </a:endParaRPr>
          </a:p>
          <a:p>
            <a:pPr marL="0" indent="0">
              <a:lnSpc>
                <a:spcPct val="120000"/>
              </a:lnSpc>
              <a:buNone/>
            </a:pPr>
            <a:r>
              <a:rPr lang="vi-VN" sz="1800" b="1" smtClean="0">
                <a:latin typeface="+mj-lt"/>
                <a:cs typeface="Times New Roman" pitchFamily="18" charset="0"/>
              </a:rPr>
              <a:t>	3.5 </a:t>
            </a:r>
            <a:r>
              <a:rPr lang="vi-VN" sz="1800" b="1" smtClean="0">
                <a:latin typeface="+mj-lt"/>
                <a:cs typeface="Times New Roman" pitchFamily="18" charset="0"/>
              </a:rPr>
              <a:t>Độc tính muộn của hóa trị liệu</a:t>
            </a:r>
            <a:br>
              <a:rPr lang="vi-VN" sz="1800" b="1" smtClean="0">
                <a:latin typeface="+mj-lt"/>
                <a:cs typeface="Times New Roman" pitchFamily="18" charset="0"/>
              </a:rPr>
            </a:br>
            <a:r>
              <a:rPr lang="vi-VN" sz="1800" b="1" smtClean="0">
                <a:latin typeface="+mj-lt"/>
                <a:cs typeface="Times New Roman" pitchFamily="18" charset="0"/>
              </a:rPr>
              <a:t>‒ </a:t>
            </a:r>
            <a:r>
              <a:rPr lang="vi-VN" sz="1800" b="1" smtClean="0">
                <a:latin typeface="+mj-lt"/>
                <a:cs typeface="Times New Roman" pitchFamily="18" charset="0"/>
              </a:rPr>
              <a:t> </a:t>
            </a:r>
            <a:r>
              <a:rPr lang="vi-VN" sz="1800" smtClean="0">
                <a:latin typeface="+mj-lt"/>
                <a:cs typeface="Times New Roman" pitchFamily="18" charset="0"/>
              </a:rPr>
              <a:t>Còi </a:t>
            </a:r>
            <a:r>
              <a:rPr lang="vi-VN" sz="1800" smtClean="0">
                <a:latin typeface="+mj-lt"/>
                <a:cs typeface="Times New Roman" pitchFamily="18" charset="0"/>
              </a:rPr>
              <a:t>cọc</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Khối </a:t>
            </a:r>
            <a:r>
              <a:rPr lang="vi-VN" sz="1800" smtClean="0">
                <a:latin typeface="+mj-lt"/>
                <a:cs typeface="Times New Roman" pitchFamily="18" charset="0"/>
              </a:rPr>
              <a:t>u ác tính thứ phát</a:t>
            </a:r>
            <a:br>
              <a:rPr lang="vi-VN" sz="1800" smtClean="0">
                <a:latin typeface="+mj-lt"/>
                <a:cs typeface="Times New Roman" pitchFamily="18" charset="0"/>
              </a:rPr>
            </a:br>
            <a:r>
              <a:rPr lang="vi-VN" sz="1800" smtClean="0">
                <a:latin typeface="+mj-lt"/>
                <a:cs typeface="Times New Roman" pitchFamily="18" charset="0"/>
              </a:rPr>
              <a:t>‒ </a:t>
            </a:r>
            <a:r>
              <a:rPr lang="vi-VN" sz="1800" smtClean="0">
                <a:latin typeface="+mj-lt"/>
                <a:cs typeface="Times New Roman" pitchFamily="18" charset="0"/>
              </a:rPr>
              <a:t> Rối </a:t>
            </a:r>
            <a:r>
              <a:rPr lang="vi-VN" sz="1800" smtClean="0">
                <a:latin typeface="+mj-lt"/>
                <a:cs typeface="Times New Roman" pitchFamily="18" charset="0"/>
              </a:rPr>
              <a:t>loạn sinh trưởng ở trẻ nhỏ</a:t>
            </a:r>
            <a:endParaRPr lang="vi-VN" sz="1800">
              <a:latin typeface="+mj-lt"/>
            </a:endParaRPr>
          </a:p>
        </p:txBody>
      </p:sp>
    </p:spTree>
    <p:extLst>
      <p:ext uri="{BB962C8B-B14F-4D97-AF65-F5344CB8AC3E}">
        <p14:creationId xmlns:p14="http://schemas.microsoft.com/office/powerpoint/2010/main" val="199970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96877053"/>
              </p:ext>
            </p:extLst>
          </p:nvPr>
        </p:nvGraphicFramePr>
        <p:xfrm>
          <a:off x="177421" y="245659"/>
          <a:ext cx="8666328" cy="6414447"/>
        </p:xfrm>
        <a:graphic>
          <a:graphicData uri="http://schemas.openxmlformats.org/drawingml/2006/table">
            <a:tbl>
              <a:tblPr firstRow="1" bandRow="1">
                <a:tableStyleId>{3C2FFA5D-87B4-456A-9821-1D502468CF0F}</a:tableStyleId>
              </a:tblPr>
              <a:tblGrid>
                <a:gridCol w="2959885"/>
                <a:gridCol w="2817667"/>
                <a:gridCol w="2888776"/>
              </a:tblGrid>
              <a:tr h="410956">
                <a:tc>
                  <a:txBody>
                    <a:bodyPr/>
                    <a:lstStyle/>
                    <a:p>
                      <a:r>
                        <a:rPr lang="vi-VN" sz="2000" smtClean="0">
                          <a:solidFill>
                            <a:srgbClr val="000099"/>
                          </a:solidFill>
                          <a:latin typeface="+mj-lt"/>
                        </a:rPr>
                        <a:t>Độc tính,</a:t>
                      </a:r>
                      <a:r>
                        <a:rPr lang="vi-VN" sz="2000" baseline="0" smtClean="0">
                          <a:solidFill>
                            <a:srgbClr val="000099"/>
                          </a:solidFill>
                          <a:latin typeface="+mj-lt"/>
                        </a:rPr>
                        <a:t> tác dụng phụ</a:t>
                      </a:r>
                      <a:endParaRPr lang="vi-VN" sz="2000">
                        <a:solidFill>
                          <a:srgbClr val="000099"/>
                        </a:solidFill>
                        <a:latin typeface="+mj-lt"/>
                      </a:endParaRPr>
                    </a:p>
                  </a:txBody>
                  <a:tcPr/>
                </a:tc>
                <a:tc>
                  <a:txBody>
                    <a:bodyPr/>
                    <a:lstStyle/>
                    <a:p>
                      <a:r>
                        <a:rPr lang="vi-VN" sz="2000" smtClean="0">
                          <a:solidFill>
                            <a:srgbClr val="000099"/>
                          </a:solidFill>
                          <a:latin typeface="+mj-lt"/>
                        </a:rPr>
                        <a:t>Thuốc chống</a:t>
                      </a:r>
                      <a:r>
                        <a:rPr lang="vi-VN" sz="2000" baseline="0" smtClean="0">
                          <a:solidFill>
                            <a:srgbClr val="000099"/>
                          </a:solidFill>
                          <a:latin typeface="+mj-lt"/>
                        </a:rPr>
                        <a:t> ung thư</a:t>
                      </a:r>
                      <a:endParaRPr lang="vi-VN" sz="2000">
                        <a:solidFill>
                          <a:srgbClr val="000099"/>
                        </a:solidFill>
                        <a:latin typeface="+mj-lt"/>
                      </a:endParaRPr>
                    </a:p>
                  </a:txBody>
                  <a:tcPr/>
                </a:tc>
                <a:tc>
                  <a:txBody>
                    <a:bodyPr/>
                    <a:lstStyle/>
                    <a:p>
                      <a:r>
                        <a:rPr lang="vi-VN" sz="2000" smtClean="0">
                          <a:solidFill>
                            <a:srgbClr val="000099"/>
                          </a:solidFill>
                          <a:latin typeface="+mj-lt"/>
                        </a:rPr>
                        <a:t>Thuốc </a:t>
                      </a:r>
                      <a:r>
                        <a:rPr lang="vi-VN" sz="2000" smtClean="0">
                          <a:solidFill>
                            <a:srgbClr val="000099"/>
                          </a:solidFill>
                          <a:latin typeface="+mj-lt"/>
                        </a:rPr>
                        <a:t>hỗ</a:t>
                      </a:r>
                      <a:r>
                        <a:rPr lang="vi-VN" sz="2000" baseline="0" smtClean="0">
                          <a:solidFill>
                            <a:srgbClr val="000099"/>
                          </a:solidFill>
                          <a:latin typeface="+mj-lt"/>
                        </a:rPr>
                        <a:t> </a:t>
                      </a:r>
                      <a:r>
                        <a:rPr lang="vi-VN" sz="2000" baseline="0" smtClean="0">
                          <a:solidFill>
                            <a:srgbClr val="000099"/>
                          </a:solidFill>
                          <a:latin typeface="+mj-lt"/>
                        </a:rPr>
                        <a:t>trợ</a:t>
                      </a:r>
                      <a:endParaRPr lang="vi-VN" sz="2000">
                        <a:solidFill>
                          <a:srgbClr val="000099"/>
                        </a:solidFill>
                        <a:latin typeface="+mj-lt"/>
                      </a:endParaRPr>
                    </a:p>
                  </a:txBody>
                  <a:tcPr/>
                </a:tc>
              </a:tr>
              <a:tr h="747800">
                <a:tc>
                  <a:txBody>
                    <a:bodyPr/>
                    <a:lstStyle/>
                    <a:p>
                      <a:r>
                        <a:rPr lang="vi-VN" sz="1600" smtClean="0">
                          <a:latin typeface="+mj-lt"/>
                        </a:rPr>
                        <a:t>Nôn</a:t>
                      </a:r>
                      <a:r>
                        <a:rPr lang="vi-VN" sz="1600" baseline="0" smtClean="0">
                          <a:latin typeface="+mj-lt"/>
                        </a:rPr>
                        <a:t> và buồn nôn</a:t>
                      </a:r>
                      <a:endParaRPr lang="vi-VN" sz="1600">
                        <a:latin typeface="+mj-lt"/>
                      </a:endParaRPr>
                    </a:p>
                  </a:txBody>
                  <a:tcPr/>
                </a:tc>
                <a:tc>
                  <a:txBody>
                    <a:bodyPr/>
                    <a:lstStyle/>
                    <a:p>
                      <a:r>
                        <a:rPr lang="vi-VN" sz="1600" kern="1200" smtClean="0">
                          <a:latin typeface="+mj-lt"/>
                        </a:rPr>
                        <a:t>Cisplatin, dacarbazin, streptozocin </a:t>
                      </a:r>
                      <a:endParaRPr lang="vi-VN" sz="1600">
                        <a:latin typeface="+mj-lt"/>
                      </a:endParaRPr>
                    </a:p>
                  </a:txBody>
                  <a:tcPr/>
                </a:tc>
                <a:tc>
                  <a:txBody>
                    <a:bodyPr/>
                    <a:lstStyle/>
                    <a:p>
                      <a:r>
                        <a:rPr lang="vi-VN" sz="1600" kern="1200" smtClean="0">
                          <a:latin typeface="+mj-lt"/>
                        </a:rPr>
                        <a:t>Dexamethason, cannabinoid, MCP </a:t>
                      </a:r>
                      <a:endParaRPr lang="vi-VN" sz="1600">
                        <a:latin typeface="+mj-lt"/>
                      </a:endParaRPr>
                    </a:p>
                  </a:txBody>
                  <a:tcPr/>
                </a:tc>
              </a:tr>
              <a:tr h="747800">
                <a:tc>
                  <a:txBody>
                    <a:bodyPr/>
                    <a:lstStyle/>
                    <a:p>
                      <a:r>
                        <a:rPr lang="vi-VN" sz="1600" smtClean="0">
                          <a:latin typeface="+mj-lt"/>
                        </a:rPr>
                        <a:t>Suy tủy</a:t>
                      </a:r>
                      <a:endParaRPr lang="vi-VN" sz="1600">
                        <a:latin typeface="+mj-lt"/>
                      </a:endParaRPr>
                    </a:p>
                  </a:txBody>
                  <a:tcPr/>
                </a:tc>
                <a:tc>
                  <a:txBody>
                    <a:bodyPr/>
                    <a:lstStyle/>
                    <a:p>
                      <a:r>
                        <a:rPr lang="vi-VN" sz="1600" kern="1200" smtClean="0">
                          <a:latin typeface="+mj-lt"/>
                        </a:rPr>
                        <a:t>Liệu pháp liều cao Topotecan </a:t>
                      </a:r>
                      <a:endParaRPr lang="vi-VN" sz="1600">
                        <a:latin typeface="+mj-lt"/>
                      </a:endParaRPr>
                    </a:p>
                  </a:txBody>
                  <a:tcPr/>
                </a:tc>
                <a:tc>
                  <a:txBody>
                    <a:bodyPr/>
                    <a:lstStyle/>
                    <a:p>
                      <a:r>
                        <a:rPr lang="vi-VN" sz="1600" kern="1200" smtClean="0">
                          <a:latin typeface="+mj-lt"/>
                        </a:rPr>
                        <a:t>Lenograstim, erythropoetin 	</a:t>
                      </a:r>
                      <a:endParaRPr lang="vi-VN" sz="1600">
                        <a:latin typeface="+mj-lt"/>
                      </a:endParaRPr>
                    </a:p>
                  </a:txBody>
                  <a:tcPr/>
                </a:tc>
              </a:tr>
              <a:tr h="747800">
                <a:tc>
                  <a:txBody>
                    <a:bodyPr/>
                    <a:lstStyle/>
                    <a:p>
                      <a:r>
                        <a:rPr lang="vi-VN" sz="1600" smtClean="0">
                          <a:latin typeface="+mj-lt"/>
                        </a:rPr>
                        <a:t>Thiếu máu, giảm</a:t>
                      </a:r>
                      <a:r>
                        <a:rPr lang="vi-VN" sz="1600" baseline="0" smtClean="0">
                          <a:latin typeface="+mj-lt"/>
                        </a:rPr>
                        <a:t> tiểu cầu, bạch cầu</a:t>
                      </a:r>
                      <a:endParaRPr lang="vi-VN" sz="1600">
                        <a:latin typeface="+mj-lt"/>
                      </a:endParaRPr>
                    </a:p>
                  </a:txBody>
                  <a:tcPr/>
                </a:tc>
                <a:tc>
                  <a:txBody>
                    <a:bodyPr/>
                    <a:lstStyle/>
                    <a:p>
                      <a:r>
                        <a:rPr lang="vi-VN" sz="1600" kern="1200" smtClean="0">
                          <a:latin typeface="+mj-lt"/>
                        </a:rPr>
                        <a:t>Topotecan, khác </a:t>
                      </a:r>
                      <a:endParaRPr lang="vi-VN" sz="1600">
                        <a:latin typeface="+mj-lt"/>
                      </a:endParaRPr>
                    </a:p>
                  </a:txBody>
                  <a:tcPr/>
                </a:tc>
                <a:tc>
                  <a:txBody>
                    <a:bodyPr/>
                    <a:lstStyle/>
                    <a:p>
                      <a:r>
                        <a:rPr lang="vi-VN" sz="1600" kern="1200" smtClean="0">
                          <a:latin typeface="+mj-lt"/>
                        </a:rPr>
                        <a:t>Truyền máu, truyền tiểu cầu, truyền bạch cầu </a:t>
                      </a:r>
                      <a:endParaRPr lang="vi-VN" sz="1600">
                        <a:latin typeface="+mj-lt"/>
                      </a:endParaRPr>
                    </a:p>
                  </a:txBody>
                  <a:tcPr/>
                </a:tc>
              </a:tr>
              <a:tr h="747800">
                <a:tc>
                  <a:txBody>
                    <a:bodyPr/>
                    <a:lstStyle/>
                    <a:p>
                      <a:r>
                        <a:rPr lang="vi-VN" sz="1600" smtClean="0">
                          <a:latin typeface="+mj-lt"/>
                        </a:rPr>
                        <a:t>Viêm</a:t>
                      </a:r>
                      <a:r>
                        <a:rPr lang="vi-VN" sz="1600" baseline="0" smtClean="0">
                          <a:latin typeface="+mj-lt"/>
                        </a:rPr>
                        <a:t> niêm mạc</a:t>
                      </a:r>
                      <a:endParaRPr lang="vi-VN" sz="1600">
                        <a:latin typeface="+mj-lt"/>
                      </a:endParaRPr>
                    </a:p>
                  </a:txBody>
                  <a:tcPr/>
                </a:tc>
                <a:tc>
                  <a:txBody>
                    <a:bodyPr/>
                    <a:lstStyle/>
                    <a:p>
                      <a:r>
                        <a:rPr lang="vi-VN" sz="1600" kern="1200" smtClean="0">
                          <a:latin typeface="+mj-lt"/>
                        </a:rPr>
                        <a:t>Xạ trị toàn cơ thể </a:t>
                      </a:r>
                      <a:endParaRPr lang="vi-VN" sz="1600">
                        <a:latin typeface="+mj-lt"/>
                      </a:endParaRPr>
                    </a:p>
                  </a:txBody>
                  <a:tcPr/>
                </a:tc>
                <a:tc>
                  <a:txBody>
                    <a:bodyPr/>
                    <a:lstStyle/>
                    <a:p>
                      <a:r>
                        <a:rPr lang="vi-VN" sz="1600" kern="1200" smtClean="0">
                          <a:latin typeface="+mj-lt"/>
                        </a:rPr>
                        <a:t>Kết hợp yếu tố tăng trưởng keratinocyt 	</a:t>
                      </a:r>
                      <a:endParaRPr lang="vi-VN" sz="1600">
                        <a:latin typeface="+mj-lt"/>
                      </a:endParaRPr>
                    </a:p>
                  </a:txBody>
                  <a:tcPr/>
                </a:tc>
              </a:tr>
              <a:tr h="523459">
                <a:tc>
                  <a:txBody>
                    <a:bodyPr/>
                    <a:lstStyle/>
                    <a:p>
                      <a:r>
                        <a:rPr lang="vi-VN" sz="1600" smtClean="0">
                          <a:latin typeface="+mj-lt"/>
                        </a:rPr>
                        <a:t>Tiêu</a:t>
                      </a:r>
                      <a:r>
                        <a:rPr lang="vi-VN" sz="1600" baseline="0" smtClean="0">
                          <a:latin typeface="+mj-lt"/>
                        </a:rPr>
                        <a:t> chảy</a:t>
                      </a:r>
                      <a:endParaRPr lang="vi-VN" sz="1600">
                        <a:latin typeface="+mj-lt"/>
                      </a:endParaRPr>
                    </a:p>
                  </a:txBody>
                  <a:tcPr/>
                </a:tc>
                <a:tc>
                  <a:txBody>
                    <a:bodyPr/>
                    <a:lstStyle/>
                    <a:p>
                      <a:r>
                        <a:rPr lang="vi-VN" sz="1600" kern="1200" smtClean="0">
                          <a:latin typeface="+mj-lt"/>
                        </a:rPr>
                        <a:t>CPT-11 </a:t>
                      </a:r>
                      <a:endParaRPr lang="vi-VN" sz="1600">
                        <a:latin typeface="+mj-lt"/>
                      </a:endParaRPr>
                    </a:p>
                  </a:txBody>
                  <a:tcPr/>
                </a:tc>
                <a:tc>
                  <a:txBody>
                    <a:bodyPr/>
                    <a:lstStyle/>
                    <a:p>
                      <a:r>
                        <a:rPr lang="vi-VN" sz="1600" kern="1200" smtClean="0">
                          <a:latin typeface="+mj-lt"/>
                        </a:rPr>
                        <a:t>Loperamid, octreotid </a:t>
                      </a:r>
                      <a:endParaRPr lang="vi-VN" sz="1600">
                        <a:latin typeface="+mj-lt"/>
                      </a:endParaRPr>
                    </a:p>
                  </a:txBody>
                  <a:tcPr/>
                </a:tc>
              </a:tr>
              <a:tr h="394996">
                <a:tc>
                  <a:txBody>
                    <a:bodyPr/>
                    <a:lstStyle/>
                    <a:p>
                      <a:r>
                        <a:rPr lang="vi-VN" sz="1600" smtClean="0">
                          <a:latin typeface="+mj-lt"/>
                        </a:rPr>
                        <a:t>Viêm</a:t>
                      </a:r>
                      <a:r>
                        <a:rPr lang="vi-VN" sz="1600" baseline="0" smtClean="0">
                          <a:latin typeface="+mj-lt"/>
                        </a:rPr>
                        <a:t> bàng quang</a:t>
                      </a:r>
                      <a:endParaRPr lang="vi-VN" sz="1600">
                        <a:latin typeface="+mj-lt"/>
                      </a:endParaRPr>
                    </a:p>
                  </a:txBody>
                  <a:tcPr/>
                </a:tc>
                <a:tc>
                  <a:txBody>
                    <a:bodyPr/>
                    <a:lstStyle/>
                    <a:p>
                      <a:r>
                        <a:rPr lang="vi-VN" sz="1600" kern="1200" smtClean="0">
                          <a:latin typeface="+mj-lt"/>
                        </a:rPr>
                        <a:t>Oxazaphosporin</a:t>
                      </a:r>
                      <a:endParaRPr lang="vi-VN" sz="1600">
                        <a:latin typeface="+mj-lt"/>
                      </a:endParaRPr>
                    </a:p>
                  </a:txBody>
                  <a:tcPr/>
                </a:tc>
                <a:tc>
                  <a:txBody>
                    <a:bodyPr/>
                    <a:lstStyle/>
                    <a:p>
                      <a:r>
                        <a:rPr lang="vi-VN" sz="1600" kern="1200" smtClean="0">
                          <a:latin typeface="+mj-lt"/>
                        </a:rPr>
                        <a:t>Mesna </a:t>
                      </a:r>
                      <a:endParaRPr lang="vi-VN" sz="1600">
                        <a:latin typeface="+mj-lt"/>
                      </a:endParaRPr>
                    </a:p>
                  </a:txBody>
                  <a:tcPr/>
                </a:tc>
              </a:tr>
              <a:tr h="523459">
                <a:tc>
                  <a:txBody>
                    <a:bodyPr/>
                    <a:lstStyle/>
                    <a:p>
                      <a:r>
                        <a:rPr lang="vi-VN" sz="1600" smtClean="0">
                          <a:latin typeface="+mj-lt"/>
                        </a:rPr>
                        <a:t>Tim xung huyết</a:t>
                      </a:r>
                      <a:r>
                        <a:rPr lang="vi-VN" sz="1600" baseline="0" smtClean="0">
                          <a:latin typeface="+mj-lt"/>
                        </a:rPr>
                        <a:t> mạn</a:t>
                      </a:r>
                      <a:endParaRPr lang="vi-VN" sz="1600">
                        <a:latin typeface="+mj-lt"/>
                      </a:endParaRPr>
                    </a:p>
                  </a:txBody>
                  <a:tcPr/>
                </a:tc>
                <a:tc>
                  <a:txBody>
                    <a:bodyPr/>
                    <a:lstStyle/>
                    <a:p>
                      <a:r>
                        <a:rPr lang="vi-VN" sz="1600" kern="1200" smtClean="0">
                          <a:latin typeface="+mj-lt"/>
                        </a:rPr>
                        <a:t>Các anthracyclin </a:t>
                      </a:r>
                      <a:endParaRPr lang="vi-VN" sz="1600">
                        <a:latin typeface="+mj-lt"/>
                      </a:endParaRPr>
                    </a:p>
                  </a:txBody>
                  <a:tcPr/>
                </a:tc>
                <a:tc>
                  <a:txBody>
                    <a:bodyPr/>
                    <a:lstStyle/>
                    <a:p>
                      <a:r>
                        <a:rPr lang="vi-VN" sz="1600" kern="1200" smtClean="0">
                          <a:latin typeface="+mj-lt"/>
                        </a:rPr>
                        <a:t>Dexrazoxan 	</a:t>
                      </a:r>
                      <a:endParaRPr lang="vi-VN" sz="1600">
                        <a:latin typeface="+mj-lt"/>
                      </a:endParaRPr>
                    </a:p>
                  </a:txBody>
                  <a:tcPr/>
                </a:tc>
              </a:tr>
              <a:tr h="523459">
                <a:tc>
                  <a:txBody>
                    <a:bodyPr/>
                    <a:lstStyle/>
                    <a:p>
                      <a:r>
                        <a:rPr lang="vi-VN" sz="1600" smtClean="0">
                          <a:latin typeface="+mj-lt"/>
                        </a:rPr>
                        <a:t>Suy thận</a:t>
                      </a:r>
                      <a:endParaRPr lang="vi-VN" sz="1600">
                        <a:latin typeface="+mj-lt"/>
                      </a:endParaRPr>
                    </a:p>
                  </a:txBody>
                  <a:tcPr/>
                </a:tc>
                <a:tc>
                  <a:txBody>
                    <a:bodyPr/>
                    <a:lstStyle/>
                    <a:p>
                      <a:r>
                        <a:rPr lang="it-IT" sz="1600" kern="1200" smtClean="0">
                          <a:latin typeface="+mj-lt"/>
                        </a:rPr>
                        <a:t>Cisplatin</a:t>
                      </a:r>
                      <a:endParaRPr lang="vi-VN" sz="1600">
                        <a:latin typeface="+mj-lt"/>
                      </a:endParaRPr>
                    </a:p>
                  </a:txBody>
                  <a:tcPr/>
                </a:tc>
                <a:tc>
                  <a:txBody>
                    <a:bodyPr/>
                    <a:lstStyle/>
                    <a:p>
                      <a:r>
                        <a:rPr lang="it-IT" sz="1600" kern="1200" smtClean="0">
                          <a:latin typeface="+mj-lt"/>
                        </a:rPr>
                        <a:t>Magnesi, manitol 	</a:t>
                      </a:r>
                      <a:endParaRPr lang="it-IT" sz="1600" kern="1200">
                        <a:solidFill>
                          <a:srgbClr val="000000"/>
                        </a:solidFill>
                        <a:latin typeface="+mj-lt"/>
                        <a:ea typeface="+mn-ea"/>
                        <a:cs typeface="+mn-cs"/>
                      </a:endParaRPr>
                    </a:p>
                  </a:txBody>
                  <a:tcPr/>
                </a:tc>
              </a:tr>
              <a:tr h="523459">
                <a:tc>
                  <a:txBody>
                    <a:bodyPr/>
                    <a:lstStyle/>
                    <a:p>
                      <a:r>
                        <a:rPr lang="vi-VN" sz="1600" smtClean="0">
                          <a:latin typeface="+mj-lt"/>
                        </a:rPr>
                        <a:t>Độc thần</a:t>
                      </a:r>
                      <a:r>
                        <a:rPr lang="vi-VN" sz="1600" baseline="0" smtClean="0">
                          <a:latin typeface="+mj-lt"/>
                        </a:rPr>
                        <a:t> kinh</a:t>
                      </a:r>
                      <a:endParaRPr lang="vi-VN" sz="1600">
                        <a:latin typeface="+mj-lt"/>
                      </a:endParaRPr>
                    </a:p>
                  </a:txBody>
                  <a:tcPr/>
                </a:tc>
                <a:tc>
                  <a:txBody>
                    <a:bodyPr/>
                    <a:lstStyle/>
                    <a:p>
                      <a:r>
                        <a:rPr lang="vi-VN" sz="1600" kern="1200" smtClean="0">
                          <a:latin typeface="+mj-lt"/>
                        </a:rPr>
                        <a:t>Oxaliplatin</a:t>
                      </a:r>
                      <a:endParaRPr lang="vi-VN" sz="1600">
                        <a:latin typeface="+mj-lt"/>
                      </a:endParaRPr>
                    </a:p>
                  </a:txBody>
                  <a:tcPr/>
                </a:tc>
                <a:tc>
                  <a:txBody>
                    <a:bodyPr/>
                    <a:lstStyle/>
                    <a:p>
                      <a:r>
                        <a:rPr lang="vi-VN" sz="1600" kern="1200" smtClean="0">
                          <a:latin typeface="+mj-lt"/>
                        </a:rPr>
                        <a:t>Calci, magnesi 	</a:t>
                      </a:r>
                      <a:endParaRPr lang="vi-VN" sz="1600" kern="1200">
                        <a:solidFill>
                          <a:srgbClr val="000000"/>
                        </a:solidFill>
                        <a:latin typeface="+mj-lt"/>
                        <a:ea typeface="+mn-ea"/>
                        <a:cs typeface="+mn-cs"/>
                      </a:endParaRPr>
                    </a:p>
                  </a:txBody>
                  <a:tcPr/>
                </a:tc>
              </a:tr>
              <a:tr h="523459">
                <a:tc>
                  <a:txBody>
                    <a:bodyPr/>
                    <a:lstStyle/>
                    <a:p>
                      <a:r>
                        <a:rPr lang="vi-VN" sz="1600" smtClean="0">
                          <a:latin typeface="+mj-lt"/>
                        </a:rPr>
                        <a:t>Thoát</a:t>
                      </a:r>
                      <a:r>
                        <a:rPr lang="vi-VN" sz="1600" baseline="0" smtClean="0">
                          <a:latin typeface="+mj-lt"/>
                        </a:rPr>
                        <a:t> mạch</a:t>
                      </a:r>
                      <a:endParaRPr lang="vi-VN" sz="1600">
                        <a:latin typeface="+mj-lt"/>
                      </a:endParaRPr>
                    </a:p>
                  </a:txBody>
                  <a:tcPr/>
                </a:tc>
                <a:tc>
                  <a:txBody>
                    <a:bodyPr/>
                    <a:lstStyle/>
                    <a:p>
                      <a:r>
                        <a:rPr lang="vi-VN" sz="1600" kern="1200" smtClean="0">
                          <a:latin typeface="+mj-lt"/>
                        </a:rPr>
                        <a:t>Anthracyclin </a:t>
                      </a:r>
                      <a:endParaRPr lang="vi-VN" sz="1600">
                        <a:latin typeface="+mj-lt"/>
                      </a:endParaRPr>
                    </a:p>
                  </a:txBody>
                  <a:tcPr/>
                </a:tc>
                <a:tc>
                  <a:txBody>
                    <a:bodyPr/>
                    <a:lstStyle/>
                    <a:p>
                      <a:r>
                        <a:rPr lang="vi-VN" sz="1600" kern="1200" smtClean="0">
                          <a:latin typeface="+mj-lt"/>
                        </a:rPr>
                        <a:t>DMSO, hyaluronidase </a:t>
                      </a:r>
                      <a:endParaRPr lang="vi-VN" sz="1600">
                        <a:latin typeface="+mj-lt"/>
                      </a:endParaRPr>
                    </a:p>
                  </a:txBody>
                  <a:tcPr/>
                </a:tc>
              </a:tr>
            </a:tbl>
          </a:graphicData>
        </a:graphic>
      </p:graphicFrame>
    </p:spTree>
    <p:extLst>
      <p:ext uri="{BB962C8B-B14F-4D97-AF65-F5344CB8AC3E}">
        <p14:creationId xmlns:p14="http://schemas.microsoft.com/office/powerpoint/2010/main" val="163047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70" y="2904687"/>
            <a:ext cx="7886700" cy="1325563"/>
          </a:xfrm>
        </p:spPr>
        <p:txBody>
          <a:bodyPr>
            <a:noAutofit/>
          </a:bodyPr>
          <a:lstStyle/>
          <a:p>
            <a:r>
              <a:rPr lang="vi-VN" sz="2000" b="1" i="1">
                <a:solidFill>
                  <a:srgbClr val="C00000"/>
                </a:solidFill>
              </a:rPr>
              <a:t>4. MỘT SỐ NGUYÊN TẮC KHI DÙNG THUỐC CHỐNG UNG THƯ:</a:t>
            </a:r>
            <a:r>
              <a:rPr lang="vi-VN" sz="2000" i="1">
                <a:solidFill>
                  <a:srgbClr val="C00000"/>
                </a:solidFill>
              </a:rPr>
              <a:t/>
            </a:r>
            <a:br>
              <a:rPr lang="vi-VN" sz="2000" i="1">
                <a:solidFill>
                  <a:srgbClr val="C00000"/>
                </a:solidFill>
              </a:rPr>
            </a:br>
            <a:r>
              <a:rPr lang="vi-VN" sz="2000" i="1" smtClean="0">
                <a:solidFill>
                  <a:srgbClr val="C00000"/>
                </a:solidFill>
              </a:rPr>
              <a:t/>
            </a:r>
            <a:br>
              <a:rPr lang="vi-VN" sz="2000" i="1" smtClean="0">
                <a:solidFill>
                  <a:srgbClr val="C00000"/>
                </a:solidFill>
              </a:rPr>
            </a:br>
            <a:r>
              <a:rPr lang="vi-VN" sz="2200" b="1" smtClean="0"/>
              <a:t>4.1 </a:t>
            </a:r>
            <a:r>
              <a:rPr lang="vi-VN" sz="2200" b="1" i="1"/>
              <a:t>Dùng thuốc với liều cao nhất</a:t>
            </a:r>
            <a:r>
              <a:rPr lang="vi-VN" sz="2200" b="1" i="1" smtClean="0"/>
              <a:t>:</a:t>
            </a:r>
            <a:r>
              <a:rPr lang="vi-VN" sz="2200" i="1" smtClean="0"/>
              <a:t/>
            </a:r>
            <a:br>
              <a:rPr lang="vi-VN" sz="2200" i="1" smtClean="0"/>
            </a:br>
            <a:r>
              <a:rPr lang="vi-VN" sz="2200" smtClean="0"/>
              <a:t>Do mục tiêu là diệt được nhiều tế bào ung thư nhất nên nguyên tắc đầu tiên là dùng thuốc với liều cao nhất mà ơ thể dung nạp được (liều cao có mức độ độc tính &amp; tác dụng phụ còn chấp nhận được).</a:t>
            </a:r>
            <a:br>
              <a:rPr lang="vi-VN" sz="2200" smtClean="0"/>
            </a:br>
            <a:r>
              <a:rPr lang="vi-VN" sz="2200" b="1" smtClean="0"/>
              <a:t/>
            </a:r>
            <a:br>
              <a:rPr lang="vi-VN" sz="2200" b="1" smtClean="0"/>
            </a:br>
            <a:r>
              <a:rPr lang="vi-VN" sz="2200" b="1" smtClean="0"/>
              <a:t>4.2 </a:t>
            </a:r>
            <a:r>
              <a:rPr lang="vi-VN" sz="2200" b="1" i="1" smtClean="0"/>
              <a:t>Phối hợp thuốc:</a:t>
            </a:r>
            <a:r>
              <a:rPr lang="vi-VN" sz="2200" b="1" i="1"/>
              <a:t/>
            </a:r>
            <a:br>
              <a:rPr lang="vi-VN" sz="2200" b="1" i="1"/>
            </a:br>
            <a:r>
              <a:rPr lang="vi-VN" sz="2200"/>
              <a:t>Mục đích là tránh kháng thuốc, nâng cao hiệu quả điều trị và giảm độc tính</a:t>
            </a:r>
            <a:br>
              <a:rPr lang="vi-VN" sz="2200"/>
            </a:br>
            <a:r>
              <a:rPr lang="vi-VN" sz="2200" b="1" smtClean="0"/>
              <a:t/>
            </a:r>
            <a:br>
              <a:rPr lang="vi-VN" sz="2200" b="1" smtClean="0"/>
            </a:br>
            <a:r>
              <a:rPr lang="vi-VN" sz="2200" b="1" smtClean="0"/>
              <a:t>4.3 </a:t>
            </a:r>
            <a:r>
              <a:rPr lang="vi-VN" sz="2200" b="1" i="1"/>
              <a:t>Pha loãng khi tiêm tĩnh mạch:</a:t>
            </a:r>
            <a:br>
              <a:rPr lang="vi-VN" sz="2200" b="1" i="1"/>
            </a:br>
            <a:r>
              <a:rPr lang="vi-VN" sz="2200"/>
              <a:t>Tất cả đều cần pha loãng với NaCl 0,9% hay glucose 5%.</a:t>
            </a:r>
            <a:br>
              <a:rPr lang="vi-VN" sz="2200"/>
            </a:br>
            <a:r>
              <a:rPr lang="vi-VN" sz="2200"/>
              <a:t>Khi thuốc thoát ra ngoài mạch: ngừng tiêm ngay + hút ngay 5ml máu tĩnh mạch để rút phần nào lượng thuốc thoát ra xung quanh tĩnh mạch nơi tiêm, đồng thời:</a:t>
            </a:r>
            <a:br>
              <a:rPr lang="vi-VN" sz="2200"/>
            </a:br>
            <a:r>
              <a:rPr lang="vi-VN" sz="2200"/>
              <a:t>‒ Rửa nhiều lần mụn phồng dưới da.</a:t>
            </a:r>
            <a:br>
              <a:rPr lang="vi-VN" sz="2200"/>
            </a:br>
            <a:r>
              <a:rPr lang="vi-VN" sz="2200"/>
              <a:t>‒ Tiêm vào khoảng dưới da 100mg hydrocortison</a:t>
            </a:r>
            <a:br>
              <a:rPr lang="vi-VN" sz="2200"/>
            </a:br>
            <a:r>
              <a:rPr lang="vi-VN" sz="2200"/>
              <a:t>‒ Đắp gạc nóng lên vết phồng trong một giờ</a:t>
            </a:r>
            <a:br>
              <a:rPr lang="vi-VN" sz="2200"/>
            </a:br>
            <a:r>
              <a:rPr lang="vi-VN" sz="2200"/>
              <a:t>‒ Bôi mỡ hydrocortisol 1% và băng vô khuẩn</a:t>
            </a:r>
            <a:br>
              <a:rPr lang="vi-VN" sz="2200"/>
            </a:br>
            <a:r>
              <a:rPr lang="vi-VN" sz="2200" b="1" smtClean="0"/>
              <a:t/>
            </a:r>
            <a:br>
              <a:rPr lang="vi-VN" sz="2200" b="1" smtClean="0"/>
            </a:br>
            <a:r>
              <a:rPr lang="vi-VN" sz="2200" b="1" smtClean="0"/>
              <a:t>4.4 </a:t>
            </a:r>
            <a:r>
              <a:rPr lang="vi-VN" sz="2200" b="1" i="1"/>
              <a:t>Chú ý nhiễm </a:t>
            </a:r>
            <a:r>
              <a:rPr lang="vi-VN" sz="2200" b="1" i="1" smtClean="0"/>
              <a:t>khuẩn</a:t>
            </a:r>
            <a:r>
              <a:rPr lang="vi-VN" sz="2200" b="1" i="1"/>
              <a:t/>
            </a:r>
            <a:br>
              <a:rPr lang="vi-VN" sz="2200" b="1" i="1"/>
            </a:br>
            <a:endParaRPr lang="vi-VN" sz="2200" b="1" i="1"/>
          </a:p>
        </p:txBody>
      </p:sp>
    </p:spTree>
    <p:extLst>
      <p:ext uri="{BB962C8B-B14F-4D97-AF65-F5344CB8AC3E}">
        <p14:creationId xmlns:p14="http://schemas.microsoft.com/office/powerpoint/2010/main" val="320529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461" y="700211"/>
            <a:ext cx="7913077" cy="1691298"/>
          </a:xfrm>
        </p:spPr>
        <p:txBody>
          <a:bodyPr>
            <a:normAutofit fontScale="92500"/>
          </a:bodyPr>
          <a:lstStyle/>
          <a:p>
            <a:pPr marL="0" indent="0">
              <a:buNone/>
            </a:pPr>
            <a:r>
              <a:rPr lang="en-US" sz="5400" dirty="0" smtClean="0">
                <a:solidFill>
                  <a:srgbClr val="FF0000"/>
                </a:solidFill>
                <a:latin typeface="Times New Roman" pitchFamily="18" charset="0"/>
                <a:cs typeface="Times New Roman" pitchFamily="18" charset="0"/>
              </a:rPr>
              <a:t>      CẢM ƠN THẦY VÀ CÁC BẠN ĐÃ LẮNG NGHE</a:t>
            </a:r>
            <a:endParaRPr lang="en-US" sz="54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2485292"/>
            <a:ext cx="6350000" cy="3423138"/>
          </a:xfrm>
          <a:prstGeom prst="rect">
            <a:avLst/>
          </a:prstGeom>
        </p:spPr>
      </p:pic>
    </p:spTree>
    <p:extLst>
      <p:ext uri="{BB962C8B-B14F-4D97-AF65-F5344CB8AC3E}">
        <p14:creationId xmlns:p14="http://schemas.microsoft.com/office/powerpoint/2010/main" val="97754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2772" y="109900"/>
            <a:ext cx="7789658" cy="8810104"/>
          </a:xfrm>
          <a:prstGeom prst="rect">
            <a:avLst/>
          </a:prstGeom>
        </p:spPr>
        <p:txBody>
          <a:bodyPr wrap="square" lIns="68580" tIns="34290" rIns="68580" bIns="34290">
            <a:spAutoFit/>
          </a:bodyPr>
          <a:lstStyle/>
          <a:p>
            <a:pPr algn="ctr">
              <a:lnSpc>
                <a:spcPct val="200000"/>
              </a:lnSpc>
            </a:pPr>
            <a:r>
              <a:rPr lang="vi-VN" sz="4000" b="1" smtClean="0">
                <a:solidFill>
                  <a:srgbClr val="FF0000"/>
                </a:solidFill>
                <a:latin typeface="Times New Roman" pitchFamily="18" charset="0"/>
                <a:cs typeface="Times New Roman" pitchFamily="18" charset="0"/>
              </a:rPr>
              <a:t>NỘI </a:t>
            </a:r>
            <a:r>
              <a:rPr lang="vi-VN" sz="4000" b="1" smtClean="0">
                <a:solidFill>
                  <a:srgbClr val="FF0000"/>
                </a:solidFill>
                <a:latin typeface="Times New Roman" pitchFamily="18" charset="0"/>
                <a:cs typeface="Times New Roman" pitchFamily="18" charset="0"/>
              </a:rPr>
              <a:t>DUNG</a:t>
            </a:r>
          </a:p>
          <a:p>
            <a:pPr algn="ctr">
              <a:lnSpc>
                <a:spcPct val="200000"/>
              </a:lnSpc>
            </a:pPr>
            <a:endParaRPr lang="en-US" sz="600" b="1" dirty="0" smtClean="0">
              <a:solidFill>
                <a:srgbClr val="FF0000"/>
              </a:solidFill>
              <a:latin typeface="Times New Roman" pitchFamily="18" charset="0"/>
              <a:cs typeface="Times New Roman" pitchFamily="18" charset="0"/>
            </a:endParaRPr>
          </a:p>
          <a:p>
            <a:pPr>
              <a:lnSpc>
                <a:spcPct val="200000"/>
              </a:lnSpc>
            </a:pPr>
            <a:r>
              <a:rPr lang="en-US" sz="2400" b="1" smtClean="0">
                <a:latin typeface="Times New Roman" pitchFamily="18" charset="0"/>
                <a:cs typeface="Times New Roman" pitchFamily="18" charset="0"/>
              </a:rPr>
              <a:t>1</a:t>
            </a:r>
            <a:r>
              <a:rPr lang="en-US" sz="2400" b="1" i="1" smtClean="0">
                <a:latin typeface="Times New Roman" pitchFamily="18" charset="0"/>
                <a:cs typeface="Times New Roman" pitchFamily="18" charset="0"/>
              </a:rPr>
              <a:t>.   Đại cương</a:t>
            </a:r>
          </a:p>
          <a:p>
            <a:pPr>
              <a:lnSpc>
                <a:spcPct val="200000"/>
              </a:lnSpc>
            </a:pPr>
            <a:r>
              <a:rPr lang="en-US" sz="2400" b="1" smtClean="0">
                <a:latin typeface="Times New Roman" pitchFamily="18" charset="0"/>
                <a:cs typeface="Times New Roman" pitchFamily="18" charset="0"/>
              </a:rPr>
              <a:t>2.   </a:t>
            </a:r>
            <a:r>
              <a:rPr lang="en-US" sz="2400" b="1" i="1" smtClean="0">
                <a:latin typeface="Times New Roman" pitchFamily="18" charset="0"/>
                <a:cs typeface="Times New Roman" pitchFamily="18" charset="0"/>
              </a:rPr>
              <a:t>Thuốc điều trị ung thư</a:t>
            </a:r>
          </a:p>
          <a:p>
            <a:pPr>
              <a:lnSpc>
                <a:spcPct val="200000"/>
              </a:lnSpc>
            </a:pP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2.1 Phân loại </a:t>
            </a:r>
          </a:p>
          <a:p>
            <a:pPr>
              <a:lnSpc>
                <a:spcPct val="200000"/>
              </a:lnSpc>
            </a:pP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2.2 Các thuốc phổ biến</a:t>
            </a:r>
          </a:p>
          <a:p>
            <a:pPr marL="457200" indent="-457200">
              <a:lnSpc>
                <a:spcPct val="200000"/>
              </a:lnSpc>
              <a:buAutoNum type="arabicPeriod" startAt="3"/>
            </a:pPr>
            <a:r>
              <a:rPr lang="en-US" sz="2400" b="1" i="1" smtClean="0">
                <a:latin typeface="Times New Roman" pitchFamily="18" charset="0"/>
                <a:cs typeface="Times New Roman" pitchFamily="18" charset="0"/>
              </a:rPr>
              <a:t>Độc tính của hóa trị liệu ung thư</a:t>
            </a:r>
          </a:p>
          <a:p>
            <a:pPr marL="457200" indent="-457200">
              <a:lnSpc>
                <a:spcPct val="200000"/>
              </a:lnSpc>
              <a:buAutoNum type="arabicPeriod" startAt="3"/>
            </a:pPr>
            <a:r>
              <a:rPr lang="en-US" sz="2400" b="1" i="1" smtClean="0">
                <a:latin typeface="Times New Roman" pitchFamily="18" charset="0"/>
                <a:cs typeface="Times New Roman" pitchFamily="18" charset="0"/>
              </a:rPr>
              <a:t>Một số nguyên tắc khi dùng thuốc chống ung thư </a:t>
            </a:r>
            <a:endParaRPr lang="en-US" sz="2400" b="1" i="1" dirty="0" smtClean="0">
              <a:latin typeface="Times New Roman" pitchFamily="18" charset="0"/>
              <a:cs typeface="Times New Roman" pitchFamily="18" charset="0"/>
            </a:endParaRPr>
          </a:p>
          <a:p>
            <a:pPr>
              <a:lnSpc>
                <a:spcPct val="200000"/>
              </a:lnSpc>
            </a:pP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nSpc>
                <a:spcPct val="200000"/>
              </a:lnSpc>
            </a:pPr>
            <a:endParaRPr lang="en-US" sz="2400" dirty="0">
              <a:latin typeface="Times New Roman" pitchFamily="18" charset="0"/>
              <a:cs typeface="Times New Roman" pitchFamily="18" charset="0"/>
            </a:endParaRPr>
          </a:p>
          <a:p>
            <a:pPr lvl="1">
              <a:lnSpc>
                <a:spcPct val="200000"/>
              </a:lnSpc>
            </a:pPr>
            <a:endParaRPr lang="en-US" sz="2400" dirty="0">
              <a:latin typeface="Times New Roman" pitchFamily="18" charset="0"/>
              <a:cs typeface="Times New Roman" pitchFamily="18" charset="0"/>
            </a:endParaRPr>
          </a:p>
          <a:p>
            <a:pPr lvl="1">
              <a:lnSpc>
                <a:spcPct val="200000"/>
              </a:lnSpc>
            </a:pP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178" y="1949490"/>
            <a:ext cx="3585748" cy="2390498"/>
          </a:xfrm>
          <a:prstGeom prst="rect">
            <a:avLst/>
          </a:prstGeom>
        </p:spPr>
      </p:pic>
    </p:spTree>
    <p:extLst>
      <p:ext uri="{BB962C8B-B14F-4D97-AF65-F5344CB8AC3E}">
        <p14:creationId xmlns:p14="http://schemas.microsoft.com/office/powerpoint/2010/main" val="376469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35" y="224451"/>
            <a:ext cx="7886700" cy="619611"/>
          </a:xfrm>
        </p:spPr>
        <p:txBody>
          <a:bodyPr>
            <a:normAutofit/>
          </a:bodyPr>
          <a:lstStyle/>
          <a:p>
            <a:r>
              <a:rPr lang="en-US" sz="2400" b="1" dirty="0">
                <a:solidFill>
                  <a:srgbClr val="FF0000"/>
                </a:solidFill>
                <a:latin typeface="Times New Roman" pitchFamily="18" charset="0"/>
                <a:cs typeface="Times New Roman" pitchFamily="18" charset="0"/>
              </a:rPr>
              <a:t>1</a:t>
            </a:r>
            <a:r>
              <a:rPr lang="en-US" sz="2400" b="1">
                <a:solidFill>
                  <a:srgbClr val="FF0000"/>
                </a:solidFill>
                <a:latin typeface="Times New Roman" pitchFamily="18" charset="0"/>
                <a:cs typeface="Times New Roman" pitchFamily="18" charset="0"/>
              </a:rPr>
              <a:t>. </a:t>
            </a:r>
            <a:r>
              <a:rPr lang="en-US" sz="2400" b="1" i="1" smtClean="0">
                <a:solidFill>
                  <a:srgbClr val="FF0000"/>
                </a:solidFill>
                <a:latin typeface="Times New Roman" pitchFamily="18" charset="0"/>
                <a:cs typeface="Times New Roman" pitchFamily="18" charset="0"/>
              </a:rPr>
              <a:t>ĐẠI CƯƠNG</a:t>
            </a:r>
            <a:endParaRPr lang="en-US" sz="24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7796" y="726832"/>
            <a:ext cx="7886700" cy="6002214"/>
          </a:xfrm>
        </p:spPr>
        <p:txBody>
          <a:bodyPr>
            <a:noAutofit/>
          </a:bodyPr>
          <a:lstStyle/>
          <a:p>
            <a:pPr marL="0" indent="0">
              <a:buNone/>
            </a:pPr>
            <a:r>
              <a:rPr lang="en-US" sz="2400" i="1" smtClean="0">
                <a:solidFill>
                  <a:srgbClr val="C00000"/>
                </a:solidFill>
                <a:latin typeface="Times New Roman" pitchFamily="18" charset="0"/>
                <a:cs typeface="Times New Roman" pitchFamily="18" charset="0"/>
              </a:rPr>
              <a:t>1.1 </a:t>
            </a:r>
            <a:r>
              <a:rPr lang="en-US" sz="2400" i="1" err="1" smtClean="0">
                <a:solidFill>
                  <a:srgbClr val="C00000"/>
                </a:solidFill>
                <a:latin typeface="Times New Roman" pitchFamily="18" charset="0"/>
                <a:cs typeface="Times New Roman" pitchFamily="18" charset="0"/>
              </a:rPr>
              <a:t>Định</a:t>
            </a:r>
            <a:r>
              <a:rPr lang="en-US" sz="2400" i="1" smtClean="0">
                <a:solidFill>
                  <a:srgbClr val="C00000"/>
                </a:solidFill>
                <a:latin typeface="Times New Roman" pitchFamily="18" charset="0"/>
                <a:cs typeface="Times New Roman" pitchFamily="18" charset="0"/>
              </a:rPr>
              <a:t> nghĩa</a:t>
            </a:r>
            <a:endParaRPr lang="vi-VN" sz="2400" i="1" smtClean="0">
              <a:solidFill>
                <a:srgbClr val="C00000"/>
              </a:solidFill>
              <a:latin typeface="Times New Roman" pitchFamily="18" charset="0"/>
              <a:cs typeface="Times New Roman" pitchFamily="18" charset="0"/>
            </a:endParaRPr>
          </a:p>
          <a:p>
            <a:pPr marL="0" indent="0" algn="just">
              <a:buNone/>
            </a:pPr>
            <a:r>
              <a:rPr lang="vi-VN" sz="2400" smtClean="0">
                <a:latin typeface="Times New Roman" pitchFamily="18" charset="0"/>
                <a:cs typeface="Times New Roman" pitchFamily="18" charset="0"/>
              </a:rPr>
              <a:t>- Ung </a:t>
            </a:r>
            <a:r>
              <a:rPr lang="vi-VN" sz="2400">
                <a:latin typeface="Times New Roman" pitchFamily="18" charset="0"/>
                <a:cs typeface="Times New Roman" pitchFamily="18" charset="0"/>
              </a:rPr>
              <a:t>thư (cancer</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mô tả một nhóm các bệnh phản ánh </a:t>
            </a:r>
            <a:r>
              <a:rPr lang="vi-VN" sz="2400" smtClean="0">
                <a:latin typeface="Times New Roman" pitchFamily="18" charset="0"/>
                <a:cs typeface="Times New Roman" pitchFamily="18" charset="0"/>
              </a:rPr>
              <a:t>những sự </a:t>
            </a:r>
            <a:r>
              <a:rPr lang="vi-VN" sz="2400">
                <a:latin typeface="Times New Roman" pitchFamily="18" charset="0"/>
                <a:cs typeface="Times New Roman" pitchFamily="18" charset="0"/>
              </a:rPr>
              <a:t>thay đổi về sinh sản, tăng trưởng và chức năng của tế bào. Các tế bào </a:t>
            </a:r>
            <a:r>
              <a:rPr lang="vi-VN" sz="2400" smtClean="0">
                <a:latin typeface="Times New Roman" pitchFamily="18" charset="0"/>
                <a:cs typeface="Times New Roman" pitchFamily="18" charset="0"/>
              </a:rPr>
              <a:t>bình thường </a:t>
            </a:r>
            <a:r>
              <a:rPr lang="vi-VN" sz="2400">
                <a:latin typeface="Times New Roman" pitchFamily="18" charset="0"/>
                <a:cs typeface="Times New Roman" pitchFamily="18" charset="0"/>
              </a:rPr>
              <a:t>trở nên bất thường (đột biến) và tăng sinh một cách không kiểm </a:t>
            </a:r>
            <a:r>
              <a:rPr lang="vi-VN" sz="2400" smtClean="0">
                <a:latin typeface="Times New Roman" pitchFamily="18" charset="0"/>
                <a:cs typeface="Times New Roman" pitchFamily="18" charset="0"/>
              </a:rPr>
              <a:t>soát, xâm </a:t>
            </a:r>
            <a:r>
              <a:rPr lang="vi-VN" sz="2400">
                <a:latin typeface="Times New Roman" pitchFamily="18" charset="0"/>
                <a:cs typeface="Times New Roman" pitchFamily="18" charset="0"/>
              </a:rPr>
              <a:t>lấn các mô ở gần (xâm lấn cục bộ) hay ở xa (di căn) qua hệ thống </a:t>
            </a:r>
            <a:r>
              <a:rPr lang="vi-VN" sz="2400" smtClean="0">
                <a:latin typeface="Times New Roman" pitchFamily="18" charset="0"/>
                <a:cs typeface="Times New Roman" pitchFamily="18" charset="0"/>
              </a:rPr>
              <a:t>bạch huyết </a:t>
            </a:r>
            <a:r>
              <a:rPr lang="vi-VN" sz="2400">
                <a:latin typeface="Times New Roman" pitchFamily="18" charset="0"/>
                <a:cs typeface="Times New Roman" pitchFamily="18" charset="0"/>
              </a:rPr>
              <a:t>hay mạch máu.. </a:t>
            </a:r>
            <a:endParaRPr lang="vi-VN" sz="2400" smtClean="0">
              <a:latin typeface="Times New Roman" pitchFamily="18" charset="0"/>
              <a:cs typeface="Times New Roman" pitchFamily="18" charset="0"/>
            </a:endParaRPr>
          </a:p>
          <a:p>
            <a:pPr marL="0" indent="0" algn="just">
              <a:buNone/>
            </a:pPr>
            <a:r>
              <a:rPr lang="vi-VN" sz="2400" smtClean="0">
                <a:latin typeface="Times New Roman" pitchFamily="18" charset="0"/>
                <a:cs typeface="Times New Roman" pitchFamily="18" charset="0"/>
              </a:rPr>
              <a:t>- Điều </a:t>
            </a:r>
            <a:r>
              <a:rPr lang="vi-VN" sz="2400">
                <a:latin typeface="Times New Roman" pitchFamily="18" charset="0"/>
                <a:cs typeface="Times New Roman" pitchFamily="18" charset="0"/>
              </a:rPr>
              <a:t>kiện cần thiết để hình thành ung </a:t>
            </a:r>
            <a:r>
              <a:rPr lang="vi-VN" sz="2400" smtClean="0">
                <a:latin typeface="Times New Roman" pitchFamily="18" charset="0"/>
                <a:cs typeface="Times New Roman" pitchFamily="18" charset="0"/>
              </a:rPr>
              <a:t>thư(UT) </a:t>
            </a:r>
            <a:r>
              <a:rPr lang="vi-VN" sz="2400">
                <a:latin typeface="Times New Roman" pitchFamily="18" charset="0"/>
                <a:cs typeface="Times New Roman" pitchFamily="18" charset="0"/>
              </a:rPr>
              <a:t>là </a:t>
            </a:r>
            <a:r>
              <a:rPr lang="vi-VN" sz="2400" smtClean="0">
                <a:latin typeface="Times New Roman" pitchFamily="18" charset="0"/>
                <a:cs typeface="Times New Roman" pitchFamily="18" charset="0"/>
              </a:rPr>
              <a:t>phải đột </a:t>
            </a:r>
            <a:r>
              <a:rPr lang="vi-VN" sz="2400">
                <a:latin typeface="Times New Roman" pitchFamily="18" charset="0"/>
                <a:cs typeface="Times New Roman" pitchFamily="18" charset="0"/>
              </a:rPr>
              <a:t>biến cả hai nhóm gene</a:t>
            </a:r>
            <a:r>
              <a:rPr lang="vi-VN" sz="2400" smtClean="0">
                <a:latin typeface="Times New Roman" pitchFamily="18" charset="0"/>
                <a:cs typeface="Times New Roman" pitchFamily="18" charset="0"/>
              </a:rPr>
              <a:t>: tiền UTvà chế áp UT.</a:t>
            </a:r>
          </a:p>
          <a:p>
            <a:pPr marL="0" indent="0" algn="just">
              <a:buNone/>
            </a:pPr>
            <a:r>
              <a:rPr lang="vi-VN" sz="2400" smtClean="0">
                <a:latin typeface="Times New Roman" pitchFamily="18" charset="0"/>
                <a:cs typeface="Times New Roman" pitchFamily="18" charset="0"/>
              </a:rPr>
              <a:t>- Tb UT </a:t>
            </a:r>
            <a:r>
              <a:rPr lang="vi-VN" sz="2400">
                <a:latin typeface="Times New Roman" pitchFamily="18" charset="0"/>
                <a:cs typeface="Times New Roman" pitchFamily="18" charset="0"/>
              </a:rPr>
              <a:t>khác với </a:t>
            </a:r>
            <a:r>
              <a:rPr lang="vi-VN" sz="2400" smtClean="0">
                <a:latin typeface="Times New Roman" pitchFamily="18" charset="0"/>
                <a:cs typeface="Times New Roman" pitchFamily="18" charset="0"/>
              </a:rPr>
              <a:t>Tb thường </a:t>
            </a:r>
            <a:r>
              <a:rPr lang="vi-VN" sz="2400">
                <a:latin typeface="Times New Roman" pitchFamily="18" charset="0"/>
                <a:cs typeface="Times New Roman" pitchFamily="18" charset="0"/>
              </a:rPr>
              <a:t>ở những tích chất đặc trưng riêng như: </a:t>
            </a:r>
            <a:r>
              <a:rPr lang="vi-VN" sz="2400" smtClean="0">
                <a:latin typeface="Times New Roman" pitchFamily="18" charset="0"/>
                <a:cs typeface="Times New Roman" pitchFamily="18" charset="0"/>
              </a:rPr>
              <a:t>tránh được </a:t>
            </a:r>
            <a:r>
              <a:rPr lang="vi-VN" sz="2400">
                <a:latin typeface="Times New Roman" pitchFamily="18" charset="0"/>
                <a:cs typeface="Times New Roman" pitchFamily="18" charset="0"/>
              </a:rPr>
              <a:t>sự chết tế bào theo chương trình, </a:t>
            </a:r>
            <a:r>
              <a:rPr lang="vi-VN" sz="2400" smtClean="0">
                <a:latin typeface="Times New Roman" pitchFamily="18" charset="0"/>
                <a:cs typeface="Times New Roman" pitchFamily="18" charset="0"/>
              </a:rPr>
              <a:t>khả </a:t>
            </a:r>
            <a:r>
              <a:rPr lang="vi-VN" sz="2400">
                <a:latin typeface="Times New Roman" pitchFamily="18" charset="0"/>
                <a:cs typeface="Times New Roman" pitchFamily="18" charset="0"/>
              </a:rPr>
              <a:t>năng phát triển vô </a:t>
            </a:r>
            <a:r>
              <a:rPr lang="vi-VN" sz="2400" smtClean="0">
                <a:latin typeface="Times New Roman" pitchFamily="18" charset="0"/>
                <a:cs typeface="Times New Roman" pitchFamily="18" charset="0"/>
              </a:rPr>
              <a:t>hạn,tự cung </a:t>
            </a:r>
            <a:r>
              <a:rPr lang="vi-VN" sz="2400">
                <a:latin typeface="Times New Roman" pitchFamily="18" charset="0"/>
                <a:cs typeface="Times New Roman" pitchFamily="18" charset="0"/>
              </a:rPr>
              <a:t>cấp yếu tố phát triển, không hoặc ít nhạy cảm với các yếu tố tăng sinh</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tốc </a:t>
            </a:r>
            <a:r>
              <a:rPr lang="vi-VN" sz="2400" smtClean="0">
                <a:latin typeface="Times New Roman" pitchFamily="18" charset="0"/>
                <a:cs typeface="Times New Roman" pitchFamily="18" charset="0"/>
              </a:rPr>
              <a:t>độ phân </a:t>
            </a:r>
            <a:r>
              <a:rPr lang="vi-VN" sz="2400">
                <a:latin typeface="Times New Roman" pitchFamily="18" charset="0"/>
                <a:cs typeface="Times New Roman" pitchFamily="18" charset="0"/>
              </a:rPr>
              <a:t>bào nhanh</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khả năng xâm lấn mô xung quanh và di căn đến nơi xa, khối u </a:t>
            </a:r>
            <a:r>
              <a:rPr lang="vi-VN" sz="2400" smtClean="0">
                <a:latin typeface="Times New Roman" pitchFamily="18" charset="0"/>
                <a:cs typeface="Times New Roman" pitchFamily="18" charset="0"/>
              </a:rPr>
              <a:t>còn có </a:t>
            </a:r>
            <a:r>
              <a:rPr lang="vi-VN" sz="2400">
                <a:latin typeface="Times New Roman" pitchFamily="18" charset="0"/>
                <a:cs typeface="Times New Roman" pitchFamily="18" charset="0"/>
              </a:rPr>
              <a:t>khả năng sinh mạch máu mới khi phát triển đến kích thước </a:t>
            </a:r>
            <a:r>
              <a:rPr lang="vi-VN" sz="2400" smtClean="0">
                <a:latin typeface="Times New Roman" pitchFamily="18" charset="0"/>
                <a:cs typeface="Times New Roman" pitchFamily="18" charset="0"/>
              </a:rPr>
              <a:t>nhất định.</a:t>
            </a:r>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pPr marL="0" indent="0">
              <a:buNone/>
            </a:pPr>
            <a:endParaRPr lang="en-US" sz="2300" dirty="0" smtClean="0">
              <a:latin typeface="Times New Roman" pitchFamily="18" charset="0"/>
              <a:cs typeface="Times New Roman" pitchFamily="18" charset="0"/>
            </a:endParaRPr>
          </a:p>
          <a:p>
            <a:pPr marL="0" indent="0">
              <a:buNone/>
            </a:pPr>
            <a:endParaRPr lang="en-US" sz="2300" b="1"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8538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869" y="-228600"/>
            <a:ext cx="8219339" cy="2538665"/>
          </a:xfrm>
        </p:spPr>
        <p:txBody>
          <a:bodyPr>
            <a:normAutofit fontScale="92500" lnSpcReduction="10000"/>
          </a:bodyPr>
          <a:lstStyle/>
          <a:p>
            <a:pPr marL="0" indent="0">
              <a:buNone/>
            </a:pPr>
            <a:endParaRPr lang="en-US" sz="2400" dirty="0" smtClean="0">
              <a:latin typeface="Times New Roman" pitchFamily="18" charset="0"/>
              <a:cs typeface="Times New Roman" pitchFamily="18" charset="0"/>
            </a:endParaRPr>
          </a:p>
          <a:p>
            <a:pPr algn="just">
              <a:lnSpc>
                <a:spcPct val="120000"/>
              </a:lnSpc>
              <a:buFontTx/>
              <a:buChar char="-"/>
            </a:pPr>
            <a:r>
              <a:rPr lang="vi-VN" sz="2400" smtClean="0">
                <a:latin typeface="Times New Roman" pitchFamily="18" charset="0"/>
                <a:cs typeface="Times New Roman" pitchFamily="18" charset="0"/>
              </a:rPr>
              <a:t>Tùy </a:t>
            </a:r>
            <a:r>
              <a:rPr lang="vi-VN" sz="2400">
                <a:latin typeface="Times New Roman" pitchFamily="18" charset="0"/>
                <a:cs typeface="Times New Roman" pitchFamily="18" charset="0"/>
              </a:rPr>
              <a:t>theo loại &amp; giai đoạn </a:t>
            </a:r>
            <a:r>
              <a:rPr lang="vi-VN" sz="2400" smtClean="0">
                <a:latin typeface="Times New Roman" pitchFamily="18" charset="0"/>
                <a:cs typeface="Times New Roman" pitchFamily="18" charset="0"/>
              </a:rPr>
              <a:t>UT mà </a:t>
            </a:r>
            <a:r>
              <a:rPr lang="vi-VN" sz="2400">
                <a:latin typeface="Times New Roman" pitchFamily="18" charset="0"/>
                <a:cs typeface="Times New Roman" pitchFamily="18" charset="0"/>
              </a:rPr>
              <a:t>việc điều trị có thể áp </a:t>
            </a:r>
            <a:r>
              <a:rPr lang="vi-VN" sz="2400" smtClean="0">
                <a:latin typeface="Times New Roman" pitchFamily="18" charset="0"/>
                <a:cs typeface="Times New Roman" pitchFamily="18" charset="0"/>
              </a:rPr>
              <a:t>dụng  phương </a:t>
            </a:r>
            <a:r>
              <a:rPr lang="vi-VN" sz="2400">
                <a:latin typeface="Times New Roman" pitchFamily="18" charset="0"/>
                <a:cs typeface="Times New Roman" pitchFamily="18" charset="0"/>
              </a:rPr>
              <a:t>pháp khác </a:t>
            </a:r>
            <a:r>
              <a:rPr lang="vi-VN" sz="2400" smtClean="0">
                <a:latin typeface="Times New Roman" pitchFamily="18" charset="0"/>
                <a:cs typeface="Times New Roman" pitchFamily="18" charset="0"/>
              </a:rPr>
              <a:t>nhau: phẫu thuật, </a:t>
            </a:r>
            <a:r>
              <a:rPr lang="vi-VN" sz="2400">
                <a:latin typeface="Times New Roman" pitchFamily="18" charset="0"/>
                <a:cs typeface="Times New Roman" pitchFamily="18" charset="0"/>
              </a:rPr>
              <a:t>tia </a:t>
            </a:r>
            <a:r>
              <a:rPr lang="vi-VN" sz="2400" smtClean="0">
                <a:latin typeface="Times New Roman" pitchFamily="18" charset="0"/>
                <a:cs typeface="Times New Roman" pitchFamily="18" charset="0"/>
              </a:rPr>
              <a:t>xạ, hóa chất.Khi </a:t>
            </a:r>
            <a:r>
              <a:rPr lang="vi-VN" sz="2400">
                <a:latin typeface="Times New Roman" pitchFamily="18" charset="0"/>
                <a:cs typeface="Times New Roman" pitchFamily="18" charset="0"/>
              </a:rPr>
              <a:t>đã di căn thì phải kết hợp thêm liệu pháp toàn thân như điều trị nội </a:t>
            </a:r>
            <a:r>
              <a:rPr lang="vi-VN" sz="2400" smtClean="0">
                <a:latin typeface="Times New Roman" pitchFamily="18" charset="0"/>
                <a:cs typeface="Times New Roman" pitchFamily="18" charset="0"/>
              </a:rPr>
              <a:t>tiết, điều </a:t>
            </a:r>
            <a:r>
              <a:rPr lang="vi-VN" sz="2400">
                <a:latin typeface="Times New Roman" pitchFamily="18" charset="0"/>
                <a:cs typeface="Times New Roman" pitchFamily="18" charset="0"/>
              </a:rPr>
              <a:t>trị miễn dịch</a:t>
            </a:r>
            <a:r>
              <a:rPr lang="vi-VN" sz="2400" smtClean="0">
                <a:latin typeface="Times New Roman" pitchFamily="18" charset="0"/>
                <a:cs typeface="Times New Roman" pitchFamily="18" charset="0"/>
              </a:rPr>
              <a:t>…</a:t>
            </a:r>
          </a:p>
          <a:p>
            <a:pPr marL="0" indent="0" algn="just">
              <a:lnSpc>
                <a:spcPct val="120000"/>
              </a:lnSpc>
              <a:buNone/>
            </a:pPr>
            <a:r>
              <a:rPr lang="vi-VN" sz="2400" i="1" smtClean="0">
                <a:solidFill>
                  <a:srgbClr val="C00000"/>
                </a:solidFill>
                <a:latin typeface="Times New Roman" pitchFamily="18" charset="0"/>
                <a:cs typeface="Times New Roman" pitchFamily="18" charset="0"/>
              </a:rPr>
              <a:t>1.2 Các </a:t>
            </a:r>
            <a:r>
              <a:rPr lang="vi-VN" sz="2400" i="1">
                <a:solidFill>
                  <a:srgbClr val="C00000"/>
                </a:solidFill>
                <a:latin typeface="Times New Roman" pitchFamily="18" charset="0"/>
                <a:cs typeface="Times New Roman" pitchFamily="18" charset="0"/>
              </a:rPr>
              <a:t>giai đoạn phát triển của ung </a:t>
            </a:r>
            <a:r>
              <a:rPr lang="vi-VN" sz="2400" i="1" smtClean="0">
                <a:solidFill>
                  <a:srgbClr val="C00000"/>
                </a:solidFill>
                <a:latin typeface="Times New Roman" pitchFamily="18" charset="0"/>
                <a:cs typeface="Times New Roman" pitchFamily="18" charset="0"/>
              </a:rPr>
              <a:t>thư</a:t>
            </a:r>
            <a:r>
              <a:rPr lang="vi-VN" sz="2400" smtClean="0">
                <a:latin typeface="Times New Roman" pitchFamily="18" charset="0"/>
                <a:cs typeface="Times New Roman" pitchFamily="18" charset="0"/>
              </a:rPr>
              <a:t>: Mỗi </a:t>
            </a:r>
            <a:r>
              <a:rPr lang="vi-VN" sz="2400">
                <a:latin typeface="Times New Roman" pitchFamily="18" charset="0"/>
                <a:cs typeface="Times New Roman" pitchFamily="18" charset="0"/>
              </a:rPr>
              <a:t>loại ung thư có quá trình tiến </a:t>
            </a:r>
            <a:r>
              <a:rPr lang="vi-VN" sz="2400" smtClean="0">
                <a:latin typeface="Times New Roman" pitchFamily="18" charset="0"/>
                <a:cs typeface="Times New Roman" pitchFamily="18" charset="0"/>
              </a:rPr>
              <a:t> triển </a:t>
            </a:r>
            <a:r>
              <a:rPr lang="vi-VN" sz="2400">
                <a:latin typeface="Times New Roman" pitchFamily="18" charset="0"/>
                <a:cs typeface="Times New Roman" pitchFamily="18" charset="0"/>
              </a:rPr>
              <a:t>khác nhau, nhưng đều có chung những giai đoạn như sau</a:t>
            </a:r>
            <a:r>
              <a:rPr lang="vi-VN"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4" name="TextBox 3"/>
          <p:cNvSpPr txBox="1"/>
          <p:nvPr/>
        </p:nvSpPr>
        <p:spPr>
          <a:xfrm>
            <a:off x="300870" y="2070193"/>
            <a:ext cx="5257720" cy="4561249"/>
          </a:xfrm>
          <a:prstGeom prst="rect">
            <a:avLst/>
          </a:prstGeom>
          <a:noFill/>
        </p:spPr>
        <p:txBody>
          <a:bodyPr wrap="square" rtlCol="0">
            <a:spAutoFit/>
          </a:bodyPr>
          <a:lstStyle/>
          <a:p>
            <a:pPr>
              <a:lnSpc>
                <a:spcPct val="120000"/>
              </a:lnSpc>
              <a:buFont typeface="Wingdings" panose="05000000000000000000" pitchFamily="2" charset="2"/>
              <a:buChar char="ü"/>
            </a:pPr>
            <a:r>
              <a:rPr lang="vi-VN" sz="2200" i="1">
                <a:latin typeface="Times New Roman" pitchFamily="18" charset="0"/>
                <a:cs typeface="Times New Roman" pitchFamily="18" charset="0"/>
              </a:rPr>
              <a:t>Giai đoạn khởi đầu </a:t>
            </a:r>
          </a:p>
          <a:p>
            <a:pPr>
              <a:lnSpc>
                <a:spcPct val="120000"/>
              </a:lnSpc>
            </a:pPr>
            <a:r>
              <a:rPr lang="vi-VN" sz="2200">
                <a:latin typeface="Times New Roman" pitchFamily="18" charset="0"/>
                <a:cs typeface="Times New Roman" pitchFamily="18" charset="0"/>
              </a:rPr>
              <a:t>- tế bào tiếp xúc với các tác nhân gây ung thư và tích lũy các tổn thương DNA. Khi tiếp xúc kéo dài, các tổn thương này được duy trì và thoát khỏi các cơ chế sửa chữa. Cuối giai đoạn này, các tế bào bắt đầu phân chia không kiểm soát, xâm lấn cục bộ(tiền ung thư).</a:t>
            </a:r>
          </a:p>
          <a:p>
            <a:pPr>
              <a:lnSpc>
                <a:spcPct val="120000"/>
              </a:lnSpc>
              <a:buFont typeface="Wingdings" panose="05000000000000000000" pitchFamily="2" charset="2"/>
              <a:buChar char="ü"/>
            </a:pPr>
            <a:r>
              <a:rPr lang="vi-VN" sz="2200">
                <a:latin typeface="Times New Roman" pitchFamily="18" charset="0"/>
                <a:cs typeface="Times New Roman" pitchFamily="18" charset="0"/>
              </a:rPr>
              <a:t> </a:t>
            </a:r>
            <a:r>
              <a:rPr lang="vi-VN" sz="2200" i="1">
                <a:latin typeface="Times New Roman" pitchFamily="18" charset="0"/>
                <a:cs typeface="Times New Roman" pitchFamily="18" charset="0"/>
              </a:rPr>
              <a:t>Giai đoạn phát triển</a:t>
            </a:r>
          </a:p>
          <a:p>
            <a:pPr>
              <a:lnSpc>
                <a:spcPct val="120000"/>
              </a:lnSpc>
            </a:pPr>
            <a:r>
              <a:rPr lang="vi-VN" sz="2200">
                <a:latin typeface="Times New Roman" pitchFamily="18" charset="0"/>
                <a:cs typeface="Times New Roman" pitchFamily="18" charset="0"/>
              </a:rPr>
              <a:t>- khối u bắt đầu phát triển, xâm lấn các mô, cơ quan xung quanh và bắt đầu di căn đến các bộ phận khác của cơ thể(tiền lâm sàng).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19" y="2310065"/>
            <a:ext cx="3684881" cy="4213093"/>
          </a:xfrm>
          <a:prstGeom prst="rect">
            <a:avLst/>
          </a:prstGeom>
        </p:spPr>
      </p:pic>
    </p:spTree>
    <p:extLst>
      <p:ext uri="{BB962C8B-B14F-4D97-AF65-F5344CB8AC3E}">
        <p14:creationId xmlns:p14="http://schemas.microsoft.com/office/powerpoint/2010/main" val="397777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46" y="93785"/>
            <a:ext cx="8535017" cy="4598531"/>
          </a:xfrm>
        </p:spPr>
        <p:txBody>
          <a:bodyPr>
            <a:normAutofit lnSpcReduction="10000"/>
          </a:bodyPr>
          <a:lstStyle/>
          <a:p>
            <a:pPr algn="just">
              <a:lnSpc>
                <a:spcPct val="120000"/>
              </a:lnSpc>
              <a:buFont typeface="Wingdings" panose="05000000000000000000" pitchFamily="2" charset="2"/>
              <a:buChar char="ü"/>
            </a:pPr>
            <a:r>
              <a:rPr lang="vi-VN" sz="2400" i="1" smtClean="0">
                <a:latin typeface="Times New Roman" pitchFamily="18" charset="0"/>
                <a:cs typeface="Times New Roman" pitchFamily="18" charset="0"/>
              </a:rPr>
              <a:t>Giai </a:t>
            </a:r>
            <a:r>
              <a:rPr lang="vi-VN" sz="2400" i="1">
                <a:latin typeface="Times New Roman" pitchFamily="18" charset="0"/>
                <a:cs typeface="Times New Roman" pitchFamily="18" charset="0"/>
              </a:rPr>
              <a:t>đoạn di </a:t>
            </a:r>
            <a:r>
              <a:rPr lang="vi-VN" sz="2400" i="1" smtClean="0">
                <a:latin typeface="Times New Roman" pitchFamily="18" charset="0"/>
                <a:cs typeface="Times New Roman" pitchFamily="18" charset="0"/>
              </a:rPr>
              <a:t>căn</a:t>
            </a:r>
          </a:p>
          <a:p>
            <a:pPr algn="just">
              <a:lnSpc>
                <a:spcPct val="120000"/>
              </a:lnSpc>
              <a:buFontTx/>
              <a:buChar char="-"/>
            </a:pPr>
            <a:r>
              <a:rPr lang="vi-VN" sz="2400" smtClean="0">
                <a:latin typeface="Times New Roman" pitchFamily="18" charset="0"/>
                <a:cs typeface="Times New Roman" pitchFamily="18" charset="0"/>
              </a:rPr>
              <a:t>các </a:t>
            </a:r>
            <a:r>
              <a:rPr lang="vi-VN" sz="2400">
                <a:latin typeface="Times New Roman" pitchFamily="18" charset="0"/>
                <a:cs typeface="Times New Roman" pitchFamily="18" charset="0"/>
              </a:rPr>
              <a:t>tế bào ung thư tách rời khối u nguyên phát để đến cư trú và phát triển thành khối u ở cơ quan khác qua đường bạch huyết, đường máu và một số con đường khác(lâm sàng). </a:t>
            </a:r>
            <a:endParaRPr lang="vi-VN" sz="2400" smtClean="0">
              <a:latin typeface="Times New Roman" pitchFamily="18" charset="0"/>
              <a:cs typeface="Times New Roman" pitchFamily="18" charset="0"/>
            </a:endParaRPr>
          </a:p>
          <a:p>
            <a:pPr algn="just">
              <a:lnSpc>
                <a:spcPct val="110000"/>
              </a:lnSpc>
            </a:pPr>
            <a:r>
              <a:rPr lang="vi-VN" sz="2400">
                <a:latin typeface="Times New Roman" pitchFamily="18" charset="0"/>
                <a:cs typeface="Times New Roman" pitchFamily="18" charset="0"/>
              </a:rPr>
              <a:t>Hơn phân nửa số UT có tổn thương gene p53, p53 là một protein quan trọng nằm trong điều hòa chu kỳ tế bào-gene áp chế khối u p53</a:t>
            </a:r>
            <a:r>
              <a:rPr lang="vi-VN" sz="2400">
                <a:latin typeface="Times New Roman" pitchFamily="18" charset="0"/>
                <a:cs typeface="Times New Roman" pitchFamily="18" charset="0"/>
                <a:sym typeface="Wingdings" panose="05000000000000000000" pitchFamily="2" charset="2"/>
              </a:rPr>
              <a:t></a:t>
            </a:r>
            <a:r>
              <a:rPr lang="vi-VN" sz="2400">
                <a:latin typeface="Times New Roman" pitchFamily="18" charset="0"/>
                <a:cs typeface="Times New Roman" pitchFamily="18" charset="0"/>
              </a:rPr>
              <a:t> tế bào của các khối u đó không đi vào quá trình apoptosis (lập trình tế bào tự hủy). Đột biến của telomerase đã loại bỏ các hàng rào hỗ trợ khác, làm tăng số lần tế bào có thể phân chia, những đột biến khác giúp cho khối u tăng sinh mạch máu, giúp cho việc di căn đến những nơi khác của cơ thể.</a:t>
            </a:r>
          </a:p>
          <a:p>
            <a:endParaRPr lang="vi-VN" sz="2000"/>
          </a:p>
          <a:p>
            <a:pPr algn="just">
              <a:lnSpc>
                <a:spcPct val="120000"/>
              </a:lnSpc>
              <a:buFontTx/>
              <a:buChar char="-"/>
            </a:pPr>
            <a:endParaRPr lang="vi-VN" sz="2400" smtClean="0">
              <a:latin typeface="Times New Roman" pitchFamily="18" charset="0"/>
              <a:cs typeface="Times New Roman" pitchFamily="18" charset="0"/>
            </a:endParaRPr>
          </a:p>
          <a:p>
            <a:pPr marL="0" indent="0" algn="just">
              <a:lnSpc>
                <a:spcPct val="120000"/>
              </a:lnSpc>
              <a:buNone/>
            </a:pPr>
            <a:endParaRPr lang="en-US" sz="240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endParaRPr lang="vi-VN" sz="2400" dirty="0"/>
          </a:p>
          <a:p>
            <a:pPr marL="0" indent="0">
              <a:buNone/>
            </a:pPr>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825" y="4559968"/>
            <a:ext cx="7740934" cy="2150578"/>
          </a:xfrm>
          <a:prstGeom prst="rect">
            <a:avLst/>
          </a:prstGeom>
        </p:spPr>
      </p:pic>
    </p:spTree>
    <p:extLst>
      <p:ext uri="{BB962C8B-B14F-4D97-AF65-F5344CB8AC3E}">
        <p14:creationId xmlns:p14="http://schemas.microsoft.com/office/powerpoint/2010/main" val="241830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580" y="70032"/>
            <a:ext cx="4773525" cy="6094902"/>
          </a:xfrm>
        </p:spPr>
        <p:txBody>
          <a:bodyPr>
            <a:noAutofit/>
          </a:bodyPr>
          <a:lstStyle/>
          <a:p>
            <a:pPr marL="0" indent="0">
              <a:buNone/>
            </a:pPr>
            <a:r>
              <a:rPr lang="vi-VN" sz="2400" i="1" smtClean="0">
                <a:solidFill>
                  <a:srgbClr val="C00000"/>
                </a:solidFill>
                <a:latin typeface="Times New Roman" pitchFamily="18" charset="0"/>
                <a:cs typeface="Times New Roman" pitchFamily="18" charset="0"/>
              </a:rPr>
              <a:t>1.3 Triệu chứng tổng quan</a:t>
            </a:r>
            <a:r>
              <a:rPr lang="vi-VN" sz="2400" smtClean="0">
                <a:latin typeface="Times New Roman" pitchFamily="18" charset="0"/>
                <a:cs typeface="Times New Roman" pitchFamily="18" charset="0"/>
              </a:rPr>
              <a:t>: Đa </a:t>
            </a:r>
            <a:r>
              <a:rPr lang="vi-VN" sz="2400">
                <a:latin typeface="Times New Roman" pitchFamily="18" charset="0"/>
                <a:cs typeface="Times New Roman" pitchFamily="18" charset="0"/>
              </a:rPr>
              <a:t>số </a:t>
            </a:r>
            <a:r>
              <a:rPr lang="vi-VN" sz="2400" smtClean="0">
                <a:latin typeface="Times New Roman" pitchFamily="18" charset="0"/>
                <a:cs typeface="Times New Roman" pitchFamily="18" charset="0"/>
              </a:rPr>
              <a:t>phân </a:t>
            </a:r>
            <a:r>
              <a:rPr lang="vi-VN" sz="2400">
                <a:latin typeface="Times New Roman" pitchFamily="18" charset="0"/>
                <a:cs typeface="Times New Roman" pitchFamily="18" charset="0"/>
              </a:rPr>
              <a:t>làm ba nhóm chính:</a:t>
            </a:r>
          </a:p>
          <a:p>
            <a:pPr marL="0" indent="0">
              <a:buNone/>
            </a:pPr>
            <a:r>
              <a:rPr lang="vi-VN" sz="2400" i="1" smtClean="0">
                <a:latin typeface="Times New Roman" pitchFamily="18" charset="0"/>
                <a:cs typeface="Times New Roman" pitchFamily="18" charset="0"/>
              </a:rPr>
              <a:t>1. tại </a:t>
            </a:r>
            <a:r>
              <a:rPr lang="vi-VN" sz="2400" i="1">
                <a:latin typeface="Times New Roman" pitchFamily="18" charset="0"/>
                <a:cs typeface="Times New Roman" pitchFamily="18" charset="0"/>
              </a:rPr>
              <a:t>chỗ</a:t>
            </a:r>
            <a:r>
              <a:rPr lang="vi-VN" sz="2400">
                <a:latin typeface="Times New Roman" pitchFamily="18" charset="0"/>
                <a:cs typeface="Times New Roman" pitchFamily="18" charset="0"/>
              </a:rPr>
              <a:t>: các khối u bất thường hay phù nề, chảy </a:t>
            </a:r>
            <a:r>
              <a:rPr lang="vi-VN" sz="2400" smtClean="0">
                <a:latin typeface="Times New Roman" pitchFamily="18" charset="0"/>
                <a:cs typeface="Times New Roman" pitchFamily="18" charset="0"/>
              </a:rPr>
              <a:t>máu, đau </a:t>
            </a:r>
            <a:r>
              <a:rPr lang="vi-VN" sz="2400">
                <a:latin typeface="Times New Roman" pitchFamily="18" charset="0"/>
                <a:cs typeface="Times New Roman" pitchFamily="18" charset="0"/>
              </a:rPr>
              <a:t>và/hoặc </a:t>
            </a:r>
            <a:r>
              <a:rPr lang="vi-VN" sz="2400" smtClean="0">
                <a:latin typeface="Times New Roman" pitchFamily="18" charset="0"/>
                <a:cs typeface="Times New Roman" pitchFamily="18" charset="0"/>
              </a:rPr>
              <a:t>loét, </a:t>
            </a:r>
            <a:r>
              <a:rPr lang="vi-VN" sz="2400">
                <a:latin typeface="Times New Roman" pitchFamily="18" charset="0"/>
                <a:cs typeface="Times New Roman" pitchFamily="18" charset="0"/>
              </a:rPr>
              <a:t>vàng da, bí tiểu</a:t>
            </a:r>
            <a:r>
              <a:rPr lang="vi-VN"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a:p>
            <a:pPr marL="0" indent="0">
              <a:buNone/>
            </a:pPr>
            <a:r>
              <a:rPr lang="vi-VN" sz="2400" smtClean="0">
                <a:latin typeface="Times New Roman" pitchFamily="18" charset="0"/>
                <a:cs typeface="Times New Roman" pitchFamily="18" charset="0"/>
              </a:rPr>
              <a:t>2. </a:t>
            </a:r>
            <a:r>
              <a:rPr lang="vi-VN" sz="2400" i="1">
                <a:latin typeface="Times New Roman" pitchFamily="18" charset="0"/>
                <a:cs typeface="Times New Roman" pitchFamily="18" charset="0"/>
              </a:rPr>
              <a:t>di căn (lan tràn): </a:t>
            </a:r>
            <a:r>
              <a:rPr lang="vi-VN" sz="2400">
                <a:latin typeface="Times New Roman" pitchFamily="18" charset="0"/>
                <a:cs typeface="Times New Roman" pitchFamily="18" charset="0"/>
              </a:rPr>
              <a:t>hạch bạch huyết lớn lên, ho, ho ra máu, </a:t>
            </a:r>
            <a:r>
              <a:rPr lang="vi-VN" sz="2400" smtClean="0">
                <a:latin typeface="Times New Roman" pitchFamily="18" charset="0"/>
                <a:cs typeface="Times New Roman" pitchFamily="18" charset="0"/>
              </a:rPr>
              <a:t>gan to</a:t>
            </a:r>
            <a:r>
              <a:rPr lang="vi-VN" sz="2400">
                <a:latin typeface="Times New Roman" pitchFamily="18" charset="0"/>
                <a:cs typeface="Times New Roman" pitchFamily="18" charset="0"/>
              </a:rPr>
              <a:t>, đau xương, gãy xương ở những xương bị tổn thương và các triệu </a:t>
            </a:r>
            <a:r>
              <a:rPr lang="vi-VN" sz="2400" smtClean="0">
                <a:latin typeface="Times New Roman" pitchFamily="18" charset="0"/>
                <a:cs typeface="Times New Roman" pitchFamily="18" charset="0"/>
              </a:rPr>
              <a:t>chứng thần </a:t>
            </a:r>
            <a:r>
              <a:rPr lang="vi-VN" sz="2400">
                <a:latin typeface="Times New Roman" pitchFamily="18" charset="0"/>
                <a:cs typeface="Times New Roman" pitchFamily="18" charset="0"/>
              </a:rPr>
              <a:t>kinh. </a:t>
            </a:r>
          </a:p>
          <a:p>
            <a:pPr marL="0" indent="0">
              <a:buNone/>
            </a:pPr>
            <a:r>
              <a:rPr lang="vi-VN" sz="2400" smtClean="0">
                <a:latin typeface="Times New Roman" pitchFamily="18" charset="0"/>
                <a:cs typeface="Times New Roman" pitchFamily="18" charset="0"/>
              </a:rPr>
              <a:t>3</a:t>
            </a:r>
            <a:r>
              <a:rPr lang="vi-VN" sz="2400">
                <a:latin typeface="Times New Roman" pitchFamily="18" charset="0"/>
                <a:cs typeface="Times New Roman" pitchFamily="18" charset="0"/>
              </a:rPr>
              <a:t>.</a:t>
            </a:r>
            <a:r>
              <a:rPr lang="vi-VN" sz="2400" smtClean="0">
                <a:latin typeface="Times New Roman" pitchFamily="18" charset="0"/>
                <a:cs typeface="Times New Roman" pitchFamily="18" charset="0"/>
              </a:rPr>
              <a:t> </a:t>
            </a:r>
            <a:r>
              <a:rPr lang="vi-VN" sz="2400" i="1">
                <a:latin typeface="Times New Roman" pitchFamily="18" charset="0"/>
                <a:cs typeface="Times New Roman" pitchFamily="18" charset="0"/>
              </a:rPr>
              <a:t>toàn thân</a:t>
            </a:r>
            <a:r>
              <a:rPr lang="vi-VN" sz="2400">
                <a:latin typeface="Times New Roman" pitchFamily="18" charset="0"/>
                <a:cs typeface="Times New Roman" pitchFamily="18" charset="0"/>
              </a:rPr>
              <a:t>: sụt cân, chán ăn và suy mòn, tiết nhiều mồ </a:t>
            </a:r>
            <a:r>
              <a:rPr lang="vi-VN" sz="2400" smtClean="0">
                <a:latin typeface="Times New Roman" pitchFamily="18" charset="0"/>
                <a:cs typeface="Times New Roman" pitchFamily="18" charset="0"/>
              </a:rPr>
              <a:t>hôi, </a:t>
            </a:r>
            <a:r>
              <a:rPr lang="vi-VN" sz="2400">
                <a:latin typeface="Times New Roman" pitchFamily="18" charset="0"/>
                <a:cs typeface="Times New Roman" pitchFamily="18" charset="0"/>
              </a:rPr>
              <a:t>thiếu máu và các hội chứng cận u đặc </a:t>
            </a:r>
            <a:r>
              <a:rPr lang="vi-VN" sz="2400" smtClean="0">
                <a:latin typeface="Times New Roman" pitchFamily="18" charset="0"/>
                <a:cs typeface="Times New Roman" pitchFamily="18" charset="0"/>
              </a:rPr>
              <a:t>hiệu(huyết khối </a:t>
            </a:r>
            <a:r>
              <a:rPr lang="vi-VN" sz="2400">
                <a:latin typeface="Times New Roman" pitchFamily="18" charset="0"/>
                <a:cs typeface="Times New Roman" pitchFamily="18" charset="0"/>
              </a:rPr>
              <a:t>hay thay đổi nội tiết </a:t>
            </a:r>
            <a:r>
              <a:rPr lang="vi-VN" sz="2400" smtClean="0">
                <a:latin typeface="Times New Roman" pitchFamily="18" charset="0"/>
                <a:cs typeface="Times New Roman" pitchFamily="18" charset="0"/>
              </a:rPr>
              <a:t>tố).</a:t>
            </a:r>
            <a:endParaRPr lang="en-US" sz="2400" dirty="0">
              <a:latin typeface="Times New Roman" pitchFamily="18" charset="0"/>
              <a:cs typeface="Times New Roman" pitchFamily="18" charset="0"/>
            </a:endParaRPr>
          </a:p>
          <a:p>
            <a:pPr marL="0" indent="0">
              <a:buNone/>
            </a:pPr>
            <a:r>
              <a:rPr lang="en-US" sz="2400" dirty="0"/>
              <a:t> </a:t>
            </a:r>
            <a:endParaRPr lang="en-US" sz="2400" dirty="0" smtClean="0"/>
          </a:p>
          <a:p>
            <a:endParaRPr lang="en-US" sz="2400" dirty="0"/>
          </a:p>
          <a:p>
            <a:pPr marL="0" indent="0">
              <a:buNone/>
            </a:pPr>
            <a:r>
              <a:rPr lang="en-US" sz="2400" dirty="0"/>
              <a:t/>
            </a:r>
            <a:br>
              <a:rPr lang="en-US" sz="2400" dirty="0"/>
            </a:b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868" y="106127"/>
            <a:ext cx="4241132" cy="2857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294" y="2999722"/>
            <a:ext cx="2857500" cy="1909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155" y="5340538"/>
            <a:ext cx="3028950" cy="15144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867" y="4945579"/>
            <a:ext cx="4104655" cy="19094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1" y="5063690"/>
            <a:ext cx="1989953" cy="1673211"/>
          </a:xfrm>
          <a:prstGeom prst="rect">
            <a:avLst/>
          </a:prstGeom>
        </p:spPr>
      </p:pic>
    </p:spTree>
    <p:extLst>
      <p:ext uri="{BB962C8B-B14F-4D97-AF65-F5344CB8AC3E}">
        <p14:creationId xmlns:p14="http://schemas.microsoft.com/office/powerpoint/2010/main" val="3155716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453" y="156468"/>
            <a:ext cx="8058146" cy="6424246"/>
          </a:xfrm>
        </p:spPr>
        <p:txBody>
          <a:bodyPr>
            <a:normAutofit fontScale="92500" lnSpcReduction="20000"/>
          </a:bodyPr>
          <a:lstStyle/>
          <a:p>
            <a:pPr marL="0" indent="0">
              <a:buNone/>
            </a:pPr>
            <a:r>
              <a:rPr lang="en-US" sz="2400" i="1" smtClean="0">
                <a:solidFill>
                  <a:srgbClr val="C00000"/>
                </a:solidFill>
                <a:latin typeface="Times New Roman" pitchFamily="18" charset="0"/>
                <a:cs typeface="Times New Roman" pitchFamily="18" charset="0"/>
              </a:rPr>
              <a:t>1.4 Dịch </a:t>
            </a:r>
            <a:r>
              <a:rPr lang="en-US" sz="2400" i="1" smtClean="0">
                <a:solidFill>
                  <a:srgbClr val="C00000"/>
                </a:solidFill>
                <a:latin typeface="Times New Roman" pitchFamily="18" charset="0"/>
                <a:cs typeface="Times New Roman" pitchFamily="18" charset="0"/>
              </a:rPr>
              <a:t>t</a:t>
            </a:r>
            <a:r>
              <a:rPr lang="vi-VN" sz="2400" i="1">
                <a:solidFill>
                  <a:srgbClr val="C00000"/>
                </a:solidFill>
                <a:latin typeface="Times New Roman" pitchFamily="18" charset="0"/>
                <a:cs typeface="Times New Roman" pitchFamily="18" charset="0"/>
              </a:rPr>
              <a:t>ễ</a:t>
            </a:r>
            <a:r>
              <a:rPr lang="en-US" sz="2400" i="1" smtClean="0">
                <a:solidFill>
                  <a:srgbClr val="C00000"/>
                </a:solidFill>
                <a:latin typeface="Times New Roman" pitchFamily="18" charset="0"/>
                <a:cs typeface="Times New Roman" pitchFamily="18" charset="0"/>
              </a:rPr>
              <a:t> </a:t>
            </a:r>
            <a:endParaRPr lang="en-US" sz="2400" i="1" smtClean="0">
              <a:solidFill>
                <a:srgbClr val="C00000"/>
              </a:solidFill>
              <a:latin typeface="Times New Roman" pitchFamily="18" charset="0"/>
              <a:cs typeface="Times New Roman" pitchFamily="18" charset="0"/>
            </a:endParaRPr>
          </a:p>
          <a:p>
            <a:pPr marL="0" indent="0">
              <a:buNone/>
            </a:pPr>
            <a:endParaRPr lang="en-US" sz="2400" i="1" dirty="0" smtClean="0">
              <a:solidFill>
                <a:srgbClr val="C00000"/>
              </a:solidFill>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vi-VN" sz="2400" i="1" smtClean="0">
              <a:solidFill>
                <a:srgbClr val="C00000"/>
              </a:solidFill>
              <a:latin typeface="Times New Roman" pitchFamily="18" charset="0"/>
              <a:cs typeface="Times New Roman" pitchFamily="18" charset="0"/>
            </a:endParaRPr>
          </a:p>
          <a:p>
            <a:pPr marL="0" indent="0">
              <a:buNone/>
            </a:pPr>
            <a:endParaRPr lang="vi-VN" sz="2400" i="1">
              <a:solidFill>
                <a:srgbClr val="C00000"/>
              </a:solidFill>
              <a:latin typeface="Times New Roman" pitchFamily="18" charset="0"/>
              <a:cs typeface="Times New Roman" pitchFamily="18" charset="0"/>
            </a:endParaRPr>
          </a:p>
          <a:p>
            <a:pPr marL="0" indent="0">
              <a:buNone/>
            </a:pPr>
            <a:r>
              <a:rPr lang="vi-VN" sz="2400" i="1" smtClean="0">
                <a:solidFill>
                  <a:srgbClr val="C00000"/>
                </a:solidFill>
                <a:latin typeface="Times New Roman" pitchFamily="18" charset="0"/>
                <a:cs typeface="Times New Roman" pitchFamily="18" charset="0"/>
              </a:rPr>
              <a:t>1.5 Chẩn đoán</a:t>
            </a:r>
            <a:r>
              <a:rPr lang="vi-VN" sz="2400" smtClean="0">
                <a:latin typeface="Times New Roman" pitchFamily="18" charset="0"/>
                <a:cs typeface="Times New Roman" pitchFamily="18" charset="0"/>
              </a:rPr>
              <a:t>:   tế </a:t>
            </a:r>
            <a:r>
              <a:rPr lang="vi-VN" sz="2400">
                <a:latin typeface="Times New Roman" pitchFamily="18" charset="0"/>
                <a:cs typeface="Times New Roman" pitchFamily="18" charset="0"/>
              </a:rPr>
              <a:t>bào </a:t>
            </a:r>
            <a:r>
              <a:rPr lang="vi-VN" sz="2400" smtClean="0">
                <a:latin typeface="Times New Roman" pitchFamily="18" charset="0"/>
                <a:cs typeface="Times New Roman" pitchFamily="18" charset="0"/>
              </a:rPr>
              <a:t>học, </a:t>
            </a:r>
            <a:r>
              <a:rPr lang="vi-VN" sz="2400">
                <a:latin typeface="Times New Roman" pitchFamily="18" charset="0"/>
                <a:cs typeface="Times New Roman" pitchFamily="18" charset="0"/>
              </a:rPr>
              <a:t>giải phẫu bệnh </a:t>
            </a:r>
            <a:r>
              <a:rPr lang="vi-VN" sz="2400" smtClean="0">
                <a:latin typeface="Times New Roman" pitchFamily="18" charset="0"/>
                <a:cs typeface="Times New Roman" pitchFamily="18" charset="0"/>
              </a:rPr>
              <a:t>lý, cận lâm sàng,..</a:t>
            </a:r>
            <a:endParaRPr lang="vi-VN" sz="2400">
              <a:latin typeface="Times New Roman" pitchFamily="18" charset="0"/>
              <a:cs typeface="Times New Roman" pitchFamily="18" charset="0"/>
            </a:endParaRPr>
          </a:p>
          <a:p>
            <a:pPr>
              <a:buFont typeface="Wingdings" panose="05000000000000000000" pitchFamily="2" charset="2"/>
              <a:buChar char="v"/>
            </a:pPr>
            <a:r>
              <a:rPr lang="vi-VN" sz="2400" smtClean="0">
                <a:latin typeface="Times New Roman" pitchFamily="18" charset="0"/>
                <a:cs typeface="Times New Roman" pitchFamily="18" charset="0"/>
              </a:rPr>
              <a:t> Chẩn </a:t>
            </a:r>
            <a:r>
              <a:rPr lang="vi-VN" sz="2400" smtClean="0">
                <a:latin typeface="Times New Roman" pitchFamily="18" charset="0"/>
                <a:cs typeface="Times New Roman" pitchFamily="18" charset="0"/>
              </a:rPr>
              <a:t>đoán cận lâm sàng:</a:t>
            </a:r>
          </a:p>
          <a:p>
            <a:pPr marL="0" indent="0">
              <a:buNone/>
            </a:pPr>
            <a:r>
              <a:rPr lang="vi-VN" sz="2400" smtClean="0">
                <a:latin typeface="Times New Roman" pitchFamily="18" charset="0"/>
                <a:cs typeface="Times New Roman" pitchFamily="18" charset="0"/>
              </a:rPr>
              <a:t>	a</a:t>
            </a:r>
            <a:r>
              <a:rPr lang="vi-VN"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Chẩn </a:t>
            </a:r>
            <a:r>
              <a:rPr lang="vi-VN" sz="2400">
                <a:latin typeface="Times New Roman" pitchFamily="18" charset="0"/>
                <a:cs typeface="Times New Roman" pitchFamily="18" charset="0"/>
              </a:rPr>
              <a:t>đoán nội soi</a:t>
            </a:r>
          </a:p>
          <a:p>
            <a:pPr marL="0" indent="0">
              <a:buNone/>
            </a:pPr>
            <a:r>
              <a:rPr lang="vi-VN" sz="2400" smtClean="0">
                <a:latin typeface="Times New Roman" pitchFamily="18" charset="0"/>
                <a:cs typeface="Times New Roman" pitchFamily="18" charset="0"/>
              </a:rPr>
              <a:t>	b</a:t>
            </a:r>
            <a:r>
              <a:rPr lang="vi-VN" sz="2400">
                <a:latin typeface="Times New Roman" pitchFamily="18" charset="0"/>
                <a:cs typeface="Times New Roman" pitchFamily="18" charset="0"/>
              </a:rPr>
              <a:t>. Chẩn đoán điện </a:t>
            </a:r>
            <a:r>
              <a:rPr lang="vi-VN" sz="2400" smtClean="0">
                <a:latin typeface="Times New Roman" pitchFamily="18" charset="0"/>
                <a:cs typeface="Times New Roman" pitchFamily="18" charset="0"/>
              </a:rPr>
              <a:t>quang, CT</a:t>
            </a:r>
            <a:endParaRPr lang="vi-VN" sz="2400">
              <a:latin typeface="Times New Roman" pitchFamily="18" charset="0"/>
              <a:cs typeface="Times New Roman" pitchFamily="18" charset="0"/>
            </a:endParaRPr>
          </a:p>
          <a:p>
            <a:pPr marL="0" indent="0">
              <a:buNone/>
            </a:pPr>
            <a:r>
              <a:rPr lang="vi-VN" sz="2400" smtClean="0">
                <a:latin typeface="Times New Roman" pitchFamily="18" charset="0"/>
                <a:cs typeface="Times New Roman" pitchFamily="18" charset="0"/>
              </a:rPr>
              <a:t>	c</a:t>
            </a:r>
            <a:r>
              <a:rPr lang="vi-VN" sz="2400">
                <a:latin typeface="Times New Roman" pitchFamily="18" charset="0"/>
                <a:cs typeface="Times New Roman" pitchFamily="18" charset="0"/>
              </a:rPr>
              <a:t>. Siêu âm</a:t>
            </a:r>
          </a:p>
          <a:p>
            <a:pPr marL="0" indent="0">
              <a:buNone/>
            </a:pPr>
            <a:r>
              <a:rPr lang="vi-VN" sz="2400" smtClean="0">
                <a:latin typeface="Times New Roman" pitchFamily="18" charset="0"/>
                <a:cs typeface="Times New Roman" pitchFamily="18" charset="0"/>
              </a:rPr>
              <a:t>	d</a:t>
            </a:r>
            <a:r>
              <a:rPr lang="vi-VN" sz="2400">
                <a:latin typeface="Times New Roman" pitchFamily="18" charset="0"/>
                <a:cs typeface="Times New Roman" pitchFamily="18" charset="0"/>
              </a:rPr>
              <a:t>. Đồng vị phóng xạ</a:t>
            </a:r>
          </a:p>
          <a:p>
            <a:pPr marL="0" indent="0">
              <a:buNone/>
            </a:pPr>
            <a:r>
              <a:rPr lang="vi-VN" sz="2400" smtClean="0">
                <a:latin typeface="Times New Roman" pitchFamily="18" charset="0"/>
                <a:cs typeface="Times New Roman" pitchFamily="18" charset="0"/>
              </a:rPr>
              <a:t>	e</a:t>
            </a:r>
            <a:r>
              <a:rPr lang="vi-VN" sz="2400">
                <a:latin typeface="Times New Roman" pitchFamily="18" charset="0"/>
                <a:cs typeface="Times New Roman" pitchFamily="18" charset="0"/>
              </a:rPr>
              <a:t>. Chụp cộng hưởng từ (MRI)</a:t>
            </a:r>
          </a:p>
          <a:p>
            <a:pPr marL="0" indent="0">
              <a:buNone/>
            </a:pPr>
            <a:r>
              <a:rPr lang="vi-VN" sz="2400" smtClean="0">
                <a:latin typeface="Times New Roman" pitchFamily="18" charset="0"/>
                <a:cs typeface="Times New Roman" pitchFamily="18" charset="0"/>
              </a:rPr>
              <a:t>	f</a:t>
            </a:r>
            <a:r>
              <a:rPr lang="vi-VN" sz="2400">
                <a:latin typeface="Times New Roman" pitchFamily="18" charset="0"/>
                <a:cs typeface="Times New Roman" pitchFamily="18" charset="0"/>
              </a:rPr>
              <a:t>. PET /CT: Máy ghi hình PET-CT</a:t>
            </a:r>
            <a:endParaRPr lang="en-US" sz="24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95" y="405715"/>
            <a:ext cx="4464958" cy="33031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636" y="405715"/>
            <a:ext cx="4530391" cy="29243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547" y="4199020"/>
            <a:ext cx="3886480" cy="2591965"/>
          </a:xfrm>
          <a:prstGeom prst="rect">
            <a:avLst/>
          </a:prstGeom>
        </p:spPr>
      </p:pic>
    </p:spTree>
    <p:extLst>
      <p:ext uri="{BB962C8B-B14F-4D97-AF65-F5344CB8AC3E}">
        <p14:creationId xmlns:p14="http://schemas.microsoft.com/office/powerpoint/2010/main" val="177767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902" y="0"/>
            <a:ext cx="5521878" cy="7109639"/>
          </a:xfrm>
          <a:prstGeom prst="rect">
            <a:avLst/>
          </a:prstGeom>
          <a:noFill/>
        </p:spPr>
        <p:txBody>
          <a:bodyPr wrap="square" rtlCol="0">
            <a:spAutoFit/>
          </a:bodyPr>
          <a:lstStyle/>
          <a:p>
            <a:r>
              <a:rPr lang="en-US" sz="2400" i="1" smtClean="0">
                <a:solidFill>
                  <a:srgbClr val="C00000"/>
                </a:solidFill>
                <a:latin typeface="Times New Roman" pitchFamily="18" charset="0"/>
                <a:cs typeface="Times New Roman" pitchFamily="18" charset="0"/>
              </a:rPr>
              <a:t>1.6. chẩn đoán các loại ung </a:t>
            </a:r>
            <a:r>
              <a:rPr lang="en-US" sz="2400" i="1" smtClean="0">
                <a:solidFill>
                  <a:srgbClr val="C00000"/>
                </a:solidFill>
                <a:latin typeface="Times New Roman" pitchFamily="18" charset="0"/>
                <a:cs typeface="Times New Roman" pitchFamily="18" charset="0"/>
              </a:rPr>
              <a:t>thư</a:t>
            </a:r>
            <a:endParaRPr lang="vi-VN" sz="2400" i="1" smtClean="0">
              <a:solidFill>
                <a:srgbClr val="C00000"/>
              </a:solidFill>
              <a:latin typeface="Times New Roman" pitchFamily="18" charset="0"/>
              <a:cs typeface="Times New Roman" pitchFamily="18" charset="0"/>
            </a:endParaRPr>
          </a:p>
          <a:p>
            <a:endParaRPr lang="en-US" sz="900" i="1" smtClean="0">
              <a:solidFill>
                <a:srgbClr val="C00000"/>
              </a:solidFill>
              <a:latin typeface="Times New Roman" pitchFamily="18" charset="0"/>
              <a:cs typeface="Times New Roman" pitchFamily="18" charset="0"/>
            </a:endParaRPr>
          </a:p>
          <a:p>
            <a:r>
              <a:rPr lang="vi-VN" sz="2400" smtClean="0">
                <a:latin typeface="Times New Roman" pitchFamily="18" charset="0"/>
                <a:cs typeface="Times New Roman" pitchFamily="18" charset="0"/>
              </a:rPr>
              <a:t>- Tế </a:t>
            </a:r>
            <a:r>
              <a:rPr lang="vi-VN" sz="2400">
                <a:latin typeface="Times New Roman" pitchFamily="18" charset="0"/>
                <a:cs typeface="Times New Roman" pitchFamily="18" charset="0"/>
              </a:rPr>
              <a:t>bào </a:t>
            </a:r>
            <a:r>
              <a:rPr lang="vi-VN" sz="2400" smtClean="0">
                <a:latin typeface="Times New Roman" pitchFamily="18" charset="0"/>
                <a:cs typeface="Times New Roman" pitchFamily="18" charset="0"/>
              </a:rPr>
              <a:t>UT trong </a:t>
            </a:r>
            <a:r>
              <a:rPr lang="vi-VN" sz="2400">
                <a:latin typeface="Times New Roman" pitchFamily="18" charset="0"/>
                <a:cs typeface="Times New Roman" pitchFamily="18" charset="0"/>
              </a:rPr>
              <a:t>một khối </a:t>
            </a:r>
            <a:r>
              <a:rPr lang="vi-VN" sz="2400" smtClean="0">
                <a:latin typeface="Times New Roman" pitchFamily="18" charset="0"/>
                <a:cs typeface="Times New Roman" pitchFamily="18" charset="0"/>
              </a:rPr>
              <a:t>u(cả </a:t>
            </a:r>
            <a:r>
              <a:rPr lang="vi-VN" sz="2400">
                <a:latin typeface="Times New Roman" pitchFamily="18" charset="0"/>
                <a:cs typeface="Times New Roman" pitchFamily="18" charset="0"/>
              </a:rPr>
              <a:t>tế bào đã di căn) đều xuất phát từ một tế bào duy nhất phân chia mà thành. Do đó một </a:t>
            </a:r>
            <a:r>
              <a:rPr lang="vi-VN" sz="2400" smtClean="0">
                <a:latin typeface="Times New Roman" pitchFamily="18" charset="0"/>
                <a:cs typeface="Times New Roman" pitchFamily="18" charset="0"/>
              </a:rPr>
              <a:t>bệnh UT </a:t>
            </a:r>
            <a:r>
              <a:rPr lang="vi-VN" sz="2400">
                <a:latin typeface="Times New Roman" pitchFamily="18" charset="0"/>
                <a:cs typeface="Times New Roman" pitchFamily="18" charset="0"/>
              </a:rPr>
              <a:t>có thể được phân loại theo loại tế bào khởi phát và theo vị trí của tế bào đó:</a:t>
            </a:r>
          </a:p>
          <a:p>
            <a:pPr marL="342900" indent="-342900">
              <a:buFont typeface="Wingdings" panose="05000000000000000000" pitchFamily="2" charset="2"/>
              <a:buChar char="§"/>
            </a:pPr>
            <a:r>
              <a:rPr lang="vi-VN" sz="2400" smtClean="0">
                <a:latin typeface="Times New Roman" pitchFamily="18" charset="0"/>
                <a:cs typeface="Times New Roman" pitchFamily="18" charset="0"/>
              </a:rPr>
              <a:t>Ung </a:t>
            </a:r>
            <a:r>
              <a:rPr lang="vi-VN" sz="2400">
                <a:latin typeface="Times New Roman" pitchFamily="18" charset="0"/>
                <a:cs typeface="Times New Roman" pitchFamily="18" charset="0"/>
              </a:rPr>
              <a:t>thư biểu </a:t>
            </a:r>
            <a:r>
              <a:rPr lang="vi-VN" sz="2400" smtClean="0">
                <a:latin typeface="Times New Roman" pitchFamily="18" charset="0"/>
                <a:cs typeface="Times New Roman" pitchFamily="18" charset="0"/>
              </a:rPr>
              <a:t>mô: từ </a:t>
            </a:r>
            <a:r>
              <a:rPr lang="vi-VN" sz="2400">
                <a:latin typeface="Times New Roman" pitchFamily="18" charset="0"/>
                <a:cs typeface="Times New Roman" pitchFamily="18" charset="0"/>
              </a:rPr>
              <a:t>tế bào biểu mô </a:t>
            </a:r>
            <a:r>
              <a:rPr lang="vi-VN" sz="2400" smtClean="0">
                <a:latin typeface="Times New Roman" pitchFamily="18" charset="0"/>
                <a:cs typeface="Times New Roman" pitchFamily="18" charset="0"/>
              </a:rPr>
              <a:t>(ống </a:t>
            </a:r>
            <a:r>
              <a:rPr lang="vi-VN" sz="2400">
                <a:latin typeface="Times New Roman" pitchFamily="18" charset="0"/>
                <a:cs typeface="Times New Roman" pitchFamily="18" charset="0"/>
              </a:rPr>
              <a:t>tiêu </a:t>
            </a:r>
            <a:r>
              <a:rPr lang="vi-VN" sz="2400" smtClean="0">
                <a:latin typeface="Times New Roman" pitchFamily="18" charset="0"/>
                <a:cs typeface="Times New Roman" pitchFamily="18" charset="0"/>
              </a:rPr>
              <a:t>hóa,tuyến </a:t>
            </a:r>
            <a:r>
              <a:rPr lang="vi-VN" sz="2400">
                <a:latin typeface="Times New Roman" pitchFamily="18" charset="0"/>
                <a:cs typeface="Times New Roman" pitchFamily="18" charset="0"/>
              </a:rPr>
              <a:t>tiêu hoá).</a:t>
            </a:r>
          </a:p>
          <a:p>
            <a:pPr marL="342900" indent="-342900">
              <a:buFont typeface="Wingdings" panose="05000000000000000000" pitchFamily="2" charset="2"/>
              <a:buChar char="§"/>
            </a:pPr>
            <a:r>
              <a:rPr lang="vi-VN" sz="2400" smtClean="0">
                <a:latin typeface="Times New Roman" pitchFamily="18" charset="0"/>
                <a:cs typeface="Times New Roman" pitchFamily="18" charset="0"/>
              </a:rPr>
              <a:t>Bệnh </a:t>
            </a:r>
            <a:r>
              <a:rPr lang="vi-VN" sz="2400">
                <a:latin typeface="Times New Roman" pitchFamily="18" charset="0"/>
                <a:cs typeface="Times New Roman" pitchFamily="18" charset="0"/>
              </a:rPr>
              <a:t>bạch </a:t>
            </a:r>
            <a:r>
              <a:rPr lang="vi-VN" sz="2400" smtClean="0">
                <a:latin typeface="Times New Roman" pitchFamily="18" charset="0"/>
                <a:cs typeface="Times New Roman" pitchFamily="18" charset="0"/>
              </a:rPr>
              <a:t>cầu </a:t>
            </a:r>
            <a:r>
              <a:rPr lang="vi-VN" sz="2400">
                <a:latin typeface="Times New Roman" pitchFamily="18" charset="0"/>
                <a:cs typeface="Times New Roman" pitchFamily="18" charset="0"/>
              </a:rPr>
              <a:t>và u lympho </a:t>
            </a:r>
            <a:r>
              <a:rPr lang="vi-VN" sz="2400" smtClean="0">
                <a:latin typeface="Times New Roman" pitchFamily="18" charset="0"/>
                <a:cs typeface="Times New Roman" pitchFamily="18" charset="0"/>
              </a:rPr>
              <a:t>bào: </a:t>
            </a:r>
            <a:r>
              <a:rPr lang="vi-VN" sz="2400">
                <a:latin typeface="Times New Roman" pitchFamily="18" charset="0"/>
                <a:cs typeface="Times New Roman" pitchFamily="18" charset="0"/>
              </a:rPr>
              <a:t>từ máu và tủy xương.</a:t>
            </a:r>
          </a:p>
          <a:p>
            <a:pPr marL="342900" indent="-342900">
              <a:buFont typeface="Wingdings" panose="05000000000000000000" pitchFamily="2" charset="2"/>
              <a:buChar char="§"/>
            </a:pPr>
            <a:r>
              <a:rPr lang="vi-VN" sz="2400" smtClean="0">
                <a:latin typeface="Times New Roman" pitchFamily="18" charset="0"/>
                <a:cs typeface="Times New Roman" pitchFamily="18" charset="0"/>
              </a:rPr>
              <a:t>Ung </a:t>
            </a:r>
            <a:r>
              <a:rPr lang="vi-VN" sz="2400">
                <a:latin typeface="Times New Roman" pitchFamily="18" charset="0"/>
                <a:cs typeface="Times New Roman" pitchFamily="18" charset="0"/>
              </a:rPr>
              <a:t>thư mô liên </a:t>
            </a:r>
            <a:r>
              <a:rPr lang="vi-VN" sz="2400" smtClean="0">
                <a:latin typeface="Times New Roman" pitchFamily="18" charset="0"/>
                <a:cs typeface="Times New Roman" pitchFamily="18" charset="0"/>
              </a:rPr>
              <a:t>kết(sarcoma): xuất </a:t>
            </a:r>
            <a:r>
              <a:rPr lang="vi-VN" sz="2400">
                <a:latin typeface="Times New Roman" pitchFamily="18" charset="0"/>
                <a:cs typeface="Times New Roman" pitchFamily="18" charset="0"/>
              </a:rPr>
              <a:t>phát từ mô liên kết, xương hay cơ.</a:t>
            </a:r>
          </a:p>
          <a:p>
            <a:pPr marL="342900" indent="-342900">
              <a:buFont typeface="Wingdings" panose="05000000000000000000" pitchFamily="2" charset="2"/>
              <a:buChar char="§"/>
            </a:pPr>
            <a:r>
              <a:rPr lang="vi-VN" sz="2400" smtClean="0">
                <a:latin typeface="Times New Roman" pitchFamily="18" charset="0"/>
                <a:cs typeface="Times New Roman" pitchFamily="18" charset="0"/>
              </a:rPr>
              <a:t>U sắc tố: rối loạn </a:t>
            </a:r>
            <a:r>
              <a:rPr lang="vi-VN" sz="2400">
                <a:latin typeface="Times New Roman" pitchFamily="18" charset="0"/>
                <a:cs typeface="Times New Roman" pitchFamily="18" charset="0"/>
              </a:rPr>
              <a:t>tế bào sắc tố.</a:t>
            </a:r>
          </a:p>
          <a:p>
            <a:pPr marL="342900" indent="-342900">
              <a:buFont typeface="Wingdings" panose="05000000000000000000" pitchFamily="2" charset="2"/>
              <a:buChar char="§"/>
            </a:pPr>
            <a:r>
              <a:rPr lang="vi-VN" sz="2400" smtClean="0">
                <a:latin typeface="Times New Roman" pitchFamily="18" charset="0"/>
                <a:cs typeface="Times New Roman" pitchFamily="18" charset="0"/>
              </a:rPr>
              <a:t>U quái: </a:t>
            </a:r>
            <a:r>
              <a:rPr lang="vi-VN" sz="2400">
                <a:latin typeface="Times New Roman" pitchFamily="18" charset="0"/>
                <a:cs typeface="Times New Roman" pitchFamily="18" charset="0"/>
              </a:rPr>
              <a:t>từ các tế bào mầm.</a:t>
            </a:r>
          </a:p>
          <a:p>
            <a:r>
              <a:rPr lang="vi-VN" sz="2400" smtClean="0">
                <a:latin typeface="Times New Roman" pitchFamily="18" charset="0"/>
                <a:cs typeface="Times New Roman" pitchFamily="18" charset="0"/>
              </a:rPr>
              <a:t>	Tuy </a:t>
            </a:r>
            <a:r>
              <a:rPr lang="vi-VN" sz="2400">
                <a:latin typeface="Times New Roman" pitchFamily="18" charset="0"/>
                <a:cs typeface="Times New Roman" pitchFamily="18" charset="0"/>
              </a:rPr>
              <a:t>nhiên, trong nhiều trường hợp, người ta không xác định được khối u nguyên phát.</a:t>
            </a:r>
            <a:endParaRPr lang="en-US" sz="240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5630780" y="268634"/>
            <a:ext cx="2973822" cy="2422500"/>
          </a:xfrm>
          <a:prstGeom prst="rect">
            <a:avLst/>
          </a:prstGeom>
        </p:spPr>
      </p:pic>
      <p:pic>
        <p:nvPicPr>
          <p:cNvPr id="5" name="Picture 4"/>
          <p:cNvPicPr>
            <a:picLocks noChangeAspect="1"/>
          </p:cNvPicPr>
          <p:nvPr/>
        </p:nvPicPr>
        <p:blipFill>
          <a:blip r:embed="rId3"/>
          <a:stretch>
            <a:fillRect/>
          </a:stretch>
        </p:blipFill>
        <p:spPr>
          <a:xfrm>
            <a:off x="5546558" y="2922301"/>
            <a:ext cx="3597442" cy="3657657"/>
          </a:xfrm>
          <a:prstGeom prst="rect">
            <a:avLst/>
          </a:prstGeom>
        </p:spPr>
      </p:pic>
    </p:spTree>
    <p:extLst>
      <p:ext uri="{BB962C8B-B14F-4D97-AF65-F5344CB8AC3E}">
        <p14:creationId xmlns:p14="http://schemas.microsoft.com/office/powerpoint/2010/main" val="425608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07" y="70337"/>
            <a:ext cx="7886700" cy="574432"/>
          </a:xfrm>
        </p:spPr>
        <p:txBody>
          <a:bodyPr>
            <a:normAutofit/>
          </a:bodyPr>
          <a:lstStyle/>
          <a:p>
            <a:r>
              <a:rPr lang="en-US" sz="2400" i="1" smtClean="0">
                <a:solidFill>
                  <a:srgbClr val="C00000"/>
                </a:solidFill>
                <a:latin typeface="Times New Roman" pitchFamily="18" charset="0"/>
                <a:cs typeface="Times New Roman" pitchFamily="18" charset="0"/>
              </a:rPr>
              <a:t>1.7 </a:t>
            </a:r>
            <a:r>
              <a:rPr lang="en-US" sz="2400" i="1" err="1" smtClean="0">
                <a:solidFill>
                  <a:srgbClr val="C00000"/>
                </a:solidFill>
                <a:latin typeface="Times New Roman" pitchFamily="18" charset="0"/>
                <a:cs typeface="Times New Roman" pitchFamily="18" charset="0"/>
              </a:rPr>
              <a:t>Điều</a:t>
            </a:r>
            <a:r>
              <a:rPr lang="en-US" sz="2400" i="1" smtClean="0">
                <a:solidFill>
                  <a:srgbClr val="C00000"/>
                </a:solidFill>
                <a:latin typeface="Times New Roman" pitchFamily="18" charset="0"/>
                <a:cs typeface="Times New Roman" pitchFamily="18" charset="0"/>
              </a:rPr>
              <a:t> trị</a:t>
            </a:r>
            <a:endParaRPr lang="en-US" sz="2400" i="1" dirty="0">
              <a:solidFill>
                <a:srgbClr val="C00000"/>
              </a:solidFill>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329" y="426799"/>
            <a:ext cx="4707920" cy="2589356"/>
          </a:xfrm>
          <a:prstGeom prst="rect">
            <a:avLst/>
          </a:prstGeom>
        </p:spPr>
      </p:pic>
      <p:graphicFrame>
        <p:nvGraphicFramePr>
          <p:cNvPr id="17" name="Diagram 16"/>
          <p:cNvGraphicFramePr/>
          <p:nvPr>
            <p:extLst>
              <p:ext uri="{D42A27DB-BD31-4B8C-83A1-F6EECF244321}">
                <p14:modId xmlns:p14="http://schemas.microsoft.com/office/powerpoint/2010/main" val="1780223915"/>
              </p:ext>
            </p:extLst>
          </p:nvPr>
        </p:nvGraphicFramePr>
        <p:xfrm>
          <a:off x="-60965" y="466130"/>
          <a:ext cx="5139293" cy="3072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101082" y="3451316"/>
            <a:ext cx="5529697" cy="3785652"/>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Ngoài ra còn có điều trị đích, kiểm soát triệu chứng, y học thay thế và bổ sung, chế độ ăn uống,..</a:t>
            </a:r>
            <a:r>
              <a:rPr lang="vi-VN" sz="2000">
                <a:latin typeface="Times New Roman" panose="02020603050405020304" pitchFamily="18" charset="0"/>
                <a:cs typeface="Times New Roman" panose="02020603050405020304" pitchFamily="18" charset="0"/>
              </a:rPr>
              <a:t> </a:t>
            </a:r>
            <a:endParaRPr lang="vi-VN" sz="2000" smtClean="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Một </a:t>
            </a:r>
            <a:r>
              <a:rPr lang="vi-VN" sz="2000">
                <a:latin typeface="Times New Roman" panose="02020603050405020304" pitchFamily="18" charset="0"/>
                <a:cs typeface="Times New Roman" panose="02020603050405020304" pitchFamily="18" charset="0"/>
              </a:rPr>
              <a:t>số chất chống ung thư có trong thực phẩm:</a:t>
            </a:r>
          </a:p>
          <a:p>
            <a:r>
              <a:rPr lang="vi-VN" sz="2000">
                <a:latin typeface="Times New Roman" panose="02020603050405020304" pitchFamily="18" charset="0"/>
                <a:cs typeface="Times New Roman" panose="02020603050405020304" pitchFamily="18" charset="0"/>
              </a:rPr>
              <a:t>‒ Alliinase, Myrosinase.</a:t>
            </a:r>
          </a:p>
          <a:p>
            <a:r>
              <a:rPr lang="vi-VN" sz="2000">
                <a:latin typeface="Times New Roman" panose="02020603050405020304" pitchFamily="18" charset="0"/>
                <a:cs typeface="Times New Roman" panose="02020603050405020304" pitchFamily="18" charset="0"/>
              </a:rPr>
              <a:t>‒ Selen.</a:t>
            </a:r>
          </a:p>
          <a:p>
            <a:r>
              <a:rPr lang="vi-VN" sz="2000">
                <a:latin typeface="Times New Roman" panose="02020603050405020304" pitchFamily="18" charset="0"/>
                <a:cs typeface="Times New Roman" panose="02020603050405020304" pitchFamily="18" charset="0"/>
              </a:rPr>
              <a:t>‒ </a:t>
            </a:r>
            <a:r>
              <a:rPr lang="el-GR" sz="2000">
                <a:latin typeface="Times New Roman" panose="02020603050405020304" pitchFamily="18" charset="0"/>
                <a:cs typeface="Times New Roman" panose="02020603050405020304" pitchFamily="18" charset="0"/>
              </a:rPr>
              <a:t>β-</a:t>
            </a:r>
            <a:r>
              <a:rPr lang="vi-VN" sz="2000">
                <a:latin typeface="Times New Roman" panose="02020603050405020304" pitchFamily="18" charset="0"/>
                <a:cs typeface="Times New Roman" panose="02020603050405020304" pitchFamily="18" charset="0"/>
              </a:rPr>
              <a:t>Glucan (Beta glucan).</a:t>
            </a:r>
          </a:p>
          <a:p>
            <a:r>
              <a:rPr lang="vi-VN" sz="2000">
                <a:latin typeface="Times New Roman" panose="02020603050405020304" pitchFamily="18" charset="0"/>
                <a:cs typeface="Times New Roman" panose="02020603050405020304" pitchFamily="18" charset="0"/>
              </a:rPr>
              <a:t>‒ Alliinase, Myrosinase.</a:t>
            </a:r>
          </a:p>
          <a:p>
            <a:r>
              <a:rPr lang="vi-VN" sz="2000">
                <a:latin typeface="Times New Roman" panose="02020603050405020304" pitchFamily="18" charset="0"/>
                <a:cs typeface="Times New Roman" panose="02020603050405020304" pitchFamily="18" charset="0"/>
              </a:rPr>
              <a:t>‒ Probiotic (vi khuẩn có lợi).</a:t>
            </a:r>
          </a:p>
          <a:p>
            <a:r>
              <a:rPr lang="vi-VN" sz="2000">
                <a:latin typeface="Times New Roman" panose="02020603050405020304" pitchFamily="18" charset="0"/>
                <a:cs typeface="Times New Roman" panose="02020603050405020304" pitchFamily="18" charset="0"/>
              </a:rPr>
              <a:t>‒ Curcumin, Catechin, Lycopene.</a:t>
            </a:r>
          </a:p>
          <a:p>
            <a:r>
              <a:rPr lang="vi-VN" sz="2000">
                <a:latin typeface="Times New Roman" panose="02020603050405020304" pitchFamily="18" charset="0"/>
                <a:cs typeface="Times New Roman" panose="02020603050405020304" pitchFamily="18" charset="0"/>
              </a:rPr>
              <a:t>‒ Sulforaphane (Sulphoraphane), </a:t>
            </a:r>
            <a:r>
              <a:rPr lang="vi-VN" sz="2000" smtClean="0">
                <a:latin typeface="Times New Roman" panose="02020603050405020304" pitchFamily="18" charset="0"/>
                <a:cs typeface="Times New Roman" panose="02020603050405020304" pitchFamily="18" charset="0"/>
              </a:rPr>
              <a:t>3,3‘ Diindolylmethane </a:t>
            </a:r>
            <a:r>
              <a:rPr lang="vi-VN" sz="2000">
                <a:latin typeface="Times New Roman" panose="02020603050405020304" pitchFamily="18" charset="0"/>
                <a:cs typeface="Times New Roman" panose="02020603050405020304" pitchFamily="18" charset="0"/>
              </a:rPr>
              <a:t>(DIM), Glucoraphanin</a:t>
            </a:r>
            <a:r>
              <a:rPr lang="vi-VN" sz="2000" smtClean="0">
                <a:latin typeface="Times New Roman" panose="02020603050405020304" pitchFamily="18" charset="0"/>
                <a:cs typeface="Times New Roman" panose="02020603050405020304" pitchFamily="18" charset="0"/>
              </a:rPr>
              <a:t>.</a:t>
            </a:r>
            <a:endParaRPr lang="en-US" sz="2000" smtClean="0">
              <a:latin typeface="Times New Roman" panose="02020603050405020304" pitchFamily="18" charset="0"/>
              <a:cs typeface="Times New Roman" panose="02020603050405020304" pitchFamily="18" charset="0"/>
            </a:endParaRPr>
          </a:p>
          <a:p>
            <a:endParaRPr lang="vi-VN" sz="200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9363" y="3812982"/>
            <a:ext cx="3924637" cy="3045018"/>
          </a:xfrm>
          <a:prstGeom prst="rect">
            <a:avLst/>
          </a:prstGeom>
        </p:spPr>
      </p:pic>
    </p:spTree>
    <p:extLst>
      <p:ext uri="{BB962C8B-B14F-4D97-AF65-F5344CB8AC3E}">
        <p14:creationId xmlns:p14="http://schemas.microsoft.com/office/powerpoint/2010/main" val="2091916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TotalTime>
  <Words>1256</Words>
  <Application>Microsoft Office PowerPoint</Application>
  <PresentationFormat>On-screen Show (4:3)</PresentationFormat>
  <Paragraphs>162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1. ĐẠI CƯƠNG</vt:lpstr>
      <vt:lpstr>PowerPoint Presentation</vt:lpstr>
      <vt:lpstr>PowerPoint Presentation</vt:lpstr>
      <vt:lpstr>PowerPoint Presentation</vt:lpstr>
      <vt:lpstr>PowerPoint Presentation</vt:lpstr>
      <vt:lpstr>PowerPoint Presentation</vt:lpstr>
      <vt:lpstr>1.7 Điều trị</vt:lpstr>
      <vt:lpstr>2. Các thuốc điều trị ung thư</vt:lpstr>
      <vt:lpstr>- Kháng sinh kháng ung thư: (nhóm gây độc tế bào)  Dactinomycin  Daunorubicin - Các alcaloid tự nhiên có nguồn gốc thực vật: (nhóm gây độc tế bào) Etoposid Navelbin - Hormon &amp; enzym (nhóm không gây độc tế bào) Anastrozol leuprolid - Các chất biến đổi đáp ứng miễn dịch (nhóm không gây độc tế bào) interfero-alpha, beta, gama Levamisole - Thuốc nhằm tới phân tử đích làm chết &amp; kìm chế sự phát triển lan tỏa ung thư Sorafenib Erlotinib   </vt:lpstr>
      <vt:lpstr>PowerPoint Presentation</vt:lpstr>
      <vt:lpstr>PowerPoint Presentation</vt:lpstr>
      <vt:lpstr>4. MỘT SỐ NGUYÊN TẮC KHI DÙNG THUỐC CHỐNG UNG THƯ:  4.1 Dùng thuốc với liều cao nhất: Do mục tiêu là diệt được nhiều tế bào ung thư nhất nên nguyên tắc đầu tiên là dùng thuốc với liều cao nhất mà ơ thể dung nạp được (liều cao có mức độ độc tính &amp; tác dụng phụ còn chấp nhận được).  4.2 Phối hợp thuốc: Mục đích là tránh kháng thuốc, nâng cao hiệu quả điều trị và giảm độc tính  4.3 Pha loãng khi tiêm tĩnh mạch: Tất cả đều cần pha loãng với NaCl 0,9% hay glucose 5%. Khi thuốc thoát ra ngoài mạch: ngừng tiêm ngay + hút ngay 5ml máu tĩnh mạch để rút phần nào lượng thuốc thoát ra xung quanh tĩnh mạch nơi tiêm, đồng thời: ‒ Rửa nhiều lần mụn phồng dưới da. ‒ Tiêm vào khoảng dưới da 100mg hydrocortison ‒ Đắp gạc nóng lên vết phồng trong một giờ ‒ Bôi mỡ hydrocortisol 1% và băng vô khuẩn  4.4 Chú ý nhiễm khuẩn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Nguyên Phùng</dc:creator>
  <cp:lastModifiedBy>Mr</cp:lastModifiedBy>
  <cp:revision>134</cp:revision>
  <dcterms:created xsi:type="dcterms:W3CDTF">2017-02-10T03:20:38Z</dcterms:created>
  <dcterms:modified xsi:type="dcterms:W3CDTF">2017-04-09T01:23:17Z</dcterms:modified>
</cp:coreProperties>
</file>