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0" r:id="rId2"/>
    <p:sldId id="256" r:id="rId3"/>
    <p:sldId id="257" r:id="rId4"/>
    <p:sldId id="258" r:id="rId5"/>
    <p:sldId id="259" r:id="rId6"/>
    <p:sldId id="261" r:id="rId7"/>
    <p:sldId id="262" r:id="rId8"/>
    <p:sldId id="263" r:id="rId9"/>
    <p:sldId id="264" r:id="rId10"/>
    <p:sldId id="265"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0" d="100"/>
          <a:sy n="70" d="100"/>
        </p:scale>
        <p:origin x="-1386" y="-6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FFAE576-CA61-4B88-83C8-7C130CF071AD}" type="datetimeFigureOut">
              <a:rPr lang="en-US" smtClean="0"/>
              <a:t>3/19/2017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6836BA-3A60-4F51-B4EB-79EF50E62A74}"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FAE576-CA61-4B88-83C8-7C130CF071AD}" type="datetimeFigureOut">
              <a:rPr lang="en-US" smtClean="0"/>
              <a:t>3/19/2017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6836BA-3A60-4F51-B4EB-79EF50E62A74}"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FAE576-CA61-4B88-83C8-7C130CF071AD}" type="datetimeFigureOut">
              <a:rPr lang="en-US" smtClean="0"/>
              <a:t>3/19/2017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6836BA-3A60-4F51-B4EB-79EF50E62A74}"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FAE576-CA61-4B88-83C8-7C130CF071AD}" type="datetimeFigureOut">
              <a:rPr lang="en-US" smtClean="0"/>
              <a:t>3/19/2017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6836BA-3A60-4F51-B4EB-79EF50E62A74}"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FFAE576-CA61-4B88-83C8-7C130CF071AD}" type="datetimeFigureOut">
              <a:rPr lang="en-US" smtClean="0"/>
              <a:t>3/19/2017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6836BA-3A60-4F51-B4EB-79EF50E62A74}"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FFAE576-CA61-4B88-83C8-7C130CF071AD}" type="datetimeFigureOut">
              <a:rPr lang="en-US" smtClean="0"/>
              <a:t>3/19/2017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6836BA-3A60-4F51-B4EB-79EF50E62A74}"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FFAE576-CA61-4B88-83C8-7C130CF071AD}" type="datetimeFigureOut">
              <a:rPr lang="en-US" smtClean="0"/>
              <a:t>3/19/2017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86836BA-3A60-4F51-B4EB-79EF50E62A74}"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FFAE576-CA61-4B88-83C8-7C130CF071AD}" type="datetimeFigureOut">
              <a:rPr lang="en-US" smtClean="0"/>
              <a:t>3/19/2017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86836BA-3A60-4F51-B4EB-79EF50E62A74}"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FAE576-CA61-4B88-83C8-7C130CF071AD}" type="datetimeFigureOut">
              <a:rPr lang="en-US" smtClean="0"/>
              <a:t>3/19/2017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86836BA-3A60-4F51-B4EB-79EF50E62A74}"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FFAE576-CA61-4B88-83C8-7C130CF071AD}" type="datetimeFigureOut">
              <a:rPr lang="en-US" smtClean="0"/>
              <a:t>3/19/2017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6836BA-3A60-4F51-B4EB-79EF50E62A74}"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FFAE576-CA61-4B88-83C8-7C130CF071AD}" type="datetimeFigureOut">
              <a:rPr lang="en-US" smtClean="0"/>
              <a:t>3/19/2017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6836BA-3A60-4F51-B4EB-79EF50E62A74}"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FAE576-CA61-4B88-83C8-7C130CF071AD}" type="datetimeFigureOut">
              <a:rPr lang="en-US" smtClean="0"/>
              <a:t>3/19/2017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6836BA-3A60-4F51-B4EB-79EF50E62A74}"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2.xml"/><Relationship Id="rId4" Type="http://schemas.openxmlformats.org/officeDocument/2006/relationships/image" Target="../media/image2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5" descr="16117467_1032947190182233_1683846782_n.png"/>
          <p:cNvPicPr>
            <a:picLocks noChangeAspect="1"/>
          </p:cNvPicPr>
          <p:nvPr/>
        </p:nvPicPr>
        <p:blipFill>
          <a:blip r:embed="rId2">
            <a:extLst>
              <a:ext uri="{28A0092B-C50C-407E-A947-70E740481C1C}">
                <a14:useLocalDpi xmlns:a14="http://schemas.microsoft.com/office/drawing/2010/main" val="0"/>
              </a:ext>
            </a:extLst>
          </a:blip>
          <a:srcRect t="-51466" r="-36169" b="-690"/>
          <a:stretch>
            <a:fillRect/>
          </a:stretch>
        </p:blipFill>
        <p:spPr>
          <a:xfrm>
            <a:off x="1042988" y="-1166814"/>
            <a:ext cx="9936162" cy="3889375"/>
          </a:xfrm>
          <a:prstGeom prst="rect">
            <a:avLst/>
          </a:prstGeom>
        </p:spPr>
      </p:pic>
      <p:sp>
        <p:nvSpPr>
          <p:cNvPr id="5" name="TextBox 6"/>
          <p:cNvSpPr txBox="1">
            <a:spLocks noChangeArrowheads="1"/>
          </p:cNvSpPr>
          <p:nvPr/>
        </p:nvSpPr>
        <p:spPr bwMode="auto">
          <a:xfrm>
            <a:off x="1617663" y="2060574"/>
            <a:ext cx="61214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6000" dirty="0" err="1" smtClean="0">
                <a:solidFill>
                  <a:srgbClr val="C00000"/>
                </a:solidFill>
              </a:rPr>
              <a:t>Các</a:t>
            </a:r>
            <a:r>
              <a:rPr lang="en-US" sz="6000" dirty="0" smtClean="0">
                <a:solidFill>
                  <a:srgbClr val="C00000"/>
                </a:solidFill>
              </a:rPr>
              <a:t> </a:t>
            </a:r>
            <a:r>
              <a:rPr lang="en-US" sz="6000" dirty="0" err="1" smtClean="0">
                <a:solidFill>
                  <a:srgbClr val="C00000"/>
                </a:solidFill>
              </a:rPr>
              <a:t>Bệnh</a:t>
            </a:r>
            <a:r>
              <a:rPr lang="en-US" sz="6000" dirty="0" smtClean="0">
                <a:solidFill>
                  <a:srgbClr val="C00000"/>
                </a:solidFill>
              </a:rPr>
              <a:t> </a:t>
            </a:r>
            <a:r>
              <a:rPr lang="en-US" sz="6000" dirty="0" err="1" smtClean="0">
                <a:solidFill>
                  <a:srgbClr val="C00000"/>
                </a:solidFill>
              </a:rPr>
              <a:t>Bạch</a:t>
            </a:r>
            <a:r>
              <a:rPr lang="en-US" sz="6000" dirty="0" smtClean="0">
                <a:solidFill>
                  <a:srgbClr val="C00000"/>
                </a:solidFill>
              </a:rPr>
              <a:t> </a:t>
            </a:r>
            <a:r>
              <a:rPr lang="en-US" sz="6000" dirty="0" err="1" smtClean="0">
                <a:solidFill>
                  <a:srgbClr val="C00000"/>
                </a:solidFill>
              </a:rPr>
              <a:t>Cầu</a:t>
            </a:r>
            <a:endParaRPr lang="en-US" sz="6000" dirty="0">
              <a:solidFill>
                <a:srgbClr val="C00000"/>
              </a:solidFill>
            </a:endParaRPr>
          </a:p>
        </p:txBody>
      </p:sp>
      <p:sp>
        <p:nvSpPr>
          <p:cNvPr id="6" name="TextBox 7"/>
          <p:cNvSpPr txBox="1">
            <a:spLocks noChangeArrowheads="1"/>
          </p:cNvSpPr>
          <p:nvPr/>
        </p:nvSpPr>
        <p:spPr bwMode="auto">
          <a:xfrm>
            <a:off x="1833563" y="3573462"/>
            <a:ext cx="6545262"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2400" dirty="0" err="1">
                <a:latin typeface="Times New Roman" pitchFamily="18" charset="0"/>
                <a:cs typeface="Times New Roman" pitchFamily="18" charset="0"/>
              </a:rPr>
              <a:t>Giảng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viên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hướng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dẫn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ThS</a:t>
            </a:r>
            <a:r>
              <a:rPr lang="en-US" sz="2400" dirty="0">
                <a:latin typeface="Times New Roman" pitchFamily="18" charset="0"/>
                <a:cs typeface="Times New Roman" pitchFamily="18" charset="0"/>
              </a:rPr>
              <a:t>. BS. </a:t>
            </a:r>
            <a:r>
              <a:rPr lang="en-US" sz="2400" dirty="0" err="1">
                <a:latin typeface="Times New Roman" pitchFamily="18" charset="0"/>
                <a:cs typeface="Times New Roman" pitchFamily="18" charset="0"/>
              </a:rPr>
              <a:t>Nguyễn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Phúc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Học</a:t>
            </a:r>
            <a:endParaRPr lang="en-US" sz="2400" dirty="0">
              <a:latin typeface="Times New Roman" pitchFamily="18" charset="0"/>
              <a:cs typeface="Times New Roman" pitchFamily="18" charset="0"/>
            </a:endParaRPr>
          </a:p>
          <a:p>
            <a:pPr eaLnBrk="1" hangingPunct="1"/>
            <a:endParaRPr lang="en-US" sz="2400" dirty="0">
              <a:latin typeface="Times New Roman" pitchFamily="18" charset="0"/>
              <a:cs typeface="Times New Roman" pitchFamily="18" charset="0"/>
            </a:endParaRPr>
          </a:p>
          <a:p>
            <a:pPr eaLnBrk="1" hangingPunct="1"/>
            <a:endParaRPr lang="en-US" sz="2400" dirty="0"/>
          </a:p>
        </p:txBody>
      </p:sp>
      <p:sp>
        <p:nvSpPr>
          <p:cNvPr id="7" name="TextBox 8"/>
          <p:cNvSpPr txBox="1">
            <a:spLocks noChangeArrowheads="1"/>
          </p:cNvSpPr>
          <p:nvPr/>
        </p:nvSpPr>
        <p:spPr bwMode="auto">
          <a:xfrm>
            <a:off x="1330325" y="5084762"/>
            <a:ext cx="3095625"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2400">
                <a:latin typeface="Times New Roman" pitchFamily="18" charset="0"/>
                <a:cs typeface="Times New Roman" pitchFamily="18" charset="0"/>
              </a:rPr>
              <a:t>Trần Tuấn Anh</a:t>
            </a:r>
          </a:p>
          <a:p>
            <a:pPr eaLnBrk="1" hangingPunct="1"/>
            <a:r>
              <a:rPr lang="en-US" sz="2400">
                <a:latin typeface="Times New Roman" pitchFamily="18" charset="0"/>
                <a:cs typeface="Times New Roman" pitchFamily="18" charset="0"/>
              </a:rPr>
              <a:t>Đoàn TRần Minh Anh</a:t>
            </a:r>
          </a:p>
          <a:p>
            <a:pPr eaLnBrk="1" hangingPunct="1"/>
            <a:r>
              <a:rPr lang="en-US" sz="2400">
                <a:latin typeface="Times New Roman" pitchFamily="18" charset="0"/>
                <a:cs typeface="Times New Roman" pitchFamily="18" charset="0"/>
              </a:rPr>
              <a:t>Nguyễn hữu Thi</a:t>
            </a:r>
          </a:p>
          <a:p>
            <a:pPr eaLnBrk="1" hangingPunct="1"/>
            <a:endParaRPr lang="en-US" sz="2400">
              <a:latin typeface="Times New Roman" pitchFamily="18" charset="0"/>
              <a:cs typeface="Times New Roman" pitchFamily="18" charset="0"/>
            </a:endParaRPr>
          </a:p>
        </p:txBody>
      </p:sp>
      <p:sp>
        <p:nvSpPr>
          <p:cNvPr id="8" name="TextBox 9"/>
          <p:cNvSpPr txBox="1">
            <a:spLocks noChangeArrowheads="1"/>
          </p:cNvSpPr>
          <p:nvPr/>
        </p:nvSpPr>
        <p:spPr bwMode="auto">
          <a:xfrm>
            <a:off x="4191000" y="5100541"/>
            <a:ext cx="3021012"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2400" dirty="0" err="1">
                <a:latin typeface="Times New Roman" pitchFamily="18" charset="0"/>
                <a:cs typeface="Times New Roman" pitchFamily="18" charset="0"/>
              </a:rPr>
              <a:t>Nguyễn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Đình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Tài</a:t>
            </a:r>
            <a:r>
              <a:rPr lang="en-US" sz="2400" dirty="0">
                <a:latin typeface="Times New Roman" pitchFamily="18" charset="0"/>
                <a:cs typeface="Times New Roman" pitchFamily="18" charset="0"/>
              </a:rPr>
              <a:t> Nam</a:t>
            </a:r>
          </a:p>
          <a:p>
            <a:pPr eaLnBrk="1" hangingPunct="1"/>
            <a:r>
              <a:rPr lang="en-US" sz="2400" dirty="0" err="1">
                <a:latin typeface="Times New Roman" pitchFamily="18" charset="0"/>
                <a:cs typeface="Times New Roman" pitchFamily="18" charset="0"/>
              </a:rPr>
              <a:t>Nguyễn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Thanh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Phúc</a:t>
            </a:r>
            <a:endParaRPr lang="en-US" sz="2400" dirty="0">
              <a:latin typeface="Times New Roman" pitchFamily="18" charset="0"/>
              <a:cs typeface="Times New Roman" pitchFamily="18" charset="0"/>
            </a:endParaRPr>
          </a:p>
        </p:txBody>
      </p:sp>
      <p:sp>
        <p:nvSpPr>
          <p:cNvPr id="9" name="TextBox 10"/>
          <p:cNvSpPr txBox="1">
            <a:spLocks noChangeArrowheads="1"/>
          </p:cNvSpPr>
          <p:nvPr/>
        </p:nvSpPr>
        <p:spPr bwMode="auto">
          <a:xfrm>
            <a:off x="1330325" y="4437062"/>
            <a:ext cx="293221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2400" dirty="0" err="1"/>
              <a:t>Lớp</a:t>
            </a:r>
            <a:r>
              <a:rPr lang="en-US" sz="2400" dirty="0"/>
              <a:t>: </a:t>
            </a:r>
            <a:r>
              <a:rPr lang="en-US" sz="2400" dirty="0" smtClean="0"/>
              <a:t>YDH7 – </a:t>
            </a:r>
            <a:r>
              <a:rPr lang="en-US" sz="2400" dirty="0" err="1" smtClean="0"/>
              <a:t>Nhóm</a:t>
            </a:r>
            <a:r>
              <a:rPr lang="en-US" sz="2400" dirty="0" smtClean="0"/>
              <a:t> 13</a:t>
            </a:r>
            <a:endParaRPr lang="en-US" sz="2400" dirty="0"/>
          </a:p>
        </p:txBody>
      </p:sp>
    </p:spTree>
    <p:extLst>
      <p:ext uri="{BB962C8B-B14F-4D97-AF65-F5344CB8AC3E}">
        <p14:creationId xmlns:p14="http://schemas.microsoft.com/office/powerpoint/2010/main" val="42378319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SONY\Documents\Downloads\cảm ơ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
            <a:ext cx="9144001" cy="68651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08239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152400"/>
            <a:ext cx="7772400" cy="460375"/>
          </a:xfrm>
        </p:spPr>
        <p:txBody>
          <a:bodyPr>
            <a:normAutofit fontScale="90000"/>
          </a:bodyPr>
          <a:lstStyle/>
          <a:p>
            <a:pPr lvl="0" algn="l"/>
            <a:r>
              <a:rPr lang="en-US" sz="2000" dirty="0" smtClean="0">
                <a:latin typeface="Times New Roman" pitchFamily="18" charset="0"/>
                <a:cs typeface="Times New Roman" pitchFamily="18" charset="0"/>
              </a:rPr>
              <a:t>I. Bệnh bạch cầu cấp(Acute </a:t>
            </a:r>
            <a:r>
              <a:rPr lang="en-US" sz="2000" dirty="0">
                <a:latin typeface="Times New Roman" pitchFamily="18" charset="0"/>
                <a:cs typeface="Times New Roman" pitchFamily="18" charset="0"/>
              </a:rPr>
              <a:t>Leukemia)</a:t>
            </a:r>
            <a:br>
              <a:rPr lang="en-US" sz="2000" dirty="0">
                <a:latin typeface="Times New Roman" pitchFamily="18" charset="0"/>
                <a:cs typeface="Times New Roman" pitchFamily="18" charset="0"/>
              </a:rPr>
            </a:br>
            <a:endParaRPr lang="en-US" sz="2000" dirty="0">
              <a:latin typeface="Times New Roman" pitchFamily="18" charset="0"/>
              <a:cs typeface="Times New Roman" pitchFamily="18" charset="0"/>
            </a:endParaRPr>
          </a:p>
        </p:txBody>
      </p:sp>
      <p:sp>
        <p:nvSpPr>
          <p:cNvPr id="3" name="Subtitle 2"/>
          <p:cNvSpPr>
            <a:spLocks noGrp="1"/>
          </p:cNvSpPr>
          <p:nvPr>
            <p:ph type="subTitle" idx="1"/>
          </p:nvPr>
        </p:nvSpPr>
        <p:spPr>
          <a:xfrm>
            <a:off x="-228600" y="1676400"/>
            <a:ext cx="8763000" cy="1524000"/>
          </a:xfrm>
        </p:spPr>
        <p:txBody>
          <a:bodyPr>
            <a:normAutofit/>
          </a:bodyPr>
          <a:lstStyle/>
          <a:p>
            <a:pPr lvl="1" algn="just"/>
            <a:r>
              <a:rPr lang="en-US" sz="1800" b="1" dirty="0">
                <a:solidFill>
                  <a:schemeClr val="tx1"/>
                </a:solidFill>
                <a:latin typeface="Times New Roman" pitchFamily="18" charset="0"/>
                <a:cs typeface="Times New Roman" pitchFamily="18" charset="0"/>
              </a:rPr>
              <a:t>Định nghĩa:</a:t>
            </a:r>
          </a:p>
          <a:p>
            <a:pPr lvl="1" algn="just"/>
            <a:r>
              <a:rPr lang="en-US" sz="1800" dirty="0">
                <a:solidFill>
                  <a:schemeClr val="tx1"/>
                </a:solidFill>
                <a:latin typeface="Times New Roman" pitchFamily="18" charset="0"/>
                <a:cs typeface="Times New Roman" pitchFamily="18" charset="0"/>
              </a:rPr>
              <a:t>Bệnh bạch cầu cấp là một bệnh ác tính của tế bào tiền thân tạo huyết trong đó có tăng sinh loại tế bào non không biệt hoá hoặc biệt hoá rất ít. Những tế bào bạch cầu tăng sinh không kiểm soát được và thay thế hoàn toàn các phân tử bình thường của tuỷ xương</a:t>
            </a:r>
          </a:p>
        </p:txBody>
      </p:sp>
      <p:pic>
        <p:nvPicPr>
          <p:cNvPr id="4" name="image6.jpeg" descr="þÿ"/>
          <p:cNvPicPr/>
          <p:nvPr/>
        </p:nvPicPr>
        <p:blipFill>
          <a:blip r:embed="rId2" cstate="print"/>
          <a:stretch>
            <a:fillRect/>
          </a:stretch>
        </p:blipFill>
        <p:spPr>
          <a:xfrm>
            <a:off x="1600200" y="457200"/>
            <a:ext cx="6011186" cy="1311965"/>
          </a:xfrm>
          <a:prstGeom prst="rect">
            <a:avLst/>
          </a:prstGeom>
        </p:spPr>
      </p:pic>
      <p:sp>
        <p:nvSpPr>
          <p:cNvPr id="5" name="TextBox 4"/>
          <p:cNvSpPr txBox="1"/>
          <p:nvPr/>
        </p:nvSpPr>
        <p:spPr>
          <a:xfrm>
            <a:off x="228600" y="3048000"/>
            <a:ext cx="8382000" cy="2862322"/>
          </a:xfrm>
          <a:prstGeom prst="rect">
            <a:avLst/>
          </a:prstGeom>
          <a:noFill/>
        </p:spPr>
        <p:txBody>
          <a:bodyPr wrap="square" rtlCol="0">
            <a:spAutoFit/>
          </a:bodyPr>
          <a:lstStyle/>
          <a:p>
            <a:r>
              <a:rPr lang="en-US" b="1" dirty="0" smtClean="0">
                <a:latin typeface="Times New Roman" pitchFamily="18" charset="0"/>
                <a:cs typeface="Times New Roman" pitchFamily="18" charset="0"/>
              </a:rPr>
              <a:t>Nguyên nhân:</a:t>
            </a:r>
          </a:p>
          <a:p>
            <a:r>
              <a:rPr lang="en-US" dirty="0" smtClean="0">
                <a:latin typeface="Times New Roman" pitchFamily="18" charset="0"/>
                <a:cs typeface="Times New Roman" pitchFamily="18" charset="0"/>
              </a:rPr>
              <a:t>Đa </a:t>
            </a:r>
            <a:r>
              <a:rPr lang="en-US" dirty="0">
                <a:latin typeface="Times New Roman" pitchFamily="18" charset="0"/>
                <a:cs typeface="Times New Roman" pitchFamily="18" charset="0"/>
              </a:rPr>
              <a:t>số không rõ nguyên nhân</a:t>
            </a:r>
          </a:p>
          <a:p>
            <a:r>
              <a:rPr lang="en-US" dirty="0">
                <a:latin typeface="Times New Roman" pitchFamily="18" charset="0"/>
                <a:cs typeface="Times New Roman" pitchFamily="18" charset="0"/>
              </a:rPr>
              <a:t>Hiện nay đã chứng minh được một số nguyên nhân:</a:t>
            </a:r>
          </a:p>
          <a:p>
            <a:r>
              <a:rPr lang="en-US" dirty="0">
                <a:latin typeface="Times New Roman" pitchFamily="18" charset="0"/>
                <a:cs typeface="Times New Roman" pitchFamily="18" charset="0"/>
              </a:rPr>
              <a:t>•Phóng xạ</a:t>
            </a:r>
          </a:p>
          <a:p>
            <a:r>
              <a:rPr lang="en-US" dirty="0">
                <a:latin typeface="Times New Roman" pitchFamily="18" charset="0"/>
                <a:cs typeface="Times New Roman" pitchFamily="18" charset="0"/>
              </a:rPr>
              <a:t>•Một số chất hoá học (benzen)</a:t>
            </a:r>
          </a:p>
          <a:p>
            <a:r>
              <a:rPr lang="en-US" dirty="0">
                <a:latin typeface="Times New Roman" pitchFamily="18" charset="0"/>
                <a:cs typeface="Times New Roman" pitchFamily="18" charset="0"/>
              </a:rPr>
              <a:t>•Một số hoá chất chữa bệnh K (thuốc procarbazin)</a:t>
            </a:r>
          </a:p>
          <a:p>
            <a:r>
              <a:rPr lang="en-US" dirty="0">
                <a:latin typeface="Times New Roman" pitchFamily="18" charset="0"/>
                <a:cs typeface="Times New Roman" pitchFamily="18" charset="0"/>
              </a:rPr>
              <a:t>•Yếu tố di truyền, địa lý</a:t>
            </a:r>
          </a:p>
          <a:p>
            <a:r>
              <a:rPr lang="en-US" dirty="0">
                <a:latin typeface="Times New Roman" pitchFamily="18" charset="0"/>
                <a:cs typeface="Times New Roman" pitchFamily="18" charset="0"/>
              </a:rPr>
              <a:t> </a:t>
            </a:r>
            <a:r>
              <a:rPr lang="en-US" b="1" dirty="0" smtClean="0">
                <a:latin typeface="Times New Roman" pitchFamily="18" charset="0"/>
                <a:cs typeface="Times New Roman" pitchFamily="18" charset="0"/>
              </a:rPr>
              <a:t>Phân </a:t>
            </a:r>
            <a:r>
              <a:rPr lang="en-US" b="1" dirty="0">
                <a:latin typeface="Times New Roman" pitchFamily="18" charset="0"/>
                <a:cs typeface="Times New Roman" pitchFamily="18" charset="0"/>
              </a:rPr>
              <a:t>loại:</a:t>
            </a:r>
          </a:p>
          <a:p>
            <a:r>
              <a:rPr lang="en-US" dirty="0" smtClean="0">
                <a:latin typeface="Times New Roman" pitchFamily="18" charset="0"/>
                <a:cs typeface="Times New Roman" pitchFamily="18" charset="0"/>
              </a:rPr>
              <a:t>•Bạch </a:t>
            </a:r>
            <a:r>
              <a:rPr lang="en-US" dirty="0">
                <a:latin typeface="Times New Roman" pitchFamily="18" charset="0"/>
                <a:cs typeface="Times New Roman" pitchFamily="18" charset="0"/>
              </a:rPr>
              <a:t>cầu cấp nguyên bào lympho (Acute Lymphoid Leukemia) hay gặp ở trẻ em</a:t>
            </a:r>
            <a:r>
              <a:rPr lang="en-US" dirty="0" smtClean="0">
                <a:latin typeface="Times New Roman" pitchFamily="18" charset="0"/>
                <a:cs typeface="Times New Roman" pitchFamily="18" charset="0"/>
              </a:rPr>
              <a:t>.</a:t>
            </a:r>
          </a:p>
          <a:p>
            <a:r>
              <a:rPr lang="en-US" dirty="0" smtClean="0">
                <a:latin typeface="Times New Roman" pitchFamily="18" charset="0"/>
                <a:cs typeface="Times New Roman" pitchFamily="18" charset="0"/>
              </a:rPr>
              <a:t>•Bạch </a:t>
            </a:r>
            <a:r>
              <a:rPr lang="en-US" dirty="0">
                <a:latin typeface="Times New Roman" pitchFamily="18" charset="0"/>
                <a:cs typeface="Times New Roman" pitchFamily="18" charset="0"/>
              </a:rPr>
              <a:t>cầu dòng tuỷ (Acute Myeloid Leukemia) hay gặp ở người lớn</a:t>
            </a:r>
            <a:r>
              <a:rPr lang="en-US" b="1" dirty="0" smtClean="0"/>
              <a:t>.</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143000" y="1828800"/>
            <a:ext cx="2743200" cy="533401"/>
          </a:xfrm>
        </p:spPr>
        <p:txBody>
          <a:bodyPr>
            <a:normAutofit/>
          </a:bodyPr>
          <a:lstStyle/>
          <a:p>
            <a:pPr>
              <a:buNone/>
            </a:pPr>
            <a:r>
              <a:rPr lang="en-US" sz="1400" b="1" dirty="0" smtClean="0">
                <a:latin typeface="Times New Roman" pitchFamily="18" charset="0"/>
                <a:cs typeface="Times New Roman" pitchFamily="18" charset="0"/>
              </a:rPr>
              <a:t>Acute Lymphoid Leukemia</a:t>
            </a:r>
          </a:p>
          <a:p>
            <a:endParaRPr lang="en-US" sz="1400" dirty="0"/>
          </a:p>
        </p:txBody>
      </p:sp>
      <p:pic>
        <p:nvPicPr>
          <p:cNvPr id="14338" name="Picture 2" descr="C:\Users\Administrator\Desktop\lymphoblasts-extra.jpg"/>
          <p:cNvPicPr>
            <a:picLocks noChangeAspect="1" noChangeArrowheads="1"/>
          </p:cNvPicPr>
          <p:nvPr/>
        </p:nvPicPr>
        <p:blipFill>
          <a:blip r:embed="rId2" cstate="print"/>
          <a:srcRect/>
          <a:stretch>
            <a:fillRect/>
          </a:stretch>
        </p:blipFill>
        <p:spPr bwMode="auto">
          <a:xfrm>
            <a:off x="990600" y="152400"/>
            <a:ext cx="2895600" cy="1600200"/>
          </a:xfrm>
          <a:prstGeom prst="rect">
            <a:avLst/>
          </a:prstGeom>
          <a:noFill/>
        </p:spPr>
      </p:pic>
      <p:pic>
        <p:nvPicPr>
          <p:cNvPr id="14339" name="Picture 3" descr="C:\Users\Administrator\Desktop\dsdsa.jpg"/>
          <p:cNvPicPr>
            <a:picLocks noChangeAspect="1" noChangeArrowheads="1"/>
          </p:cNvPicPr>
          <p:nvPr/>
        </p:nvPicPr>
        <p:blipFill>
          <a:blip r:embed="rId3"/>
          <a:srcRect/>
          <a:stretch>
            <a:fillRect/>
          </a:stretch>
        </p:blipFill>
        <p:spPr bwMode="auto">
          <a:xfrm>
            <a:off x="5029200" y="152400"/>
            <a:ext cx="2743200" cy="1600200"/>
          </a:xfrm>
          <a:prstGeom prst="rect">
            <a:avLst/>
          </a:prstGeom>
          <a:noFill/>
        </p:spPr>
      </p:pic>
      <p:sp>
        <p:nvSpPr>
          <p:cNvPr id="10" name="Rectangle 9"/>
          <p:cNvSpPr/>
          <p:nvPr/>
        </p:nvSpPr>
        <p:spPr>
          <a:xfrm>
            <a:off x="5334000" y="1828800"/>
            <a:ext cx="2119491" cy="307777"/>
          </a:xfrm>
          <a:prstGeom prst="rect">
            <a:avLst/>
          </a:prstGeom>
        </p:spPr>
        <p:txBody>
          <a:bodyPr wrap="none">
            <a:spAutoFit/>
          </a:bodyPr>
          <a:lstStyle/>
          <a:p>
            <a:r>
              <a:rPr lang="en-US" sz="1400" b="1" dirty="0">
                <a:latin typeface="Times New Roman" pitchFamily="18" charset="0"/>
                <a:cs typeface="Times New Roman" pitchFamily="18" charset="0"/>
              </a:rPr>
              <a:t>Acute Myeloid Leukemia</a:t>
            </a:r>
            <a:endParaRPr lang="en-US" sz="1400" dirty="0">
              <a:latin typeface="Times New Roman" pitchFamily="18" charset="0"/>
              <a:cs typeface="Times New Roman" pitchFamily="18" charset="0"/>
            </a:endParaRPr>
          </a:p>
        </p:txBody>
      </p:sp>
      <p:sp>
        <p:nvSpPr>
          <p:cNvPr id="11" name="TextBox 10"/>
          <p:cNvSpPr txBox="1"/>
          <p:nvPr/>
        </p:nvSpPr>
        <p:spPr>
          <a:xfrm>
            <a:off x="152400" y="2133600"/>
            <a:ext cx="8839200" cy="3000821"/>
          </a:xfrm>
          <a:prstGeom prst="rect">
            <a:avLst/>
          </a:prstGeom>
          <a:noFill/>
        </p:spPr>
        <p:txBody>
          <a:bodyPr wrap="square" rtlCol="0">
            <a:spAutoFit/>
          </a:bodyPr>
          <a:lstStyle/>
          <a:p>
            <a:r>
              <a:rPr lang="en-US" b="1" dirty="0">
                <a:latin typeface="Times New Roman" pitchFamily="18" charset="0"/>
                <a:cs typeface="Times New Roman" pitchFamily="18" charset="0"/>
              </a:rPr>
              <a:t>Triệu </a:t>
            </a:r>
            <a:r>
              <a:rPr lang="en-US" b="1" dirty="0" smtClean="0">
                <a:latin typeface="Times New Roman" pitchFamily="18" charset="0"/>
                <a:cs typeface="Times New Roman" pitchFamily="18" charset="0"/>
              </a:rPr>
              <a:t>chứng lâm </a:t>
            </a:r>
            <a:r>
              <a:rPr lang="en-US" b="1" dirty="0">
                <a:latin typeface="Times New Roman" pitchFamily="18" charset="0"/>
                <a:cs typeface="Times New Roman" pitchFamily="18" charset="0"/>
              </a:rPr>
              <a:t>sàng</a:t>
            </a:r>
            <a:r>
              <a:rPr lang="en-US" dirty="0">
                <a:latin typeface="Times New Roman" pitchFamily="18" charset="0"/>
                <a:cs typeface="Times New Roman" pitchFamily="18" charset="0"/>
              </a:rPr>
              <a:t>:</a:t>
            </a:r>
          </a:p>
          <a:p>
            <a:r>
              <a:rPr lang="en-US" sz="1700" dirty="0">
                <a:latin typeface="Times New Roman" pitchFamily="18" charset="0"/>
                <a:cs typeface="Times New Roman" pitchFamily="18" charset="0"/>
              </a:rPr>
              <a:t>Khởi phát: xanh xao, mệt mỏi, sốt cao, hoặc không cao, xuất huyết hoặc NK </a:t>
            </a:r>
            <a:endParaRPr lang="en-US" sz="1700" dirty="0" smtClean="0">
              <a:latin typeface="Times New Roman" pitchFamily="18" charset="0"/>
              <a:cs typeface="Times New Roman" pitchFamily="18" charset="0"/>
            </a:endParaRPr>
          </a:p>
          <a:p>
            <a:r>
              <a:rPr lang="en-US" sz="1700" dirty="0" smtClean="0">
                <a:latin typeface="Times New Roman" pitchFamily="18" charset="0"/>
                <a:cs typeface="Times New Roman" pitchFamily="18" charset="0"/>
              </a:rPr>
              <a:t>Toàn </a:t>
            </a:r>
            <a:r>
              <a:rPr lang="en-US" sz="1700" dirty="0">
                <a:latin typeface="Times New Roman" pitchFamily="18" charset="0"/>
                <a:cs typeface="Times New Roman" pitchFamily="18" charset="0"/>
              </a:rPr>
              <a:t>phát: điển hình 5 hội chứng</a:t>
            </a:r>
          </a:p>
          <a:p>
            <a:r>
              <a:rPr lang="en-US" sz="1700" dirty="0">
                <a:latin typeface="Times New Roman" pitchFamily="18" charset="0"/>
                <a:cs typeface="Times New Roman" pitchFamily="18" charset="0"/>
              </a:rPr>
              <a:t>•Thiếu máu</a:t>
            </a:r>
          </a:p>
          <a:p>
            <a:r>
              <a:rPr lang="en-US" sz="1700" dirty="0">
                <a:latin typeface="Times New Roman" pitchFamily="18" charset="0"/>
                <a:cs typeface="Times New Roman" pitchFamily="18" charset="0"/>
              </a:rPr>
              <a:t>•Nhiễm khuẩn</a:t>
            </a:r>
          </a:p>
          <a:p>
            <a:r>
              <a:rPr lang="en-US" sz="1700" dirty="0">
                <a:latin typeface="Times New Roman" pitchFamily="18" charset="0"/>
                <a:cs typeface="Times New Roman" pitchFamily="18" charset="0"/>
              </a:rPr>
              <a:t>•Xuất huyết</a:t>
            </a:r>
          </a:p>
          <a:p>
            <a:r>
              <a:rPr lang="en-US" sz="1700" dirty="0">
                <a:latin typeface="Times New Roman" pitchFamily="18" charset="0"/>
                <a:cs typeface="Times New Roman" pitchFamily="18" charset="0"/>
              </a:rPr>
              <a:t>•U</a:t>
            </a:r>
          </a:p>
          <a:p>
            <a:pPr lvl="0">
              <a:buFont typeface="Arial" pitchFamily="34" charset="0"/>
              <a:buChar char="•"/>
            </a:pPr>
            <a:r>
              <a:rPr lang="en-US" sz="1700" dirty="0" smtClean="0">
                <a:latin typeface="Times New Roman" pitchFamily="18" charset="0"/>
                <a:cs typeface="Times New Roman" pitchFamily="18" charset="0"/>
              </a:rPr>
              <a:t>Viêm </a:t>
            </a:r>
            <a:r>
              <a:rPr lang="en-US" sz="1700" dirty="0">
                <a:latin typeface="Times New Roman" pitchFamily="18" charset="0"/>
                <a:cs typeface="Times New Roman" pitchFamily="18" charset="0"/>
              </a:rPr>
              <a:t>loét họng miệng có hoại tử</a:t>
            </a:r>
          </a:p>
          <a:p>
            <a:r>
              <a:rPr lang="en-US" sz="1700" dirty="0">
                <a:latin typeface="Times New Roman" pitchFamily="18" charset="0"/>
                <a:cs typeface="Times New Roman" pitchFamily="18" charset="0"/>
              </a:rPr>
              <a:t>Biến chứng có thể xảy ra là xuất huyết màng não, xuất huyết não, nhiễm khuẩn </a:t>
            </a:r>
            <a:r>
              <a:rPr lang="en-US" sz="1700" dirty="0" smtClean="0">
                <a:latin typeface="Times New Roman" pitchFamily="18" charset="0"/>
                <a:cs typeface="Times New Roman" pitchFamily="18" charset="0"/>
              </a:rPr>
              <a:t>huyết </a:t>
            </a:r>
            <a:r>
              <a:rPr lang="en-US" sz="1700" dirty="0">
                <a:latin typeface="Times New Roman" pitchFamily="18" charset="0"/>
                <a:cs typeface="Times New Roman" pitchFamily="18" charset="0"/>
              </a:rPr>
              <a:t>…và tử vong do các biến chứng kể </a:t>
            </a:r>
            <a:r>
              <a:rPr lang="en-US" sz="1700" dirty="0" smtClean="0">
                <a:latin typeface="Times New Roman" pitchFamily="18" charset="0"/>
                <a:cs typeface="Times New Roman" pitchFamily="18" charset="0"/>
              </a:rPr>
              <a:t>trên.</a:t>
            </a:r>
            <a:endParaRPr lang="en-US" sz="1700" dirty="0">
              <a:latin typeface="Times New Roman" pitchFamily="18" charset="0"/>
              <a:cs typeface="Times New Roman" pitchFamily="18" charset="0"/>
            </a:endParaRPr>
          </a:p>
          <a:p>
            <a:endParaRPr lang="en-US" dirty="0">
              <a:latin typeface="Times New Roman" pitchFamily="18" charset="0"/>
              <a:cs typeface="Times New Roman" pitchFamily="18" charset="0"/>
            </a:endParaRPr>
          </a:p>
        </p:txBody>
      </p:sp>
      <p:grpSp>
        <p:nvGrpSpPr>
          <p:cNvPr id="14341" name="Group 5"/>
          <p:cNvGrpSpPr>
            <a:grpSpLocks/>
          </p:cNvGrpSpPr>
          <p:nvPr/>
        </p:nvGrpSpPr>
        <p:grpSpPr bwMode="auto">
          <a:xfrm>
            <a:off x="1143000" y="4953000"/>
            <a:ext cx="7173912" cy="1752600"/>
            <a:chOff x="1354" y="218"/>
            <a:chExt cx="13459" cy="3523"/>
          </a:xfrm>
        </p:grpSpPr>
        <p:pic>
          <p:nvPicPr>
            <p:cNvPr id="14342" name="Picture 6" descr="þÿ"/>
            <p:cNvPicPr>
              <a:picLocks noChangeAspect="1" noChangeArrowheads="1"/>
            </p:cNvPicPr>
            <p:nvPr/>
          </p:nvPicPr>
          <p:blipFill>
            <a:blip r:embed="rId4"/>
            <a:srcRect/>
            <a:stretch>
              <a:fillRect/>
            </a:stretch>
          </p:blipFill>
          <p:spPr bwMode="auto">
            <a:xfrm>
              <a:off x="13987" y="2939"/>
              <a:ext cx="826" cy="802"/>
            </a:xfrm>
            <a:prstGeom prst="rect">
              <a:avLst/>
            </a:prstGeom>
            <a:noFill/>
            <a:ln w="9525">
              <a:noFill/>
              <a:miter lim="800000"/>
              <a:headEnd/>
              <a:tailEnd/>
            </a:ln>
          </p:spPr>
        </p:pic>
        <p:pic>
          <p:nvPicPr>
            <p:cNvPr id="14343" name="Picture 7" descr="þÿ"/>
            <p:cNvPicPr>
              <a:picLocks noChangeAspect="1" noChangeArrowheads="1"/>
            </p:cNvPicPr>
            <p:nvPr/>
          </p:nvPicPr>
          <p:blipFill>
            <a:blip r:embed="rId5"/>
            <a:srcRect/>
            <a:stretch>
              <a:fillRect/>
            </a:stretch>
          </p:blipFill>
          <p:spPr bwMode="auto">
            <a:xfrm>
              <a:off x="1354" y="218"/>
              <a:ext cx="13054" cy="3293"/>
            </a:xfrm>
            <a:prstGeom prst="rect">
              <a:avLst/>
            </a:prstGeom>
            <a:noFill/>
            <a:ln w="9525">
              <a:noFill/>
              <a:miter lim="800000"/>
              <a:headEnd/>
              <a:tailEnd/>
            </a:ln>
          </p:spPr>
        </p:pic>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534400" cy="2133600"/>
          </a:xfrm>
        </p:spPr>
        <p:txBody>
          <a:bodyPr>
            <a:noAutofit/>
          </a:bodyPr>
          <a:lstStyle/>
          <a:p>
            <a:pPr algn="l"/>
            <a:r>
              <a:rPr lang="en-US" sz="1800" b="1" dirty="0" smtClean="0">
                <a:latin typeface="Times New Roman" pitchFamily="18" charset="0"/>
                <a:cs typeface="Times New Roman" pitchFamily="18" charset="0"/>
              </a:rPr>
              <a:t>Cận </a:t>
            </a:r>
            <a:r>
              <a:rPr lang="en-US" sz="1800" b="1" dirty="0">
                <a:latin typeface="Times New Roman" pitchFamily="18" charset="0"/>
                <a:cs typeface="Times New Roman" pitchFamily="18" charset="0"/>
              </a:rPr>
              <a:t>lâm sàng</a:t>
            </a:r>
            <a:r>
              <a:rPr lang="en-US" sz="1800" dirty="0">
                <a:latin typeface="Times New Roman" pitchFamily="18" charset="0"/>
                <a:cs typeface="Times New Roman" pitchFamily="18" charset="0"/>
              </a:rPr>
              <a:t/>
            </a:r>
            <a:br>
              <a:rPr lang="en-US" sz="1800" dirty="0">
                <a:latin typeface="Times New Roman" pitchFamily="18" charset="0"/>
                <a:cs typeface="Times New Roman" pitchFamily="18" charset="0"/>
              </a:rPr>
            </a:br>
            <a:r>
              <a:rPr lang="en-US" sz="1800" dirty="0">
                <a:latin typeface="Times New Roman" pitchFamily="18" charset="0"/>
                <a:cs typeface="Times New Roman" pitchFamily="18" charset="0"/>
              </a:rPr>
              <a:t>•CTM: Số lượng hồng </a:t>
            </a:r>
            <a:r>
              <a:rPr lang="en-US" sz="1800" dirty="0" smtClean="0">
                <a:latin typeface="Times New Roman" pitchFamily="18" charset="0"/>
                <a:cs typeface="Times New Roman" pitchFamily="18" charset="0"/>
              </a:rPr>
              <a:t>cầu, tiểu </a:t>
            </a:r>
            <a:r>
              <a:rPr lang="en-US" sz="1800" dirty="0">
                <a:latin typeface="Times New Roman" pitchFamily="18" charset="0"/>
                <a:cs typeface="Times New Roman" pitchFamily="18" charset="0"/>
              </a:rPr>
              <a:t>cầu giảm, số lượng bạch cầu </a:t>
            </a:r>
            <a:r>
              <a:rPr lang="en-US" sz="1800" dirty="0" smtClean="0">
                <a:latin typeface="Times New Roman" pitchFamily="18" charset="0"/>
                <a:cs typeface="Times New Roman" pitchFamily="18" charset="0"/>
              </a:rPr>
              <a:t>tăng (chủ </a:t>
            </a:r>
            <a:r>
              <a:rPr lang="en-US" sz="1800" dirty="0">
                <a:latin typeface="Times New Roman" pitchFamily="18" charset="0"/>
                <a:cs typeface="Times New Roman" pitchFamily="18" charset="0"/>
              </a:rPr>
              <a:t>yếu bạch cầu non).</a:t>
            </a:r>
            <a:br>
              <a:rPr lang="en-US" sz="1800" dirty="0">
                <a:latin typeface="Times New Roman" pitchFamily="18" charset="0"/>
                <a:cs typeface="Times New Roman" pitchFamily="18" charset="0"/>
              </a:rPr>
            </a:br>
            <a:r>
              <a:rPr lang="en-US" sz="1800" dirty="0">
                <a:latin typeface="Times New Roman" pitchFamily="18" charset="0"/>
                <a:cs typeface="Times New Roman" pitchFamily="18" charset="0"/>
              </a:rPr>
              <a:t>•Tuỷ đồ: </a:t>
            </a:r>
            <a:r>
              <a:rPr lang="en-US" sz="1800" dirty="0" smtClean="0">
                <a:latin typeface="Times New Roman" pitchFamily="18" charset="0"/>
                <a:cs typeface="Times New Roman" pitchFamily="18" charset="0"/>
              </a:rPr>
              <a:t>giàu </a:t>
            </a:r>
            <a:r>
              <a:rPr lang="en-US" sz="1800" dirty="0">
                <a:latin typeface="Times New Roman" pitchFamily="18" charset="0"/>
                <a:cs typeface="Times New Roman" pitchFamily="18" charset="0"/>
              </a:rPr>
              <a:t>tế bào, bị lấn át bởi tế bào non</a:t>
            </a:r>
            <a:br>
              <a:rPr lang="en-US" sz="1800" dirty="0">
                <a:latin typeface="Times New Roman" pitchFamily="18" charset="0"/>
                <a:cs typeface="Times New Roman" pitchFamily="18" charset="0"/>
              </a:rPr>
            </a:br>
            <a:r>
              <a:rPr lang="en-US" sz="1800" dirty="0">
                <a:latin typeface="Times New Roman" pitchFamily="18" charset="0"/>
                <a:cs typeface="Times New Roman" pitchFamily="18" charset="0"/>
              </a:rPr>
              <a:t>•Huyết đồ: nguyên tuỷ bào chiếm 80-90%</a:t>
            </a:r>
            <a:br>
              <a:rPr lang="en-US" sz="1800" dirty="0">
                <a:latin typeface="Times New Roman" pitchFamily="18" charset="0"/>
                <a:cs typeface="Times New Roman" pitchFamily="18" charset="0"/>
              </a:rPr>
            </a:br>
            <a:r>
              <a:rPr lang="en-US" sz="1800" dirty="0">
                <a:latin typeface="Times New Roman" pitchFamily="18" charset="0"/>
                <a:cs typeface="Times New Roman" pitchFamily="18" charset="0"/>
              </a:rPr>
              <a:t>Không có tiền TB, TB, HTB, Stal và bạch cầu đoạn</a:t>
            </a:r>
            <a:br>
              <a:rPr lang="en-US" sz="1800" dirty="0">
                <a:latin typeface="Times New Roman" pitchFamily="18" charset="0"/>
                <a:cs typeface="Times New Roman" pitchFamily="18" charset="0"/>
              </a:rPr>
            </a:br>
            <a:r>
              <a:rPr lang="en-US" sz="1800" dirty="0">
                <a:latin typeface="Times New Roman" pitchFamily="18" charset="0"/>
                <a:cs typeface="Times New Roman" pitchFamily="18" charset="0"/>
              </a:rPr>
              <a:t>•Ngoài ra: Fibrinogen giảm, thời gian máu chảy kéo </a:t>
            </a:r>
            <a:r>
              <a:rPr lang="en-US" sz="1800" dirty="0" smtClean="0">
                <a:latin typeface="Times New Roman" pitchFamily="18" charset="0"/>
                <a:cs typeface="Times New Roman" pitchFamily="18" charset="0"/>
              </a:rPr>
              <a:t>dài</a:t>
            </a:r>
            <a:endParaRPr lang="en-US" sz="1800" dirty="0">
              <a:latin typeface="Times New Roman" pitchFamily="18" charset="0"/>
              <a:cs typeface="Times New Roman" pitchFamily="18" charset="0"/>
            </a:endParaRPr>
          </a:p>
        </p:txBody>
      </p:sp>
      <p:sp>
        <p:nvSpPr>
          <p:cNvPr id="3" name="Content Placeholder 2"/>
          <p:cNvSpPr>
            <a:spLocks noGrp="1"/>
          </p:cNvSpPr>
          <p:nvPr>
            <p:ph idx="1"/>
          </p:nvPr>
        </p:nvSpPr>
        <p:spPr>
          <a:xfrm>
            <a:off x="152400" y="1905000"/>
            <a:ext cx="8610600" cy="762000"/>
          </a:xfrm>
        </p:spPr>
        <p:txBody>
          <a:bodyPr>
            <a:normAutofit/>
          </a:bodyPr>
          <a:lstStyle/>
          <a:p>
            <a:pPr>
              <a:buNone/>
            </a:pPr>
            <a:r>
              <a:rPr lang="en-US" sz="1800" b="1" dirty="0" smtClean="0">
                <a:latin typeface="Times New Roman" pitchFamily="18" charset="0"/>
                <a:cs typeface="Times New Roman" pitchFamily="18" charset="0"/>
              </a:rPr>
              <a:t>Điều </a:t>
            </a:r>
            <a:r>
              <a:rPr lang="en-US" sz="1800" b="1" dirty="0">
                <a:latin typeface="Times New Roman" pitchFamily="18" charset="0"/>
                <a:cs typeface="Times New Roman" pitchFamily="18" charset="0"/>
              </a:rPr>
              <a:t>trị</a:t>
            </a:r>
          </a:p>
          <a:p>
            <a:pPr>
              <a:buNone/>
            </a:pPr>
            <a:r>
              <a:rPr lang="en-US" sz="1800" dirty="0">
                <a:latin typeface="Times New Roman" pitchFamily="18" charset="0"/>
                <a:cs typeface="Times New Roman" pitchFamily="18" charset="0"/>
              </a:rPr>
              <a:t>•Chống tăng sinh của tế bào ác tính: hoá trị liệu, phóng xạ, miễn dịch trị liệu</a:t>
            </a:r>
          </a:p>
          <a:p>
            <a:endParaRPr lang="en-US" sz="1800" dirty="0">
              <a:latin typeface="Times New Roman" pitchFamily="18" charset="0"/>
              <a:cs typeface="Times New Roman" pitchFamily="18" charset="0"/>
            </a:endParaRPr>
          </a:p>
        </p:txBody>
      </p:sp>
      <p:pic>
        <p:nvPicPr>
          <p:cNvPr id="15365" name="Picture 5"/>
          <p:cNvPicPr>
            <a:picLocks noChangeAspect="1" noChangeArrowheads="1"/>
          </p:cNvPicPr>
          <p:nvPr/>
        </p:nvPicPr>
        <p:blipFill>
          <a:blip r:embed="rId2"/>
          <a:srcRect/>
          <a:stretch>
            <a:fillRect/>
          </a:stretch>
        </p:blipFill>
        <p:spPr bwMode="auto">
          <a:xfrm>
            <a:off x="914400" y="2667000"/>
            <a:ext cx="7391400" cy="1981200"/>
          </a:xfrm>
          <a:prstGeom prst="rect">
            <a:avLst/>
          </a:prstGeom>
          <a:noFill/>
          <a:ln w="9525">
            <a:noFill/>
            <a:miter lim="800000"/>
            <a:headEnd/>
            <a:tailEnd/>
          </a:ln>
        </p:spPr>
      </p:pic>
      <p:sp>
        <p:nvSpPr>
          <p:cNvPr id="10" name="TextBox 9"/>
          <p:cNvSpPr txBox="1"/>
          <p:nvPr/>
        </p:nvSpPr>
        <p:spPr>
          <a:xfrm>
            <a:off x="228600" y="4876800"/>
            <a:ext cx="3810000" cy="646331"/>
          </a:xfrm>
          <a:prstGeom prst="rect">
            <a:avLst/>
          </a:prstGeom>
          <a:noFill/>
        </p:spPr>
        <p:txBody>
          <a:bodyPr wrap="square" rtlCol="0">
            <a:spAutoFit/>
          </a:bodyPr>
          <a:lstStyle/>
          <a:p>
            <a:r>
              <a:rPr lang="en-US" dirty="0">
                <a:latin typeface="Times New Roman" pitchFamily="18" charset="0"/>
                <a:cs typeface="Times New Roman" pitchFamily="18" charset="0"/>
              </a:rPr>
              <a:t>•Hoá trị liệu: phối hợp </a:t>
            </a:r>
            <a:r>
              <a:rPr lang="en-US" dirty="0" smtClean="0">
                <a:latin typeface="Times New Roman" pitchFamily="18" charset="0"/>
                <a:cs typeface="Times New Roman" pitchFamily="18" charset="0"/>
              </a:rPr>
              <a:t>thuốc</a:t>
            </a:r>
            <a:endParaRPr lang="en-US" dirty="0">
              <a:latin typeface="Times New Roman" pitchFamily="18" charset="0"/>
              <a:cs typeface="Times New Roman" pitchFamily="18" charset="0"/>
            </a:endParaRPr>
          </a:p>
          <a:p>
            <a:endParaRPr lang="en-US" dirty="0">
              <a:latin typeface="Times New Roman" pitchFamily="18" charset="0"/>
              <a:cs typeface="Times New Roman" pitchFamily="18" charset="0"/>
            </a:endParaRPr>
          </a:p>
        </p:txBody>
      </p:sp>
      <p:pic>
        <p:nvPicPr>
          <p:cNvPr id="15368" name="Picture 8" descr="C:\Users\Administrator\Desktop\Vincristine.jpg"/>
          <p:cNvPicPr>
            <a:picLocks noChangeAspect="1" noChangeArrowheads="1"/>
          </p:cNvPicPr>
          <p:nvPr/>
        </p:nvPicPr>
        <p:blipFill>
          <a:blip r:embed="rId3"/>
          <a:srcRect/>
          <a:stretch>
            <a:fillRect/>
          </a:stretch>
        </p:blipFill>
        <p:spPr bwMode="auto">
          <a:xfrm>
            <a:off x="4953000" y="4876800"/>
            <a:ext cx="2743200" cy="1752600"/>
          </a:xfrm>
          <a:prstGeom prst="rect">
            <a:avLst/>
          </a:prstGeom>
          <a:noFill/>
        </p:spPr>
      </p:pic>
      <p:sp>
        <p:nvSpPr>
          <p:cNvPr id="12" name="TextBox 11"/>
          <p:cNvSpPr txBox="1"/>
          <p:nvPr/>
        </p:nvSpPr>
        <p:spPr>
          <a:xfrm>
            <a:off x="3352800" y="5715000"/>
            <a:ext cx="1295400" cy="369332"/>
          </a:xfrm>
          <a:prstGeom prst="rect">
            <a:avLst/>
          </a:prstGeom>
          <a:noFill/>
        </p:spPr>
        <p:txBody>
          <a:bodyPr wrap="square" rtlCol="0">
            <a:spAutoFit/>
          </a:bodyPr>
          <a:lstStyle/>
          <a:p>
            <a:r>
              <a:rPr lang="en-US" b="1" dirty="0">
                <a:latin typeface="Times New Roman" pitchFamily="18" charset="0"/>
                <a:cs typeface="Times New Roman" pitchFamily="18" charset="0"/>
              </a:rPr>
              <a:t>Vicristine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C:\Users\Administrator\Desktop\Methotrexat50.jpg"/>
          <p:cNvPicPr>
            <a:picLocks noGrp="1" noChangeAspect="1" noChangeArrowheads="1"/>
          </p:cNvPicPr>
          <p:nvPr>
            <p:ph idx="1"/>
          </p:nvPr>
        </p:nvPicPr>
        <p:blipFill>
          <a:blip r:embed="rId2"/>
          <a:srcRect/>
          <a:stretch>
            <a:fillRect/>
          </a:stretch>
        </p:blipFill>
        <p:spPr bwMode="auto">
          <a:xfrm>
            <a:off x="609600" y="762000"/>
            <a:ext cx="2895600" cy="1676400"/>
          </a:xfrm>
          <a:prstGeom prst="rect">
            <a:avLst/>
          </a:prstGeom>
          <a:noFill/>
        </p:spPr>
      </p:pic>
      <p:sp>
        <p:nvSpPr>
          <p:cNvPr id="5" name="TextBox 4"/>
          <p:cNvSpPr txBox="1"/>
          <p:nvPr/>
        </p:nvSpPr>
        <p:spPr>
          <a:xfrm>
            <a:off x="1219200" y="304800"/>
            <a:ext cx="1676400" cy="369332"/>
          </a:xfrm>
          <a:prstGeom prst="rect">
            <a:avLst/>
          </a:prstGeom>
          <a:noFill/>
        </p:spPr>
        <p:txBody>
          <a:bodyPr wrap="square" rtlCol="0">
            <a:spAutoFit/>
          </a:bodyPr>
          <a:lstStyle/>
          <a:p>
            <a:r>
              <a:rPr lang="en-US" b="1" dirty="0" smtClean="0">
                <a:latin typeface="Times New Roman" pitchFamily="18" charset="0"/>
                <a:cs typeface="Times New Roman" pitchFamily="18" charset="0"/>
              </a:rPr>
              <a:t>Methotrexat</a:t>
            </a:r>
            <a:endParaRPr lang="en-US" b="1" dirty="0">
              <a:latin typeface="Times New Roman" pitchFamily="18" charset="0"/>
              <a:cs typeface="Times New Roman" pitchFamily="18" charset="0"/>
            </a:endParaRPr>
          </a:p>
        </p:txBody>
      </p:sp>
      <p:pic>
        <p:nvPicPr>
          <p:cNvPr id="6" name="image17.jpeg" descr="þÿ"/>
          <p:cNvPicPr/>
          <p:nvPr/>
        </p:nvPicPr>
        <p:blipFill>
          <a:blip r:embed="rId3" cstate="print"/>
          <a:stretch>
            <a:fillRect/>
          </a:stretch>
        </p:blipFill>
        <p:spPr>
          <a:xfrm>
            <a:off x="4876800" y="762000"/>
            <a:ext cx="2590800" cy="1676400"/>
          </a:xfrm>
          <a:prstGeom prst="rect">
            <a:avLst/>
          </a:prstGeom>
        </p:spPr>
      </p:pic>
      <p:pic>
        <p:nvPicPr>
          <p:cNvPr id="16388" name="Picture 4" descr="Kết quả hình ảnh cho thuốc Daunorubicin"/>
          <p:cNvPicPr>
            <a:picLocks noChangeAspect="1" noChangeArrowheads="1"/>
          </p:cNvPicPr>
          <p:nvPr/>
        </p:nvPicPr>
        <p:blipFill>
          <a:blip r:embed="rId4"/>
          <a:srcRect/>
          <a:stretch>
            <a:fillRect/>
          </a:stretch>
        </p:blipFill>
        <p:spPr bwMode="auto">
          <a:xfrm>
            <a:off x="3276600" y="2971800"/>
            <a:ext cx="2362200" cy="1371600"/>
          </a:xfrm>
          <a:prstGeom prst="rect">
            <a:avLst/>
          </a:prstGeom>
          <a:noFill/>
        </p:spPr>
      </p:pic>
      <p:sp>
        <p:nvSpPr>
          <p:cNvPr id="8" name="Rectangle 7"/>
          <p:cNvSpPr/>
          <p:nvPr/>
        </p:nvSpPr>
        <p:spPr>
          <a:xfrm>
            <a:off x="5257800" y="304800"/>
            <a:ext cx="1742785" cy="369332"/>
          </a:xfrm>
          <a:prstGeom prst="rect">
            <a:avLst/>
          </a:prstGeom>
        </p:spPr>
        <p:txBody>
          <a:bodyPr wrap="none">
            <a:spAutoFit/>
          </a:bodyPr>
          <a:lstStyle/>
          <a:p>
            <a:r>
              <a:rPr lang="en-US" b="1" dirty="0">
                <a:latin typeface="Times New Roman" pitchFamily="18" charset="0"/>
                <a:cs typeface="Times New Roman" pitchFamily="18" charset="0"/>
              </a:rPr>
              <a:t>6 mecaptopurin</a:t>
            </a:r>
          </a:p>
        </p:txBody>
      </p:sp>
      <p:sp>
        <p:nvSpPr>
          <p:cNvPr id="9" name="Rectangle 8"/>
          <p:cNvSpPr/>
          <p:nvPr/>
        </p:nvSpPr>
        <p:spPr>
          <a:xfrm>
            <a:off x="1524000" y="3581400"/>
            <a:ext cx="1556836" cy="369332"/>
          </a:xfrm>
          <a:prstGeom prst="rect">
            <a:avLst/>
          </a:prstGeom>
        </p:spPr>
        <p:txBody>
          <a:bodyPr wrap="none">
            <a:spAutoFit/>
          </a:bodyPr>
          <a:lstStyle/>
          <a:p>
            <a:r>
              <a:rPr lang="en-US" b="1" dirty="0">
                <a:latin typeface="Times New Roman" pitchFamily="18" charset="0"/>
                <a:cs typeface="Times New Roman" pitchFamily="18" charset="0"/>
              </a:rPr>
              <a:t>Daunorubicin</a:t>
            </a:r>
          </a:p>
        </p:txBody>
      </p:sp>
      <p:sp>
        <p:nvSpPr>
          <p:cNvPr id="11" name="TextBox 10"/>
          <p:cNvSpPr txBox="1"/>
          <p:nvPr/>
        </p:nvSpPr>
        <p:spPr>
          <a:xfrm>
            <a:off x="381000" y="5105400"/>
            <a:ext cx="7620000" cy="1200329"/>
          </a:xfrm>
          <a:prstGeom prst="rect">
            <a:avLst/>
          </a:prstGeom>
          <a:noFill/>
        </p:spPr>
        <p:txBody>
          <a:bodyPr wrap="square" rtlCol="0">
            <a:spAutoFit/>
          </a:bodyPr>
          <a:lstStyle/>
          <a:p>
            <a:r>
              <a:rPr lang="en-US" dirty="0">
                <a:latin typeface="Times New Roman" pitchFamily="18" charset="0"/>
                <a:cs typeface="Times New Roman" pitchFamily="18" charset="0"/>
              </a:rPr>
              <a:t>•Phối hợp thuốc phóng xạ trị liệu + ghép tuỷ</a:t>
            </a:r>
          </a:p>
          <a:p>
            <a:pPr algn="just"/>
            <a:r>
              <a:rPr lang="en-US" dirty="0">
                <a:latin typeface="Times New Roman" pitchFamily="18" charset="0"/>
                <a:cs typeface="Times New Roman" pitchFamily="18" charset="0"/>
              </a:rPr>
              <a:t>•Cần phối hợp triệu chứng: KS, dinh dưỡng hợp lý, truyền máu nếu SLHC ≤ 2.000.000/ mm3</a:t>
            </a:r>
          </a:p>
          <a:p>
            <a:endParaRPr lang="en-US" dirty="0">
              <a:latin typeface="Times New Roman" pitchFamily="18" charset="0"/>
              <a:cs typeface="Times New Roman"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êu đề 1"/>
          <p:cNvSpPr txBox="1">
            <a:spLocks/>
          </p:cNvSpPr>
          <p:nvPr/>
        </p:nvSpPr>
        <p:spPr>
          <a:xfrm>
            <a:off x="28575" y="25356"/>
            <a:ext cx="5879586" cy="349346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vi-VN" sz="1800" dirty="0" smtClean="0">
                <a:latin typeface="Times New Roman"/>
              </a:rPr>
              <a:t>2.2. triệu chứng:</a:t>
            </a:r>
            <a:br>
              <a:rPr lang="vi-VN" sz="1800" dirty="0" smtClean="0">
                <a:latin typeface="Times New Roman"/>
              </a:rPr>
            </a:br>
            <a:r>
              <a:rPr lang="vi-VN" sz="1800" dirty="0" smtClean="0">
                <a:latin typeface="Times New Roman"/>
              </a:rPr>
              <a:t>2.2.1. Lâm sàng:</a:t>
            </a:r>
            <a:br>
              <a:rPr lang="vi-VN" sz="1800" dirty="0" smtClean="0">
                <a:latin typeface="Times New Roman"/>
              </a:rPr>
            </a:br>
            <a:r>
              <a:rPr lang="vi-VN" sz="1800" dirty="0" smtClean="0">
                <a:latin typeface="Times New Roman"/>
              </a:rPr>
              <a:t>‒ Mệt mỏi, sốt nhẹ, lách to, đau xương</a:t>
            </a:r>
            <a:br>
              <a:rPr lang="vi-VN" sz="1800" dirty="0" smtClean="0">
                <a:latin typeface="Times New Roman"/>
              </a:rPr>
            </a:br>
            <a:r>
              <a:rPr lang="vi-VN" sz="1800" dirty="0" smtClean="0">
                <a:latin typeface="Times New Roman"/>
              </a:rPr>
              <a:t>‒ Khám: lách to; xuất huyết, nhiễm khuẩn</a:t>
            </a:r>
            <a:br>
              <a:rPr lang="vi-VN" sz="1800" dirty="0" smtClean="0">
                <a:latin typeface="Times New Roman"/>
              </a:rPr>
            </a:br>
            <a:r>
              <a:rPr lang="vi-VN" sz="1800" dirty="0" smtClean="0">
                <a:latin typeface="Times New Roman"/>
              </a:rPr>
              <a:t>‒ Bệnh qua 2 giai đoạn:</a:t>
            </a:r>
            <a:br>
              <a:rPr lang="vi-VN" sz="1800" dirty="0" smtClean="0">
                <a:latin typeface="Times New Roman"/>
              </a:rPr>
            </a:br>
            <a:r>
              <a:rPr lang="vi-VN" sz="1800" dirty="0" smtClean="0">
                <a:latin typeface="Times New Roman"/>
              </a:rPr>
              <a:t>+ Mãn tính: kéo dài 20 - 40 tháng; không có triệu chứng lâm sàng</a:t>
            </a:r>
            <a:br>
              <a:rPr lang="vi-VN" sz="1800" dirty="0" smtClean="0">
                <a:latin typeface="Times New Roman"/>
              </a:rPr>
            </a:br>
            <a:r>
              <a:rPr lang="vi-VN" sz="1800" dirty="0" smtClean="0">
                <a:latin typeface="Times New Roman"/>
              </a:rPr>
              <a:t>+ Chuyển dạng cấp: triệu chứng rõ rệt, nặng</a:t>
            </a:r>
            <a:br>
              <a:rPr lang="vi-VN" sz="1800" dirty="0" smtClean="0">
                <a:latin typeface="Times New Roman"/>
              </a:rPr>
            </a:br>
            <a:r>
              <a:rPr lang="vi-VN" sz="1800" dirty="0" smtClean="0">
                <a:latin typeface="Times New Roman"/>
              </a:rPr>
              <a:t>‒ Biến chứng &amp; nguyên nhân tử vong có thể xảy ra do tắc mạch nhiều nơi, nhồi máu lách, vỡ lách, nhiễm khuẩn</a:t>
            </a:r>
            <a:r>
              <a:rPr lang="en-US" sz="1800" dirty="0" smtClean="0">
                <a:latin typeface="Times New Roman"/>
              </a:rPr>
              <a:t>       </a:t>
            </a:r>
            <a:r>
              <a:rPr lang="vi-VN" sz="1800" dirty="0" smtClean="0">
                <a:latin typeface="Times New Roman"/>
              </a:rPr>
              <a:t> hoặc xuất huyết nặng</a:t>
            </a:r>
            <a:br>
              <a:rPr lang="vi-VN" sz="1800" dirty="0" smtClean="0">
                <a:latin typeface="Times New Roman"/>
              </a:rPr>
            </a:br>
            <a:r>
              <a:rPr lang="vi-VN" sz="1800" dirty="0" smtClean="0">
                <a:latin typeface="Times New Roman"/>
              </a:rPr>
              <a:t>2.2.2. Cận lâm sàng</a:t>
            </a:r>
            <a:br>
              <a:rPr lang="vi-VN" sz="1800" dirty="0" smtClean="0">
                <a:latin typeface="Times New Roman"/>
              </a:rPr>
            </a:br>
            <a:r>
              <a:rPr lang="vi-VN" sz="1800" dirty="0" smtClean="0">
                <a:latin typeface="Times New Roman"/>
              </a:rPr>
              <a:t>‒ Bạch cầu tăng cao &gt; 80.000 BC/ mm3</a:t>
            </a:r>
            <a:br>
              <a:rPr lang="vi-VN" sz="1800" dirty="0" smtClean="0">
                <a:latin typeface="Times New Roman"/>
              </a:rPr>
            </a:br>
            <a:r>
              <a:rPr lang="vi-VN" sz="1800" dirty="0" smtClean="0">
                <a:latin typeface="Times New Roman"/>
              </a:rPr>
              <a:t>‒ Acid Uric tăng (thoái hoá nhân TB)</a:t>
            </a:r>
            <a:br>
              <a:rPr lang="vi-VN" sz="1800" dirty="0" smtClean="0">
                <a:latin typeface="Times New Roman"/>
              </a:rPr>
            </a:br>
            <a:r>
              <a:rPr lang="vi-VN" sz="1800" dirty="0" smtClean="0">
                <a:latin typeface="Times New Roman"/>
              </a:rPr>
              <a:t>‒ Tuỷ phát triển số lượng tế bào (ưu thế tế bào dòng tuỷ)</a:t>
            </a:r>
            <a:endParaRPr lang="vi-VN" sz="1800" dirty="0">
              <a:latin typeface="Times New Roman"/>
            </a:endParaRPr>
          </a:p>
        </p:txBody>
      </p:sp>
      <p:sp>
        <p:nvSpPr>
          <p:cNvPr id="14" name="Tiêu đề phụ 2"/>
          <p:cNvSpPr txBox="1">
            <a:spLocks/>
          </p:cNvSpPr>
          <p:nvPr/>
        </p:nvSpPr>
        <p:spPr>
          <a:xfrm>
            <a:off x="-23812" y="3892506"/>
            <a:ext cx="5504724" cy="1471125"/>
          </a:xfrm>
          <a:prstGeom prst="rect">
            <a:avLst/>
          </a:prstGeom>
        </p:spPr>
        <p:txBody>
          <a:bodyPr vert="horz" lIns="91440" tIns="45720" rIns="91440" bIns="45720" rtlCol="0" anchor="t">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vi-VN" sz="1800" dirty="0" smtClean="0">
                <a:latin typeface="+mj-lt"/>
              </a:rPr>
              <a:t>2.3. Điều trị:</a:t>
            </a:r>
            <a:endParaRPr lang="en-US" sz="1800" dirty="0" smtClean="0">
              <a:latin typeface="+mj-lt"/>
            </a:endParaRPr>
          </a:p>
          <a:p>
            <a:r>
              <a:rPr lang="vi-VN" sz="1800" dirty="0" smtClean="0">
                <a:latin typeface="+mj-lt"/>
              </a:rPr>
              <a:t>‒ Giai đoạn mãn tính: hoá trị liệu, cắt lách, phóng xạ, ghép tuỷ --&gt; kết quả vẫn còn hạn chế</a:t>
            </a:r>
          </a:p>
          <a:p>
            <a:r>
              <a:rPr lang="vi-VN" sz="1800" dirty="0" smtClean="0">
                <a:latin typeface="+mj-lt"/>
              </a:rPr>
              <a:t>‒ Hoá trị liệu: phối hợp 2 - 3 thuốc</a:t>
            </a:r>
          </a:p>
          <a:p>
            <a:endParaRPr lang="vi-VN" sz="1800" dirty="0">
              <a:latin typeface="+mj-lt"/>
            </a:endParaRPr>
          </a:p>
        </p:txBody>
      </p:sp>
      <p:pic>
        <p:nvPicPr>
          <p:cNvPr id="15" name="Picture 14" descr="hyd01.jpg"/>
          <p:cNvPicPr>
            <a:picLocks noChangeAspect="1"/>
          </p:cNvPicPr>
          <p:nvPr/>
        </p:nvPicPr>
        <p:blipFill>
          <a:blip r:embed="rId2"/>
          <a:stretch>
            <a:fillRect/>
          </a:stretch>
        </p:blipFill>
        <p:spPr>
          <a:xfrm>
            <a:off x="6774859" y="228600"/>
            <a:ext cx="1866257" cy="1602008"/>
          </a:xfrm>
          <a:prstGeom prst="rect">
            <a:avLst/>
          </a:prstGeom>
        </p:spPr>
      </p:pic>
      <p:pic>
        <p:nvPicPr>
          <p:cNvPr id="16" name="Picture 15" descr="iv_busulfex.jpg"/>
          <p:cNvPicPr>
            <a:picLocks noChangeAspect="1"/>
          </p:cNvPicPr>
          <p:nvPr/>
        </p:nvPicPr>
        <p:blipFill>
          <a:blip r:embed="rId3"/>
          <a:stretch>
            <a:fillRect/>
          </a:stretch>
        </p:blipFill>
        <p:spPr>
          <a:xfrm>
            <a:off x="5329748" y="2263216"/>
            <a:ext cx="2378239" cy="2329538"/>
          </a:xfrm>
          <a:prstGeom prst="rect">
            <a:avLst/>
          </a:prstGeom>
        </p:spPr>
      </p:pic>
      <p:pic>
        <p:nvPicPr>
          <p:cNvPr id="17" name="Picture 16" descr="SDZ32330.jpg"/>
          <p:cNvPicPr>
            <a:picLocks noChangeAspect="1"/>
          </p:cNvPicPr>
          <p:nvPr/>
        </p:nvPicPr>
        <p:blipFill>
          <a:blip r:embed="rId4"/>
          <a:stretch>
            <a:fillRect/>
          </a:stretch>
        </p:blipFill>
        <p:spPr>
          <a:xfrm>
            <a:off x="6780546" y="4783954"/>
            <a:ext cx="2378239" cy="1783679"/>
          </a:xfrm>
          <a:prstGeom prst="rect">
            <a:avLst/>
          </a:prstGeom>
        </p:spPr>
      </p:pic>
      <p:pic>
        <p:nvPicPr>
          <p:cNvPr id="18" name="Picture 17" descr="download.jpg"/>
          <p:cNvPicPr>
            <a:picLocks noChangeAspect="1"/>
          </p:cNvPicPr>
          <p:nvPr/>
        </p:nvPicPr>
        <p:blipFill>
          <a:blip r:embed="rId5"/>
          <a:stretch>
            <a:fillRect/>
          </a:stretch>
        </p:blipFill>
        <p:spPr>
          <a:xfrm>
            <a:off x="7418125" y="2743200"/>
            <a:ext cx="1725875" cy="1551247"/>
          </a:xfrm>
          <a:prstGeom prst="rect">
            <a:avLst/>
          </a:prstGeom>
        </p:spPr>
      </p:pic>
      <p:sp>
        <p:nvSpPr>
          <p:cNvPr id="20" name="TextBox 19"/>
          <p:cNvSpPr txBox="1"/>
          <p:nvPr/>
        </p:nvSpPr>
        <p:spPr>
          <a:xfrm>
            <a:off x="5908161" y="2078550"/>
            <a:ext cx="2026020" cy="369332"/>
          </a:xfrm>
          <a:prstGeom prst="rect">
            <a:avLst/>
          </a:prstGeom>
        </p:spPr>
        <p:txBody>
          <a:bodyPr wrap="square" rtlCol="0">
            <a:spAutoFit/>
          </a:bodyPr>
          <a:lstStyle/>
          <a:p>
            <a:pPr algn="ctr"/>
            <a:r>
              <a:rPr lang="en-US" dirty="0" err="1">
                <a:latin typeface="Calibri"/>
              </a:rPr>
              <a:t>Busulphan</a:t>
            </a:r>
          </a:p>
        </p:txBody>
      </p:sp>
      <p:sp>
        <p:nvSpPr>
          <p:cNvPr id="21" name="TextBox 20"/>
          <p:cNvSpPr txBox="1"/>
          <p:nvPr/>
        </p:nvSpPr>
        <p:spPr>
          <a:xfrm>
            <a:off x="4324026" y="5090305"/>
            <a:ext cx="2324748" cy="1477328"/>
          </a:xfrm>
          <a:prstGeom prst="rect">
            <a:avLst/>
          </a:prstGeom>
        </p:spPr>
        <p:txBody>
          <a:bodyPr wrap="square" rtlCol="0">
            <a:spAutoFit/>
          </a:bodyPr>
          <a:lstStyle/>
          <a:p>
            <a:pPr algn="ctr"/>
            <a:r>
              <a:rPr lang="vi-VN" dirty="0" err="1">
                <a:latin typeface="+mj-lt"/>
              </a:rPr>
              <a:t>Nhóm</a:t>
            </a:r>
            <a:r>
              <a:rPr lang="vi-VN" dirty="0">
                <a:latin typeface="+mj-lt"/>
              </a:rPr>
              <a:t> </a:t>
            </a:r>
            <a:r>
              <a:rPr lang="vi-VN" dirty="0" err="1">
                <a:latin typeface="+mj-lt"/>
              </a:rPr>
              <a:t>Nitrosouseas</a:t>
            </a:r>
            <a:r>
              <a:rPr lang="vi-VN" dirty="0">
                <a:latin typeface="+mj-lt"/>
              </a:rPr>
              <a:t> </a:t>
            </a:r>
            <a:r>
              <a:rPr lang="en-US" dirty="0">
                <a:latin typeface="+mj-lt"/>
              </a:rPr>
              <a:t> </a:t>
            </a:r>
          </a:p>
          <a:p>
            <a:pPr algn="ctr"/>
            <a:r>
              <a:rPr lang="vi-VN" dirty="0">
                <a:latin typeface="+mj-lt"/>
              </a:rPr>
              <a:t>giai </a:t>
            </a:r>
            <a:r>
              <a:rPr lang="vi-VN" dirty="0" err="1">
                <a:latin typeface="+mj-lt"/>
              </a:rPr>
              <a:t>đoạn</a:t>
            </a:r>
            <a:r>
              <a:rPr lang="vi-VN" dirty="0">
                <a:latin typeface="+mj-lt"/>
              </a:rPr>
              <a:t> </a:t>
            </a:r>
            <a:r>
              <a:rPr lang="vi-VN" dirty="0" err="1">
                <a:latin typeface="+mj-lt"/>
              </a:rPr>
              <a:t>chuyển</a:t>
            </a:r>
            <a:r>
              <a:rPr lang="vi-VN" dirty="0">
                <a:latin typeface="+mj-lt"/>
              </a:rPr>
              <a:t> </a:t>
            </a:r>
            <a:r>
              <a:rPr lang="vi-VN" dirty="0" err="1">
                <a:latin typeface="+mj-lt"/>
              </a:rPr>
              <a:t>dạng</a:t>
            </a:r>
            <a:r>
              <a:rPr lang="vi-VN" dirty="0">
                <a:latin typeface="+mj-lt"/>
              </a:rPr>
              <a:t> </a:t>
            </a:r>
            <a:r>
              <a:rPr lang="vi-VN" dirty="0" err="1">
                <a:latin typeface="+mj-lt"/>
              </a:rPr>
              <a:t>cấp</a:t>
            </a:r>
            <a:r>
              <a:rPr lang="vi-VN" dirty="0">
                <a:latin typeface="+mj-lt"/>
              </a:rPr>
              <a:t>: </a:t>
            </a:r>
            <a:r>
              <a:rPr lang="vi-VN" dirty="0" err="1">
                <a:latin typeface="+mj-lt"/>
              </a:rPr>
              <a:t>điều</a:t>
            </a:r>
            <a:r>
              <a:rPr lang="vi-VN" dirty="0">
                <a:latin typeface="+mj-lt"/>
              </a:rPr>
              <a:t> </a:t>
            </a:r>
            <a:r>
              <a:rPr lang="vi-VN" dirty="0" err="1">
                <a:latin typeface="+mj-lt"/>
              </a:rPr>
              <a:t>trị</a:t>
            </a:r>
            <a:r>
              <a:rPr lang="vi-VN" dirty="0">
                <a:latin typeface="+mj-lt"/>
              </a:rPr>
              <a:t> như </a:t>
            </a:r>
            <a:r>
              <a:rPr lang="vi-VN" dirty="0" err="1">
                <a:latin typeface="+mj-lt"/>
              </a:rPr>
              <a:t>bạch</a:t>
            </a:r>
            <a:r>
              <a:rPr lang="vi-VN" dirty="0">
                <a:latin typeface="+mj-lt"/>
              </a:rPr>
              <a:t> </a:t>
            </a:r>
            <a:r>
              <a:rPr lang="vi-VN" dirty="0" err="1">
                <a:latin typeface="+mj-lt"/>
              </a:rPr>
              <a:t>cầu</a:t>
            </a:r>
            <a:r>
              <a:rPr lang="vi-VN" dirty="0">
                <a:latin typeface="+mj-lt"/>
              </a:rPr>
              <a:t> </a:t>
            </a:r>
            <a:r>
              <a:rPr lang="vi-VN" dirty="0" err="1">
                <a:latin typeface="+mj-lt"/>
              </a:rPr>
              <a:t>cấp</a:t>
            </a:r>
            <a:r>
              <a:rPr lang="vi-VN" dirty="0">
                <a:latin typeface="+mj-lt"/>
              </a:rPr>
              <a:t> </a:t>
            </a:r>
          </a:p>
          <a:p>
            <a:pPr algn="ctr"/>
            <a:endParaRPr lang="en-US" dirty="0">
              <a:solidFill>
                <a:srgbClr val="000000"/>
              </a:solidFill>
              <a:latin typeface="+mj-lt"/>
            </a:endParaRPr>
          </a:p>
        </p:txBody>
      </p:sp>
    </p:spTree>
    <p:extLst>
      <p:ext uri="{BB962C8B-B14F-4D97-AF65-F5344CB8AC3E}">
        <p14:creationId xmlns:p14="http://schemas.microsoft.com/office/powerpoint/2010/main" val="29712712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 y="28575"/>
            <a:ext cx="5715000" cy="6600825"/>
          </a:xfrm>
        </p:spPr>
        <p:txBody>
          <a:bodyPr>
            <a:normAutofit/>
          </a:bodyPr>
          <a:lstStyle/>
          <a:p>
            <a:pPr algn="l"/>
            <a:r>
              <a:rPr lang="en-US" sz="2000" dirty="0">
                <a:latin typeface="Times New Roman" pitchFamily="18" charset="0"/>
                <a:cs typeface="Times New Roman" pitchFamily="18" charset="0"/>
              </a:rPr>
              <a:t>III. Bệnh bạch cầu thể lympho mạn tính (Chronic Lymphoid Leukemia)</a:t>
            </a:r>
            <a:br>
              <a:rPr lang="en-US" sz="2000" dirty="0">
                <a:latin typeface="Times New Roman" pitchFamily="18" charset="0"/>
                <a:cs typeface="Times New Roman" pitchFamily="18" charset="0"/>
              </a:rPr>
            </a:br>
            <a:r>
              <a:rPr lang="en-US" sz="2000" dirty="0">
                <a:latin typeface="Times New Roman" pitchFamily="18" charset="0"/>
                <a:cs typeface="Times New Roman" pitchFamily="18" charset="0"/>
              </a:rPr>
              <a:t>3.1. Định nghĩa: Là bệnh ác tính của dòng lympho bào B với sự tích tụ các lympho bào đời sống dài nhưng khả năng đáp ứng miễn dịch kém với các kháng nguyên.</a:t>
            </a:r>
            <a:br>
              <a:rPr lang="en-US" sz="2000" dirty="0">
                <a:latin typeface="Times New Roman" pitchFamily="18" charset="0"/>
                <a:cs typeface="Times New Roman" pitchFamily="18" charset="0"/>
              </a:rPr>
            </a:br>
            <a:r>
              <a:rPr lang="en-US" sz="2000" dirty="0">
                <a:latin typeface="Times New Roman" pitchFamily="18" charset="0"/>
                <a:cs typeface="Times New Roman" pitchFamily="18" charset="0"/>
              </a:rPr>
              <a:t>3.2. Triệu chứng:</a:t>
            </a:r>
            <a:br>
              <a:rPr lang="en-US" sz="2000" dirty="0">
                <a:latin typeface="Times New Roman" pitchFamily="18" charset="0"/>
                <a:cs typeface="Times New Roman" pitchFamily="18" charset="0"/>
              </a:rPr>
            </a:br>
            <a:r>
              <a:rPr lang="en-US" sz="2000" dirty="0">
                <a:latin typeface="Times New Roman" pitchFamily="18" charset="0"/>
                <a:cs typeface="Times New Roman" pitchFamily="18" charset="0"/>
              </a:rPr>
              <a:t>Lâm sàng:</a:t>
            </a:r>
            <a:br>
              <a:rPr lang="en-US" sz="2000" dirty="0">
                <a:latin typeface="Times New Roman" pitchFamily="18" charset="0"/>
                <a:cs typeface="Times New Roman" pitchFamily="18" charset="0"/>
              </a:rPr>
            </a:br>
            <a:r>
              <a:rPr lang="en-US" sz="2000" dirty="0">
                <a:latin typeface="Times New Roman" pitchFamily="18" charset="0"/>
                <a:cs typeface="Times New Roman" pitchFamily="18" charset="0"/>
              </a:rPr>
              <a:t>‒ Người &gt; 50 tuổi</a:t>
            </a:r>
            <a:br>
              <a:rPr lang="en-US" sz="2000" dirty="0">
                <a:latin typeface="Times New Roman" pitchFamily="18" charset="0"/>
                <a:cs typeface="Times New Roman" pitchFamily="18" charset="0"/>
              </a:rPr>
            </a:br>
            <a:r>
              <a:rPr lang="en-US" sz="2000" dirty="0">
                <a:latin typeface="Times New Roman" pitchFamily="18" charset="0"/>
                <a:cs typeface="Times New Roman" pitchFamily="18" charset="0"/>
              </a:rPr>
              <a:t>‒ Giảm MD, tổn thương tuỷ xương, thâm nhiễm lympho bào ở các cơ quan</a:t>
            </a:r>
            <a:br>
              <a:rPr lang="en-US" sz="2000" dirty="0">
                <a:latin typeface="Times New Roman" pitchFamily="18" charset="0"/>
                <a:cs typeface="Times New Roman" pitchFamily="18" charset="0"/>
              </a:rPr>
            </a:br>
            <a:r>
              <a:rPr lang="en-US" sz="2000" dirty="0">
                <a:latin typeface="Times New Roman" pitchFamily="18" charset="0"/>
                <a:cs typeface="Times New Roman" pitchFamily="18" charset="0"/>
              </a:rPr>
              <a:t>Khám:</a:t>
            </a:r>
            <a:br>
              <a:rPr lang="en-US" sz="2000" dirty="0">
                <a:latin typeface="Times New Roman" pitchFamily="18" charset="0"/>
                <a:cs typeface="Times New Roman" pitchFamily="18" charset="0"/>
              </a:rPr>
            </a:br>
            <a:r>
              <a:rPr lang="en-US" sz="2000" dirty="0">
                <a:latin typeface="Times New Roman" pitchFamily="18" charset="0"/>
                <a:cs typeface="Times New Roman" pitchFamily="18" charset="0"/>
              </a:rPr>
              <a:t>‒ Gan, lách, hạch to</a:t>
            </a:r>
            <a:br>
              <a:rPr lang="en-US" sz="2000" dirty="0">
                <a:latin typeface="Times New Roman" pitchFamily="18" charset="0"/>
                <a:cs typeface="Times New Roman" pitchFamily="18" charset="0"/>
              </a:rPr>
            </a:br>
            <a:r>
              <a:rPr lang="en-US" sz="2000" dirty="0">
                <a:latin typeface="Times New Roman" pitchFamily="18" charset="0"/>
                <a:cs typeface="Times New Roman" pitchFamily="18" charset="0"/>
              </a:rPr>
              <a:t>Gian đoạn sau:</a:t>
            </a:r>
            <a:br>
              <a:rPr lang="en-US" sz="2000" dirty="0">
                <a:latin typeface="Times New Roman" pitchFamily="18" charset="0"/>
                <a:cs typeface="Times New Roman" pitchFamily="18" charset="0"/>
              </a:rPr>
            </a:br>
            <a:r>
              <a:rPr lang="en-US" sz="2000" dirty="0">
                <a:latin typeface="Times New Roman" pitchFamily="18" charset="0"/>
                <a:cs typeface="Times New Roman" pitchFamily="18" charset="0"/>
              </a:rPr>
              <a:t>‒ thiếu máu</a:t>
            </a:r>
            <a:br>
              <a:rPr lang="en-US" sz="2000" dirty="0">
                <a:latin typeface="Times New Roman" pitchFamily="18" charset="0"/>
                <a:cs typeface="Times New Roman" pitchFamily="18" charset="0"/>
              </a:rPr>
            </a:br>
            <a:r>
              <a:rPr lang="en-US" sz="2000" dirty="0">
                <a:latin typeface="Times New Roman" pitchFamily="18" charset="0"/>
                <a:cs typeface="Times New Roman" pitchFamily="18" charset="0"/>
              </a:rPr>
              <a:t>‒ xuất huyết</a:t>
            </a:r>
            <a:br>
              <a:rPr lang="en-US" sz="2000" dirty="0">
                <a:latin typeface="Times New Roman" pitchFamily="18" charset="0"/>
                <a:cs typeface="Times New Roman" pitchFamily="18" charset="0"/>
              </a:rPr>
            </a:br>
            <a:r>
              <a:rPr lang="en-US" sz="2000" dirty="0">
                <a:latin typeface="Times New Roman" pitchFamily="18" charset="0"/>
                <a:cs typeface="Times New Roman" pitchFamily="18" charset="0"/>
              </a:rPr>
              <a:t>‒ hạch chuyển U lympho tế bào lớn</a:t>
            </a:r>
            <a:br>
              <a:rPr lang="en-US" sz="2000" dirty="0">
                <a:latin typeface="Times New Roman" pitchFamily="18" charset="0"/>
                <a:cs typeface="Times New Roman" pitchFamily="18" charset="0"/>
              </a:rPr>
            </a:br>
            <a:endParaRPr lang="en-US" sz="2000" dirty="0">
              <a:latin typeface="Times New Roman" pitchFamily="18" charset="0"/>
              <a:cs typeface="Times New Roman" pitchFamily="18" charset="0"/>
            </a:endParaRPr>
          </a:p>
        </p:txBody>
      </p:sp>
      <p:pic>
        <p:nvPicPr>
          <p:cNvPr id="5" name="Content Placeholder 3" descr="cac-dang-benh-bach-cau-2.jpg"/>
          <p:cNvPicPr>
            <a:picLocks noGrp="1" noChangeAspect="1"/>
          </p:cNvPicPr>
          <p:nvPr>
            <p:ph idx="1"/>
          </p:nvPr>
        </p:nvPicPr>
        <p:blipFill>
          <a:blip r:embed="rId2"/>
          <a:stretch>
            <a:fillRect/>
          </a:stretch>
        </p:blipFill>
        <p:spPr>
          <a:xfrm>
            <a:off x="5978982" y="4492625"/>
            <a:ext cx="2562066" cy="2140755"/>
          </a:xfrm>
        </p:spPr>
      </p:pic>
      <p:pic>
        <p:nvPicPr>
          <p:cNvPr id="6" name="Picture 5" descr="CDR526538.jpg"/>
          <p:cNvPicPr>
            <a:picLocks noChangeAspect="1"/>
          </p:cNvPicPr>
          <p:nvPr/>
        </p:nvPicPr>
        <p:blipFill>
          <a:blip r:embed="rId3"/>
          <a:stretch>
            <a:fillRect/>
          </a:stretch>
        </p:blipFill>
        <p:spPr>
          <a:xfrm>
            <a:off x="6019800" y="228600"/>
            <a:ext cx="2548154" cy="2151617"/>
          </a:xfrm>
          <a:prstGeom prst="rect">
            <a:avLst/>
          </a:prstGeom>
        </p:spPr>
      </p:pic>
      <p:pic>
        <p:nvPicPr>
          <p:cNvPr id="7" name="Picture 6" descr="chronic-lymphocytic-leukemia-8-638.jpg"/>
          <p:cNvPicPr>
            <a:picLocks noChangeAspect="1"/>
          </p:cNvPicPr>
          <p:nvPr/>
        </p:nvPicPr>
        <p:blipFill>
          <a:blip r:embed="rId4"/>
          <a:stretch>
            <a:fillRect/>
          </a:stretch>
        </p:blipFill>
        <p:spPr>
          <a:xfrm>
            <a:off x="6019800" y="2514600"/>
            <a:ext cx="2480430" cy="1978025"/>
          </a:xfrm>
          <a:prstGeom prst="rect">
            <a:avLst/>
          </a:prstGeom>
        </p:spPr>
      </p:pic>
    </p:spTree>
    <p:extLst>
      <p:ext uri="{BB962C8B-B14F-4D97-AF65-F5344CB8AC3E}">
        <p14:creationId xmlns:p14="http://schemas.microsoft.com/office/powerpoint/2010/main" val="2921859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23528" y="188640"/>
            <a:ext cx="8496944" cy="43204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500" dirty="0" smtClean="0">
                <a:latin typeface="Times New Roman" pitchFamily="18" charset="0"/>
                <a:cs typeface="Times New Roman" pitchFamily="18" charset="0"/>
              </a:rPr>
              <a:t>III. BỆNH BẠCH CẦU THỂ LYMPHO MẠN TÍNH</a:t>
            </a:r>
            <a:endParaRPr lang="vi-VN" sz="2500" dirty="0">
              <a:latin typeface="Times New Roman" pitchFamily="18" charset="0"/>
              <a:cs typeface="Times New Roman" pitchFamily="18" charset="0"/>
            </a:endParaRPr>
          </a:p>
        </p:txBody>
      </p:sp>
      <p:sp>
        <p:nvSpPr>
          <p:cNvPr id="5" name="Subtitle 2"/>
          <p:cNvSpPr txBox="1">
            <a:spLocks/>
          </p:cNvSpPr>
          <p:nvPr/>
        </p:nvSpPr>
        <p:spPr>
          <a:xfrm>
            <a:off x="323528" y="764703"/>
            <a:ext cx="8440644" cy="577677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Tx/>
              <a:buChar char="-"/>
            </a:pPr>
            <a:r>
              <a:rPr lang="vi-VN" sz="2200" b="1" dirty="0" smtClean="0">
                <a:latin typeface="+mj-lt"/>
              </a:rPr>
              <a:t>Định nghĩa</a:t>
            </a:r>
            <a:r>
              <a:rPr lang="vi-VN" sz="2200" dirty="0" smtClean="0">
                <a:latin typeface="+mj-lt"/>
              </a:rPr>
              <a:t>: </a:t>
            </a:r>
            <a:r>
              <a:rPr lang="vi-VN" sz="2000" dirty="0" smtClean="0">
                <a:latin typeface="+mj-lt"/>
              </a:rPr>
              <a:t>là bệnh ác tính của dòng lympho bào B với sự tích tụ các lympho bào đời sống dài nhưng khả năng đáp ứng miễn dịch kém với các kháng nguyên.</a:t>
            </a:r>
            <a:endParaRPr lang="en-US" sz="2000" dirty="0" smtClean="0">
              <a:latin typeface="+mj-lt"/>
            </a:endParaRPr>
          </a:p>
          <a:p>
            <a:pPr marL="0" indent="0">
              <a:buNone/>
            </a:pPr>
            <a:r>
              <a:rPr lang="vi-VN" sz="2200" dirty="0" smtClean="0">
                <a:latin typeface="+mj-lt"/>
              </a:rPr>
              <a:t>- </a:t>
            </a:r>
            <a:r>
              <a:rPr lang="vi-VN" sz="2200" b="1" dirty="0" smtClean="0">
                <a:latin typeface="+mj-lt"/>
              </a:rPr>
              <a:t>Triệu chứng</a:t>
            </a:r>
            <a:r>
              <a:rPr lang="vi-VN" sz="2200" dirty="0" smtClean="0">
                <a:latin typeface="+mj-lt"/>
              </a:rPr>
              <a:t>:</a:t>
            </a:r>
          </a:p>
          <a:p>
            <a:pPr marL="0" indent="0">
              <a:buNone/>
            </a:pPr>
            <a:r>
              <a:rPr lang="vi-VN" sz="2200" dirty="0" smtClean="0">
                <a:latin typeface="+mj-lt"/>
              </a:rPr>
              <a:t>     </a:t>
            </a:r>
            <a:r>
              <a:rPr lang="vi-VN" sz="2000" dirty="0" smtClean="0">
                <a:latin typeface="+mj-lt"/>
              </a:rPr>
              <a:t>+ Lâm sàng: Người &gt;50 tuổi;</a:t>
            </a:r>
          </a:p>
          <a:p>
            <a:pPr marL="0" indent="0">
              <a:buNone/>
            </a:pPr>
            <a:r>
              <a:rPr lang="vi-VN" sz="2000" dirty="0" smtClean="0">
                <a:latin typeface="+mj-lt"/>
              </a:rPr>
              <a:t>                           Giảm MD, tổn thương tuỷ xương, thâm nhiễm lympho bào ở các cơ</a:t>
            </a:r>
          </a:p>
          <a:p>
            <a:pPr marL="0" indent="0">
              <a:buNone/>
            </a:pPr>
            <a:r>
              <a:rPr lang="vi-VN" sz="2000" dirty="0" smtClean="0">
                <a:latin typeface="+mj-lt"/>
              </a:rPr>
              <a:t>     </a:t>
            </a:r>
          </a:p>
          <a:p>
            <a:endParaRPr lang="vi-VN" sz="2000" dirty="0" smtClean="0">
              <a:latin typeface="+mj-lt"/>
            </a:endParaRPr>
          </a:p>
          <a:p>
            <a:endParaRPr lang="vi-VN" sz="2000" dirty="0" smtClean="0">
              <a:latin typeface="+mj-lt"/>
            </a:endParaRPr>
          </a:p>
          <a:p>
            <a:pPr marL="0" indent="0">
              <a:buNone/>
            </a:pPr>
            <a:r>
              <a:rPr lang="vi-VN" sz="2000" dirty="0" smtClean="0">
                <a:latin typeface="+mj-lt"/>
              </a:rPr>
              <a:t>      </a:t>
            </a:r>
          </a:p>
          <a:p>
            <a:pPr marL="0" indent="0">
              <a:buNone/>
            </a:pPr>
            <a:r>
              <a:rPr lang="vi-VN" sz="2000" dirty="0" smtClean="0">
                <a:latin typeface="+mj-lt"/>
              </a:rPr>
              <a:t>+ Cận lâm sàng: </a:t>
            </a:r>
          </a:p>
          <a:p>
            <a:pPr marL="0" indent="0">
              <a:buNone/>
            </a:pPr>
            <a:r>
              <a:rPr lang="vi-VN" sz="2000" dirty="0" smtClean="0">
                <a:latin typeface="+mj-lt"/>
              </a:rPr>
              <a:t>          SL bạch cầu tăng &gt; 20.000/ mm3. bạch cầu lympho 75-98%</a:t>
            </a:r>
          </a:p>
          <a:p>
            <a:pPr marL="0" indent="0">
              <a:buNone/>
            </a:pPr>
            <a:r>
              <a:rPr lang="vi-VN" sz="2000" dirty="0" smtClean="0">
                <a:latin typeface="+mj-lt"/>
              </a:rPr>
              <a:t>          Các lympho bào nhỏ thâm nhiễm tuỷ</a:t>
            </a:r>
          </a:p>
          <a:p>
            <a:pPr marL="0" indent="0">
              <a:buNone/>
            </a:pPr>
            <a:r>
              <a:rPr lang="vi-VN" sz="2000" dirty="0" smtClean="0">
                <a:latin typeface="+mj-lt"/>
              </a:rPr>
              <a:t>          Giảm gama - globulin huyết thanh</a:t>
            </a:r>
          </a:p>
          <a:p>
            <a:endParaRPr lang="vi-VN" sz="2000" dirty="0">
              <a:latin typeface="+mj-lt"/>
            </a:endParaRPr>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23728" y="2924944"/>
            <a:ext cx="3024336" cy="19541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64088" y="2924944"/>
            <a:ext cx="3384376" cy="2205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518698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38703" y="188640"/>
            <a:ext cx="3024336" cy="3024336"/>
          </a:xfrm>
          <a:prstGeom prst="rect">
            <a:avLst/>
          </a:prstGeom>
        </p:spPr>
      </p:pic>
      <p:sp>
        <p:nvSpPr>
          <p:cNvPr id="5" name="Content Placeholder 2"/>
          <p:cNvSpPr>
            <a:spLocks noGrp="1"/>
          </p:cNvSpPr>
          <p:nvPr>
            <p:ph idx="1"/>
          </p:nvPr>
        </p:nvSpPr>
        <p:spPr>
          <a:xfrm>
            <a:off x="457200" y="260648"/>
            <a:ext cx="8229600" cy="6192688"/>
          </a:xfrm>
        </p:spPr>
        <p:txBody>
          <a:bodyPr>
            <a:normAutofit/>
          </a:bodyPr>
          <a:lstStyle/>
          <a:p>
            <a:pPr marL="0" indent="0">
              <a:buNone/>
            </a:pPr>
            <a:r>
              <a:rPr lang="vi-VN" sz="2200" dirty="0">
                <a:latin typeface="+mj-lt"/>
              </a:rPr>
              <a:t> </a:t>
            </a:r>
            <a:r>
              <a:rPr lang="vi-VN" sz="2200" dirty="0" smtClean="0">
                <a:latin typeface="+mj-lt"/>
              </a:rPr>
              <a:t> - </a:t>
            </a:r>
            <a:r>
              <a:rPr lang="vi-VN" sz="2200" b="1" dirty="0" smtClean="0">
                <a:latin typeface="+mj-lt"/>
              </a:rPr>
              <a:t>Điều trị</a:t>
            </a:r>
            <a:r>
              <a:rPr lang="vi-VN" sz="2200" dirty="0" smtClean="0">
                <a:latin typeface="+mj-lt"/>
              </a:rPr>
              <a:t>:</a:t>
            </a:r>
          </a:p>
          <a:p>
            <a:pPr marL="0" indent="0">
              <a:buNone/>
            </a:pPr>
            <a:r>
              <a:rPr lang="vi-VN" sz="2200" dirty="0">
                <a:latin typeface="+mj-lt"/>
              </a:rPr>
              <a:t> </a:t>
            </a:r>
            <a:r>
              <a:rPr lang="vi-VN" sz="2200" dirty="0" smtClean="0">
                <a:latin typeface="+mj-lt"/>
              </a:rPr>
              <a:t>   + Chỉ định: thiếu máu, thiếu TC, có hạch to</a:t>
            </a:r>
          </a:p>
          <a:p>
            <a:pPr marL="0" indent="0">
              <a:buNone/>
            </a:pPr>
            <a:r>
              <a:rPr lang="vi-VN" sz="2200" dirty="0" smtClean="0">
                <a:latin typeface="+mj-lt"/>
              </a:rPr>
              <a:t>    + Thuốc: phối hợp chlorambucil + Prednisolon</a:t>
            </a:r>
          </a:p>
          <a:p>
            <a:pPr marL="0" indent="0">
              <a:buNone/>
            </a:pPr>
            <a:r>
              <a:rPr lang="vi-VN" sz="2200" dirty="0" smtClean="0">
                <a:latin typeface="+mj-lt"/>
              </a:rPr>
              <a:t>    + Cắt lách nếu dùng thuốc kém hiệu quả</a:t>
            </a:r>
          </a:p>
          <a:p>
            <a:pPr marL="0" indent="0">
              <a:buNone/>
            </a:pPr>
            <a:endParaRPr lang="vi-VN" sz="2200" dirty="0">
              <a:latin typeface="+mj-lt"/>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64088" y="3209280"/>
            <a:ext cx="3474290" cy="347429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5555" y="2852936"/>
            <a:ext cx="4668396" cy="3419600"/>
          </a:xfrm>
          <a:prstGeom prst="rect">
            <a:avLst/>
          </a:prstGeom>
        </p:spPr>
      </p:pic>
    </p:spTree>
    <p:extLst>
      <p:ext uri="{BB962C8B-B14F-4D97-AF65-F5344CB8AC3E}">
        <p14:creationId xmlns:p14="http://schemas.microsoft.com/office/powerpoint/2010/main" val="393204260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131</TotalTime>
  <Words>530</Words>
  <Application>Microsoft Office PowerPoint</Application>
  <PresentationFormat>On-screen Show (4:3)</PresentationFormat>
  <Paragraphs>67</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PowerPoint Presentation</vt:lpstr>
      <vt:lpstr>I. Bệnh bạch cầu cấp(Acute Leukemia) </vt:lpstr>
      <vt:lpstr>PowerPoint Presentation</vt:lpstr>
      <vt:lpstr>Cận lâm sàng •CTM: Số lượng hồng cầu, tiểu cầu giảm, số lượng bạch cầu tăng (chủ yếu bạch cầu non). •Tuỷ đồ: giàu tế bào, bị lấn át bởi tế bào non •Huyết đồ: nguyên tuỷ bào chiếm 80-90% Không có tiền TB, TB, HTB, Stal và bạch cầu đoạn •Ngoài ra: Fibrinogen giảm, thời gian máu chảy kéo dài</vt:lpstr>
      <vt:lpstr>PowerPoint Presentation</vt:lpstr>
      <vt:lpstr>PowerPoint Presentation</vt:lpstr>
      <vt:lpstr>III. Bệnh bạch cầu thể lympho mạn tính (Chronic Lymphoid Leukemia) 3.1. Định nghĩa: Là bệnh ác tính của dòng lympho bào B với sự tích tụ các lympho bào đời sống dài nhưng khả năng đáp ứng miễn dịch kém với các kháng nguyên. 3.2. Triệu chứng: Lâm sàng: ‒ Người &gt; 50 tuổi ‒ Giảm MD, tổn thương tuỷ xương, thâm nhiễm lympho bào ở các cơ quan Khám: ‒ Gan, lách, hạch to Gian đoạn sau: ‒ thiếu máu ‒ xuất huyết ‒ hạch chuyển U lympho tế bào lớn </vt:lpstr>
      <vt:lpstr>PowerPoint Presentation</vt:lpstr>
      <vt:lpstr>PowerPoint Presentation</vt:lpstr>
      <vt:lpstr>PowerPoint Presentation</vt:lpstr>
    </vt:vector>
  </TitlesOfParts>
  <Company>CSM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 Bệnh bạch cầu cấp(Acute Leukemia)</dc:title>
  <dc:creator>Technical Support</dc:creator>
  <cp:lastModifiedBy>SONY</cp:lastModifiedBy>
  <cp:revision>9</cp:revision>
  <dcterms:created xsi:type="dcterms:W3CDTF">2017-03-19T12:47:19Z</dcterms:created>
  <dcterms:modified xsi:type="dcterms:W3CDTF">2017-03-19T16:26:48Z</dcterms:modified>
</cp:coreProperties>
</file>