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5" r:id="rId3"/>
    <p:sldId id="266" r:id="rId4"/>
    <p:sldId id="267" r:id="rId5"/>
    <p:sldId id="281" r:id="rId6"/>
    <p:sldId id="258" r:id="rId7"/>
    <p:sldId id="259" r:id="rId8"/>
    <p:sldId id="280" r:id="rId9"/>
    <p:sldId id="260" r:id="rId10"/>
    <p:sldId id="273" r:id="rId11"/>
    <p:sldId id="274" r:id="rId12"/>
    <p:sldId id="275" r:id="rId13"/>
    <p:sldId id="276" r:id="rId14"/>
    <p:sldId id="269" r:id="rId15"/>
    <p:sldId id="272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6684" autoAdjust="0"/>
  </p:normalViewPr>
  <p:slideViewPr>
    <p:cSldViewPr>
      <p:cViewPr>
        <p:scale>
          <a:sx n="81" d="100"/>
          <a:sy n="81" d="100"/>
        </p:scale>
        <p:origin x="-94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0678-BB10-4B77-9445-16F02B7D02B9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CE766-8B5F-4F40-BBB4-61F5A58206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677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vvvvvvvvv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5DCF4-14A2-46D5-A220-514AA73D3EE6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091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8F99-85BB-4260-82FB-97804CB82253}" type="datetimeFigureOut">
              <a:rPr lang="vi-VN" smtClean="0"/>
              <a:t>21/02/2017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35F0-3C9B-4AFA-91A7-DCC5DEE80774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" TargetMode="External"/><Relationship Id="rId2" Type="http://schemas.openxmlformats.org/officeDocument/2006/relationships/hyperlink" Target="http://www.nguyenphuchoc199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8" y="116632"/>
            <a:ext cx="9149892" cy="6853586"/>
          </a:xfrm>
          <a:prstGeom prst="rect">
            <a:avLst/>
          </a:prstGeom>
        </p:spPr>
      </p:pic>
      <p:pic>
        <p:nvPicPr>
          <p:cNvPr id="5" name="Picture 4" descr="E:\New folder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718" y="674505"/>
            <a:ext cx="6643735" cy="121444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56404" y="1928802"/>
            <a:ext cx="707236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latin typeface="Cambria" pitchFamily="18" charset="0"/>
                <a:cs typeface="Arial" pitchFamily="34" charset="0"/>
              </a:rPr>
              <a:t>HỘI CHỨNG THẬN HƯ</a:t>
            </a:r>
            <a:endParaRPr lang="vi-VN" sz="45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143108" y="3214686"/>
            <a:ext cx="5500726" cy="313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Cambria" pitchFamily="18" charset="0"/>
              </a:rPr>
              <a:t>GVHD        : </a:t>
            </a:r>
            <a:r>
              <a:rPr lang="en-US" sz="2500" dirty="0" err="1" smtClean="0">
                <a:latin typeface="Cambria" pitchFamily="18" charset="0"/>
              </a:rPr>
              <a:t>Nguyễn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Phúc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Học</a:t>
            </a:r>
            <a:endParaRPr lang="en-US" sz="2500" dirty="0" smtClean="0">
              <a:latin typeface="Cambria" pitchFamily="18" charset="0"/>
            </a:endParaRPr>
          </a:p>
          <a:p>
            <a:r>
              <a:rPr lang="en-US" sz="2500" b="1" dirty="0" err="1" smtClean="0">
                <a:latin typeface="Cambria" pitchFamily="18" charset="0"/>
              </a:rPr>
              <a:t>Lớp</a:t>
            </a:r>
            <a:r>
              <a:rPr lang="en-US" sz="2500" b="1" dirty="0" smtClean="0">
                <a:latin typeface="Cambria" pitchFamily="18" charset="0"/>
              </a:rPr>
              <a:t>            : </a:t>
            </a:r>
            <a:r>
              <a:rPr lang="en-US" sz="2500" dirty="0" smtClean="0">
                <a:latin typeface="Cambria" pitchFamily="18" charset="0"/>
              </a:rPr>
              <a:t>PTH 350 H</a:t>
            </a:r>
          </a:p>
          <a:p>
            <a:r>
              <a:rPr lang="en-US" sz="2500" b="1" dirty="0" err="1" smtClean="0">
                <a:latin typeface="Cambria" pitchFamily="18" charset="0"/>
              </a:rPr>
              <a:t>Nhóm</a:t>
            </a:r>
            <a:r>
              <a:rPr lang="en-US" sz="2500" b="1" dirty="0" smtClean="0">
                <a:latin typeface="Cambria" pitchFamily="18" charset="0"/>
              </a:rPr>
              <a:t> 12 : </a:t>
            </a:r>
            <a:r>
              <a:rPr lang="en-US" sz="2500" dirty="0" err="1" smtClean="0">
                <a:latin typeface="Cambria" pitchFamily="18" charset="0"/>
              </a:rPr>
              <a:t>Phạm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Thị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Thùy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Linh</a:t>
            </a:r>
            <a:endParaRPr lang="en-US" sz="2500" dirty="0" smtClean="0">
              <a:latin typeface="Cambria" pitchFamily="18" charset="0"/>
            </a:endParaRPr>
          </a:p>
          <a:p>
            <a:r>
              <a:rPr lang="en-US" sz="2500" dirty="0" smtClean="0">
                <a:latin typeface="Cambria" pitchFamily="18" charset="0"/>
              </a:rPr>
              <a:t>                      </a:t>
            </a:r>
            <a:r>
              <a:rPr lang="en-US" sz="2500" dirty="0" err="1" smtClean="0">
                <a:latin typeface="Cambria" pitchFamily="18" charset="0"/>
              </a:rPr>
              <a:t>Trần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Thị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Kính</a:t>
            </a:r>
            <a:endParaRPr lang="en-US" sz="2500" dirty="0" smtClean="0">
              <a:latin typeface="Cambria" pitchFamily="18" charset="0"/>
            </a:endParaRPr>
          </a:p>
          <a:p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smtClean="0">
                <a:latin typeface="Cambria" pitchFamily="18" charset="0"/>
              </a:rPr>
              <a:t>                     </a:t>
            </a:r>
            <a:r>
              <a:rPr lang="en-US" sz="2500" dirty="0" err="1" smtClean="0">
                <a:latin typeface="Cambria" pitchFamily="18" charset="0"/>
              </a:rPr>
              <a:t>Đinh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Thị</a:t>
            </a:r>
            <a:r>
              <a:rPr lang="en-US" sz="2500" dirty="0" smtClean="0">
                <a:latin typeface="Cambria" pitchFamily="18" charset="0"/>
              </a:rPr>
              <a:t> Kim </a:t>
            </a:r>
            <a:r>
              <a:rPr lang="en-US" sz="2500" dirty="0" err="1" smtClean="0">
                <a:latin typeface="Cambria" pitchFamily="18" charset="0"/>
              </a:rPr>
              <a:t>Ngân</a:t>
            </a:r>
            <a:endParaRPr lang="en-US" sz="2500" dirty="0" smtClean="0">
              <a:latin typeface="Cambria" pitchFamily="18" charset="0"/>
            </a:endParaRPr>
          </a:p>
          <a:p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smtClean="0">
                <a:latin typeface="Cambria" pitchFamily="18" charset="0"/>
              </a:rPr>
              <a:t>                     </a:t>
            </a:r>
            <a:r>
              <a:rPr lang="en-US" sz="2500" dirty="0" err="1" smtClean="0">
                <a:latin typeface="Cambria" pitchFamily="18" charset="0"/>
              </a:rPr>
              <a:t>Văn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Thị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Sương</a:t>
            </a:r>
            <a:endParaRPr lang="en-US" sz="2500" dirty="0" smtClean="0">
              <a:latin typeface="Cambria" pitchFamily="18" charset="0"/>
            </a:endParaRPr>
          </a:p>
          <a:p>
            <a:r>
              <a:rPr lang="en-US" sz="2500" dirty="0">
                <a:latin typeface="Cambria" pitchFamily="18" charset="0"/>
              </a:rPr>
              <a:t> </a:t>
            </a:r>
            <a:r>
              <a:rPr lang="en-US" sz="2500" dirty="0" smtClean="0">
                <a:latin typeface="Cambria" pitchFamily="18" charset="0"/>
              </a:rPr>
              <a:t>                     </a:t>
            </a:r>
            <a:r>
              <a:rPr lang="en-US" sz="2500" dirty="0" err="1" smtClean="0">
                <a:latin typeface="Cambria" pitchFamily="18" charset="0"/>
              </a:rPr>
              <a:t>Võ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Hà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Cẩm</a:t>
            </a:r>
            <a:r>
              <a:rPr lang="en-US" sz="2500" dirty="0" smtClean="0">
                <a:latin typeface="Cambria" pitchFamily="18" charset="0"/>
              </a:rPr>
              <a:t> </a:t>
            </a:r>
            <a:r>
              <a:rPr lang="en-US" sz="2500" dirty="0" err="1" smtClean="0">
                <a:latin typeface="Cambria" pitchFamily="18" charset="0"/>
              </a:rPr>
              <a:t>Tiên</a:t>
            </a:r>
            <a:r>
              <a:rPr lang="en-US" sz="2500" dirty="0" smtClean="0">
                <a:latin typeface="Cambria" pitchFamily="18" charset="0"/>
              </a:rPr>
              <a:t>                    </a:t>
            </a:r>
          </a:p>
          <a:p>
            <a:endParaRPr lang="vi-VN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04664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chemeClr val="tx2"/>
                </a:solidFill>
                <a:latin typeface="Cambria" pitchFamily="18" charset="0"/>
              </a:rPr>
              <a:t>4. Điều trị</a:t>
            </a:r>
          </a:p>
          <a:p>
            <a:pPr algn="just"/>
            <a:r>
              <a:rPr lang="vi-VN" sz="2500" b="1" dirty="0">
                <a:latin typeface="Cambria" pitchFamily="18" charset="0"/>
              </a:rPr>
              <a:t>4.1 Điều trị hội chứng thận hư nguyên phát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4.1.1 Điều </a:t>
            </a:r>
            <a:r>
              <a:rPr lang="vi-VN" sz="2500" dirty="0" smtClean="0">
                <a:latin typeface="Cambria" pitchFamily="18" charset="0"/>
              </a:rPr>
              <a:t>trị </a:t>
            </a:r>
            <a:r>
              <a:rPr lang="vi-VN" sz="2500" dirty="0">
                <a:latin typeface="Cambria" pitchFamily="18" charset="0"/>
              </a:rPr>
              <a:t>giảm phù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- Chế độ ăn:</a:t>
            </a:r>
          </a:p>
          <a:p>
            <a:pPr algn="just"/>
            <a:r>
              <a:rPr lang="vi-VN" sz="2500" dirty="0" smtClean="0">
                <a:latin typeface="Cambria" pitchFamily="18" charset="0"/>
              </a:rPr>
              <a:t>  + </a:t>
            </a:r>
            <a:r>
              <a:rPr lang="vi-VN" sz="2500" dirty="0">
                <a:latin typeface="Cambria" pitchFamily="18" charset="0"/>
              </a:rPr>
              <a:t>Đảm bảo khẩu phần đủ protein ở bệnh </a:t>
            </a:r>
            <a:r>
              <a:rPr lang="vi-VN" sz="2500" dirty="0" smtClean="0">
                <a:latin typeface="Cambria" pitchFamily="18" charset="0"/>
              </a:rPr>
              <a:t>nhân</a:t>
            </a:r>
          </a:p>
          <a:p>
            <a:pPr algn="just"/>
            <a:r>
              <a:rPr lang="vi-VN" sz="2500" dirty="0" smtClean="0">
                <a:latin typeface="Cambria" pitchFamily="18" charset="0"/>
              </a:rPr>
              <a:t>  + </a:t>
            </a:r>
            <a:r>
              <a:rPr lang="vi-VN" sz="2500" dirty="0">
                <a:latin typeface="Cambria" pitchFamily="18" charset="0"/>
              </a:rPr>
              <a:t>Hạn chế muối và nước khi có phù nhiều .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- Bổ xung các dung dịch làm tăng áp lực keo:</a:t>
            </a:r>
          </a:p>
          <a:p>
            <a:pPr algn="just"/>
            <a:r>
              <a:rPr lang="vi-VN" sz="2500" dirty="0" smtClean="0">
                <a:latin typeface="Cambria" pitchFamily="18" charset="0"/>
              </a:rPr>
              <a:t>- </a:t>
            </a:r>
            <a:r>
              <a:rPr lang="vi-VN" sz="2500" dirty="0">
                <a:latin typeface="Cambria" pitchFamily="18" charset="0"/>
              </a:rPr>
              <a:t>Lợi tiểu: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Dùng lợi tiểu khi đã có bù protein và bệnh nhân không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cơn nguy cơ giảm thể tích tuần hoàn.Ưu tiên dùng lợi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tiểu loại kháng aldosteron như spironolactone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(verospirone, aldactone) hoặc phối hợp </a:t>
            </a:r>
            <a:r>
              <a:rPr lang="vi-VN" sz="2500" dirty="0" smtClean="0">
                <a:latin typeface="Cambria" pitchFamily="18" charset="0"/>
              </a:rPr>
              <a:t>với furosemid.</a:t>
            </a:r>
            <a:endParaRPr lang="vi-VN" sz="2500" dirty="0">
              <a:latin typeface="Cambria" pitchFamily="18" charset="0"/>
            </a:endParaRPr>
          </a:p>
          <a:p>
            <a:pPr algn="just"/>
            <a:r>
              <a:rPr lang="en-US" sz="2500" dirty="0" smtClean="0">
                <a:latin typeface="Cambria" pitchFamily="18" charset="0"/>
              </a:rPr>
              <a:t>.</a:t>
            </a:r>
            <a:endParaRPr lang="en-US" sz="25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08719"/>
            <a:ext cx="2555776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267" y="314218"/>
            <a:ext cx="610895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latin typeface="Cambria" pitchFamily="18" charset="0"/>
              </a:rPr>
              <a:t>4.1.2 Điều trị đặc hiệu:</a:t>
            </a:r>
          </a:p>
          <a:p>
            <a:r>
              <a:rPr lang="vi-VN" sz="2500" dirty="0">
                <a:latin typeface="Cambria" pitchFamily="18" charset="0"/>
              </a:rPr>
              <a:t>• </a:t>
            </a:r>
            <a:r>
              <a:rPr lang="vi-VN" sz="2500" dirty="0" smtClean="0">
                <a:latin typeface="Cambria" pitchFamily="18" charset="0"/>
              </a:rPr>
              <a:t>Corticoid : </a:t>
            </a:r>
            <a:r>
              <a:rPr lang="vi-VN" sz="2500" dirty="0">
                <a:latin typeface="Cambria" pitchFamily="18" charset="0"/>
              </a:rPr>
              <a:t>Nhiễm khuẩn, tăng huyết áp, </a:t>
            </a:r>
            <a:r>
              <a:rPr lang="vi-VN" sz="2500" dirty="0" smtClean="0">
                <a:latin typeface="Cambria" pitchFamily="18" charset="0"/>
              </a:rPr>
              <a:t>đái tháo </a:t>
            </a:r>
            <a:r>
              <a:rPr lang="vi-VN" sz="2500" dirty="0">
                <a:latin typeface="Cambria" pitchFamily="18" charset="0"/>
              </a:rPr>
              <a:t>đường, xuất huyết tiêu hóa, rối loạn </a:t>
            </a:r>
            <a:r>
              <a:rPr lang="vi-VN" sz="2500" dirty="0" smtClean="0">
                <a:latin typeface="Cambria" pitchFamily="18" charset="0"/>
              </a:rPr>
              <a:t>tâm thần</a:t>
            </a:r>
            <a:r>
              <a:rPr lang="vi-VN" sz="2500" dirty="0">
                <a:latin typeface="Cambria" pitchFamily="18" charset="0"/>
              </a:rPr>
              <a:t>, hội chứng giả cushing vv…</a:t>
            </a:r>
          </a:p>
          <a:p>
            <a:r>
              <a:rPr lang="vi-VN" sz="2500" dirty="0">
                <a:latin typeface="Cambria" pitchFamily="18" charset="0"/>
              </a:rPr>
              <a:t>• Thuốc ức chế miễn dịch khác Trong </a:t>
            </a:r>
            <a:r>
              <a:rPr lang="vi-VN" sz="2500" dirty="0" smtClean="0">
                <a:latin typeface="Cambria" pitchFamily="18" charset="0"/>
              </a:rPr>
              <a:t>trường hợp </a:t>
            </a:r>
            <a:r>
              <a:rPr lang="vi-VN" sz="2500" dirty="0">
                <a:latin typeface="Cambria" pitchFamily="18" charset="0"/>
              </a:rPr>
              <a:t>đáp ứng kém với corticoid, không </a:t>
            </a:r>
            <a:r>
              <a:rPr lang="vi-VN" sz="2500" dirty="0" smtClean="0">
                <a:latin typeface="Cambria" pitchFamily="18" charset="0"/>
              </a:rPr>
              <a:t>đáp ứng</a:t>
            </a:r>
            <a:r>
              <a:rPr lang="vi-VN" sz="2500" dirty="0">
                <a:latin typeface="Cambria" pitchFamily="18" charset="0"/>
              </a:rPr>
              <a:t>, hay tái phát hoặc có suy thận …</a:t>
            </a:r>
          </a:p>
          <a:p>
            <a:r>
              <a:rPr lang="vi-VN" sz="2500" dirty="0">
                <a:latin typeface="Cambria" pitchFamily="18" charset="0"/>
              </a:rPr>
              <a:t>+ Cyclophosphamide </a:t>
            </a:r>
            <a:endParaRPr lang="vi-VN" sz="2500" dirty="0" smtClean="0">
              <a:latin typeface="Cambria" pitchFamily="18" charset="0"/>
            </a:endParaRPr>
          </a:p>
          <a:p>
            <a:r>
              <a:rPr lang="vi-VN" sz="2500" dirty="0" smtClean="0">
                <a:latin typeface="Cambria" pitchFamily="18" charset="0"/>
              </a:rPr>
              <a:t>+ </a:t>
            </a:r>
            <a:r>
              <a:rPr lang="vi-VN" sz="2500" dirty="0">
                <a:latin typeface="Cambria" pitchFamily="18" charset="0"/>
              </a:rPr>
              <a:t>Chlorambucil 2mg:</a:t>
            </a:r>
          </a:p>
          <a:p>
            <a:r>
              <a:rPr lang="vi-VN" sz="2500" dirty="0" smtClean="0">
                <a:latin typeface="Cambria" pitchFamily="18" charset="0"/>
              </a:rPr>
              <a:t>+ </a:t>
            </a:r>
            <a:r>
              <a:rPr lang="vi-VN" sz="2500" dirty="0">
                <a:latin typeface="Cambria" pitchFamily="18" charset="0"/>
              </a:rPr>
              <a:t>Azathioprine (50 mg</a:t>
            </a:r>
            <a:r>
              <a:rPr lang="vi-VN" sz="2500" dirty="0" smtClean="0">
                <a:latin typeface="Cambria" pitchFamily="18" charset="0"/>
              </a:rPr>
              <a:t>)</a:t>
            </a:r>
            <a:endParaRPr lang="vi-VN" sz="2500" dirty="0">
              <a:latin typeface="Cambria" pitchFamily="18" charset="0"/>
            </a:endParaRPr>
          </a:p>
          <a:p>
            <a:r>
              <a:rPr lang="vi-VN" sz="2500" dirty="0">
                <a:latin typeface="Cambria" pitchFamily="18" charset="0"/>
              </a:rPr>
              <a:t>+ Cyclosporine A (25 mg,50mg,100mg):</a:t>
            </a:r>
          </a:p>
          <a:p>
            <a:r>
              <a:rPr lang="vi-VN" sz="2500" dirty="0" smtClean="0">
                <a:latin typeface="Cambria" pitchFamily="18" charset="0"/>
              </a:rPr>
              <a:t>+ </a:t>
            </a:r>
            <a:r>
              <a:rPr lang="vi-VN" sz="2500" dirty="0">
                <a:latin typeface="Cambria" pitchFamily="18" charset="0"/>
              </a:rPr>
              <a:t>Mycophenolate mofetil (250 </a:t>
            </a:r>
            <a:r>
              <a:rPr lang="vi-VN" sz="2500" dirty="0" smtClean="0">
                <a:latin typeface="Cambria" pitchFamily="18" charset="0"/>
              </a:rPr>
              <a:t>mg, 500mg)</a:t>
            </a:r>
            <a:endParaRPr lang="en-US" sz="2500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52" y="314218"/>
            <a:ext cx="2157506" cy="1598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31" y="4203540"/>
            <a:ext cx="2592288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76" y="2115308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41682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latin typeface="Cambria" pitchFamily="18" charset="0"/>
              </a:rPr>
              <a:t>4.1.3 Điều trị biến chứng</a:t>
            </a:r>
          </a:p>
          <a:p>
            <a:r>
              <a:rPr lang="vi-VN" sz="2500" dirty="0">
                <a:latin typeface="Cambria" pitchFamily="18" charset="0"/>
              </a:rPr>
              <a:t>• Điều trị nhiễm trùng: Dựa vào kháng sinh đồ để cho kháng sinh phù hợp. </a:t>
            </a:r>
            <a:endParaRPr lang="vi-VN" sz="2500" dirty="0" smtClean="0">
              <a:latin typeface="Cambria" pitchFamily="18" charset="0"/>
            </a:endParaRPr>
          </a:p>
          <a:p>
            <a:r>
              <a:rPr lang="vi-VN" sz="2500" dirty="0" smtClean="0">
                <a:latin typeface="Cambria" pitchFamily="18" charset="0"/>
              </a:rPr>
              <a:t>• </a:t>
            </a:r>
            <a:r>
              <a:rPr lang="vi-VN" sz="2500" dirty="0">
                <a:latin typeface="Cambria" pitchFamily="18" charset="0"/>
              </a:rPr>
              <a:t>Điều trị dự phòng một số tác dụng phụ như loét dạ dày tá tràng , </a:t>
            </a:r>
            <a:r>
              <a:rPr lang="vi-VN" sz="2500" dirty="0" smtClean="0">
                <a:latin typeface="Cambria" pitchFamily="18" charset="0"/>
              </a:rPr>
              <a:t>loãng xương</a:t>
            </a:r>
            <a:r>
              <a:rPr lang="vi-VN" sz="2500" dirty="0">
                <a:latin typeface="Cambria" pitchFamily="18" charset="0"/>
              </a:rPr>
              <a:t>…</a:t>
            </a:r>
          </a:p>
          <a:p>
            <a:r>
              <a:rPr lang="vi-VN" sz="2500" dirty="0">
                <a:latin typeface="Cambria" pitchFamily="18" charset="0"/>
              </a:rPr>
              <a:t>• Điều trị tăng huyết áp, rối loạn mỡ máu, dự phòng tắc mạch đặc biệt </a:t>
            </a:r>
            <a:r>
              <a:rPr lang="vi-VN" sz="2500" dirty="0" smtClean="0">
                <a:latin typeface="Cambria" pitchFamily="18" charset="0"/>
              </a:rPr>
              <a:t>khi albumin </a:t>
            </a:r>
            <a:r>
              <a:rPr lang="vi-VN" sz="2500" dirty="0">
                <a:latin typeface="Cambria" pitchFamily="18" charset="0"/>
              </a:rPr>
              <a:t>máu giảm nặng</a:t>
            </a:r>
          </a:p>
          <a:p>
            <a:r>
              <a:rPr lang="vi-VN" sz="2500" dirty="0">
                <a:latin typeface="Cambria" pitchFamily="18" charset="0"/>
              </a:rPr>
              <a:t>• Điều trị suy thận cấp : cân bằng nước, điện giải, đảm bảo bù đủ albumin</a:t>
            </a:r>
            <a:r>
              <a:rPr lang="vi-VN" sz="2500" dirty="0" smtClean="0">
                <a:latin typeface="Cambria" pitchFamily="18" charset="0"/>
              </a:rPr>
              <a:t>.</a:t>
            </a:r>
          </a:p>
          <a:p>
            <a:r>
              <a:rPr lang="vi-VN" sz="2500" dirty="0" smtClean="0">
                <a:latin typeface="Cambria" pitchFamily="18" charset="0"/>
              </a:rPr>
              <a:t> </a:t>
            </a:r>
            <a:r>
              <a:rPr lang="vi-VN" sz="2500" b="1" dirty="0" smtClean="0">
                <a:latin typeface="Cambria" pitchFamily="18" charset="0"/>
              </a:rPr>
              <a:t>4.2 Điều </a:t>
            </a:r>
            <a:r>
              <a:rPr lang="vi-VN" sz="2500" b="1" dirty="0">
                <a:latin typeface="Cambria" pitchFamily="18" charset="0"/>
              </a:rPr>
              <a:t>trị hội chứng thận hư thứ phát</a:t>
            </a:r>
            <a:r>
              <a:rPr lang="vi-VN" sz="2500" dirty="0">
                <a:latin typeface="Cambria" pitchFamily="18" charset="0"/>
              </a:rPr>
              <a:t>: Theo nguyên nhân gây bệnh</a:t>
            </a:r>
            <a:endParaRPr lang="vi-VN" sz="2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3510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5.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Phòng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bệnh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sz="4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1153199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Cambria" panose="02040503050406030204" pitchFamily="18" charset="0"/>
              </a:rPr>
              <a:t>• </a:t>
            </a:r>
            <a:r>
              <a:rPr lang="vi-VN" sz="2400" dirty="0">
                <a:latin typeface="Cambria" panose="02040503050406030204" pitchFamily="18" charset="0"/>
              </a:rPr>
              <a:t>Bệnh có tính chất mạn tính, có thể tái phát</a:t>
            </a:r>
          </a:p>
          <a:p>
            <a:r>
              <a:rPr lang="vi-VN" sz="2400" dirty="0">
                <a:latin typeface="Cambria" panose="02040503050406030204" pitchFamily="18" charset="0"/>
              </a:rPr>
              <a:t>• Cần theo dõi và điều trị lâu dài</a:t>
            </a:r>
          </a:p>
          <a:p>
            <a:r>
              <a:rPr lang="vi-VN" sz="2400" dirty="0">
                <a:latin typeface="Cambria" panose="02040503050406030204" pitchFamily="18" charset="0"/>
              </a:rPr>
              <a:t>• Không sử dụng các loại thuốc và các chất</a:t>
            </a:r>
          </a:p>
          <a:p>
            <a:r>
              <a:rPr lang="vi-VN" sz="2400" dirty="0">
                <a:latin typeface="Cambria" panose="02040503050406030204" pitchFamily="18" charset="0"/>
              </a:rPr>
              <a:t>không rõ nguồn gốc, gây độc cho thận.</a:t>
            </a:r>
            <a:endParaRPr lang="vi-VN" sz="25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4176464" cy="342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926210" cy="34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TƯ LIỆU THAM KHẢO</a:t>
            </a:r>
            <a:endParaRPr lang="vi-VN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500" dirty="0">
              <a:latin typeface="Cambria" panose="02040503050406030204" pitchFamily="18" charset="0"/>
              <a:hlinkClick r:id="rId2"/>
            </a:endParaRPr>
          </a:p>
          <a:p>
            <a:r>
              <a:rPr lang="en-US" sz="2500" dirty="0" smtClean="0">
                <a:latin typeface="Cambria" panose="02040503050406030204" pitchFamily="18" charset="0"/>
                <a:hlinkClick r:id="rId2"/>
              </a:rPr>
              <a:t>www.nguyenphuchoc199.com</a:t>
            </a:r>
            <a:endParaRPr lang="en-US" sz="2500" dirty="0" smtClean="0">
              <a:latin typeface="Cambria" panose="02040503050406030204" pitchFamily="18" charset="0"/>
            </a:endParaRPr>
          </a:p>
          <a:p>
            <a:r>
              <a:rPr lang="en-US" sz="2500" dirty="0" smtClean="0">
                <a:latin typeface="Cambria" panose="02040503050406030204" pitchFamily="18" charset="0"/>
                <a:hlinkClick r:id="rId3"/>
              </a:rPr>
              <a:t>www.google.com.vn</a:t>
            </a:r>
            <a:endParaRPr lang="en-US" sz="2500" dirty="0" smtClean="0">
              <a:latin typeface="Cambria" panose="02040503050406030204" pitchFamily="18" charset="0"/>
            </a:endParaRPr>
          </a:p>
          <a:p>
            <a:r>
              <a:rPr lang="en-US" sz="2500" dirty="0" err="1" smtClean="0">
                <a:latin typeface="Cambria" panose="02040503050406030204" pitchFamily="18" charset="0"/>
              </a:rPr>
              <a:t>Đai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học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duy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tân</a:t>
            </a:r>
            <a:r>
              <a:rPr lang="en-US" sz="2500" dirty="0" smtClean="0">
                <a:latin typeface="Cambria" panose="02040503050406030204" pitchFamily="18" charset="0"/>
              </a:rPr>
              <a:t>,(2016) </a:t>
            </a:r>
            <a:r>
              <a:rPr lang="en-US" sz="2500" dirty="0" err="1" smtClean="0">
                <a:latin typeface="Cambria" panose="02040503050406030204" pitchFamily="18" charset="0"/>
              </a:rPr>
              <a:t>Tập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bài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giảng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Bệnh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lý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học</a:t>
            </a:r>
            <a:endParaRPr lang="en-US" sz="2500" dirty="0" smtClean="0">
              <a:latin typeface="Cambria" panose="02040503050406030204" pitchFamily="18" charset="0"/>
            </a:endParaRPr>
          </a:p>
          <a:p>
            <a:r>
              <a:rPr lang="en-US" sz="2500" dirty="0" err="1" smtClean="0">
                <a:latin typeface="Cambria" panose="02040503050406030204" pitchFamily="18" charset="0"/>
              </a:rPr>
              <a:t>Các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giáo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trình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về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bệnh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học</a:t>
            </a:r>
            <a:r>
              <a:rPr lang="en-US" sz="2500" dirty="0" smtClean="0">
                <a:latin typeface="Cambria" panose="02040503050406030204" pitchFamily="18" charset="0"/>
              </a:rPr>
              <a:t>, </a:t>
            </a:r>
            <a:r>
              <a:rPr lang="en-US" sz="2500" dirty="0" err="1" smtClean="0">
                <a:latin typeface="Cambria" panose="02040503050406030204" pitchFamily="18" charset="0"/>
              </a:rPr>
              <a:t>dược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lý</a:t>
            </a:r>
            <a:r>
              <a:rPr lang="en-US" sz="2500" dirty="0" smtClean="0">
                <a:latin typeface="Cambria" panose="02040503050406030204" pitchFamily="18" charset="0"/>
              </a:rPr>
              <a:t>, </a:t>
            </a:r>
            <a:r>
              <a:rPr lang="en-US" sz="2500" dirty="0" err="1" smtClean="0">
                <a:latin typeface="Cambria" panose="02040503050406030204" pitchFamily="18" charset="0"/>
              </a:rPr>
              <a:t>dược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lâm</a:t>
            </a:r>
            <a:r>
              <a:rPr lang="en-US" sz="2500" dirty="0" smtClean="0">
                <a:latin typeface="Cambria" panose="02040503050406030204" pitchFamily="18" charset="0"/>
              </a:rPr>
              <a:t> </a:t>
            </a:r>
            <a:r>
              <a:rPr lang="en-US" sz="2500" dirty="0" err="1" smtClean="0">
                <a:latin typeface="Cambria" panose="02040503050406030204" pitchFamily="18" charset="0"/>
              </a:rPr>
              <a:t>sàng</a:t>
            </a:r>
            <a:r>
              <a:rPr lang="en-US" sz="2500" dirty="0" smtClean="0">
                <a:latin typeface="Cambria" panose="02040503050406030204" pitchFamily="18" charset="0"/>
              </a:rPr>
              <a:t>.</a:t>
            </a:r>
            <a:endParaRPr lang="vi-VN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71690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62256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1748" y="3206298"/>
            <a:ext cx="6291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latin typeface="Cambria" panose="02040503050406030204" pitchFamily="18" charset="0"/>
              </a:rPr>
              <a:t>Cảm ơn thầy và các bạn đã lắng nghe</a:t>
            </a:r>
          </a:p>
        </p:txBody>
      </p:sp>
    </p:spTree>
    <p:extLst>
      <p:ext uri="{BB962C8B-B14F-4D97-AF65-F5344CB8AC3E}">
        <p14:creationId xmlns:p14="http://schemas.microsoft.com/office/powerpoint/2010/main" val="29253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9073008" cy="95434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1. </a:t>
            </a:r>
            <a:r>
              <a:rPr lang="vi-VN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Định nghĩa, nguyên </a:t>
            </a:r>
            <a:r>
              <a:rPr lang="vi-VN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nhân </a:t>
            </a:r>
            <a:r>
              <a:rPr lang="en-US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gây</a:t>
            </a:r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bệnh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vi-VN" sz="36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40960" cy="5544616"/>
          </a:xfrm>
        </p:spPr>
        <p:txBody>
          <a:bodyPr>
            <a:noAutofit/>
          </a:bodyPr>
          <a:lstStyle/>
          <a:p>
            <a:pPr algn="l"/>
            <a:r>
              <a:rPr lang="en-US" sz="25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1.1. </a:t>
            </a:r>
            <a:r>
              <a:rPr lang="en-US" sz="2500" b="1" dirty="0" err="1" smtClean="0">
                <a:solidFill>
                  <a:schemeClr val="tx1"/>
                </a:solidFill>
                <a:latin typeface="Cambria" pitchFamily="18" charset="0"/>
              </a:rPr>
              <a:t>Định</a:t>
            </a:r>
            <a:r>
              <a:rPr lang="en-US" sz="25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Cambria" pitchFamily="18" charset="0"/>
              </a:rPr>
              <a:t>nghĩa</a:t>
            </a:r>
            <a:r>
              <a:rPr lang="en-US" sz="2500" b="1" dirty="0" smtClean="0">
                <a:solidFill>
                  <a:schemeClr val="tx1"/>
                </a:solidFill>
                <a:latin typeface="Cambria" pitchFamily="18" charset="0"/>
              </a:rPr>
              <a:t>:</a:t>
            </a:r>
            <a:r>
              <a:rPr lang="vi-VN" sz="25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vi-VN" sz="2500" dirty="0" smtClean="0">
                <a:solidFill>
                  <a:schemeClr val="tx1"/>
                </a:solidFill>
                <a:latin typeface="Cambria" pitchFamily="18" charset="0"/>
              </a:rPr>
              <a:t>là </a:t>
            </a:r>
            <a:r>
              <a:rPr lang="vi-VN" sz="2500" dirty="0">
                <a:solidFill>
                  <a:schemeClr val="tx1"/>
                </a:solidFill>
                <a:latin typeface="Cambria" pitchFamily="18" charset="0"/>
              </a:rPr>
              <a:t>một hội chứng lâm sàng và sinh hóa, xuất hiện khi </a:t>
            </a:r>
            <a:r>
              <a:rPr lang="vi-VN" sz="2500" dirty="0" smtClean="0">
                <a:solidFill>
                  <a:schemeClr val="tx1"/>
                </a:solidFill>
                <a:latin typeface="Cambria" pitchFamily="18" charset="0"/>
              </a:rPr>
              <a:t>có tổn </a:t>
            </a:r>
            <a:r>
              <a:rPr lang="vi-VN" sz="2500" dirty="0">
                <a:solidFill>
                  <a:schemeClr val="tx1"/>
                </a:solidFill>
                <a:latin typeface="Cambria" pitchFamily="18" charset="0"/>
              </a:rPr>
              <a:t>thương ở cầu thận do nhiều tình trạng bệnh lý khác nhau gây nên, </a:t>
            </a:r>
            <a:r>
              <a:rPr lang="vi-VN" sz="2500" dirty="0" smtClean="0">
                <a:solidFill>
                  <a:schemeClr val="tx1"/>
                </a:solidFill>
                <a:latin typeface="Cambria" pitchFamily="18" charset="0"/>
              </a:rPr>
              <a:t>đặc trưng </a:t>
            </a:r>
            <a:r>
              <a:rPr lang="vi-VN" sz="2500" dirty="0">
                <a:solidFill>
                  <a:schemeClr val="tx1"/>
                </a:solidFill>
                <a:latin typeface="Cambria" pitchFamily="18" charset="0"/>
              </a:rPr>
              <a:t>bởi phù, protein niệu cao, protein </a:t>
            </a:r>
            <a:r>
              <a:rPr lang="vi-VN" sz="2500" dirty="0" smtClean="0">
                <a:solidFill>
                  <a:schemeClr val="tx1"/>
                </a:solidFill>
                <a:latin typeface="Cambria" pitchFamily="18" charset="0"/>
              </a:rPr>
              <a:t>máu </a:t>
            </a:r>
            <a:r>
              <a:rPr lang="vi-VN" sz="2500" dirty="0">
                <a:solidFill>
                  <a:schemeClr val="tx1"/>
                </a:solidFill>
                <a:latin typeface="Cambria" pitchFamily="18" charset="0"/>
              </a:rPr>
              <a:t>giảm, rối loạn lipid máu và </a:t>
            </a:r>
            <a:r>
              <a:rPr lang="vi-VN" sz="2500" dirty="0" smtClean="0">
                <a:solidFill>
                  <a:schemeClr val="tx1"/>
                </a:solidFill>
                <a:latin typeface="Cambria" pitchFamily="18" charset="0"/>
              </a:rPr>
              <a:t>có thể </a:t>
            </a:r>
            <a:r>
              <a:rPr lang="vi-VN" sz="2500" dirty="0">
                <a:solidFill>
                  <a:schemeClr val="tx1"/>
                </a:solidFill>
                <a:latin typeface="Cambria" pitchFamily="18" charset="0"/>
              </a:rPr>
              <a:t>đái ra mỡ</a:t>
            </a:r>
            <a:r>
              <a:rPr lang="vi-VN" sz="25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82" y="2420888"/>
            <a:ext cx="5977577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66936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vi-VN" sz="2500" b="1" dirty="0" smtClean="0">
                <a:latin typeface="Cambria" pitchFamily="18" charset="0"/>
              </a:rPr>
              <a:t>1.2. </a:t>
            </a:r>
            <a:r>
              <a:rPr lang="vi-VN" sz="2500" b="1" dirty="0" smtClean="0">
                <a:latin typeface="Cambria" pitchFamily="18" charset="0"/>
              </a:rPr>
              <a:t>Nguyên nhân</a:t>
            </a:r>
            <a:endParaRPr lang="vi-VN" sz="2500" dirty="0"/>
          </a:p>
          <a:p>
            <a:pPr marL="457200" indent="-457200">
              <a:buNone/>
            </a:pPr>
            <a:r>
              <a:rPr lang="vi-VN" sz="2500" dirty="0"/>
              <a:t>1.2.1. </a:t>
            </a:r>
            <a:r>
              <a:rPr lang="vi-VN" sz="2500" dirty="0" smtClean="0"/>
              <a:t>Nguyên </a:t>
            </a:r>
            <a:r>
              <a:rPr lang="vi-VN" sz="2500" dirty="0"/>
              <a:t>nhân nguyên phát:</a:t>
            </a:r>
          </a:p>
          <a:p>
            <a:pPr marL="457200" indent="-457200">
              <a:buNone/>
            </a:pPr>
            <a:r>
              <a:rPr lang="vi-VN" sz="2500" dirty="0"/>
              <a:t>- Bệnh cầu thận thay đổi tối thiểu</a:t>
            </a:r>
          </a:p>
          <a:p>
            <a:pPr>
              <a:buFontTx/>
              <a:buChar char="-"/>
            </a:pPr>
            <a:r>
              <a:rPr lang="vi-VN" sz="2500" dirty="0" smtClean="0"/>
              <a:t>Viêm </a:t>
            </a:r>
            <a:r>
              <a:rPr lang="vi-VN" sz="2500" dirty="0"/>
              <a:t>cầu thận </a:t>
            </a:r>
            <a:r>
              <a:rPr lang="vi-VN" sz="2500" dirty="0" smtClean="0"/>
              <a:t>màng</a:t>
            </a:r>
          </a:p>
          <a:p>
            <a:pPr>
              <a:buFontTx/>
              <a:buChar char="-"/>
            </a:pPr>
            <a:r>
              <a:rPr lang="vi-VN" sz="2500" dirty="0" smtClean="0"/>
              <a:t>Xơ </a:t>
            </a:r>
            <a:r>
              <a:rPr lang="vi-VN" sz="2500" dirty="0"/>
              <a:t>hóa cầu thận ổ cục bộ</a:t>
            </a:r>
          </a:p>
          <a:p>
            <a:pPr marL="457200" indent="-457200">
              <a:buNone/>
            </a:pPr>
            <a:r>
              <a:rPr lang="vi-VN" sz="2500" dirty="0"/>
              <a:t>- Viêm cầu thận màng tăng sinh</a:t>
            </a:r>
          </a:p>
          <a:p>
            <a:pPr marL="457200" indent="-457200">
              <a:buNone/>
            </a:pPr>
            <a:r>
              <a:rPr lang="vi-VN" sz="2500" dirty="0"/>
              <a:t>- Viêm cầu thận tăng sinh gian mạch</a:t>
            </a:r>
          </a:p>
          <a:p>
            <a:pPr marL="457200" indent="-457200">
              <a:buNone/>
            </a:pPr>
            <a:r>
              <a:rPr lang="vi-VN" sz="2500" dirty="0"/>
              <a:t>- Viêm cầu thận tăng sinh ngoại mạch</a:t>
            </a:r>
          </a:p>
          <a:p>
            <a:pPr marL="457200" indent="-457200">
              <a:buNone/>
            </a:pPr>
            <a:r>
              <a:rPr lang="vi-VN" sz="2500" dirty="0"/>
              <a:t>1.2.2 Nguyên nhân thứ phát:</a:t>
            </a:r>
          </a:p>
          <a:p>
            <a:pPr marL="0" indent="0">
              <a:buNone/>
            </a:pPr>
            <a:r>
              <a:rPr lang="vi-VN" sz="2500" dirty="0"/>
              <a:t>Bệnh lý di truyền , bệnh lý chuyển hóa bệnh tự miễn, bệnh ác tính, </a:t>
            </a:r>
            <a:r>
              <a:rPr lang="vi-VN" sz="2500" dirty="0" smtClean="0"/>
              <a:t>bệnh nhiễm </a:t>
            </a:r>
            <a:r>
              <a:rPr lang="vi-VN" sz="2500" dirty="0"/>
              <a:t>trùng, nhiễm ký sinh trùng, thuốc, độc chất…</a:t>
            </a:r>
          </a:p>
          <a:p>
            <a:pPr marL="457200" indent="-45720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>
              <a:buFont typeface="Wingdings" panose="05000000000000000000" pitchFamily="2" charset="2"/>
              <a:buChar char="Ø"/>
            </a:pPr>
            <a:endParaRPr lang="vi-VN" sz="2500" dirty="0"/>
          </a:p>
        </p:txBody>
      </p:sp>
    </p:spTree>
    <p:extLst>
      <p:ext uri="{BB962C8B-B14F-4D97-AF65-F5344CB8AC3E}">
        <p14:creationId xmlns:p14="http://schemas.microsoft.com/office/powerpoint/2010/main" val="2222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en-US" sz="25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vi-VN" sz="25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867587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2.Sinh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lý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bệnh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vi-VN" sz="2500" b="1" dirty="0" smtClean="0">
                <a:latin typeface="Cambria" pitchFamily="18" charset="0"/>
              </a:rPr>
              <a:t> </a:t>
            </a:r>
            <a:r>
              <a:rPr lang="vi-VN" sz="2500" dirty="0">
                <a:latin typeface="Cambria" pitchFamily="18" charset="0"/>
              </a:rPr>
              <a:t>Trong HCTH, tổn thương ở màng lọc cầu thận là chủ yếu, dẫn đến:</a:t>
            </a:r>
          </a:p>
          <a:p>
            <a:r>
              <a:rPr lang="vi-VN" sz="2500" dirty="0">
                <a:latin typeface="Cambria" pitchFamily="18" charset="0"/>
              </a:rPr>
              <a:t>• Protein niệu nhiều là đặc trưng cơ bản nhất của hội chứng thận hư. </a:t>
            </a:r>
            <a:endParaRPr lang="vi-VN" sz="2500" dirty="0" smtClean="0">
              <a:latin typeface="Cambria" pitchFamily="18" charset="0"/>
            </a:endParaRPr>
          </a:p>
          <a:p>
            <a:r>
              <a:rPr lang="vi-VN" sz="2500" dirty="0" smtClean="0">
                <a:latin typeface="Cambria" pitchFamily="18" charset="0"/>
              </a:rPr>
              <a:t>• </a:t>
            </a:r>
            <a:r>
              <a:rPr lang="vi-VN" sz="2500" dirty="0">
                <a:latin typeface="Cambria" pitchFamily="18" charset="0"/>
              </a:rPr>
              <a:t>Khi lượng protein (chủ yếu là albumin) được bài xuất trong một ngày lớn </a:t>
            </a:r>
            <a:r>
              <a:rPr lang="vi-VN" sz="2500" dirty="0" smtClean="0">
                <a:latin typeface="Cambria" pitchFamily="18" charset="0"/>
              </a:rPr>
              <a:t>hơn 3,5g </a:t>
            </a:r>
            <a:r>
              <a:rPr lang="vi-VN" sz="2500" dirty="0">
                <a:latin typeface="Cambria" pitchFamily="18" charset="0"/>
              </a:rPr>
              <a:t>thì thường kết hợp với giảm albumin máu.</a:t>
            </a:r>
          </a:p>
          <a:p>
            <a:r>
              <a:rPr lang="vi-VN" sz="2500" dirty="0">
                <a:latin typeface="Cambria" pitchFamily="18" charset="0"/>
              </a:rPr>
              <a:t>• T</a:t>
            </a:r>
            <a:r>
              <a:rPr lang="vi-VN" sz="2500" dirty="0" smtClean="0">
                <a:latin typeface="Cambria" pitchFamily="18" charset="0"/>
              </a:rPr>
              <a:t>ăng </a:t>
            </a:r>
            <a:r>
              <a:rPr lang="vi-VN" sz="2500" dirty="0">
                <a:latin typeface="Cambria" pitchFamily="18" charset="0"/>
              </a:rPr>
              <a:t>lipit máu và làm xuất hiện các thể </a:t>
            </a:r>
            <a:r>
              <a:rPr lang="vi-VN" sz="2500" dirty="0" smtClean="0">
                <a:latin typeface="Cambria" pitchFamily="18" charset="0"/>
              </a:rPr>
              <a:t>mỡ trong </a:t>
            </a:r>
            <a:r>
              <a:rPr lang="vi-VN" sz="2500" dirty="0">
                <a:latin typeface="Cambria" pitchFamily="18" charset="0"/>
              </a:rPr>
              <a:t>nước tiểu (trụ mỡ, thể lưỡng chiết quang</a:t>
            </a:r>
            <a:r>
              <a:rPr lang="vi-VN" sz="2500" dirty="0" smtClean="0">
                <a:latin typeface="Cambria" pitchFamily="18" charset="0"/>
              </a:rPr>
              <a:t>).…</a:t>
            </a:r>
            <a:endParaRPr lang="vi-VN" sz="2500" dirty="0">
              <a:latin typeface="Cambria" pitchFamily="18" charset="0"/>
            </a:endParaRPr>
          </a:p>
          <a:p>
            <a:r>
              <a:rPr lang="vi-VN" sz="2500" dirty="0">
                <a:latin typeface="Cambria" pitchFamily="18" charset="0"/>
              </a:rPr>
              <a:t>• Tình trạng tăng đông máu thường thấy trong hội chứng thận hư mức </a:t>
            </a:r>
            <a:r>
              <a:rPr lang="vi-VN" sz="2500" dirty="0" smtClean="0">
                <a:latin typeface="Cambria" pitchFamily="18" charset="0"/>
              </a:rPr>
              <a:t>độ</a:t>
            </a:r>
          </a:p>
        </p:txBody>
      </p:sp>
    </p:spTree>
    <p:extLst>
      <p:ext uri="{BB962C8B-B14F-4D97-AF65-F5344CB8AC3E}">
        <p14:creationId xmlns:p14="http://schemas.microsoft.com/office/powerpoint/2010/main" val="32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vi-VN" sz="2500" dirty="0">
                <a:latin typeface="Cambria" panose="02040503050406030204" pitchFamily="18" charset="0"/>
              </a:rPr>
              <a:t>- Một số bệnh nhân bị mất IgG nặng có thể dẫn tới hậu quả giảm khả năng miễn dịch và dễ bị nhiễm khuẩn.</a:t>
            </a:r>
          </a:p>
          <a:p>
            <a:pPr marL="0" indent="0">
              <a:buNone/>
            </a:pPr>
            <a:endParaRPr lang="vi-VN" sz="25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70879"/>
            <a:ext cx="4524375" cy="445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3" y="1842265"/>
            <a:ext cx="4104456" cy="40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8924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chemeClr val="tx2"/>
                </a:solidFill>
                <a:latin typeface="Cambria" pitchFamily="18" charset="0"/>
              </a:rPr>
              <a:t>3. Triệu chứng</a:t>
            </a:r>
          </a:p>
          <a:p>
            <a:pPr algn="just"/>
            <a:r>
              <a:rPr lang="vi-VN" sz="2500" b="1" dirty="0">
                <a:latin typeface="Cambria" pitchFamily="18" charset="0"/>
              </a:rPr>
              <a:t>3.1 Triệu chứng lâm sàng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• Hội chứng thận hư thể đơn thuần </a:t>
            </a:r>
            <a:endParaRPr lang="vi-VN" sz="2500" dirty="0" smtClean="0">
              <a:latin typeface="Cambria" pitchFamily="18" charset="0"/>
            </a:endParaRPr>
          </a:p>
          <a:p>
            <a:pPr algn="just"/>
            <a:r>
              <a:rPr lang="vi-VN" sz="2500" dirty="0" smtClean="0">
                <a:latin typeface="Cambria" pitchFamily="18" charset="0"/>
              </a:rPr>
              <a:t>1</a:t>
            </a:r>
            <a:r>
              <a:rPr lang="vi-VN" sz="2500" dirty="0">
                <a:latin typeface="Cambria" pitchFamily="18" charset="0"/>
              </a:rPr>
              <a:t>. Phù,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2. Protein niệu &gt; 3,5 g/24 giờ,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3. Protein máu giảm dưới 60 g/lít,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albumin máu giảm dưới 30 g/lít;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4. Tăng cholesterol máu ≥ 6,5 mmol/lít;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5. Có hạt mỡ lưỡng chiết, trụ mỡ trong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nước tiểu,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6. Không có tăng huyết áp, đái máu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hoặc suy thận kèm theo.</a:t>
            </a:r>
          </a:p>
          <a:p>
            <a:pPr algn="just"/>
            <a:r>
              <a:rPr lang="vi-VN" sz="2500" dirty="0">
                <a:latin typeface="Cambria" pitchFamily="18" charset="0"/>
              </a:rPr>
              <a:t>• Hội chứng thận hư thể không </a:t>
            </a:r>
            <a:r>
              <a:rPr lang="vi-VN" sz="2500" dirty="0" smtClean="0">
                <a:latin typeface="Cambria" pitchFamily="18" charset="0"/>
              </a:rPr>
              <a:t>đơn thuần:tiêu </a:t>
            </a:r>
            <a:r>
              <a:rPr lang="vi-VN" sz="2500" dirty="0">
                <a:latin typeface="Cambria" pitchFamily="18" charset="0"/>
              </a:rPr>
              <a:t>chuẩn chẩn đoán hội </a:t>
            </a:r>
            <a:r>
              <a:rPr lang="vi-VN" sz="2500" dirty="0" smtClean="0">
                <a:latin typeface="Cambria" pitchFamily="18" charset="0"/>
              </a:rPr>
              <a:t>chứngthận  hư+tăng </a:t>
            </a:r>
            <a:r>
              <a:rPr lang="vi-VN" sz="2500" dirty="0">
                <a:latin typeface="Cambria" pitchFamily="18" charset="0"/>
              </a:rPr>
              <a:t>huyết </a:t>
            </a:r>
            <a:r>
              <a:rPr lang="vi-VN" sz="2500" dirty="0" smtClean="0">
                <a:latin typeface="Cambria" pitchFamily="18" charset="0"/>
              </a:rPr>
              <a:t>áp, đái </a:t>
            </a:r>
            <a:r>
              <a:rPr lang="vi-VN" sz="2500" dirty="0">
                <a:latin typeface="Cambria" pitchFamily="18" charset="0"/>
              </a:rPr>
              <a:t>máu đại </a:t>
            </a:r>
            <a:r>
              <a:rPr lang="vi-VN" sz="2500" dirty="0" smtClean="0">
                <a:latin typeface="Cambria" pitchFamily="18" charset="0"/>
              </a:rPr>
              <a:t>thể hoặc </a:t>
            </a:r>
            <a:r>
              <a:rPr lang="vi-VN" sz="2500" dirty="0">
                <a:latin typeface="Cambria" pitchFamily="18" charset="0"/>
              </a:rPr>
              <a:t>vi thể, hoặc suy </a:t>
            </a:r>
            <a:r>
              <a:rPr lang="vi-VN" sz="2500" dirty="0" smtClean="0">
                <a:latin typeface="Cambria" pitchFamily="18" charset="0"/>
              </a:rPr>
              <a:t>thận kèm </a:t>
            </a:r>
            <a:r>
              <a:rPr lang="vi-VN" sz="2500" dirty="0">
                <a:latin typeface="Cambria" pitchFamily="18" charset="0"/>
              </a:rPr>
              <a:t>theo..</a:t>
            </a:r>
            <a:endParaRPr lang="en-US" sz="2500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34786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latin typeface="Cambria" pitchFamily="18" charset="0"/>
              </a:rPr>
              <a:t>3.2 Triệu chứng cận lâm sàng</a:t>
            </a:r>
          </a:p>
          <a:p>
            <a:r>
              <a:rPr lang="vi-VN" sz="2500" dirty="0">
                <a:latin typeface="Cambria" pitchFamily="18" charset="0"/>
              </a:rPr>
              <a:t>- Protein niệu &gt; 3,5 g/24 giờ,</a:t>
            </a:r>
          </a:p>
          <a:p>
            <a:r>
              <a:rPr lang="vi-VN" sz="2500" dirty="0">
                <a:latin typeface="Cambria" pitchFamily="18" charset="0"/>
              </a:rPr>
              <a:t>- Protein máu giảm dưới 60 g/lít</a:t>
            </a:r>
          </a:p>
          <a:p>
            <a:r>
              <a:rPr lang="vi-VN" sz="2500" dirty="0">
                <a:latin typeface="Cambria" pitchFamily="18" charset="0"/>
              </a:rPr>
              <a:t>- Albumin máu giảm dưới 30 g/lít;</a:t>
            </a:r>
          </a:p>
          <a:p>
            <a:r>
              <a:rPr lang="vi-VN" sz="2500" dirty="0">
                <a:latin typeface="Cambria" pitchFamily="18" charset="0"/>
              </a:rPr>
              <a:t>- Tăng cholesterol máu ≥ 6,5 mmol/lít;</a:t>
            </a:r>
          </a:p>
          <a:p>
            <a:pPr marL="342900" indent="-342900">
              <a:buFontTx/>
              <a:buChar char="-"/>
            </a:pPr>
            <a:r>
              <a:rPr lang="vi-VN" sz="2500" dirty="0" smtClean="0">
                <a:latin typeface="Cambria" pitchFamily="18" charset="0"/>
              </a:rPr>
              <a:t>Có </a:t>
            </a:r>
            <a:r>
              <a:rPr lang="vi-VN" sz="2500" dirty="0">
                <a:latin typeface="Cambria" pitchFamily="18" charset="0"/>
              </a:rPr>
              <a:t>hạt mỡ lưỡng chiết, trụ mỡ trong nước </a:t>
            </a:r>
            <a:r>
              <a:rPr lang="vi-VN" sz="2500" dirty="0" smtClean="0">
                <a:latin typeface="Cambria" pitchFamily="18" charset="0"/>
              </a:rPr>
              <a:t>tiểu</a:t>
            </a:r>
            <a:endParaRPr lang="vi-VN" sz="25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08920"/>
            <a:ext cx="609600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700" b="1" dirty="0">
                <a:latin typeface="Cambria" panose="02040503050406030204" pitchFamily="18" charset="0"/>
              </a:rPr>
              <a:t>3.3 Tiêu chuẩn chẩn đoán hội chứng thận hư:</a:t>
            </a:r>
          </a:p>
          <a:p>
            <a:pPr marL="0" indent="0">
              <a:buNone/>
            </a:pPr>
            <a:r>
              <a:rPr lang="vi-VN" sz="2700" dirty="0">
                <a:latin typeface="Cambria" panose="02040503050406030204" pitchFamily="18" charset="0"/>
              </a:rPr>
              <a:t>- 1. Phù</a:t>
            </a:r>
          </a:p>
          <a:p>
            <a:pPr marL="0" indent="0">
              <a:buNone/>
            </a:pPr>
            <a:r>
              <a:rPr lang="vi-VN" sz="2700" dirty="0">
                <a:latin typeface="Cambria" panose="02040503050406030204" pitchFamily="18" charset="0"/>
              </a:rPr>
              <a:t>- 2. Protein niệu &gt; 3,5 g/24 giờ</a:t>
            </a:r>
          </a:p>
          <a:p>
            <a:pPr marL="0" indent="0">
              <a:buNone/>
            </a:pPr>
            <a:r>
              <a:rPr lang="vi-VN" sz="2700" dirty="0">
                <a:latin typeface="Cambria" panose="02040503050406030204" pitchFamily="18" charset="0"/>
              </a:rPr>
              <a:t>- 3. Protein máu giảm dưới 60 g/lít, albumin máu giảm dưới 30 g/lít</a:t>
            </a:r>
          </a:p>
          <a:p>
            <a:pPr marL="0" indent="0">
              <a:buNone/>
            </a:pPr>
            <a:r>
              <a:rPr lang="vi-VN" sz="2700" dirty="0">
                <a:latin typeface="Cambria" panose="02040503050406030204" pitchFamily="18" charset="0"/>
              </a:rPr>
              <a:t>- 4. Tăng cholesterol máu ≥ 6,5 mmol/lít</a:t>
            </a:r>
          </a:p>
          <a:p>
            <a:pPr marL="0" indent="0">
              <a:buNone/>
            </a:pPr>
            <a:r>
              <a:rPr lang="vi-VN" sz="2700" dirty="0">
                <a:latin typeface="Cambria" panose="02040503050406030204" pitchFamily="18" charset="0"/>
              </a:rPr>
              <a:t>- 5. Có hạt mỡ lưỡng chiết, trụ mỡ trong nước tiểu</a:t>
            </a:r>
          </a:p>
          <a:p>
            <a:pPr marL="0" indent="0">
              <a:buNone/>
            </a:pPr>
            <a:r>
              <a:rPr lang="vi-VN" sz="2700" dirty="0">
                <a:latin typeface="Cambria" panose="02040503050406030204" pitchFamily="18" charset="0"/>
              </a:rPr>
              <a:t>Trong đó tiêu chuẩn 2 và 3 là bắt buộc, các tiêu chuẩn khác có thể không đầy đủ</a:t>
            </a:r>
          </a:p>
          <a:p>
            <a:pPr marL="0" indent="0">
              <a:buNone/>
            </a:pPr>
            <a:endParaRPr lang="vi-VN" sz="27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04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14290"/>
            <a:ext cx="842493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latin typeface="Cambria" pitchFamily="18" charset="0"/>
              </a:rPr>
              <a:t>3.4 Biến chứng</a:t>
            </a:r>
          </a:p>
          <a:p>
            <a:pPr marL="342900" indent="-342900">
              <a:buFontTx/>
              <a:buChar char="-"/>
            </a:pPr>
            <a:r>
              <a:rPr lang="vi-VN" sz="2500" dirty="0" smtClean="0">
                <a:latin typeface="Cambria" pitchFamily="18" charset="0"/>
              </a:rPr>
              <a:t>Nhiễm khuẩn</a:t>
            </a:r>
          </a:p>
          <a:p>
            <a:r>
              <a:rPr lang="vi-VN" sz="2500" dirty="0" smtClean="0">
                <a:latin typeface="Cambria" pitchFamily="18" charset="0"/>
              </a:rPr>
              <a:t>   + </a:t>
            </a:r>
            <a:r>
              <a:rPr lang="vi-VN" sz="2500" dirty="0">
                <a:latin typeface="Cambria" pitchFamily="18" charset="0"/>
              </a:rPr>
              <a:t>Viêm mô tế bào      </a:t>
            </a:r>
            <a:endParaRPr lang="vi-VN" sz="2500" dirty="0" smtClean="0">
              <a:latin typeface="Cambria" pitchFamily="18" charset="0"/>
            </a:endParaRPr>
          </a:p>
          <a:p>
            <a:r>
              <a:rPr lang="vi-VN" sz="2500" dirty="0" smtClean="0">
                <a:latin typeface="Cambria" pitchFamily="18" charset="0"/>
              </a:rPr>
              <a:t>   + </a:t>
            </a:r>
            <a:r>
              <a:rPr lang="vi-VN" sz="2500" dirty="0">
                <a:latin typeface="Cambria" pitchFamily="18" charset="0"/>
              </a:rPr>
              <a:t>Viêm phúc mạc</a:t>
            </a:r>
          </a:p>
          <a:p>
            <a:r>
              <a:rPr lang="vi-VN" sz="2500" dirty="0" smtClean="0">
                <a:latin typeface="Cambria" pitchFamily="18" charset="0"/>
              </a:rPr>
              <a:t>- </a:t>
            </a:r>
            <a:r>
              <a:rPr lang="vi-VN" sz="2500" dirty="0">
                <a:latin typeface="Cambria" pitchFamily="18" charset="0"/>
              </a:rPr>
              <a:t>Tắc mạch (huyết khối)</a:t>
            </a:r>
          </a:p>
          <a:p>
            <a:r>
              <a:rPr lang="vi-VN" sz="2500" dirty="0" smtClean="0">
                <a:latin typeface="Cambria" pitchFamily="18" charset="0"/>
              </a:rPr>
              <a:t>- </a:t>
            </a:r>
            <a:r>
              <a:rPr lang="vi-VN" sz="2500" dirty="0">
                <a:latin typeface="Cambria" pitchFamily="18" charset="0"/>
              </a:rPr>
              <a:t>Rối loạn điện giải</a:t>
            </a:r>
          </a:p>
          <a:p>
            <a:r>
              <a:rPr lang="vi-VN" sz="2500" dirty="0">
                <a:latin typeface="Cambria" pitchFamily="18" charset="0"/>
              </a:rPr>
              <a:t>- Suy thận cấp</a:t>
            </a:r>
          </a:p>
          <a:p>
            <a:r>
              <a:rPr lang="vi-VN" sz="2500" dirty="0">
                <a:latin typeface="Cambria" pitchFamily="18" charset="0"/>
              </a:rPr>
              <a:t>- Thiếu dinh dưỡng</a:t>
            </a:r>
          </a:p>
          <a:p>
            <a:r>
              <a:rPr lang="vi-VN" sz="2500" dirty="0">
                <a:latin typeface="Cambria" pitchFamily="18" charset="0"/>
              </a:rPr>
              <a:t>- Biến chứng do dùng thuốc</a:t>
            </a:r>
          </a:p>
          <a:p>
            <a:r>
              <a:rPr lang="vi-VN" sz="2500" dirty="0" smtClean="0">
                <a:latin typeface="Cambria" pitchFamily="18" charset="0"/>
              </a:rPr>
              <a:t>   </a:t>
            </a:r>
            <a:r>
              <a:rPr lang="vi-VN" sz="2500" dirty="0">
                <a:latin typeface="Cambria" pitchFamily="18" charset="0"/>
              </a:rPr>
              <a:t>+ Biến chứng do sử dụng corticoid kéo dài,</a:t>
            </a:r>
          </a:p>
          <a:p>
            <a:r>
              <a:rPr lang="vi-VN" sz="2500" dirty="0" smtClean="0">
                <a:latin typeface="Cambria" pitchFamily="18" charset="0"/>
              </a:rPr>
              <a:t>   </a:t>
            </a:r>
            <a:r>
              <a:rPr lang="vi-VN" sz="2500" dirty="0">
                <a:latin typeface="Cambria" pitchFamily="18" charset="0"/>
              </a:rPr>
              <a:t>+ biến chứng do dùng các thuốc ức chế miễn dịch khác </a:t>
            </a:r>
          </a:p>
          <a:p>
            <a:r>
              <a:rPr lang="vi-VN" sz="2500" dirty="0">
                <a:latin typeface="Cambria" pitchFamily="18" charset="0"/>
              </a:rPr>
              <a:t> </a:t>
            </a:r>
            <a:r>
              <a:rPr lang="vi-VN" sz="2500" dirty="0" smtClean="0">
                <a:latin typeface="Cambria" pitchFamily="18" charset="0"/>
              </a:rPr>
              <a:t>  + </a:t>
            </a:r>
            <a:r>
              <a:rPr lang="vi-VN" sz="2500" dirty="0">
                <a:latin typeface="Cambria" pitchFamily="18" charset="0"/>
              </a:rPr>
              <a:t>biến chứng do dùng lợi tiểu</a:t>
            </a:r>
          </a:p>
          <a:p>
            <a:r>
              <a:rPr lang="vi-VN" sz="2500" dirty="0">
                <a:latin typeface="Cambria" pitchFamily="18" charset="0"/>
              </a:rPr>
              <a:t>- Suy thận mạn tính</a:t>
            </a:r>
            <a:endParaRPr lang="en-US" sz="2500" dirty="0" smtClean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76672"/>
            <a:ext cx="37719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1039</Words>
  <Application>Microsoft Office PowerPoint</Application>
  <PresentationFormat>On-screen Show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1. Định nghĩa, nguyên nhân gây bệnh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LIỆU THAM KHẢO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BC</cp:lastModifiedBy>
  <cp:revision>80</cp:revision>
  <dcterms:created xsi:type="dcterms:W3CDTF">2017-01-13T01:41:34Z</dcterms:created>
  <dcterms:modified xsi:type="dcterms:W3CDTF">2017-02-21T03:54:13Z</dcterms:modified>
</cp:coreProperties>
</file>