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5" r:id="rId3"/>
    <p:sldId id="266" r:id="rId4"/>
    <p:sldId id="267" r:id="rId5"/>
    <p:sldId id="258" r:id="rId6"/>
    <p:sldId id="259" r:id="rId7"/>
    <p:sldId id="260" r:id="rId8"/>
    <p:sldId id="271" r:id="rId9"/>
    <p:sldId id="272" r:id="rId10"/>
    <p:sldId id="273" r:id="rId11"/>
    <p:sldId id="275" r:id="rId12"/>
    <p:sldId id="274" r:id="rId13"/>
    <p:sldId id="269" r:id="rId14"/>
    <p:sldId id="270" r:id="rId1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67" d="100"/>
          <a:sy n="67" d="100"/>
        </p:scale>
        <p:origin x="-8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630678-BB10-4B77-9445-16F02B7D02B9}" type="datetimeFigureOut">
              <a:rPr lang="vi-VN" smtClean="0"/>
              <a:t>11/02/2017</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CE766-8B5F-4F40-BBB4-61F5A58206A4}" type="slidenum">
              <a:rPr lang="vi-VN" smtClean="0"/>
              <a:t>‹#›</a:t>
            </a:fld>
            <a:endParaRPr lang="vi-VN"/>
          </a:p>
        </p:txBody>
      </p:sp>
    </p:spTree>
    <p:extLst>
      <p:ext uri="{BB962C8B-B14F-4D97-AF65-F5344CB8AC3E}">
        <p14:creationId xmlns:p14="http://schemas.microsoft.com/office/powerpoint/2010/main" val="2136774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vvvvvvvvv</a:t>
            </a:r>
            <a:endParaRPr lang="vi-VN" dirty="0"/>
          </a:p>
        </p:txBody>
      </p:sp>
      <p:sp>
        <p:nvSpPr>
          <p:cNvPr id="4" name="Slide Number Placeholder 3"/>
          <p:cNvSpPr>
            <a:spLocks noGrp="1"/>
          </p:cNvSpPr>
          <p:nvPr>
            <p:ph type="sldNum" sz="quarter" idx="10"/>
          </p:nvPr>
        </p:nvSpPr>
        <p:spPr/>
        <p:txBody>
          <a:bodyPr/>
          <a:lstStyle/>
          <a:p>
            <a:fld id="{CDD5DCF4-14A2-46D5-A220-514AA73D3EE6}" type="slidenum">
              <a:rPr lang="vi-VN" smtClean="0"/>
              <a:pPr/>
              <a:t>2</a:t>
            </a:fld>
            <a:endParaRPr lang="vi-VN"/>
          </a:p>
        </p:txBody>
      </p:sp>
    </p:spTree>
    <p:extLst>
      <p:ext uri="{BB962C8B-B14F-4D97-AF65-F5344CB8AC3E}">
        <p14:creationId xmlns:p14="http://schemas.microsoft.com/office/powerpoint/2010/main" val="3890915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smtClean="0"/>
              <a:t>ed</a:t>
            </a:r>
            <a:endParaRPr lang="vi-VN" dirty="0"/>
          </a:p>
        </p:txBody>
      </p:sp>
      <p:sp>
        <p:nvSpPr>
          <p:cNvPr id="4" name="Slide Number Placeholder 3"/>
          <p:cNvSpPr>
            <a:spLocks noGrp="1"/>
          </p:cNvSpPr>
          <p:nvPr>
            <p:ph type="sldNum" sz="quarter" idx="10"/>
          </p:nvPr>
        </p:nvSpPr>
        <p:spPr/>
        <p:txBody>
          <a:bodyPr/>
          <a:lstStyle/>
          <a:p>
            <a:fld id="{F92CE766-8B5F-4F40-BBB4-61F5A58206A4}" type="slidenum">
              <a:rPr lang="vi-VN" smtClean="0"/>
              <a:t>6</a:t>
            </a:fld>
            <a:endParaRPr lang="vi-VN"/>
          </a:p>
        </p:txBody>
      </p:sp>
    </p:spTree>
    <p:extLst>
      <p:ext uri="{BB962C8B-B14F-4D97-AF65-F5344CB8AC3E}">
        <p14:creationId xmlns:p14="http://schemas.microsoft.com/office/powerpoint/2010/main" val="12359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EBF08F99-85BB-4260-82FB-97804CB82253}" type="datetimeFigureOut">
              <a:rPr lang="vi-VN" smtClean="0"/>
              <a:t>11/02/2017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BF08F99-85BB-4260-82FB-97804CB82253}" type="datetimeFigureOut">
              <a:rPr lang="vi-VN" smtClean="0"/>
              <a:t>11/02/2017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BF08F99-85BB-4260-82FB-97804CB82253}" type="datetimeFigureOut">
              <a:rPr lang="vi-VN" smtClean="0"/>
              <a:t>11/02/2017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EBF08F99-85BB-4260-82FB-97804CB82253}" type="datetimeFigureOut">
              <a:rPr lang="vi-VN" smtClean="0"/>
              <a:t>11/02/2017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08F99-85BB-4260-82FB-97804CB82253}" type="datetimeFigureOut">
              <a:rPr lang="vi-VN" smtClean="0"/>
              <a:t>11/02/2017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EBF08F99-85BB-4260-82FB-97804CB82253}" type="datetimeFigureOut">
              <a:rPr lang="vi-VN" smtClean="0"/>
              <a:t>11/02/2017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EBF08F99-85BB-4260-82FB-97804CB82253}" type="datetimeFigureOut">
              <a:rPr lang="vi-VN" smtClean="0"/>
              <a:t>11/02/2017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EBF08F99-85BB-4260-82FB-97804CB82253}" type="datetimeFigureOut">
              <a:rPr lang="vi-VN" smtClean="0"/>
              <a:t>11/02/2017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08F99-85BB-4260-82FB-97804CB82253}" type="datetimeFigureOut">
              <a:rPr lang="vi-VN" smtClean="0"/>
              <a:t>11/02/2017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08F99-85BB-4260-82FB-97804CB82253}" type="datetimeFigureOut">
              <a:rPr lang="vi-VN" smtClean="0"/>
              <a:t>11/02/2017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08F99-85BB-4260-82FB-97804CB82253}" type="datetimeFigureOut">
              <a:rPr lang="vi-VN" smtClean="0"/>
              <a:t>11/02/2017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56A35F0-3C9B-4AFA-91A7-DCC5DEE80774}"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08F99-85BB-4260-82FB-97804CB82253}" type="datetimeFigureOut">
              <a:rPr lang="vi-VN" smtClean="0"/>
              <a:t>11/02/2017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6A35F0-3C9B-4AFA-91A7-DCC5DEE80774}"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7" Type="http://schemas.openxmlformats.org/officeDocument/2006/relationships/image" Target="../media/image14.jp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vn/" TargetMode="External"/><Relationship Id="rId2" Type="http://schemas.openxmlformats.org/officeDocument/2006/relationships/hyperlink" Target="http://www.nguyenphuchoc199.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1928802"/>
            <a:ext cx="7072362" cy="1143008"/>
          </a:xfrm>
        </p:spPr>
        <p:txBody>
          <a:bodyPr>
            <a:normAutofit/>
          </a:bodyPr>
          <a:lstStyle/>
          <a:p>
            <a:r>
              <a:rPr lang="en-US" sz="4500" dirty="0" smtClean="0">
                <a:latin typeface="Cambria" pitchFamily="18" charset="0"/>
                <a:cs typeface="Arial" pitchFamily="34" charset="0"/>
              </a:rPr>
              <a:t>TĂNG HUYẾT ÁP</a:t>
            </a:r>
            <a:endParaRPr lang="vi-VN" sz="4500" dirty="0">
              <a:latin typeface="Cambria" pitchFamily="18" charset="0"/>
              <a:cs typeface="Arial" pitchFamily="34" charset="0"/>
            </a:endParaRPr>
          </a:p>
        </p:txBody>
      </p:sp>
      <p:pic>
        <p:nvPicPr>
          <p:cNvPr id="1028" name="Picture 4" descr="E:\New folder\Downloads\images.jpg"/>
          <p:cNvPicPr>
            <a:picLocks noChangeAspect="1" noChangeArrowheads="1"/>
          </p:cNvPicPr>
          <p:nvPr/>
        </p:nvPicPr>
        <p:blipFill>
          <a:blip r:embed="rId2"/>
          <a:srcRect/>
          <a:stretch>
            <a:fillRect/>
          </a:stretch>
        </p:blipFill>
        <p:spPr bwMode="auto">
          <a:xfrm>
            <a:off x="1357289" y="428604"/>
            <a:ext cx="6643735" cy="1214446"/>
          </a:xfrm>
          <a:prstGeom prst="rect">
            <a:avLst/>
          </a:prstGeom>
          <a:noFill/>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4518250"/>
            <a:ext cx="2978044" cy="189511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lightRig rig="glow" dir="t"/>
          </a:scene3d>
        </p:spPr>
      </p:pic>
      <p:sp>
        <p:nvSpPr>
          <p:cNvPr id="10" name="TextBox 9"/>
          <p:cNvSpPr txBox="1"/>
          <p:nvPr/>
        </p:nvSpPr>
        <p:spPr>
          <a:xfrm flipH="1">
            <a:off x="2143108" y="3214686"/>
            <a:ext cx="5500726" cy="3133815"/>
          </a:xfrm>
          <a:prstGeom prst="rect">
            <a:avLst/>
          </a:prstGeom>
          <a:noFill/>
        </p:spPr>
        <p:txBody>
          <a:bodyPr wrap="square" rtlCol="0">
            <a:spAutoFit/>
          </a:bodyPr>
          <a:lstStyle/>
          <a:p>
            <a:r>
              <a:rPr lang="en-US" sz="2500" b="1" dirty="0" smtClean="0">
                <a:latin typeface="Cambria" pitchFamily="18" charset="0"/>
              </a:rPr>
              <a:t>GVHD        : </a:t>
            </a:r>
            <a:r>
              <a:rPr lang="en-US" sz="2500" dirty="0" err="1" smtClean="0">
                <a:latin typeface="Cambria" pitchFamily="18" charset="0"/>
              </a:rPr>
              <a:t>Nguyễn</a:t>
            </a:r>
            <a:r>
              <a:rPr lang="en-US" sz="2500" dirty="0" smtClean="0">
                <a:latin typeface="Cambria" pitchFamily="18" charset="0"/>
              </a:rPr>
              <a:t> </a:t>
            </a:r>
            <a:r>
              <a:rPr lang="en-US" sz="2500" dirty="0" err="1" smtClean="0">
                <a:latin typeface="Cambria" pitchFamily="18" charset="0"/>
              </a:rPr>
              <a:t>Phúc</a:t>
            </a:r>
            <a:r>
              <a:rPr lang="en-US" sz="2500" dirty="0" smtClean="0">
                <a:latin typeface="Cambria" pitchFamily="18" charset="0"/>
              </a:rPr>
              <a:t> </a:t>
            </a:r>
            <a:r>
              <a:rPr lang="en-US" sz="2500" dirty="0" err="1" smtClean="0">
                <a:latin typeface="Cambria" pitchFamily="18" charset="0"/>
              </a:rPr>
              <a:t>Học</a:t>
            </a:r>
            <a:endParaRPr lang="en-US" sz="2500" dirty="0" smtClean="0">
              <a:latin typeface="Cambria" pitchFamily="18" charset="0"/>
            </a:endParaRPr>
          </a:p>
          <a:p>
            <a:r>
              <a:rPr lang="en-US" sz="2500" b="1" dirty="0" err="1" smtClean="0">
                <a:latin typeface="Cambria" pitchFamily="18" charset="0"/>
              </a:rPr>
              <a:t>Lớp</a:t>
            </a:r>
            <a:r>
              <a:rPr lang="en-US" sz="2500" b="1" dirty="0" smtClean="0">
                <a:latin typeface="Cambria" pitchFamily="18" charset="0"/>
              </a:rPr>
              <a:t>            : </a:t>
            </a:r>
            <a:r>
              <a:rPr lang="en-US" sz="2500" dirty="0" smtClean="0">
                <a:latin typeface="Cambria" pitchFamily="18" charset="0"/>
              </a:rPr>
              <a:t>PTH 350 H</a:t>
            </a:r>
          </a:p>
          <a:p>
            <a:r>
              <a:rPr lang="en-US" sz="2500" b="1" dirty="0" err="1" smtClean="0">
                <a:latin typeface="Cambria" pitchFamily="18" charset="0"/>
              </a:rPr>
              <a:t>Nhóm</a:t>
            </a:r>
            <a:r>
              <a:rPr lang="en-US" sz="2500" b="1" dirty="0" smtClean="0">
                <a:latin typeface="Cambria" pitchFamily="18" charset="0"/>
              </a:rPr>
              <a:t> 12 : </a:t>
            </a:r>
            <a:r>
              <a:rPr lang="en-US" sz="2500" dirty="0" err="1" smtClean="0">
                <a:latin typeface="Cambria" pitchFamily="18" charset="0"/>
              </a:rPr>
              <a:t>Phạm</a:t>
            </a:r>
            <a:r>
              <a:rPr lang="en-US" sz="2500" dirty="0" smtClean="0">
                <a:latin typeface="Cambria" pitchFamily="18" charset="0"/>
              </a:rPr>
              <a:t> </a:t>
            </a:r>
            <a:r>
              <a:rPr lang="en-US" sz="2500" dirty="0" err="1" smtClean="0">
                <a:latin typeface="Cambria" pitchFamily="18" charset="0"/>
              </a:rPr>
              <a:t>Thị</a:t>
            </a:r>
            <a:r>
              <a:rPr lang="en-US" sz="2500" dirty="0" smtClean="0">
                <a:latin typeface="Cambria" pitchFamily="18" charset="0"/>
              </a:rPr>
              <a:t> </a:t>
            </a:r>
            <a:r>
              <a:rPr lang="en-US" sz="2500" dirty="0" err="1" smtClean="0">
                <a:latin typeface="Cambria" pitchFamily="18" charset="0"/>
              </a:rPr>
              <a:t>Thùy</a:t>
            </a:r>
            <a:r>
              <a:rPr lang="en-US" sz="2500" dirty="0" smtClean="0">
                <a:latin typeface="Cambria" pitchFamily="18" charset="0"/>
              </a:rPr>
              <a:t> </a:t>
            </a:r>
            <a:r>
              <a:rPr lang="en-US" sz="2500" dirty="0" err="1" smtClean="0">
                <a:latin typeface="Cambria" pitchFamily="18" charset="0"/>
              </a:rPr>
              <a:t>Linh</a:t>
            </a:r>
            <a:endParaRPr lang="en-US" sz="2500" dirty="0" smtClean="0">
              <a:latin typeface="Cambria" pitchFamily="18" charset="0"/>
            </a:endParaRPr>
          </a:p>
          <a:p>
            <a:r>
              <a:rPr lang="en-US" sz="2500" dirty="0" smtClean="0">
                <a:latin typeface="Cambria" pitchFamily="18" charset="0"/>
              </a:rPr>
              <a:t>                      </a:t>
            </a:r>
            <a:r>
              <a:rPr lang="en-US" sz="2500" dirty="0" err="1" smtClean="0">
                <a:latin typeface="Cambria" pitchFamily="18" charset="0"/>
              </a:rPr>
              <a:t>Trần</a:t>
            </a:r>
            <a:r>
              <a:rPr lang="en-US" sz="2500" dirty="0" smtClean="0">
                <a:latin typeface="Cambria" pitchFamily="18" charset="0"/>
              </a:rPr>
              <a:t> </a:t>
            </a:r>
            <a:r>
              <a:rPr lang="en-US" sz="2500" dirty="0" err="1" smtClean="0">
                <a:latin typeface="Cambria" pitchFamily="18" charset="0"/>
              </a:rPr>
              <a:t>Thị</a:t>
            </a:r>
            <a:r>
              <a:rPr lang="en-US" sz="2500" dirty="0" smtClean="0">
                <a:latin typeface="Cambria" pitchFamily="18" charset="0"/>
              </a:rPr>
              <a:t> </a:t>
            </a:r>
            <a:r>
              <a:rPr lang="en-US" sz="2500" dirty="0" err="1" smtClean="0">
                <a:latin typeface="Cambria" pitchFamily="18" charset="0"/>
              </a:rPr>
              <a:t>Kính</a:t>
            </a:r>
            <a:endParaRPr lang="en-US" sz="2500" dirty="0" smtClean="0">
              <a:latin typeface="Cambria" pitchFamily="18" charset="0"/>
            </a:endParaRPr>
          </a:p>
          <a:p>
            <a:r>
              <a:rPr lang="en-US" sz="2500" dirty="0">
                <a:latin typeface="Cambria" pitchFamily="18" charset="0"/>
              </a:rPr>
              <a:t> </a:t>
            </a:r>
            <a:r>
              <a:rPr lang="en-US" sz="2500" dirty="0" smtClean="0">
                <a:latin typeface="Cambria" pitchFamily="18" charset="0"/>
              </a:rPr>
              <a:t>                     </a:t>
            </a:r>
            <a:r>
              <a:rPr lang="en-US" sz="2500" dirty="0" err="1" smtClean="0">
                <a:latin typeface="Cambria" pitchFamily="18" charset="0"/>
              </a:rPr>
              <a:t>Đinh</a:t>
            </a:r>
            <a:r>
              <a:rPr lang="en-US" sz="2500" dirty="0" smtClean="0">
                <a:latin typeface="Cambria" pitchFamily="18" charset="0"/>
              </a:rPr>
              <a:t> </a:t>
            </a:r>
            <a:r>
              <a:rPr lang="en-US" sz="2500" dirty="0" err="1" smtClean="0">
                <a:latin typeface="Cambria" pitchFamily="18" charset="0"/>
              </a:rPr>
              <a:t>Thị</a:t>
            </a:r>
            <a:r>
              <a:rPr lang="en-US" sz="2500" dirty="0" smtClean="0">
                <a:latin typeface="Cambria" pitchFamily="18" charset="0"/>
              </a:rPr>
              <a:t> Kim </a:t>
            </a:r>
            <a:r>
              <a:rPr lang="en-US" sz="2500" dirty="0" err="1" smtClean="0">
                <a:latin typeface="Cambria" pitchFamily="18" charset="0"/>
              </a:rPr>
              <a:t>Ngân</a:t>
            </a:r>
            <a:endParaRPr lang="en-US" sz="2500" dirty="0" smtClean="0">
              <a:latin typeface="Cambria" pitchFamily="18" charset="0"/>
            </a:endParaRPr>
          </a:p>
          <a:p>
            <a:r>
              <a:rPr lang="en-US" sz="2500" dirty="0">
                <a:latin typeface="Cambria" pitchFamily="18" charset="0"/>
              </a:rPr>
              <a:t> </a:t>
            </a:r>
            <a:r>
              <a:rPr lang="en-US" sz="2500" dirty="0" smtClean="0">
                <a:latin typeface="Cambria" pitchFamily="18" charset="0"/>
              </a:rPr>
              <a:t>                     </a:t>
            </a:r>
            <a:r>
              <a:rPr lang="en-US" sz="2500" dirty="0" err="1" smtClean="0">
                <a:latin typeface="Cambria" pitchFamily="18" charset="0"/>
              </a:rPr>
              <a:t>Văn</a:t>
            </a:r>
            <a:r>
              <a:rPr lang="en-US" sz="2500" dirty="0" smtClean="0">
                <a:latin typeface="Cambria" pitchFamily="18" charset="0"/>
              </a:rPr>
              <a:t> </a:t>
            </a:r>
            <a:r>
              <a:rPr lang="en-US" sz="2500" dirty="0" err="1" smtClean="0">
                <a:latin typeface="Cambria" pitchFamily="18" charset="0"/>
              </a:rPr>
              <a:t>Thị</a:t>
            </a:r>
            <a:r>
              <a:rPr lang="en-US" sz="2500" dirty="0" smtClean="0">
                <a:latin typeface="Cambria" pitchFamily="18" charset="0"/>
              </a:rPr>
              <a:t> </a:t>
            </a:r>
            <a:r>
              <a:rPr lang="en-US" sz="2500" dirty="0" err="1" smtClean="0">
                <a:latin typeface="Cambria" pitchFamily="18" charset="0"/>
              </a:rPr>
              <a:t>Sương</a:t>
            </a:r>
            <a:endParaRPr lang="en-US" sz="2500" dirty="0" smtClean="0">
              <a:latin typeface="Cambria" pitchFamily="18" charset="0"/>
            </a:endParaRPr>
          </a:p>
          <a:p>
            <a:r>
              <a:rPr lang="en-US" sz="2500" dirty="0">
                <a:latin typeface="Cambria" pitchFamily="18" charset="0"/>
              </a:rPr>
              <a:t> </a:t>
            </a:r>
            <a:r>
              <a:rPr lang="en-US" sz="2500" dirty="0" smtClean="0">
                <a:latin typeface="Cambria" pitchFamily="18" charset="0"/>
              </a:rPr>
              <a:t>                     </a:t>
            </a:r>
            <a:r>
              <a:rPr lang="en-US" sz="2500" dirty="0" err="1" smtClean="0">
                <a:latin typeface="Cambria" pitchFamily="18" charset="0"/>
              </a:rPr>
              <a:t>Võ</a:t>
            </a:r>
            <a:r>
              <a:rPr lang="en-US" sz="2500" dirty="0" smtClean="0">
                <a:latin typeface="Cambria" pitchFamily="18" charset="0"/>
              </a:rPr>
              <a:t> </a:t>
            </a:r>
            <a:r>
              <a:rPr lang="en-US" sz="2500" dirty="0" err="1" smtClean="0">
                <a:latin typeface="Cambria" pitchFamily="18" charset="0"/>
              </a:rPr>
              <a:t>Hà</a:t>
            </a:r>
            <a:r>
              <a:rPr lang="en-US" sz="2500" dirty="0" smtClean="0">
                <a:latin typeface="Cambria" pitchFamily="18" charset="0"/>
              </a:rPr>
              <a:t> </a:t>
            </a:r>
            <a:r>
              <a:rPr lang="en-US" sz="2500" dirty="0" err="1" smtClean="0">
                <a:latin typeface="Cambria" pitchFamily="18" charset="0"/>
              </a:rPr>
              <a:t>Cẩm</a:t>
            </a:r>
            <a:r>
              <a:rPr lang="en-US" sz="2500" dirty="0" smtClean="0">
                <a:latin typeface="Cambria" pitchFamily="18" charset="0"/>
              </a:rPr>
              <a:t> </a:t>
            </a:r>
            <a:r>
              <a:rPr lang="en-US" sz="2500" dirty="0" err="1" smtClean="0">
                <a:latin typeface="Cambria" pitchFamily="18" charset="0"/>
              </a:rPr>
              <a:t>Tiên</a:t>
            </a:r>
            <a:r>
              <a:rPr lang="en-US" sz="2500" dirty="0" smtClean="0">
                <a:latin typeface="Cambria" pitchFamily="18" charset="0"/>
              </a:rPr>
              <a:t>                    </a:t>
            </a:r>
          </a:p>
          <a:p>
            <a:endParaRPr lang="vi-VN" dirty="0">
              <a:latin typeface="Cambria" pitchFamily="18"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7850" y="4587255"/>
            <a:ext cx="2626150" cy="18478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20000"/>
          </a:bodyPr>
          <a:lstStyle/>
          <a:p>
            <a:pPr marL="0" indent="0">
              <a:lnSpc>
                <a:spcPct val="120000"/>
              </a:lnSpc>
              <a:buNone/>
            </a:pPr>
            <a:r>
              <a:rPr lang="vi-VN" sz="2900" b="1" dirty="0">
                <a:solidFill>
                  <a:schemeClr val="tx2"/>
                </a:solidFill>
                <a:latin typeface="Cambria" panose="02040503050406030204" pitchFamily="18" charset="0"/>
              </a:rPr>
              <a:t>4.3 Các biệp pháp điều trị </a:t>
            </a:r>
            <a:r>
              <a:rPr lang="vi-VN" sz="2900" dirty="0">
                <a:solidFill>
                  <a:schemeClr val="tx2"/>
                </a:solidFill>
                <a:latin typeface="Cambria" panose="02040503050406030204" pitchFamily="18" charset="0"/>
              </a:rPr>
              <a:t/>
            </a:r>
            <a:br>
              <a:rPr lang="vi-VN" sz="2900" dirty="0">
                <a:solidFill>
                  <a:schemeClr val="tx2"/>
                </a:solidFill>
                <a:latin typeface="Cambria" panose="02040503050406030204" pitchFamily="18" charset="0"/>
              </a:rPr>
            </a:br>
            <a:r>
              <a:rPr lang="vi-VN" sz="2900" dirty="0" smtClean="0">
                <a:solidFill>
                  <a:schemeClr val="tx2"/>
                </a:solidFill>
                <a:latin typeface="Cambria" panose="02040503050406030204" pitchFamily="18" charset="0"/>
              </a:rPr>
              <a:t>   4.3.1 </a:t>
            </a:r>
            <a:r>
              <a:rPr lang="vi-VN" sz="2900" dirty="0">
                <a:solidFill>
                  <a:schemeClr val="tx2"/>
                </a:solidFill>
                <a:latin typeface="Cambria" panose="02040503050406030204" pitchFamily="18" charset="0"/>
              </a:rPr>
              <a:t>Biện pháp không dùng thuốc</a:t>
            </a:r>
            <a:r>
              <a:rPr lang="vi-VN" sz="2900" dirty="0">
                <a:latin typeface="Cambria" panose="02040503050406030204" pitchFamily="18" charset="0"/>
              </a:rPr>
              <a:t/>
            </a:r>
            <a:br>
              <a:rPr lang="vi-VN" sz="2900" dirty="0">
                <a:latin typeface="Cambria" panose="02040503050406030204" pitchFamily="18" charset="0"/>
              </a:rPr>
            </a:br>
            <a:r>
              <a:rPr lang="vi-VN" sz="2900" dirty="0">
                <a:latin typeface="Cambria" panose="02040503050406030204" pitchFamily="18" charset="0"/>
              </a:rPr>
              <a:t>(chế độ ăn hợp lí, duy trì cân nặng lí </a:t>
            </a:r>
            <a:r>
              <a:rPr lang="vi-VN" sz="2900" dirty="0" smtClean="0">
                <a:latin typeface="Cambria" panose="02040503050406030204" pitchFamily="18" charset="0"/>
              </a:rPr>
              <a:t>tưởng, duy trì vòng bụng, hạn chế uống rượu bia, không hút thuốc lá, lào; tăng cường thể dục, tránh lo âu căng thẳng...)</a:t>
            </a:r>
          </a:p>
          <a:p>
            <a:pPr marL="0" indent="0">
              <a:buNone/>
            </a:pPr>
            <a:r>
              <a:rPr lang="vi-VN" sz="2900" dirty="0" smtClean="0">
                <a:latin typeface="Cambria" panose="02040503050406030204" pitchFamily="18" charset="0"/>
              </a:rPr>
              <a:t>   4.3.2 Biện pháp dùng thuốc</a:t>
            </a:r>
          </a:p>
          <a:p>
            <a:pPr>
              <a:buFont typeface="Wingdings" panose="05000000000000000000" pitchFamily="2" charset="2"/>
              <a:buChar char="§"/>
            </a:pPr>
            <a:r>
              <a:rPr lang="vi-VN" sz="2900" dirty="0" smtClean="0">
                <a:latin typeface="Cambria" panose="02040503050406030204" pitchFamily="18" charset="0"/>
              </a:rPr>
              <a:t>Lợi tiểu</a:t>
            </a:r>
          </a:p>
          <a:p>
            <a:pPr>
              <a:buFont typeface="Wingdings" panose="05000000000000000000" pitchFamily="2" charset="2"/>
              <a:buChar char="§"/>
            </a:pPr>
            <a:r>
              <a:rPr lang="vi-VN" sz="2900" dirty="0" smtClean="0">
                <a:latin typeface="Cambria" panose="02040503050406030204" pitchFamily="18" charset="0"/>
              </a:rPr>
              <a:t>Chẹn Beta</a:t>
            </a:r>
          </a:p>
          <a:p>
            <a:pPr>
              <a:buFont typeface="Wingdings" panose="05000000000000000000" pitchFamily="2" charset="2"/>
              <a:buChar char="§"/>
            </a:pPr>
            <a:r>
              <a:rPr lang="vi-VN" sz="2900" dirty="0" smtClean="0">
                <a:latin typeface="Cambria" panose="02040503050406030204" pitchFamily="18" charset="0"/>
              </a:rPr>
              <a:t>Ức chế ACE</a:t>
            </a:r>
          </a:p>
          <a:p>
            <a:pPr>
              <a:buFont typeface="Wingdings" panose="05000000000000000000" pitchFamily="2" charset="2"/>
              <a:buChar char="§"/>
            </a:pPr>
            <a:r>
              <a:rPr lang="vi-VN" sz="2900" dirty="0" smtClean="0">
                <a:latin typeface="Cambria" panose="02040503050406030204" pitchFamily="18" charset="0"/>
              </a:rPr>
              <a:t>Chẹn recepter Angio II</a:t>
            </a:r>
          </a:p>
          <a:p>
            <a:pPr>
              <a:buFont typeface="Wingdings" panose="05000000000000000000" pitchFamily="2" charset="2"/>
              <a:buChar char="§"/>
            </a:pPr>
            <a:r>
              <a:rPr lang="vi-VN" sz="2900" dirty="0" smtClean="0">
                <a:latin typeface="Cambria" panose="02040503050406030204" pitchFamily="18" charset="0"/>
              </a:rPr>
              <a:t>Chẹn kênh canxi</a:t>
            </a:r>
          </a:p>
          <a:p>
            <a:pPr>
              <a:buFont typeface="Wingdings" panose="05000000000000000000" pitchFamily="2" charset="2"/>
              <a:buChar char="§"/>
            </a:pPr>
            <a:r>
              <a:rPr lang="vi-VN" sz="2900" dirty="0" smtClean="0">
                <a:latin typeface="Cambria" panose="02040503050406030204" pitchFamily="18" charset="0"/>
              </a:rPr>
              <a:t>Chẹn Alpha và giãn mạch</a:t>
            </a:r>
          </a:p>
          <a:p>
            <a:pPr>
              <a:buFont typeface="Wingdings" panose="05000000000000000000" pitchFamily="2" charset="2"/>
              <a:buChar char="§"/>
            </a:pPr>
            <a:endParaRPr lang="vi-VN" dirty="0" smtClean="0"/>
          </a:p>
          <a:p>
            <a:pPr marL="0" indent="0">
              <a:buNone/>
            </a:pPr>
            <a:r>
              <a:rPr lang="vi-VN" dirty="0" smtClean="0"/>
              <a:t> </a:t>
            </a:r>
            <a:endParaRPr lang="vi-VN" dirty="0"/>
          </a:p>
        </p:txBody>
      </p:sp>
    </p:spTree>
    <p:extLst>
      <p:ext uri="{BB962C8B-B14F-4D97-AF65-F5344CB8AC3E}">
        <p14:creationId xmlns:p14="http://schemas.microsoft.com/office/powerpoint/2010/main" val="117400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332656"/>
            <a:ext cx="3392643" cy="219458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6571" y="4682877"/>
            <a:ext cx="3384376" cy="216024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174" y="2563004"/>
            <a:ext cx="2880320" cy="187410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6845" y="2455942"/>
            <a:ext cx="3659832" cy="2088231"/>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6584" y="17785"/>
            <a:ext cx="3600400" cy="259898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7544" y="4454797"/>
            <a:ext cx="3960440" cy="2143125"/>
          </a:xfrm>
          <a:prstGeom prst="rect">
            <a:avLst/>
          </a:prstGeom>
        </p:spPr>
      </p:pic>
    </p:spTree>
    <p:extLst>
      <p:ext uri="{BB962C8B-B14F-4D97-AF65-F5344CB8AC3E}">
        <p14:creationId xmlns:p14="http://schemas.microsoft.com/office/powerpoint/2010/main" val="1463208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648072"/>
          </a:xfrm>
        </p:spPr>
        <p:txBody>
          <a:bodyPr>
            <a:normAutofit/>
          </a:bodyPr>
          <a:lstStyle/>
          <a:p>
            <a:r>
              <a:rPr lang="vi-VN" sz="2500" b="1" dirty="0" smtClean="0">
                <a:latin typeface="Cambria" panose="02040503050406030204" pitchFamily="18" charset="0"/>
              </a:rPr>
              <a:t>4.4.Khi nào bắt đàu điều trị bằng thuốc</a:t>
            </a:r>
            <a:endParaRPr lang="vi-VN" sz="2500" b="1" dirty="0">
              <a:latin typeface="Cambria" panose="020405030504060302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4600" y="1088231"/>
            <a:ext cx="6962775" cy="5219700"/>
          </a:xfrm>
        </p:spPr>
      </p:pic>
    </p:spTree>
    <p:extLst>
      <p:ext uri="{BB962C8B-B14F-4D97-AF65-F5344CB8AC3E}">
        <p14:creationId xmlns:p14="http://schemas.microsoft.com/office/powerpoint/2010/main" val="280891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Cambria" panose="02040503050406030204" pitchFamily="18" charset="0"/>
              </a:rPr>
              <a:t>TƯ LIỆU THAM KHẢO</a:t>
            </a:r>
            <a:endParaRPr lang="vi-VN" sz="4000" dirty="0">
              <a:latin typeface="Cambria" panose="02040503050406030204" pitchFamily="18" charset="0"/>
            </a:endParaRPr>
          </a:p>
        </p:txBody>
      </p:sp>
      <p:sp>
        <p:nvSpPr>
          <p:cNvPr id="3" name="Content Placeholder 2"/>
          <p:cNvSpPr>
            <a:spLocks noGrp="1"/>
          </p:cNvSpPr>
          <p:nvPr>
            <p:ph idx="1"/>
          </p:nvPr>
        </p:nvSpPr>
        <p:spPr/>
        <p:txBody>
          <a:bodyPr>
            <a:normAutofit/>
          </a:bodyPr>
          <a:lstStyle/>
          <a:p>
            <a:pPr marL="0" indent="0">
              <a:buNone/>
            </a:pPr>
            <a:endParaRPr lang="en-US" sz="2500" dirty="0">
              <a:latin typeface="Cambria" panose="02040503050406030204" pitchFamily="18" charset="0"/>
              <a:hlinkClick r:id="rId2"/>
            </a:endParaRPr>
          </a:p>
          <a:p>
            <a:r>
              <a:rPr lang="en-US" sz="2500" dirty="0" smtClean="0">
                <a:latin typeface="Cambria" panose="02040503050406030204" pitchFamily="18" charset="0"/>
                <a:hlinkClick r:id="rId2"/>
              </a:rPr>
              <a:t>www.nguyenphuchoc199.com</a:t>
            </a:r>
            <a:endParaRPr lang="en-US" sz="2500" dirty="0" smtClean="0">
              <a:latin typeface="Cambria" panose="02040503050406030204" pitchFamily="18" charset="0"/>
            </a:endParaRPr>
          </a:p>
          <a:p>
            <a:r>
              <a:rPr lang="en-US" sz="2500" dirty="0" smtClean="0">
                <a:latin typeface="Cambria" panose="02040503050406030204" pitchFamily="18" charset="0"/>
                <a:hlinkClick r:id="rId3"/>
              </a:rPr>
              <a:t>www.google.com.vn</a:t>
            </a:r>
            <a:endParaRPr lang="en-US" sz="2500" dirty="0" smtClean="0">
              <a:latin typeface="Cambria" panose="02040503050406030204" pitchFamily="18" charset="0"/>
            </a:endParaRPr>
          </a:p>
          <a:p>
            <a:r>
              <a:rPr lang="en-US" sz="2500" dirty="0" err="1" smtClean="0">
                <a:latin typeface="Cambria" panose="02040503050406030204" pitchFamily="18" charset="0"/>
              </a:rPr>
              <a:t>Đai</a:t>
            </a:r>
            <a:r>
              <a:rPr lang="en-US" sz="2500" dirty="0" smtClean="0">
                <a:latin typeface="Cambria" panose="02040503050406030204" pitchFamily="18" charset="0"/>
              </a:rPr>
              <a:t> </a:t>
            </a:r>
            <a:r>
              <a:rPr lang="en-US" sz="2500" dirty="0" err="1" smtClean="0">
                <a:latin typeface="Cambria" panose="02040503050406030204" pitchFamily="18" charset="0"/>
              </a:rPr>
              <a:t>học</a:t>
            </a:r>
            <a:r>
              <a:rPr lang="en-US" sz="2500" dirty="0" smtClean="0">
                <a:latin typeface="Cambria" panose="02040503050406030204" pitchFamily="18" charset="0"/>
              </a:rPr>
              <a:t> </a:t>
            </a:r>
            <a:r>
              <a:rPr lang="en-US" sz="2500" dirty="0" err="1" smtClean="0">
                <a:latin typeface="Cambria" panose="02040503050406030204" pitchFamily="18" charset="0"/>
              </a:rPr>
              <a:t>duy</a:t>
            </a:r>
            <a:r>
              <a:rPr lang="en-US" sz="2500" dirty="0" smtClean="0">
                <a:latin typeface="Cambria" panose="02040503050406030204" pitchFamily="18" charset="0"/>
              </a:rPr>
              <a:t> </a:t>
            </a:r>
            <a:r>
              <a:rPr lang="en-US" sz="2500" dirty="0" err="1" smtClean="0">
                <a:latin typeface="Cambria" panose="02040503050406030204" pitchFamily="18" charset="0"/>
              </a:rPr>
              <a:t>tân</a:t>
            </a:r>
            <a:r>
              <a:rPr lang="en-US" sz="2500" dirty="0" smtClean="0">
                <a:latin typeface="Cambria" panose="02040503050406030204" pitchFamily="18" charset="0"/>
              </a:rPr>
              <a:t>,(2016) </a:t>
            </a:r>
            <a:r>
              <a:rPr lang="en-US" sz="2500" dirty="0" err="1" smtClean="0">
                <a:latin typeface="Cambria" panose="02040503050406030204" pitchFamily="18" charset="0"/>
              </a:rPr>
              <a:t>Tập</a:t>
            </a:r>
            <a:r>
              <a:rPr lang="en-US" sz="2500" dirty="0" smtClean="0">
                <a:latin typeface="Cambria" panose="02040503050406030204" pitchFamily="18" charset="0"/>
              </a:rPr>
              <a:t> </a:t>
            </a:r>
            <a:r>
              <a:rPr lang="en-US" sz="2500" dirty="0" err="1" smtClean="0">
                <a:latin typeface="Cambria" panose="02040503050406030204" pitchFamily="18" charset="0"/>
              </a:rPr>
              <a:t>bài</a:t>
            </a:r>
            <a:r>
              <a:rPr lang="en-US" sz="2500" dirty="0" smtClean="0">
                <a:latin typeface="Cambria" panose="02040503050406030204" pitchFamily="18" charset="0"/>
              </a:rPr>
              <a:t> </a:t>
            </a:r>
            <a:r>
              <a:rPr lang="en-US" sz="2500" dirty="0" err="1" smtClean="0">
                <a:latin typeface="Cambria" panose="02040503050406030204" pitchFamily="18" charset="0"/>
              </a:rPr>
              <a:t>giảng</a:t>
            </a:r>
            <a:r>
              <a:rPr lang="en-US" sz="2500" dirty="0" smtClean="0">
                <a:latin typeface="Cambria" panose="02040503050406030204" pitchFamily="18" charset="0"/>
              </a:rPr>
              <a:t> </a:t>
            </a:r>
            <a:r>
              <a:rPr lang="en-US" sz="2500" dirty="0" err="1" smtClean="0">
                <a:latin typeface="Cambria" panose="02040503050406030204" pitchFamily="18" charset="0"/>
              </a:rPr>
              <a:t>Bệnh</a:t>
            </a:r>
            <a:r>
              <a:rPr lang="en-US" sz="2500" dirty="0" smtClean="0">
                <a:latin typeface="Cambria" panose="02040503050406030204" pitchFamily="18" charset="0"/>
              </a:rPr>
              <a:t> </a:t>
            </a:r>
            <a:r>
              <a:rPr lang="en-US" sz="2500" dirty="0" err="1" smtClean="0">
                <a:latin typeface="Cambria" panose="02040503050406030204" pitchFamily="18" charset="0"/>
              </a:rPr>
              <a:t>lý</a:t>
            </a:r>
            <a:r>
              <a:rPr lang="en-US" sz="2500" dirty="0" smtClean="0">
                <a:latin typeface="Cambria" panose="02040503050406030204" pitchFamily="18" charset="0"/>
              </a:rPr>
              <a:t> </a:t>
            </a:r>
            <a:r>
              <a:rPr lang="en-US" sz="2500" dirty="0" err="1" smtClean="0">
                <a:latin typeface="Cambria" panose="02040503050406030204" pitchFamily="18" charset="0"/>
              </a:rPr>
              <a:t>học</a:t>
            </a:r>
            <a:endParaRPr lang="en-US" sz="2500" dirty="0" smtClean="0">
              <a:latin typeface="Cambria" panose="02040503050406030204" pitchFamily="18" charset="0"/>
            </a:endParaRPr>
          </a:p>
          <a:p>
            <a:r>
              <a:rPr lang="en-US" sz="2500" dirty="0" err="1" smtClean="0">
                <a:latin typeface="Cambria" panose="02040503050406030204" pitchFamily="18" charset="0"/>
              </a:rPr>
              <a:t>Các</a:t>
            </a:r>
            <a:r>
              <a:rPr lang="en-US" sz="2500" dirty="0" smtClean="0">
                <a:latin typeface="Cambria" panose="02040503050406030204" pitchFamily="18" charset="0"/>
              </a:rPr>
              <a:t> </a:t>
            </a:r>
            <a:r>
              <a:rPr lang="en-US" sz="2500" dirty="0" err="1" smtClean="0">
                <a:latin typeface="Cambria" panose="02040503050406030204" pitchFamily="18" charset="0"/>
              </a:rPr>
              <a:t>giáo</a:t>
            </a:r>
            <a:r>
              <a:rPr lang="en-US" sz="2500" dirty="0" smtClean="0">
                <a:latin typeface="Cambria" panose="02040503050406030204" pitchFamily="18" charset="0"/>
              </a:rPr>
              <a:t> </a:t>
            </a:r>
            <a:r>
              <a:rPr lang="en-US" sz="2500" dirty="0" err="1" smtClean="0">
                <a:latin typeface="Cambria" panose="02040503050406030204" pitchFamily="18" charset="0"/>
              </a:rPr>
              <a:t>trình</a:t>
            </a:r>
            <a:r>
              <a:rPr lang="en-US" sz="2500" dirty="0" smtClean="0">
                <a:latin typeface="Cambria" panose="02040503050406030204" pitchFamily="18" charset="0"/>
              </a:rPr>
              <a:t> </a:t>
            </a:r>
            <a:r>
              <a:rPr lang="en-US" sz="2500" dirty="0" err="1" smtClean="0">
                <a:latin typeface="Cambria" panose="02040503050406030204" pitchFamily="18" charset="0"/>
              </a:rPr>
              <a:t>về</a:t>
            </a:r>
            <a:r>
              <a:rPr lang="en-US" sz="2500" dirty="0" smtClean="0">
                <a:latin typeface="Cambria" panose="02040503050406030204" pitchFamily="18" charset="0"/>
              </a:rPr>
              <a:t> </a:t>
            </a:r>
            <a:r>
              <a:rPr lang="en-US" sz="2500" dirty="0" err="1" smtClean="0">
                <a:latin typeface="Cambria" panose="02040503050406030204" pitchFamily="18" charset="0"/>
              </a:rPr>
              <a:t>bệnh</a:t>
            </a:r>
            <a:r>
              <a:rPr lang="en-US" sz="2500" dirty="0" smtClean="0">
                <a:latin typeface="Cambria" panose="02040503050406030204" pitchFamily="18" charset="0"/>
              </a:rPr>
              <a:t> </a:t>
            </a:r>
            <a:r>
              <a:rPr lang="en-US" sz="2500" dirty="0" err="1" smtClean="0">
                <a:latin typeface="Cambria" panose="02040503050406030204" pitchFamily="18" charset="0"/>
              </a:rPr>
              <a:t>học</a:t>
            </a:r>
            <a:r>
              <a:rPr lang="en-US" sz="2500" dirty="0" smtClean="0">
                <a:latin typeface="Cambria" panose="02040503050406030204" pitchFamily="18" charset="0"/>
              </a:rPr>
              <a:t>, </a:t>
            </a:r>
            <a:r>
              <a:rPr lang="en-US" sz="2500" dirty="0" err="1" smtClean="0">
                <a:latin typeface="Cambria" panose="02040503050406030204" pitchFamily="18" charset="0"/>
              </a:rPr>
              <a:t>dược</a:t>
            </a:r>
            <a:r>
              <a:rPr lang="en-US" sz="2500" dirty="0" smtClean="0">
                <a:latin typeface="Cambria" panose="02040503050406030204" pitchFamily="18" charset="0"/>
              </a:rPr>
              <a:t> </a:t>
            </a:r>
            <a:r>
              <a:rPr lang="en-US" sz="2500" dirty="0" err="1" smtClean="0">
                <a:latin typeface="Cambria" panose="02040503050406030204" pitchFamily="18" charset="0"/>
              </a:rPr>
              <a:t>lý</a:t>
            </a:r>
            <a:r>
              <a:rPr lang="en-US" sz="2500" dirty="0" smtClean="0">
                <a:latin typeface="Cambria" panose="02040503050406030204" pitchFamily="18" charset="0"/>
              </a:rPr>
              <a:t>, </a:t>
            </a:r>
            <a:r>
              <a:rPr lang="en-US" sz="2500" dirty="0" err="1" smtClean="0">
                <a:latin typeface="Cambria" panose="02040503050406030204" pitchFamily="18" charset="0"/>
              </a:rPr>
              <a:t>dược</a:t>
            </a:r>
            <a:r>
              <a:rPr lang="en-US" sz="2500" dirty="0" smtClean="0">
                <a:latin typeface="Cambria" panose="02040503050406030204" pitchFamily="18" charset="0"/>
              </a:rPr>
              <a:t> </a:t>
            </a:r>
            <a:r>
              <a:rPr lang="en-US" sz="2500" dirty="0" err="1" smtClean="0">
                <a:latin typeface="Cambria" panose="02040503050406030204" pitchFamily="18" charset="0"/>
              </a:rPr>
              <a:t>lâm</a:t>
            </a:r>
            <a:r>
              <a:rPr lang="en-US" sz="2500" dirty="0" smtClean="0">
                <a:latin typeface="Cambria" panose="02040503050406030204" pitchFamily="18" charset="0"/>
              </a:rPr>
              <a:t> </a:t>
            </a:r>
            <a:r>
              <a:rPr lang="en-US" sz="2500" dirty="0" err="1" smtClean="0">
                <a:latin typeface="Cambria" panose="02040503050406030204" pitchFamily="18" charset="0"/>
              </a:rPr>
              <a:t>sàng</a:t>
            </a:r>
            <a:r>
              <a:rPr lang="en-US" sz="2500" dirty="0" smtClean="0">
                <a:latin typeface="Cambria" panose="02040503050406030204" pitchFamily="18" charset="0"/>
              </a:rPr>
              <a:t>.</a:t>
            </a:r>
            <a:endParaRPr lang="vi-VN" sz="2500" dirty="0">
              <a:latin typeface="Cambria" panose="02040503050406030204" pitchFamily="18" charset="0"/>
            </a:endParaRPr>
          </a:p>
        </p:txBody>
      </p:sp>
    </p:spTree>
    <p:extLst>
      <p:ext uri="{BB962C8B-B14F-4D97-AF65-F5344CB8AC3E}">
        <p14:creationId xmlns:p14="http://schemas.microsoft.com/office/powerpoint/2010/main" val="2180448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vi-VN" dirty="0" smtClean="0"/>
              <a:t>    </a:t>
            </a:r>
            <a:r>
              <a:rPr lang="vi-VN" sz="4500" dirty="0" smtClean="0">
                <a:latin typeface="Cambria" pitchFamily="18" charset="0"/>
              </a:rPr>
              <a:t>Cảm ơn thầy và các bạn đã lắng nghe</a:t>
            </a:r>
            <a:endParaRPr lang="vi-VN" sz="4500" dirty="0">
              <a:latin typeface="Cambria" pitchFamily="18" charset="0"/>
            </a:endParaRPr>
          </a:p>
        </p:txBody>
      </p:sp>
    </p:spTree>
    <p:extLst>
      <p:ext uri="{BB962C8B-B14F-4D97-AF65-F5344CB8AC3E}">
        <p14:creationId xmlns:p14="http://schemas.microsoft.com/office/powerpoint/2010/main" val="3307674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357166"/>
            <a:ext cx="7676926" cy="954344"/>
          </a:xfrm>
        </p:spPr>
        <p:txBody>
          <a:bodyPr>
            <a:normAutofit fontScale="90000"/>
          </a:bodyPr>
          <a:lstStyle/>
          <a:p>
            <a:pPr algn="l"/>
            <a:r>
              <a:rPr lang="en-US" b="1" dirty="0" smtClean="0">
                <a:solidFill>
                  <a:schemeClr val="tx2"/>
                </a:solidFill>
                <a:latin typeface="Cambria" panose="02040503050406030204" pitchFamily="18" charset="0"/>
              </a:rPr>
              <a:t>1. ĐỊNH NGHĨA, NGUYÊN NHÂN VÀ BỆNH SINH, HẬU QUẢ</a:t>
            </a:r>
            <a:r>
              <a:rPr lang="en-US" dirty="0" smtClean="0">
                <a:latin typeface="Cambria" panose="02040503050406030204" pitchFamily="18" charset="0"/>
              </a:rPr>
              <a:t/>
            </a:r>
            <a:br>
              <a:rPr lang="en-US" dirty="0" smtClean="0">
                <a:latin typeface="Cambria" panose="02040503050406030204" pitchFamily="18" charset="0"/>
              </a:rPr>
            </a:br>
            <a:endParaRPr lang="vi-VN" sz="3600" dirty="0">
              <a:latin typeface="Cambria" panose="02040503050406030204" pitchFamily="18" charset="0"/>
            </a:endParaRPr>
          </a:p>
        </p:txBody>
      </p:sp>
      <p:sp>
        <p:nvSpPr>
          <p:cNvPr id="3" name="Subtitle 2"/>
          <p:cNvSpPr>
            <a:spLocks noGrp="1"/>
          </p:cNvSpPr>
          <p:nvPr>
            <p:ph type="subTitle" idx="1"/>
          </p:nvPr>
        </p:nvSpPr>
        <p:spPr>
          <a:xfrm>
            <a:off x="428596" y="1500174"/>
            <a:ext cx="7992888" cy="4680520"/>
          </a:xfrm>
        </p:spPr>
        <p:txBody>
          <a:bodyPr>
            <a:normAutofit/>
          </a:bodyPr>
          <a:lstStyle/>
          <a:p>
            <a:pPr marL="457200" indent="-457200" algn="l"/>
            <a:r>
              <a:rPr lang="en-US" sz="2800" b="1" dirty="0" smtClean="0">
                <a:solidFill>
                  <a:schemeClr val="tx1"/>
                </a:solidFill>
              </a:rPr>
              <a:t>1.1. </a:t>
            </a:r>
            <a:r>
              <a:rPr lang="en-US" sz="2500" b="1" dirty="0" err="1" smtClean="0">
                <a:solidFill>
                  <a:schemeClr val="tx1"/>
                </a:solidFill>
                <a:latin typeface="Cambria" pitchFamily="18" charset="0"/>
              </a:rPr>
              <a:t>Định</a:t>
            </a:r>
            <a:r>
              <a:rPr lang="en-US" sz="2500" b="1" dirty="0" smtClean="0">
                <a:solidFill>
                  <a:schemeClr val="tx1"/>
                </a:solidFill>
                <a:latin typeface="Cambria" pitchFamily="18" charset="0"/>
              </a:rPr>
              <a:t> </a:t>
            </a:r>
            <a:r>
              <a:rPr lang="en-US" sz="2500" b="1" dirty="0" err="1" smtClean="0">
                <a:solidFill>
                  <a:schemeClr val="tx1"/>
                </a:solidFill>
                <a:latin typeface="Cambria" pitchFamily="18" charset="0"/>
              </a:rPr>
              <a:t>nghĩa</a:t>
            </a:r>
            <a:r>
              <a:rPr lang="en-US" sz="2500" b="1" dirty="0">
                <a:solidFill>
                  <a:schemeClr val="tx1"/>
                </a:solidFill>
                <a:latin typeface="Cambria" pitchFamily="18" charset="0"/>
              </a:rPr>
              <a:t>:</a:t>
            </a:r>
            <a:endParaRPr lang="en-US" sz="2500" b="1" dirty="0" smtClean="0">
              <a:solidFill>
                <a:schemeClr val="tx1"/>
              </a:solidFill>
              <a:latin typeface="Cambria" pitchFamily="18" charset="0"/>
            </a:endParaRPr>
          </a:p>
          <a:p>
            <a:pPr marL="457200" indent="-457200" algn="l">
              <a:buFont typeface="Arial" panose="020B0604020202020204" pitchFamily="34" charset="0"/>
              <a:buChar char="•"/>
            </a:pP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Tăng</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huyết</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áp</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là</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khi</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huyết</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áp</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tâm</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thu</a:t>
            </a:r>
            <a:r>
              <a:rPr lang="en-US" sz="2500" dirty="0" smtClean="0">
                <a:solidFill>
                  <a:schemeClr val="tx1"/>
                </a:solidFill>
                <a:latin typeface="Cambria" pitchFamily="18" charset="0"/>
              </a:rPr>
              <a:t> ≥140mmHg </a:t>
            </a:r>
            <a:r>
              <a:rPr lang="en-US" sz="2500" dirty="0" err="1" smtClean="0">
                <a:solidFill>
                  <a:schemeClr val="tx1"/>
                </a:solidFill>
                <a:latin typeface="Cambria" pitchFamily="18" charset="0"/>
              </a:rPr>
              <a:t>và</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hoặc</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huyết</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áp</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tâm</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trương</a:t>
            </a:r>
            <a:r>
              <a:rPr lang="en-US" sz="2500" dirty="0" smtClean="0">
                <a:solidFill>
                  <a:schemeClr val="tx1"/>
                </a:solidFill>
                <a:latin typeface="Cambria" pitchFamily="18" charset="0"/>
              </a:rPr>
              <a:t> ≥90mmHg.</a:t>
            </a:r>
          </a:p>
          <a:p>
            <a:pPr algn="l"/>
            <a:r>
              <a:rPr lang="en-US" sz="2500" b="1" dirty="0" smtClean="0">
                <a:solidFill>
                  <a:schemeClr val="tx1"/>
                </a:solidFill>
                <a:latin typeface="Cambria" pitchFamily="18" charset="0"/>
              </a:rPr>
              <a:t>1.2. </a:t>
            </a:r>
            <a:r>
              <a:rPr lang="en-US" sz="2500" b="1" dirty="0" err="1" smtClean="0">
                <a:solidFill>
                  <a:schemeClr val="tx1"/>
                </a:solidFill>
                <a:latin typeface="Cambria" pitchFamily="18" charset="0"/>
              </a:rPr>
              <a:t>Nguyên</a:t>
            </a:r>
            <a:r>
              <a:rPr lang="en-US" sz="2500" b="1" dirty="0" smtClean="0">
                <a:solidFill>
                  <a:schemeClr val="tx1"/>
                </a:solidFill>
                <a:latin typeface="Cambria" pitchFamily="18" charset="0"/>
              </a:rPr>
              <a:t> </a:t>
            </a:r>
            <a:r>
              <a:rPr lang="en-US" sz="2500" b="1" dirty="0" err="1" smtClean="0">
                <a:solidFill>
                  <a:schemeClr val="tx1"/>
                </a:solidFill>
                <a:latin typeface="Cambria" pitchFamily="18" charset="0"/>
              </a:rPr>
              <a:t>nhân</a:t>
            </a:r>
            <a:r>
              <a:rPr lang="en-US" sz="2500" b="1" dirty="0" smtClean="0">
                <a:solidFill>
                  <a:schemeClr val="tx1"/>
                </a:solidFill>
                <a:latin typeface="Cambria" pitchFamily="18" charset="0"/>
              </a:rPr>
              <a:t>:</a:t>
            </a:r>
          </a:p>
          <a:p>
            <a:pPr marL="342900" indent="-342900" algn="l">
              <a:buFont typeface="Wingdings" pitchFamily="2" charset="2"/>
              <a:buChar char="Ø"/>
            </a:pPr>
            <a:r>
              <a:rPr lang="en-US" sz="2500" dirty="0" err="1" smtClean="0">
                <a:solidFill>
                  <a:schemeClr val="tx1"/>
                </a:solidFill>
                <a:latin typeface="Cambria" pitchFamily="18" charset="0"/>
              </a:rPr>
              <a:t>Tăng</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huyết</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áp</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nguyên</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phát</a:t>
            </a:r>
            <a:r>
              <a:rPr lang="en-US" sz="2500" dirty="0" smtClean="0">
                <a:solidFill>
                  <a:schemeClr val="tx1"/>
                </a:solidFill>
                <a:latin typeface="Cambria" pitchFamily="18" charset="0"/>
              </a:rPr>
              <a:t>: 90%</a:t>
            </a:r>
          </a:p>
          <a:p>
            <a:pPr marL="342900" indent="-342900" algn="l">
              <a:buFont typeface="Wingdings" pitchFamily="2" charset="2"/>
              <a:buChar char="Ø"/>
            </a:pPr>
            <a:r>
              <a:rPr lang="en-US" sz="2500" dirty="0" err="1" smtClean="0">
                <a:solidFill>
                  <a:schemeClr val="tx1"/>
                </a:solidFill>
                <a:latin typeface="Cambria" pitchFamily="18" charset="0"/>
              </a:rPr>
              <a:t>Tăng</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huyết</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áp</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thứ</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phát</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bệnh</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thận</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nội</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tiết</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bệnh</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tim</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mạch</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nhiễm</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độc</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thai</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nghén</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thuốc</a:t>
            </a:r>
            <a:r>
              <a:rPr lang="en-US" sz="2500" dirty="0" smtClean="0">
                <a:solidFill>
                  <a:schemeClr val="tx1"/>
                </a:solidFill>
                <a:latin typeface="Cambria" pitchFamily="18" charset="0"/>
              </a:rPr>
              <a:t>…</a:t>
            </a:r>
          </a:p>
          <a:p>
            <a:pPr marL="342900" indent="-342900" algn="l">
              <a:buFont typeface="Wingdings" pitchFamily="2" charset="2"/>
              <a:buChar char="Ø"/>
            </a:pPr>
            <a:r>
              <a:rPr lang="en-US" sz="2500" dirty="0" err="1" smtClean="0">
                <a:solidFill>
                  <a:schemeClr val="tx1"/>
                </a:solidFill>
                <a:latin typeface="Cambria" pitchFamily="18" charset="0"/>
              </a:rPr>
              <a:t>Một</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số</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yếu</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tố</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khác</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yếu</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tố</a:t>
            </a:r>
            <a:r>
              <a:rPr lang="en-US" sz="2500" dirty="0" smtClean="0">
                <a:solidFill>
                  <a:schemeClr val="tx1"/>
                </a:solidFill>
                <a:latin typeface="Cambria" pitchFamily="18" charset="0"/>
              </a:rPr>
              <a:t> di </a:t>
            </a:r>
            <a:r>
              <a:rPr lang="en-US" sz="2500" dirty="0" err="1" smtClean="0">
                <a:solidFill>
                  <a:schemeClr val="tx1"/>
                </a:solidFill>
                <a:latin typeface="Cambria" pitchFamily="18" charset="0"/>
              </a:rPr>
              <a:t>truyền</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yếu</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tố</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ăn</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uống</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yếu</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tố</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tâm</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lý</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xã</a:t>
            </a:r>
            <a:r>
              <a:rPr lang="en-US" sz="2500" dirty="0" smtClean="0">
                <a:solidFill>
                  <a:schemeClr val="tx1"/>
                </a:solidFill>
                <a:latin typeface="Cambria" pitchFamily="18" charset="0"/>
              </a:rPr>
              <a:t> </a:t>
            </a:r>
            <a:r>
              <a:rPr lang="en-US" sz="2500" dirty="0" err="1" smtClean="0">
                <a:solidFill>
                  <a:schemeClr val="tx1"/>
                </a:solidFill>
                <a:latin typeface="Cambria" pitchFamily="18" charset="0"/>
              </a:rPr>
              <a:t>hội</a:t>
            </a:r>
            <a:r>
              <a:rPr lang="en-US" sz="2500" dirty="0" smtClean="0">
                <a:solidFill>
                  <a:schemeClr val="tx1"/>
                </a:solidFill>
                <a:latin typeface="Cambria" pitchFamily="18" charset="0"/>
              </a:rPr>
              <a:t>.                 </a:t>
            </a:r>
          </a:p>
          <a:p>
            <a:pPr algn="l"/>
            <a:endParaRPr lang="en-US" sz="2500" dirty="0" smtClean="0">
              <a:solidFill>
                <a:schemeClr val="tx1"/>
              </a:solidFill>
            </a:endParaRPr>
          </a:p>
        </p:txBody>
      </p:sp>
    </p:spTree>
    <p:extLst>
      <p:ext uri="{BB962C8B-B14F-4D97-AF65-F5344CB8AC3E}">
        <p14:creationId xmlns:p14="http://schemas.microsoft.com/office/powerpoint/2010/main" val="3150244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315044"/>
          </a:xfrm>
        </p:spPr>
        <p:txBody>
          <a:bodyPr>
            <a:normAutofit/>
          </a:bodyPr>
          <a:lstStyle/>
          <a:p>
            <a:pPr marL="457200" indent="-457200">
              <a:buNone/>
            </a:pPr>
            <a:r>
              <a:rPr lang="en-US" sz="2500" b="1" dirty="0" smtClean="0"/>
              <a:t>1.3a. </a:t>
            </a:r>
            <a:r>
              <a:rPr lang="en-US" sz="2500" b="1" dirty="0" err="1" smtClean="0"/>
              <a:t>Cơ</a:t>
            </a:r>
            <a:r>
              <a:rPr lang="en-US" sz="2500" b="1" dirty="0" smtClean="0"/>
              <a:t> </a:t>
            </a:r>
            <a:r>
              <a:rPr lang="en-US" sz="2500" b="1" dirty="0" err="1" smtClean="0"/>
              <a:t>chế</a:t>
            </a:r>
            <a:r>
              <a:rPr lang="en-US" sz="2500" b="1" dirty="0" smtClean="0"/>
              <a:t> </a:t>
            </a:r>
            <a:r>
              <a:rPr lang="en-US" sz="2500" b="1" dirty="0" err="1" smtClean="0"/>
              <a:t>sinh</a:t>
            </a:r>
            <a:r>
              <a:rPr lang="en-US" sz="2500" b="1" dirty="0" smtClean="0"/>
              <a:t> </a:t>
            </a:r>
            <a:r>
              <a:rPr lang="en-US" sz="2500" b="1" dirty="0" err="1" smtClean="0"/>
              <a:t>bệnh</a:t>
            </a:r>
            <a:r>
              <a:rPr lang="en-US" sz="2500" b="1" dirty="0" smtClean="0"/>
              <a:t> </a:t>
            </a:r>
            <a:r>
              <a:rPr lang="en-US" sz="2500" b="1" dirty="0" err="1" smtClean="0"/>
              <a:t>của</a:t>
            </a:r>
            <a:r>
              <a:rPr lang="en-US" sz="2500" b="1" dirty="0" smtClean="0"/>
              <a:t> THA </a:t>
            </a:r>
            <a:r>
              <a:rPr lang="en-US" sz="2500" b="1" dirty="0" err="1" smtClean="0"/>
              <a:t>nguyên</a:t>
            </a:r>
            <a:r>
              <a:rPr lang="en-US" sz="2500" b="1" dirty="0" smtClean="0"/>
              <a:t> </a:t>
            </a:r>
            <a:r>
              <a:rPr lang="en-US" sz="2500" b="1" dirty="0" err="1" smtClean="0"/>
              <a:t>phát</a:t>
            </a:r>
            <a:r>
              <a:rPr lang="en-US" sz="2500" b="1" dirty="0" smtClean="0"/>
              <a:t>:</a:t>
            </a:r>
          </a:p>
          <a:p>
            <a:pPr>
              <a:buFont typeface="Courier New" pitchFamily="49" charset="0"/>
              <a:buChar char="o"/>
            </a:pPr>
            <a:r>
              <a:rPr lang="en-US" sz="2500" b="1" dirty="0" err="1" smtClean="0"/>
              <a:t>Biến</a:t>
            </a:r>
            <a:r>
              <a:rPr lang="en-US" sz="2500" b="1" dirty="0" smtClean="0"/>
              <a:t> </a:t>
            </a:r>
            <a:r>
              <a:rPr lang="en-US" sz="2500" b="1" dirty="0" err="1" smtClean="0"/>
              <a:t>đổi</a:t>
            </a:r>
            <a:r>
              <a:rPr lang="en-US" sz="2500" b="1" dirty="0" smtClean="0"/>
              <a:t> </a:t>
            </a:r>
            <a:r>
              <a:rPr lang="en-US" sz="2500" b="1" dirty="0" err="1" smtClean="0"/>
              <a:t>về</a:t>
            </a:r>
            <a:r>
              <a:rPr lang="en-US" sz="2500" b="1" dirty="0" smtClean="0"/>
              <a:t> </a:t>
            </a:r>
            <a:r>
              <a:rPr lang="en-US" sz="2500" b="1" dirty="0" err="1" smtClean="0"/>
              <a:t>huyết</a:t>
            </a:r>
            <a:r>
              <a:rPr lang="en-US" sz="2500" b="1" dirty="0" smtClean="0"/>
              <a:t> </a:t>
            </a:r>
            <a:r>
              <a:rPr lang="en-US" sz="2500" b="1" dirty="0" err="1" smtClean="0"/>
              <a:t>đông</a:t>
            </a:r>
            <a:r>
              <a:rPr lang="en-US" sz="2500" b="1" dirty="0" smtClean="0"/>
              <a:t>:</a:t>
            </a:r>
          </a:p>
          <a:p>
            <a:pPr>
              <a:buFont typeface="Wingdings" panose="05000000000000000000" pitchFamily="2" charset="2"/>
              <a:buChar char="Ø"/>
            </a:pPr>
            <a:r>
              <a:rPr lang="en-US" sz="2500" dirty="0" err="1" smtClean="0"/>
              <a:t>Tần</a:t>
            </a:r>
            <a:r>
              <a:rPr lang="en-US" sz="2500" dirty="0" smtClean="0"/>
              <a:t> </a:t>
            </a:r>
            <a:r>
              <a:rPr lang="en-US" sz="2500" dirty="0" err="1" smtClean="0"/>
              <a:t>số</a:t>
            </a:r>
            <a:r>
              <a:rPr lang="en-US" sz="2500" dirty="0" smtClean="0"/>
              <a:t> </a:t>
            </a:r>
            <a:r>
              <a:rPr lang="en-US" sz="2500" dirty="0" err="1" smtClean="0"/>
              <a:t>tim</a:t>
            </a:r>
            <a:r>
              <a:rPr lang="en-US" sz="2500" dirty="0" smtClean="0"/>
              <a:t>, </a:t>
            </a:r>
            <a:r>
              <a:rPr lang="en-US" sz="2500" dirty="0" err="1" smtClean="0"/>
              <a:t>lưu</a:t>
            </a:r>
            <a:r>
              <a:rPr lang="en-US" sz="2500" dirty="0" smtClean="0"/>
              <a:t> </a:t>
            </a:r>
            <a:r>
              <a:rPr lang="en-US" sz="2500" dirty="0" err="1" smtClean="0"/>
              <a:t>lượng</a:t>
            </a:r>
            <a:r>
              <a:rPr lang="en-US" sz="2500" dirty="0" smtClean="0"/>
              <a:t> </a:t>
            </a:r>
            <a:r>
              <a:rPr lang="en-US" sz="2500" dirty="0" err="1" smtClean="0"/>
              <a:t>tim</a:t>
            </a:r>
            <a:r>
              <a:rPr lang="en-US" sz="2500" dirty="0" smtClean="0"/>
              <a:t> </a:t>
            </a:r>
            <a:r>
              <a:rPr lang="en-US" sz="2500" dirty="0" err="1" smtClean="0"/>
              <a:t>tăng</a:t>
            </a:r>
            <a:r>
              <a:rPr lang="en-US" sz="2500" dirty="0" smtClean="0"/>
              <a:t> </a:t>
            </a:r>
            <a:r>
              <a:rPr lang="en-US" sz="2500" dirty="0" err="1" smtClean="0"/>
              <a:t>dần</a:t>
            </a:r>
            <a:r>
              <a:rPr lang="en-US" sz="2500" dirty="0" smtClean="0"/>
              <a:t>…</a:t>
            </a:r>
          </a:p>
          <a:p>
            <a:pPr>
              <a:buFont typeface="Wingdings" panose="05000000000000000000" pitchFamily="2" charset="2"/>
              <a:buChar char="Ø"/>
            </a:pPr>
            <a:r>
              <a:rPr lang="en-US" sz="2500" dirty="0" err="1" smtClean="0"/>
              <a:t>Tại</a:t>
            </a:r>
            <a:r>
              <a:rPr lang="en-US" sz="2500" dirty="0" smtClean="0"/>
              <a:t> </a:t>
            </a:r>
            <a:r>
              <a:rPr lang="en-US" sz="2500" dirty="0" err="1" smtClean="0"/>
              <a:t>thận</a:t>
            </a:r>
            <a:r>
              <a:rPr lang="en-US" sz="2500" dirty="0" smtClean="0"/>
              <a:t>, </a:t>
            </a:r>
            <a:r>
              <a:rPr lang="en-US" sz="2500" dirty="0" err="1" smtClean="0"/>
              <a:t>tăng</a:t>
            </a:r>
            <a:r>
              <a:rPr lang="en-US" sz="2500" dirty="0" smtClean="0"/>
              <a:t> </a:t>
            </a:r>
            <a:r>
              <a:rPr lang="en-US" sz="2500" dirty="0" err="1" smtClean="0"/>
              <a:t>sức</a:t>
            </a:r>
            <a:r>
              <a:rPr lang="en-US" sz="2500" dirty="0" smtClean="0"/>
              <a:t> </a:t>
            </a:r>
            <a:r>
              <a:rPr lang="en-US" sz="2500" dirty="0" err="1" smtClean="0"/>
              <a:t>cản</a:t>
            </a:r>
            <a:r>
              <a:rPr lang="en-US" sz="2500" dirty="0" smtClean="0"/>
              <a:t> </a:t>
            </a:r>
            <a:r>
              <a:rPr lang="en-US" sz="2500" dirty="0" err="1" smtClean="0"/>
              <a:t>mạch</a:t>
            </a:r>
            <a:r>
              <a:rPr lang="en-US" sz="2500" dirty="0" smtClean="0"/>
              <a:t> </a:t>
            </a:r>
            <a:r>
              <a:rPr lang="en-US" sz="2500" dirty="0" err="1" smtClean="0"/>
              <a:t>thận</a:t>
            </a:r>
            <a:r>
              <a:rPr lang="en-US" sz="2500" dirty="0" smtClean="0"/>
              <a:t>, </a:t>
            </a:r>
            <a:r>
              <a:rPr lang="en-US" sz="2500" dirty="0" err="1" smtClean="0"/>
              <a:t>giảm</a:t>
            </a:r>
            <a:r>
              <a:rPr lang="en-US" sz="2500" dirty="0" smtClean="0"/>
              <a:t> </a:t>
            </a:r>
            <a:r>
              <a:rPr lang="en-US" sz="2500" dirty="0" err="1" smtClean="0"/>
              <a:t>lưu</a:t>
            </a:r>
            <a:r>
              <a:rPr lang="en-US" sz="2500" dirty="0" smtClean="0"/>
              <a:t> </a:t>
            </a:r>
            <a:r>
              <a:rPr lang="en-US" sz="2500" dirty="0" err="1" smtClean="0"/>
              <a:t>lượng</a:t>
            </a:r>
            <a:r>
              <a:rPr lang="en-US" sz="2500" dirty="0"/>
              <a:t> </a:t>
            </a:r>
            <a:r>
              <a:rPr lang="en-US" sz="2500" dirty="0" err="1" smtClean="0"/>
              <a:t>máu</a:t>
            </a:r>
            <a:r>
              <a:rPr lang="en-US" sz="2500" dirty="0" smtClean="0"/>
              <a:t> </a:t>
            </a:r>
            <a:r>
              <a:rPr lang="en-US" sz="2500" dirty="0" err="1" smtClean="0"/>
              <a:t>tại</a:t>
            </a:r>
            <a:r>
              <a:rPr lang="en-US" sz="2500" dirty="0" smtClean="0"/>
              <a:t> </a:t>
            </a:r>
            <a:r>
              <a:rPr lang="en-US" sz="2500" dirty="0" err="1" smtClean="0"/>
              <a:t>thận</a:t>
            </a:r>
            <a:r>
              <a:rPr lang="en-US" sz="2500" dirty="0" smtClean="0"/>
              <a:t>…</a:t>
            </a:r>
          </a:p>
          <a:p>
            <a:pPr>
              <a:buFont typeface="Courier New" pitchFamily="49" charset="0"/>
              <a:buChar char="o"/>
            </a:pPr>
            <a:r>
              <a:rPr lang="en-US" sz="2500" b="1" dirty="0" smtClean="0"/>
              <a:t> </a:t>
            </a:r>
            <a:r>
              <a:rPr lang="en-US" sz="2500" b="1" dirty="0" err="1" smtClean="0"/>
              <a:t>Biến</a:t>
            </a:r>
            <a:r>
              <a:rPr lang="en-US" sz="2500" b="1" dirty="0" smtClean="0"/>
              <a:t> </a:t>
            </a:r>
            <a:r>
              <a:rPr lang="en-US" sz="2500" b="1" dirty="0" err="1" smtClean="0"/>
              <a:t>đổi</a:t>
            </a:r>
            <a:r>
              <a:rPr lang="en-US" sz="2500" b="1" dirty="0" smtClean="0"/>
              <a:t> </a:t>
            </a:r>
            <a:r>
              <a:rPr lang="en-US" sz="2500" b="1" dirty="0" err="1" smtClean="0"/>
              <a:t>về</a:t>
            </a:r>
            <a:r>
              <a:rPr lang="en-US" sz="2500" b="1" dirty="0" smtClean="0"/>
              <a:t> </a:t>
            </a:r>
            <a:r>
              <a:rPr lang="en-US" sz="2500" b="1" dirty="0" err="1" smtClean="0"/>
              <a:t>thần</a:t>
            </a:r>
            <a:r>
              <a:rPr lang="en-US" sz="2500" b="1" dirty="0" smtClean="0"/>
              <a:t> </a:t>
            </a:r>
            <a:r>
              <a:rPr lang="en-US" sz="2500" b="1" dirty="0" err="1" smtClean="0"/>
              <a:t>kinh</a:t>
            </a:r>
            <a:r>
              <a:rPr lang="en-US" sz="2500" b="1" dirty="0" smtClean="0"/>
              <a:t>:</a:t>
            </a:r>
          </a:p>
          <a:p>
            <a:pPr>
              <a:buFont typeface="Wingdings" panose="05000000000000000000" pitchFamily="2" charset="2"/>
              <a:buChar char="Ø"/>
            </a:pPr>
            <a:r>
              <a:rPr lang="en-US" sz="2500" dirty="0" smtClean="0"/>
              <a:t>HTK </a:t>
            </a:r>
            <a:r>
              <a:rPr lang="en-US" sz="2500" dirty="0" err="1" smtClean="0"/>
              <a:t>tự</a:t>
            </a:r>
            <a:r>
              <a:rPr lang="en-US" sz="2500" dirty="0" smtClean="0"/>
              <a:t> </a:t>
            </a:r>
            <a:r>
              <a:rPr lang="en-US" sz="2500" dirty="0" err="1" smtClean="0"/>
              <a:t>động</a:t>
            </a:r>
            <a:r>
              <a:rPr lang="en-US" sz="2500" dirty="0" smtClean="0"/>
              <a:t> </a:t>
            </a:r>
            <a:r>
              <a:rPr lang="en-US" sz="2500" dirty="0" err="1" smtClean="0"/>
              <a:t>giao</a:t>
            </a:r>
            <a:r>
              <a:rPr lang="en-US" sz="2500" dirty="0" smtClean="0"/>
              <a:t> </a:t>
            </a:r>
            <a:r>
              <a:rPr lang="en-US" sz="2500" dirty="0" err="1" smtClean="0"/>
              <a:t>cảm</a:t>
            </a:r>
            <a:r>
              <a:rPr lang="en-US" sz="2500" dirty="0" smtClean="0"/>
              <a:t>- </a:t>
            </a:r>
            <a:r>
              <a:rPr lang="en-US" sz="2500" dirty="0" err="1" smtClean="0"/>
              <a:t>trong</a:t>
            </a:r>
            <a:r>
              <a:rPr lang="en-US" sz="2500" dirty="0" smtClean="0"/>
              <a:t> THA </a:t>
            </a:r>
            <a:r>
              <a:rPr lang="en-US" sz="2500" dirty="0" err="1" smtClean="0"/>
              <a:t>các</a:t>
            </a:r>
            <a:r>
              <a:rPr lang="en-US" sz="2500" dirty="0" smtClean="0"/>
              <a:t> </a:t>
            </a:r>
            <a:r>
              <a:rPr lang="en-US" sz="2500" dirty="0" err="1" smtClean="0"/>
              <a:t>thụ</a:t>
            </a:r>
            <a:r>
              <a:rPr lang="en-US" sz="2500" dirty="0" smtClean="0"/>
              <a:t> </a:t>
            </a:r>
            <a:r>
              <a:rPr lang="en-US" sz="2500" dirty="0" err="1" smtClean="0"/>
              <a:t>thể</a:t>
            </a:r>
            <a:r>
              <a:rPr lang="en-US" sz="2500" dirty="0" smtClean="0"/>
              <a:t> </a:t>
            </a:r>
            <a:r>
              <a:rPr lang="en-US" sz="2500" dirty="0" err="1" smtClean="0"/>
              <a:t>cảm</a:t>
            </a:r>
            <a:r>
              <a:rPr lang="en-US" sz="2500" dirty="0" smtClean="0"/>
              <a:t> </a:t>
            </a:r>
            <a:r>
              <a:rPr lang="en-US" sz="2500" dirty="0" err="1" smtClean="0"/>
              <a:t>áp</a:t>
            </a:r>
            <a:r>
              <a:rPr lang="en-US" sz="2500" dirty="0" smtClean="0"/>
              <a:t> </a:t>
            </a:r>
            <a:r>
              <a:rPr lang="en-US" sz="2500" dirty="0" err="1" smtClean="0"/>
              <a:t>lực</a:t>
            </a:r>
            <a:r>
              <a:rPr lang="en-US" sz="2500" dirty="0" smtClean="0"/>
              <a:t> </a:t>
            </a:r>
            <a:r>
              <a:rPr lang="en-US" sz="2500" dirty="0" err="1" smtClean="0"/>
              <a:t>được</a:t>
            </a:r>
            <a:r>
              <a:rPr lang="en-US" sz="2500" dirty="0" smtClean="0"/>
              <a:t> </a:t>
            </a:r>
            <a:r>
              <a:rPr lang="en-US" sz="2500" dirty="0" err="1" smtClean="0"/>
              <a:t>điều</a:t>
            </a:r>
            <a:r>
              <a:rPr lang="en-US" sz="2500" dirty="0" smtClean="0"/>
              <a:t> </a:t>
            </a:r>
            <a:r>
              <a:rPr lang="en-US" sz="2500" dirty="0" err="1" smtClean="0"/>
              <a:t>chỉnh</a:t>
            </a:r>
            <a:r>
              <a:rPr lang="en-US" sz="2500" dirty="0" smtClean="0"/>
              <a:t> </a:t>
            </a:r>
            <a:r>
              <a:rPr lang="en-US" sz="2500" dirty="0" err="1" smtClean="0"/>
              <a:t>đến</a:t>
            </a:r>
            <a:r>
              <a:rPr lang="en-US" sz="2500" dirty="0" smtClean="0"/>
              <a:t> </a:t>
            </a:r>
            <a:r>
              <a:rPr lang="en-US" sz="2500" dirty="0" err="1" smtClean="0"/>
              <a:t>mức</a:t>
            </a:r>
            <a:r>
              <a:rPr lang="en-US" sz="2500" dirty="0" smtClean="0"/>
              <a:t> </a:t>
            </a:r>
            <a:r>
              <a:rPr lang="en-US" sz="2500" dirty="0" err="1" smtClean="0"/>
              <a:t>cao</a:t>
            </a:r>
            <a:r>
              <a:rPr lang="en-US" sz="2500" dirty="0" smtClean="0"/>
              <a:t> </a:t>
            </a:r>
            <a:r>
              <a:rPr lang="en-US" sz="2500" dirty="0" err="1" smtClean="0"/>
              <a:t>nhất</a:t>
            </a:r>
            <a:r>
              <a:rPr lang="en-US" sz="2500" dirty="0" smtClean="0"/>
              <a:t> </a:t>
            </a:r>
            <a:r>
              <a:rPr lang="en-US" sz="2500" dirty="0" err="1" smtClean="0"/>
              <a:t>với</a:t>
            </a:r>
            <a:r>
              <a:rPr lang="en-US" sz="2500" dirty="0" smtClean="0"/>
              <a:t> </a:t>
            </a:r>
            <a:r>
              <a:rPr lang="en-US" sz="2500" dirty="0" err="1" smtClean="0"/>
              <a:t>ngưỡng</a:t>
            </a:r>
            <a:r>
              <a:rPr lang="en-US" sz="2500" dirty="0" smtClean="0"/>
              <a:t> </a:t>
            </a:r>
            <a:r>
              <a:rPr lang="en-US" sz="2500" dirty="0" err="1" smtClean="0"/>
              <a:t>nhạy</a:t>
            </a:r>
            <a:r>
              <a:rPr lang="en-US" sz="2500" dirty="0" smtClean="0"/>
              <a:t> </a:t>
            </a:r>
            <a:r>
              <a:rPr lang="en-US" sz="2500" dirty="0" err="1" smtClean="0"/>
              <a:t>cảm</a:t>
            </a:r>
            <a:r>
              <a:rPr lang="en-US" sz="2500" dirty="0" smtClean="0"/>
              <a:t> </a:t>
            </a:r>
            <a:r>
              <a:rPr lang="en-US" sz="2500" dirty="0" err="1" smtClean="0"/>
              <a:t>cao</a:t>
            </a:r>
            <a:r>
              <a:rPr lang="en-US" sz="2500" dirty="0" smtClean="0"/>
              <a:t> </a:t>
            </a:r>
            <a:r>
              <a:rPr lang="en-US" sz="2500" dirty="0" err="1" smtClean="0"/>
              <a:t>nhất</a:t>
            </a:r>
            <a:r>
              <a:rPr lang="en-US" sz="2500" dirty="0" smtClean="0"/>
              <a:t>.</a:t>
            </a:r>
          </a:p>
          <a:p>
            <a:pPr>
              <a:buFont typeface="Courier New" pitchFamily="49" charset="0"/>
              <a:buChar char="o"/>
            </a:pPr>
            <a:r>
              <a:rPr lang="en-US" sz="2500" b="1" dirty="0" smtClean="0"/>
              <a:t> </a:t>
            </a:r>
            <a:r>
              <a:rPr lang="en-US" sz="2500" b="1" dirty="0" err="1" smtClean="0"/>
              <a:t>Biến</a:t>
            </a:r>
            <a:r>
              <a:rPr lang="en-US" sz="2500" b="1" dirty="0" smtClean="0"/>
              <a:t> </a:t>
            </a:r>
            <a:r>
              <a:rPr lang="en-US" sz="2500" b="1" dirty="0" err="1" smtClean="0"/>
              <a:t>đổi</a:t>
            </a:r>
            <a:r>
              <a:rPr lang="en-US" sz="2500" b="1" dirty="0" smtClean="0"/>
              <a:t> </a:t>
            </a:r>
            <a:r>
              <a:rPr lang="en-US" sz="2500" b="1" dirty="0" err="1" smtClean="0"/>
              <a:t>về</a:t>
            </a:r>
            <a:r>
              <a:rPr lang="en-US" sz="2500" b="1" dirty="0" smtClean="0"/>
              <a:t> </a:t>
            </a:r>
            <a:r>
              <a:rPr lang="en-US" sz="2500" b="1" dirty="0" err="1" smtClean="0"/>
              <a:t>dịch</a:t>
            </a:r>
            <a:r>
              <a:rPr lang="en-US" sz="2500" b="1" dirty="0" smtClean="0"/>
              <a:t> </a:t>
            </a:r>
            <a:r>
              <a:rPr lang="en-US" sz="2500" b="1" dirty="0" err="1" smtClean="0"/>
              <a:t>thể</a:t>
            </a:r>
            <a:r>
              <a:rPr lang="en-US" sz="2500" b="1" dirty="0" smtClean="0"/>
              <a:t>:</a:t>
            </a:r>
          </a:p>
          <a:p>
            <a:pPr>
              <a:buFont typeface="Wingdings" panose="05000000000000000000" pitchFamily="2" charset="2"/>
              <a:buChar char="Ø"/>
            </a:pPr>
            <a:r>
              <a:rPr lang="en-US" sz="2500" dirty="0" smtClean="0"/>
              <a:t> </a:t>
            </a:r>
            <a:r>
              <a:rPr lang="en-US" sz="2500" dirty="0" err="1" smtClean="0"/>
              <a:t>Hệ</a:t>
            </a:r>
            <a:r>
              <a:rPr lang="en-US" sz="2500" dirty="0" smtClean="0"/>
              <a:t> Renin-</a:t>
            </a:r>
            <a:r>
              <a:rPr lang="en-US" sz="2500" dirty="0" err="1" smtClean="0"/>
              <a:t>Angiotensien</a:t>
            </a:r>
            <a:r>
              <a:rPr lang="en-US" sz="2500" dirty="0" smtClean="0"/>
              <a:t> (RAA)</a:t>
            </a:r>
          </a:p>
          <a:p>
            <a:pPr>
              <a:buFont typeface="Wingdings" panose="05000000000000000000" pitchFamily="2" charset="2"/>
              <a:buChar char="Ø"/>
            </a:pPr>
            <a:r>
              <a:rPr lang="en-US" sz="2500" dirty="0" smtClean="0"/>
              <a:t>Vasopressin (ADH)</a:t>
            </a:r>
          </a:p>
          <a:p>
            <a:pPr>
              <a:buFont typeface="Wingdings" panose="05000000000000000000" pitchFamily="2" charset="2"/>
              <a:buChar char="Ø"/>
            </a:pPr>
            <a:r>
              <a:rPr lang="en-US" sz="2500" dirty="0" err="1" smtClean="0"/>
              <a:t>Chất</a:t>
            </a:r>
            <a:r>
              <a:rPr lang="en-US" sz="2500" dirty="0" smtClean="0"/>
              <a:t> Prostaglandin</a:t>
            </a:r>
          </a:p>
          <a:p>
            <a:pPr marL="0" indent="0">
              <a:buNone/>
            </a:pPr>
            <a:r>
              <a:rPr lang="en-US" sz="2500" b="1" dirty="0" smtClean="0"/>
              <a:t>1.3b. </a:t>
            </a:r>
            <a:r>
              <a:rPr lang="en-US" sz="2500" b="1" dirty="0" err="1" smtClean="0"/>
              <a:t>Cơ</a:t>
            </a:r>
            <a:r>
              <a:rPr lang="en-US" sz="2500" b="1" dirty="0" smtClean="0"/>
              <a:t> </a:t>
            </a:r>
            <a:r>
              <a:rPr lang="en-US" sz="2500" b="1" dirty="0" err="1" smtClean="0"/>
              <a:t>chế</a:t>
            </a:r>
            <a:r>
              <a:rPr lang="en-US" sz="2500" b="1" dirty="0" smtClean="0"/>
              <a:t> </a:t>
            </a:r>
            <a:r>
              <a:rPr lang="en-US" sz="2500" b="1" dirty="0" err="1" smtClean="0"/>
              <a:t>bệnh</a:t>
            </a:r>
            <a:r>
              <a:rPr lang="en-US" sz="2500" b="1" dirty="0" smtClean="0"/>
              <a:t> </a:t>
            </a:r>
            <a:r>
              <a:rPr lang="en-US" sz="2500" b="1" dirty="0" err="1" smtClean="0"/>
              <a:t>sinh</a:t>
            </a:r>
            <a:r>
              <a:rPr lang="en-US" sz="2500" b="1" dirty="0" smtClean="0"/>
              <a:t> THA </a:t>
            </a:r>
            <a:r>
              <a:rPr lang="en-US" sz="2500" b="1" dirty="0" err="1" smtClean="0"/>
              <a:t>thứ</a:t>
            </a:r>
            <a:r>
              <a:rPr lang="en-US" sz="2500" b="1" dirty="0" smtClean="0"/>
              <a:t> </a:t>
            </a:r>
            <a:r>
              <a:rPr lang="en-US" sz="2500" b="1" dirty="0" err="1" smtClean="0"/>
              <a:t>phát</a:t>
            </a:r>
            <a:r>
              <a:rPr lang="en-US" sz="2500" b="1" dirty="0" smtClean="0"/>
              <a:t>: </a:t>
            </a:r>
            <a:r>
              <a:rPr lang="en-US" sz="2500" dirty="0" err="1" smtClean="0"/>
              <a:t>tùy</a:t>
            </a:r>
            <a:r>
              <a:rPr lang="en-US" sz="2500" dirty="0" smtClean="0"/>
              <a:t> </a:t>
            </a:r>
            <a:r>
              <a:rPr lang="en-US" sz="2500" dirty="0" err="1" smtClean="0"/>
              <a:t>nguyên</a:t>
            </a:r>
            <a:r>
              <a:rPr lang="en-US" sz="2500" dirty="0" smtClean="0"/>
              <a:t> </a:t>
            </a:r>
            <a:r>
              <a:rPr lang="en-US" sz="2500" dirty="0" err="1" smtClean="0"/>
              <a:t>nhân</a:t>
            </a:r>
            <a:endParaRPr lang="en-US" sz="2500" dirty="0" smtClean="0"/>
          </a:p>
          <a:p>
            <a:pPr>
              <a:buFont typeface="Wingdings" panose="05000000000000000000" pitchFamily="2" charset="2"/>
              <a:buChar char="Ø"/>
            </a:pPr>
            <a:endParaRPr lang="en-US" sz="2500" dirty="0" smtClean="0"/>
          </a:p>
          <a:p>
            <a:pPr marL="0" indent="0">
              <a:buNone/>
            </a:pPr>
            <a:endParaRPr lang="en-US" sz="2500" dirty="0" smtClean="0"/>
          </a:p>
          <a:p>
            <a:pPr>
              <a:buFont typeface="Wingdings" panose="05000000000000000000" pitchFamily="2" charset="2"/>
              <a:buChar char="Ø"/>
            </a:pPr>
            <a:endParaRPr lang="vi-VN" sz="2500" dirty="0"/>
          </a:p>
        </p:txBody>
      </p:sp>
    </p:spTree>
    <p:extLst>
      <p:ext uri="{BB962C8B-B14F-4D97-AF65-F5344CB8AC3E}">
        <p14:creationId xmlns:p14="http://schemas.microsoft.com/office/powerpoint/2010/main" val="2222796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4857403"/>
          </a:xfrm>
        </p:spPr>
        <p:txBody>
          <a:bodyPr>
            <a:normAutofit/>
          </a:bodyPr>
          <a:lstStyle/>
          <a:p>
            <a:pPr>
              <a:buNone/>
            </a:pPr>
            <a:r>
              <a:rPr lang="en-US" sz="2500" b="1" dirty="0" smtClean="0">
                <a:latin typeface="Cambria" panose="02040503050406030204" pitchFamily="18" charset="0"/>
              </a:rPr>
              <a:t>1.4. </a:t>
            </a:r>
            <a:r>
              <a:rPr lang="en-US" sz="2500" b="1" dirty="0" err="1" smtClean="0">
                <a:latin typeface="Cambria" panose="02040503050406030204" pitchFamily="18" charset="0"/>
              </a:rPr>
              <a:t>Hậu</a:t>
            </a:r>
            <a:r>
              <a:rPr lang="en-US" sz="2500" b="1" dirty="0" smtClean="0">
                <a:latin typeface="Cambria" panose="02040503050406030204" pitchFamily="18" charset="0"/>
              </a:rPr>
              <a:t> </a:t>
            </a:r>
            <a:r>
              <a:rPr lang="en-US" sz="2500" b="1" dirty="0" err="1" smtClean="0">
                <a:latin typeface="Cambria" panose="02040503050406030204" pitchFamily="18" charset="0"/>
              </a:rPr>
              <a:t>quả</a:t>
            </a:r>
            <a:r>
              <a:rPr lang="en-US" sz="2500" b="1" dirty="0" smtClean="0">
                <a:latin typeface="Cambria" panose="02040503050406030204" pitchFamily="18" charset="0"/>
              </a:rPr>
              <a:t> </a:t>
            </a:r>
            <a:r>
              <a:rPr lang="en-US" sz="2500" b="1" dirty="0" err="1" smtClean="0">
                <a:latin typeface="Cambria" panose="02040503050406030204" pitchFamily="18" charset="0"/>
              </a:rPr>
              <a:t>của</a:t>
            </a:r>
            <a:r>
              <a:rPr lang="en-US" sz="2500" b="1" dirty="0" smtClean="0">
                <a:latin typeface="Cambria" panose="02040503050406030204" pitchFamily="18" charset="0"/>
              </a:rPr>
              <a:t> </a:t>
            </a:r>
            <a:r>
              <a:rPr lang="en-US" sz="2500" b="1" dirty="0" err="1" smtClean="0">
                <a:latin typeface="Cambria" panose="02040503050406030204" pitchFamily="18" charset="0"/>
              </a:rPr>
              <a:t>tăng</a:t>
            </a:r>
            <a:r>
              <a:rPr lang="en-US" sz="2500" b="1" dirty="0" smtClean="0">
                <a:latin typeface="Cambria" panose="02040503050406030204" pitchFamily="18" charset="0"/>
              </a:rPr>
              <a:t> </a:t>
            </a:r>
            <a:r>
              <a:rPr lang="en-US" sz="2500" b="1" dirty="0" err="1" smtClean="0">
                <a:latin typeface="Cambria" panose="02040503050406030204" pitchFamily="18" charset="0"/>
              </a:rPr>
              <a:t>huyết</a:t>
            </a:r>
            <a:r>
              <a:rPr lang="en-US" sz="2500" b="1" dirty="0" smtClean="0">
                <a:latin typeface="Cambria" panose="02040503050406030204" pitchFamily="18" charset="0"/>
              </a:rPr>
              <a:t> </a:t>
            </a:r>
            <a:r>
              <a:rPr lang="en-US" sz="2500" b="1" dirty="0" err="1" smtClean="0">
                <a:latin typeface="Cambria" panose="02040503050406030204" pitchFamily="18" charset="0"/>
              </a:rPr>
              <a:t>áp</a:t>
            </a:r>
            <a:r>
              <a:rPr lang="en-US" sz="2500" b="1" dirty="0" smtClean="0">
                <a:latin typeface="Cambria" panose="02040503050406030204" pitchFamily="18" charset="0"/>
              </a:rPr>
              <a:t>: </a:t>
            </a:r>
          </a:p>
          <a:p>
            <a:pPr marL="0" indent="0">
              <a:buNone/>
            </a:pPr>
            <a:endParaRPr lang="en-US" sz="2500" dirty="0" smtClean="0">
              <a:latin typeface="Cambria" panose="02040503050406030204" pitchFamily="18" charset="0"/>
            </a:endParaRPr>
          </a:p>
          <a:p>
            <a:pPr marL="0" indent="0">
              <a:buNone/>
            </a:pPr>
            <a:endParaRPr lang="vi-VN" sz="2500" dirty="0">
              <a:latin typeface="Cambria" panose="020405030504060302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980728"/>
            <a:ext cx="5688632" cy="5347421"/>
          </a:xfrm>
          <a:prstGeom prst="rect">
            <a:avLst/>
          </a:prstGeom>
        </p:spPr>
      </p:pic>
    </p:spTree>
    <p:extLst>
      <p:ext uri="{BB962C8B-B14F-4D97-AF65-F5344CB8AC3E}">
        <p14:creationId xmlns:p14="http://schemas.microsoft.com/office/powerpoint/2010/main" val="327117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85728"/>
            <a:ext cx="8215338" cy="714380"/>
          </a:xfrm>
          <a:prstGeom prst="rect">
            <a:avLst/>
          </a:prstGeom>
          <a:noFill/>
        </p:spPr>
        <p:txBody>
          <a:bodyPr wrap="square" rtlCol="0">
            <a:spAutoFit/>
          </a:bodyPr>
          <a:lstStyle/>
          <a:p>
            <a:pPr algn="ctr"/>
            <a:r>
              <a:rPr lang="en-US" sz="4000" b="1" dirty="0" smtClean="0">
                <a:solidFill>
                  <a:schemeClr val="tx2"/>
                </a:solidFill>
                <a:latin typeface="Cambria" pitchFamily="18" charset="0"/>
              </a:rPr>
              <a:t>2.Chẩn </a:t>
            </a:r>
            <a:r>
              <a:rPr lang="en-US" sz="4000" b="1" dirty="0" err="1" smtClean="0">
                <a:solidFill>
                  <a:schemeClr val="tx2"/>
                </a:solidFill>
                <a:latin typeface="Cambria" pitchFamily="18" charset="0"/>
              </a:rPr>
              <a:t>đoán</a:t>
            </a:r>
            <a:r>
              <a:rPr lang="en-US" sz="4000" b="1" dirty="0" smtClean="0">
                <a:solidFill>
                  <a:schemeClr val="tx2"/>
                </a:solidFill>
                <a:latin typeface="Cambria" pitchFamily="18" charset="0"/>
              </a:rPr>
              <a:t> </a:t>
            </a:r>
            <a:r>
              <a:rPr lang="en-US" sz="4000" b="1" dirty="0" err="1" smtClean="0">
                <a:solidFill>
                  <a:schemeClr val="tx2"/>
                </a:solidFill>
                <a:latin typeface="Cambria" pitchFamily="18" charset="0"/>
              </a:rPr>
              <a:t>tăng</a:t>
            </a:r>
            <a:r>
              <a:rPr lang="en-US" sz="4000" b="1" dirty="0" smtClean="0">
                <a:solidFill>
                  <a:schemeClr val="tx2"/>
                </a:solidFill>
                <a:latin typeface="Cambria" pitchFamily="18" charset="0"/>
              </a:rPr>
              <a:t> </a:t>
            </a:r>
            <a:r>
              <a:rPr lang="en-US" sz="4000" b="1" dirty="0" err="1" smtClean="0">
                <a:solidFill>
                  <a:schemeClr val="tx2"/>
                </a:solidFill>
                <a:latin typeface="Cambria" pitchFamily="18" charset="0"/>
              </a:rPr>
              <a:t>huyết</a:t>
            </a:r>
            <a:r>
              <a:rPr lang="en-US" sz="4000" b="1" dirty="0" smtClean="0">
                <a:solidFill>
                  <a:schemeClr val="tx2"/>
                </a:solidFill>
                <a:latin typeface="Cambria" pitchFamily="18" charset="0"/>
              </a:rPr>
              <a:t> </a:t>
            </a:r>
            <a:r>
              <a:rPr lang="en-US" sz="4000" b="1" dirty="0" err="1" smtClean="0">
                <a:solidFill>
                  <a:schemeClr val="tx2"/>
                </a:solidFill>
                <a:latin typeface="Cambria" pitchFamily="18" charset="0"/>
              </a:rPr>
              <a:t>áp</a:t>
            </a:r>
            <a:endParaRPr lang="vi-VN" sz="4000" b="1" dirty="0" smtClean="0">
              <a:solidFill>
                <a:schemeClr val="tx2"/>
              </a:solidFill>
              <a:latin typeface="Cambria" pitchFamily="18" charset="0"/>
            </a:endParaRPr>
          </a:p>
        </p:txBody>
      </p:sp>
      <p:sp>
        <p:nvSpPr>
          <p:cNvPr id="6" name="TextBox 5"/>
          <p:cNvSpPr txBox="1"/>
          <p:nvPr/>
        </p:nvSpPr>
        <p:spPr>
          <a:xfrm>
            <a:off x="341085" y="1017677"/>
            <a:ext cx="8064896" cy="861774"/>
          </a:xfrm>
          <a:prstGeom prst="rect">
            <a:avLst/>
          </a:prstGeom>
          <a:noFill/>
        </p:spPr>
        <p:txBody>
          <a:bodyPr wrap="square" rtlCol="0">
            <a:spAutoFit/>
          </a:bodyPr>
          <a:lstStyle/>
          <a:p>
            <a:pPr algn="just"/>
            <a:r>
              <a:rPr lang="en-US" sz="2500" b="1" dirty="0" smtClean="0">
                <a:latin typeface="Cambria" pitchFamily="18" charset="0"/>
              </a:rPr>
              <a:t>2.1. </a:t>
            </a:r>
            <a:r>
              <a:rPr lang="en-US" sz="2500" b="1" dirty="0" err="1" smtClean="0">
                <a:latin typeface="Cambria" pitchFamily="18" charset="0"/>
              </a:rPr>
              <a:t>Chẩn</a:t>
            </a:r>
            <a:r>
              <a:rPr lang="en-US" sz="2500" b="1" dirty="0" smtClean="0">
                <a:latin typeface="Cambria" pitchFamily="18" charset="0"/>
              </a:rPr>
              <a:t> </a:t>
            </a:r>
            <a:r>
              <a:rPr lang="en-US" sz="2500" b="1" dirty="0" err="1" smtClean="0">
                <a:latin typeface="Cambria" pitchFamily="18" charset="0"/>
              </a:rPr>
              <a:t>đoán</a:t>
            </a:r>
            <a:r>
              <a:rPr lang="en-US" sz="2500" b="1" dirty="0" smtClean="0">
                <a:latin typeface="Cambria" pitchFamily="18" charset="0"/>
              </a:rPr>
              <a:t> </a:t>
            </a:r>
            <a:r>
              <a:rPr lang="en-US" sz="2500" b="1" dirty="0" err="1" smtClean="0">
                <a:latin typeface="Cambria" pitchFamily="18" charset="0"/>
              </a:rPr>
              <a:t>xác</a:t>
            </a:r>
            <a:r>
              <a:rPr lang="en-US" sz="2500" b="1" dirty="0" smtClean="0">
                <a:latin typeface="Cambria" pitchFamily="18" charset="0"/>
              </a:rPr>
              <a:t> </a:t>
            </a:r>
            <a:r>
              <a:rPr lang="en-US" sz="2500" b="1" dirty="0" err="1" smtClean="0">
                <a:latin typeface="Cambria" pitchFamily="18" charset="0"/>
              </a:rPr>
              <a:t>định</a:t>
            </a:r>
            <a:r>
              <a:rPr lang="en-US" sz="2500" b="1" dirty="0" smtClean="0">
                <a:latin typeface="Cambria" pitchFamily="18" charset="0"/>
              </a:rPr>
              <a:t> </a:t>
            </a:r>
            <a:r>
              <a:rPr lang="en-US" sz="2500" b="1" dirty="0" err="1" smtClean="0">
                <a:latin typeface="Cambria" pitchFamily="18" charset="0"/>
              </a:rPr>
              <a:t>tăng</a:t>
            </a:r>
            <a:r>
              <a:rPr lang="en-US" sz="2500" b="1" dirty="0" smtClean="0">
                <a:latin typeface="Cambria" pitchFamily="18" charset="0"/>
              </a:rPr>
              <a:t> </a:t>
            </a:r>
            <a:r>
              <a:rPr lang="en-US" sz="2500" b="1" dirty="0" err="1" smtClean="0">
                <a:latin typeface="Cambria" pitchFamily="18" charset="0"/>
              </a:rPr>
              <a:t>huyết</a:t>
            </a:r>
            <a:r>
              <a:rPr lang="en-US" sz="2500" b="1" dirty="0" smtClean="0">
                <a:latin typeface="Cambria" pitchFamily="18" charset="0"/>
              </a:rPr>
              <a:t> </a:t>
            </a:r>
            <a:r>
              <a:rPr lang="en-US" sz="2500" b="1" dirty="0" err="1" smtClean="0">
                <a:latin typeface="Cambria" pitchFamily="18" charset="0"/>
              </a:rPr>
              <a:t>áp</a:t>
            </a:r>
            <a:r>
              <a:rPr lang="en-US" sz="2500" b="1" dirty="0" smtClean="0">
                <a:latin typeface="Cambria" pitchFamily="18" charset="0"/>
              </a:rPr>
              <a:t>:</a:t>
            </a:r>
          </a:p>
          <a:p>
            <a:pPr algn="just"/>
            <a:endParaRPr lang="vi-VN" sz="2500" b="1" dirty="0" smtClean="0">
              <a:latin typeface="Cambria"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085" y="1628800"/>
            <a:ext cx="8298477" cy="1623615"/>
          </a:xfrm>
          <a:prstGeom prst="rect">
            <a:avLst/>
          </a:prstGeom>
        </p:spPr>
      </p:pic>
      <p:sp>
        <p:nvSpPr>
          <p:cNvPr id="3" name="TextBox 2"/>
          <p:cNvSpPr txBox="1"/>
          <p:nvPr/>
        </p:nvSpPr>
        <p:spPr>
          <a:xfrm>
            <a:off x="314409" y="3287662"/>
            <a:ext cx="8757973" cy="2400657"/>
          </a:xfrm>
          <a:prstGeom prst="rect">
            <a:avLst/>
          </a:prstGeom>
          <a:noFill/>
        </p:spPr>
        <p:txBody>
          <a:bodyPr wrap="square" rtlCol="0">
            <a:spAutoFit/>
          </a:bodyPr>
          <a:lstStyle/>
          <a:p>
            <a:r>
              <a:rPr lang="en-US" sz="2500" b="1" dirty="0" smtClean="0">
                <a:latin typeface="Cambria" pitchFamily="18" charset="0"/>
              </a:rPr>
              <a:t>2.2. </a:t>
            </a:r>
            <a:r>
              <a:rPr lang="en-US" sz="2500" b="1" dirty="0" err="1" smtClean="0">
                <a:latin typeface="Cambria" pitchFamily="18" charset="0"/>
              </a:rPr>
              <a:t>Phân</a:t>
            </a:r>
            <a:r>
              <a:rPr lang="en-US" sz="2500" b="1" dirty="0" smtClean="0">
                <a:latin typeface="Cambria" pitchFamily="18" charset="0"/>
              </a:rPr>
              <a:t> </a:t>
            </a:r>
            <a:r>
              <a:rPr lang="en-US" sz="2500" b="1" dirty="0" err="1" smtClean="0">
                <a:latin typeface="Cambria" pitchFamily="18" charset="0"/>
              </a:rPr>
              <a:t>loại</a:t>
            </a:r>
            <a:r>
              <a:rPr lang="en-US" sz="2500" b="1" dirty="0" smtClean="0">
                <a:latin typeface="Cambria" pitchFamily="18" charset="0"/>
              </a:rPr>
              <a:t> </a:t>
            </a:r>
            <a:r>
              <a:rPr lang="en-US" sz="2500" b="1" dirty="0" err="1" smtClean="0">
                <a:latin typeface="Cambria" pitchFamily="18" charset="0"/>
              </a:rPr>
              <a:t>bệnh</a:t>
            </a:r>
            <a:r>
              <a:rPr lang="en-US" sz="2500" b="1" dirty="0" smtClean="0">
                <a:latin typeface="Cambria" pitchFamily="18" charset="0"/>
              </a:rPr>
              <a:t> </a:t>
            </a:r>
            <a:r>
              <a:rPr lang="en-US" sz="2500" b="1" dirty="0" err="1" smtClean="0">
                <a:latin typeface="Cambria" pitchFamily="18" charset="0"/>
              </a:rPr>
              <a:t>theo</a:t>
            </a:r>
            <a:r>
              <a:rPr lang="en-US" sz="2500" b="1" dirty="0" smtClean="0">
                <a:latin typeface="Cambria" pitchFamily="18" charset="0"/>
              </a:rPr>
              <a:t> </a:t>
            </a:r>
            <a:r>
              <a:rPr lang="en-US" sz="2500" b="1" dirty="0" err="1" smtClean="0">
                <a:latin typeface="Cambria" pitchFamily="18" charset="0"/>
              </a:rPr>
              <a:t>trị</a:t>
            </a:r>
            <a:r>
              <a:rPr lang="en-US" sz="2500" b="1" dirty="0" smtClean="0">
                <a:latin typeface="Cambria" pitchFamily="18" charset="0"/>
              </a:rPr>
              <a:t> </a:t>
            </a:r>
            <a:r>
              <a:rPr lang="en-US" sz="2500" b="1" dirty="0" err="1" smtClean="0">
                <a:latin typeface="Cambria" pitchFamily="18" charset="0"/>
              </a:rPr>
              <a:t>số</a:t>
            </a:r>
            <a:r>
              <a:rPr lang="en-US" sz="2500" b="1" dirty="0" smtClean="0">
                <a:latin typeface="Cambria" pitchFamily="18" charset="0"/>
              </a:rPr>
              <a:t> </a:t>
            </a:r>
            <a:r>
              <a:rPr lang="en-US" sz="2500" b="1" dirty="0" err="1" smtClean="0">
                <a:latin typeface="Cambria" pitchFamily="18" charset="0"/>
              </a:rPr>
              <a:t>huyết</a:t>
            </a:r>
            <a:r>
              <a:rPr lang="en-US" sz="2500" b="1" dirty="0" smtClean="0">
                <a:latin typeface="Cambria" pitchFamily="18" charset="0"/>
              </a:rPr>
              <a:t> </a:t>
            </a:r>
            <a:r>
              <a:rPr lang="en-US" sz="2500" b="1" dirty="0" err="1" smtClean="0">
                <a:latin typeface="Cambria" pitchFamily="18" charset="0"/>
              </a:rPr>
              <a:t>áp</a:t>
            </a:r>
            <a:r>
              <a:rPr lang="en-US" sz="2500" b="1" dirty="0" smtClean="0">
                <a:latin typeface="Cambria" pitchFamily="18" charset="0"/>
              </a:rPr>
              <a:t> </a:t>
            </a:r>
            <a:r>
              <a:rPr lang="en-US" sz="2500" b="1" dirty="0" err="1" smtClean="0">
                <a:latin typeface="Cambria" pitchFamily="18" charset="0"/>
              </a:rPr>
              <a:t>dựa</a:t>
            </a:r>
            <a:r>
              <a:rPr lang="en-US" sz="2500" b="1" dirty="0" smtClean="0">
                <a:latin typeface="Cambria" pitchFamily="18" charset="0"/>
              </a:rPr>
              <a:t> </a:t>
            </a:r>
            <a:r>
              <a:rPr lang="en-US" sz="2500" b="1" dirty="0" err="1" smtClean="0">
                <a:latin typeface="Cambria" pitchFamily="18" charset="0"/>
              </a:rPr>
              <a:t>vào</a:t>
            </a:r>
            <a:r>
              <a:rPr lang="en-US" sz="2500" b="1" dirty="0" smtClean="0">
                <a:latin typeface="Cambria" pitchFamily="18" charset="0"/>
              </a:rPr>
              <a:t> </a:t>
            </a:r>
            <a:r>
              <a:rPr lang="en-US" sz="2500" b="1" dirty="0" err="1" smtClean="0">
                <a:latin typeface="Cambria" pitchFamily="18" charset="0"/>
              </a:rPr>
              <a:t>trị</a:t>
            </a:r>
            <a:r>
              <a:rPr lang="en-US" sz="2500" b="1" dirty="0" smtClean="0">
                <a:latin typeface="Cambria" pitchFamily="18" charset="0"/>
              </a:rPr>
              <a:t> </a:t>
            </a:r>
            <a:r>
              <a:rPr lang="en-US" sz="2500" b="1" dirty="0" err="1" smtClean="0">
                <a:latin typeface="Cambria" pitchFamily="18" charset="0"/>
              </a:rPr>
              <a:t>số</a:t>
            </a:r>
            <a:r>
              <a:rPr lang="en-US" sz="2500" b="1" dirty="0" smtClean="0">
                <a:latin typeface="Cambria" pitchFamily="18" charset="0"/>
              </a:rPr>
              <a:t> </a:t>
            </a:r>
            <a:r>
              <a:rPr lang="en-US" sz="2500" b="1" dirty="0" err="1" smtClean="0">
                <a:latin typeface="Cambria" pitchFamily="18" charset="0"/>
              </a:rPr>
              <a:t>huyết</a:t>
            </a:r>
            <a:r>
              <a:rPr lang="en-US" sz="2500" b="1" dirty="0" smtClean="0">
                <a:latin typeface="Cambria" pitchFamily="18" charset="0"/>
              </a:rPr>
              <a:t> </a:t>
            </a:r>
            <a:r>
              <a:rPr lang="en-US" sz="2500" b="1" dirty="0" err="1" smtClean="0">
                <a:latin typeface="Cambria" pitchFamily="18" charset="0"/>
              </a:rPr>
              <a:t>áp</a:t>
            </a:r>
            <a:r>
              <a:rPr lang="en-US" sz="2500" b="1" dirty="0" smtClean="0">
                <a:latin typeface="Cambria" pitchFamily="18" charset="0"/>
              </a:rPr>
              <a:t> do </a:t>
            </a:r>
            <a:r>
              <a:rPr lang="en-US" sz="2500" b="1" dirty="0" err="1" smtClean="0">
                <a:latin typeface="Cambria" pitchFamily="18" charset="0"/>
              </a:rPr>
              <a:t>cán</a:t>
            </a:r>
            <a:r>
              <a:rPr lang="en-US" sz="2500" b="1" dirty="0" smtClean="0">
                <a:latin typeface="Cambria" pitchFamily="18" charset="0"/>
              </a:rPr>
              <a:t> </a:t>
            </a:r>
            <a:r>
              <a:rPr lang="en-US" sz="2500" b="1" dirty="0" err="1" smtClean="0">
                <a:latin typeface="Cambria" pitchFamily="18" charset="0"/>
              </a:rPr>
              <a:t>bộ</a:t>
            </a:r>
            <a:r>
              <a:rPr lang="en-US" sz="2500" b="1" dirty="0" smtClean="0">
                <a:latin typeface="Cambria" pitchFamily="18" charset="0"/>
              </a:rPr>
              <a:t> y </a:t>
            </a:r>
            <a:r>
              <a:rPr lang="en-US" sz="2500" b="1" dirty="0" err="1" smtClean="0">
                <a:latin typeface="Cambria" pitchFamily="18" charset="0"/>
              </a:rPr>
              <a:t>tế</a:t>
            </a:r>
            <a:r>
              <a:rPr lang="en-US" sz="2500" b="1" dirty="0" smtClean="0">
                <a:latin typeface="Cambria" pitchFamily="18" charset="0"/>
              </a:rPr>
              <a:t> </a:t>
            </a:r>
            <a:r>
              <a:rPr lang="en-US" sz="2500" b="1" dirty="0" err="1" smtClean="0">
                <a:latin typeface="Cambria" pitchFamily="18" charset="0"/>
              </a:rPr>
              <a:t>đo</a:t>
            </a:r>
            <a:r>
              <a:rPr lang="en-US" sz="2500" b="1" dirty="0" smtClean="0">
                <a:latin typeface="Cambria" pitchFamily="18" charset="0"/>
              </a:rPr>
              <a:t> </a:t>
            </a:r>
            <a:r>
              <a:rPr lang="en-US" sz="2500" b="1" dirty="0" err="1" smtClean="0">
                <a:latin typeface="Cambria" pitchFamily="18" charset="0"/>
              </a:rPr>
              <a:t>được</a:t>
            </a:r>
            <a:r>
              <a:rPr lang="en-US" sz="2500" b="1" dirty="0" smtClean="0">
                <a:latin typeface="Cambria" pitchFamily="18" charset="0"/>
              </a:rPr>
              <a:t>:</a:t>
            </a:r>
          </a:p>
          <a:p>
            <a:pPr marL="457200" indent="-457200">
              <a:buFont typeface="+mj-lt"/>
              <a:buAutoNum type="alphaLcParenR"/>
            </a:pPr>
            <a:r>
              <a:rPr lang="en-US" sz="2500" dirty="0" err="1" smtClean="0">
                <a:latin typeface="Cambria" pitchFamily="18" charset="0"/>
              </a:rPr>
              <a:t>Phân</a:t>
            </a:r>
            <a:r>
              <a:rPr lang="en-US" sz="2500" dirty="0" smtClean="0">
                <a:latin typeface="Cambria" pitchFamily="18" charset="0"/>
              </a:rPr>
              <a:t> </a:t>
            </a:r>
            <a:r>
              <a:rPr lang="en-US" sz="2500" dirty="0" err="1" smtClean="0">
                <a:latin typeface="Cambria" pitchFamily="18" charset="0"/>
              </a:rPr>
              <a:t>loại</a:t>
            </a:r>
            <a:r>
              <a:rPr lang="en-US" sz="2500" dirty="0" smtClean="0">
                <a:latin typeface="Cambria" pitchFamily="18" charset="0"/>
              </a:rPr>
              <a:t> </a:t>
            </a:r>
            <a:r>
              <a:rPr lang="en-US" sz="2500" dirty="0" err="1" smtClean="0">
                <a:latin typeface="Cambria" pitchFamily="18" charset="0"/>
              </a:rPr>
              <a:t>mức</a:t>
            </a:r>
            <a:r>
              <a:rPr lang="en-US" sz="2500" dirty="0" smtClean="0">
                <a:latin typeface="Cambria" pitchFamily="18" charset="0"/>
              </a:rPr>
              <a:t> </a:t>
            </a:r>
            <a:r>
              <a:rPr lang="en-US" sz="2500" dirty="0" err="1" smtClean="0">
                <a:latin typeface="Cambria" pitchFamily="18" charset="0"/>
              </a:rPr>
              <a:t>độ</a:t>
            </a:r>
            <a:r>
              <a:rPr lang="en-US" sz="2500" dirty="0" smtClean="0">
                <a:latin typeface="Cambria" pitchFamily="18" charset="0"/>
              </a:rPr>
              <a:t> THA </a:t>
            </a:r>
            <a:r>
              <a:rPr lang="en-US" sz="2500" dirty="0" err="1" smtClean="0">
                <a:latin typeface="Cambria" pitchFamily="18" charset="0"/>
              </a:rPr>
              <a:t>theo</a:t>
            </a:r>
            <a:r>
              <a:rPr lang="en-US" sz="2500" dirty="0" smtClean="0">
                <a:latin typeface="Cambria" pitchFamily="18" charset="0"/>
              </a:rPr>
              <a:t> </a:t>
            </a:r>
            <a:r>
              <a:rPr lang="en-US" sz="2500" dirty="0" err="1" smtClean="0">
                <a:latin typeface="Cambria" pitchFamily="18" charset="0"/>
              </a:rPr>
              <a:t>khuyến</a:t>
            </a:r>
            <a:r>
              <a:rPr lang="en-US" sz="2500" dirty="0" smtClean="0">
                <a:latin typeface="Cambria" pitchFamily="18" charset="0"/>
              </a:rPr>
              <a:t> </a:t>
            </a:r>
            <a:r>
              <a:rPr lang="en-US" sz="2500" dirty="0" err="1" smtClean="0">
                <a:latin typeface="Cambria" pitchFamily="18" charset="0"/>
              </a:rPr>
              <a:t>cáo</a:t>
            </a:r>
            <a:r>
              <a:rPr lang="en-US" sz="2500" dirty="0" smtClean="0">
                <a:latin typeface="Cambria" pitchFamily="18" charset="0"/>
              </a:rPr>
              <a:t> </a:t>
            </a:r>
            <a:r>
              <a:rPr lang="en-US" sz="2500" dirty="0" err="1" smtClean="0">
                <a:latin typeface="Cambria" pitchFamily="18" charset="0"/>
              </a:rPr>
              <a:t>của</a:t>
            </a:r>
            <a:r>
              <a:rPr lang="en-US" sz="2500" dirty="0" smtClean="0">
                <a:latin typeface="Cambria" pitchFamily="18" charset="0"/>
              </a:rPr>
              <a:t> </a:t>
            </a:r>
            <a:r>
              <a:rPr lang="en-US" sz="2500" dirty="0" err="1" smtClean="0">
                <a:latin typeface="Cambria" pitchFamily="18" charset="0"/>
              </a:rPr>
              <a:t>hội</a:t>
            </a:r>
            <a:r>
              <a:rPr lang="en-US" sz="2500" dirty="0" smtClean="0">
                <a:latin typeface="Cambria" pitchFamily="18" charset="0"/>
              </a:rPr>
              <a:t> </a:t>
            </a:r>
            <a:r>
              <a:rPr lang="en-US" sz="2500" dirty="0" err="1" smtClean="0">
                <a:latin typeface="Cambria" pitchFamily="18" charset="0"/>
              </a:rPr>
              <a:t>tim</a:t>
            </a:r>
            <a:r>
              <a:rPr lang="en-US" sz="2500" dirty="0" smtClean="0">
                <a:latin typeface="Cambria" pitchFamily="18" charset="0"/>
              </a:rPr>
              <a:t> </a:t>
            </a:r>
            <a:r>
              <a:rPr lang="en-US" sz="2500" dirty="0" err="1" smtClean="0">
                <a:latin typeface="Cambria" pitchFamily="18" charset="0"/>
              </a:rPr>
              <a:t>mạch</a:t>
            </a:r>
            <a:r>
              <a:rPr lang="en-US" sz="2500" dirty="0" smtClean="0">
                <a:latin typeface="Cambria" pitchFamily="18" charset="0"/>
              </a:rPr>
              <a:t> </a:t>
            </a:r>
            <a:r>
              <a:rPr lang="en-US" sz="2500" dirty="0" err="1" smtClean="0">
                <a:latin typeface="Cambria" pitchFamily="18" charset="0"/>
              </a:rPr>
              <a:t>Việt</a:t>
            </a:r>
            <a:r>
              <a:rPr lang="en-US" sz="2500" dirty="0" smtClean="0">
                <a:latin typeface="Cambria" pitchFamily="18" charset="0"/>
              </a:rPr>
              <a:t> Nam </a:t>
            </a:r>
            <a:r>
              <a:rPr lang="en-US" sz="2500" dirty="0" err="1" smtClean="0">
                <a:latin typeface="Cambria" pitchFamily="18" charset="0"/>
              </a:rPr>
              <a:t>và</a:t>
            </a:r>
            <a:r>
              <a:rPr lang="en-US" sz="2500" dirty="0" smtClean="0">
                <a:latin typeface="Cambria" pitchFamily="18" charset="0"/>
              </a:rPr>
              <a:t> </a:t>
            </a:r>
            <a:r>
              <a:rPr lang="en-US" sz="2500" dirty="0" err="1" smtClean="0">
                <a:latin typeface="Cambria" pitchFamily="18" charset="0"/>
              </a:rPr>
              <a:t>Hướng</a:t>
            </a:r>
            <a:r>
              <a:rPr lang="en-US" sz="2500" dirty="0" smtClean="0">
                <a:latin typeface="Cambria" pitchFamily="18" charset="0"/>
              </a:rPr>
              <a:t> </a:t>
            </a:r>
            <a:r>
              <a:rPr lang="en-US" sz="2500" dirty="0" err="1" smtClean="0">
                <a:latin typeface="Cambria" pitchFamily="18" charset="0"/>
              </a:rPr>
              <a:t>dẫn</a:t>
            </a:r>
            <a:r>
              <a:rPr lang="en-US" sz="2500" dirty="0" smtClean="0">
                <a:latin typeface="Cambria" pitchFamily="18" charset="0"/>
              </a:rPr>
              <a:t> </a:t>
            </a:r>
            <a:r>
              <a:rPr lang="en-US" sz="2500" dirty="0" err="1" smtClean="0">
                <a:latin typeface="Cambria" pitchFamily="18" charset="0"/>
              </a:rPr>
              <a:t>chẩn</a:t>
            </a:r>
            <a:r>
              <a:rPr lang="en-US" sz="2500" dirty="0" smtClean="0">
                <a:latin typeface="Cambria" pitchFamily="18" charset="0"/>
              </a:rPr>
              <a:t> </a:t>
            </a:r>
            <a:r>
              <a:rPr lang="en-US" sz="2500" dirty="0" err="1" smtClean="0">
                <a:latin typeface="Cambria" pitchFamily="18" charset="0"/>
              </a:rPr>
              <a:t>đoán</a:t>
            </a:r>
            <a:r>
              <a:rPr lang="en-US" sz="2500" dirty="0" smtClean="0">
                <a:latin typeface="Cambria" pitchFamily="18" charset="0"/>
              </a:rPr>
              <a:t> </a:t>
            </a:r>
            <a:r>
              <a:rPr lang="en-US" sz="2500" dirty="0" err="1" smtClean="0">
                <a:latin typeface="Cambria" pitchFamily="18" charset="0"/>
              </a:rPr>
              <a:t>điều</a:t>
            </a:r>
            <a:r>
              <a:rPr lang="en-US" sz="2500" dirty="0" smtClean="0">
                <a:latin typeface="Cambria" pitchFamily="18" charset="0"/>
              </a:rPr>
              <a:t> </a:t>
            </a:r>
            <a:r>
              <a:rPr lang="en-US" sz="2500" dirty="0" err="1" smtClean="0">
                <a:latin typeface="Cambria" pitchFamily="18" charset="0"/>
              </a:rPr>
              <a:t>trị</a:t>
            </a:r>
            <a:r>
              <a:rPr lang="en-US" sz="2500" dirty="0" smtClean="0">
                <a:latin typeface="Cambria" pitchFamily="18" charset="0"/>
              </a:rPr>
              <a:t> THA </a:t>
            </a:r>
            <a:r>
              <a:rPr lang="en-US" sz="2500" dirty="0" err="1" smtClean="0">
                <a:latin typeface="Cambria" pitchFamily="18" charset="0"/>
              </a:rPr>
              <a:t>theo</a:t>
            </a:r>
            <a:r>
              <a:rPr lang="en-US" sz="2500" dirty="0" smtClean="0">
                <a:latin typeface="Cambria" pitchFamily="18" charset="0"/>
              </a:rPr>
              <a:t> </a:t>
            </a:r>
            <a:r>
              <a:rPr lang="en-US" sz="2500" dirty="0" err="1" smtClean="0">
                <a:latin typeface="Cambria" pitchFamily="18" charset="0"/>
              </a:rPr>
              <a:t>quyết</a:t>
            </a:r>
            <a:r>
              <a:rPr lang="en-US" sz="2500" dirty="0" smtClean="0">
                <a:latin typeface="Cambria" pitchFamily="18" charset="0"/>
              </a:rPr>
              <a:t> </a:t>
            </a:r>
            <a:r>
              <a:rPr lang="en-US" sz="2500" dirty="0" err="1" smtClean="0">
                <a:latin typeface="Cambria" pitchFamily="18" charset="0"/>
              </a:rPr>
              <a:t>định</a:t>
            </a:r>
            <a:r>
              <a:rPr lang="en-US" sz="2500" dirty="0" smtClean="0">
                <a:latin typeface="Cambria" pitchFamily="18" charset="0"/>
              </a:rPr>
              <a:t> </a:t>
            </a:r>
            <a:r>
              <a:rPr lang="en-US" sz="2500" dirty="0" err="1" smtClean="0">
                <a:latin typeface="Cambria" pitchFamily="18" charset="0"/>
              </a:rPr>
              <a:t>số</a:t>
            </a:r>
            <a:r>
              <a:rPr lang="en-US" sz="2500" dirty="0" smtClean="0">
                <a:latin typeface="Cambria" pitchFamily="18" charset="0"/>
              </a:rPr>
              <a:t> 3192/QĐ-BYT</a:t>
            </a:r>
          </a:p>
          <a:p>
            <a:pPr marL="457200" indent="-457200">
              <a:buFont typeface="+mj-lt"/>
              <a:buAutoNum type="alphaLcParenR"/>
            </a:pPr>
            <a:r>
              <a:rPr lang="en-US" sz="2500" dirty="0" err="1" smtClean="0">
                <a:latin typeface="Cambria" pitchFamily="18" charset="0"/>
              </a:rPr>
              <a:t>Phân</a:t>
            </a:r>
            <a:r>
              <a:rPr lang="en-US" sz="2500" dirty="0" smtClean="0">
                <a:latin typeface="Cambria" pitchFamily="18" charset="0"/>
              </a:rPr>
              <a:t> </a:t>
            </a:r>
            <a:r>
              <a:rPr lang="en-US" sz="2500" dirty="0" err="1" smtClean="0">
                <a:latin typeface="Cambria" pitchFamily="18" charset="0"/>
              </a:rPr>
              <a:t>loại</a:t>
            </a:r>
            <a:r>
              <a:rPr lang="en-US" sz="2500" dirty="0" smtClean="0">
                <a:latin typeface="Cambria" pitchFamily="18" charset="0"/>
              </a:rPr>
              <a:t> </a:t>
            </a:r>
            <a:r>
              <a:rPr lang="en-US" sz="2500" dirty="0" err="1" smtClean="0">
                <a:latin typeface="Cambria" pitchFamily="18" charset="0"/>
              </a:rPr>
              <a:t>mức</a:t>
            </a:r>
            <a:r>
              <a:rPr lang="en-US" sz="2500" dirty="0" smtClean="0">
                <a:latin typeface="Cambria" pitchFamily="18" charset="0"/>
              </a:rPr>
              <a:t> </a:t>
            </a:r>
            <a:r>
              <a:rPr lang="en-US" sz="2500" dirty="0" err="1" smtClean="0">
                <a:latin typeface="Cambria" pitchFamily="18" charset="0"/>
              </a:rPr>
              <a:t>độ</a:t>
            </a:r>
            <a:r>
              <a:rPr lang="en-US" sz="2500" dirty="0" smtClean="0">
                <a:latin typeface="Cambria" pitchFamily="18" charset="0"/>
              </a:rPr>
              <a:t> THA </a:t>
            </a:r>
            <a:r>
              <a:rPr lang="en-US" sz="2500" dirty="0" err="1" smtClean="0">
                <a:latin typeface="Cambria" pitchFamily="18" charset="0"/>
              </a:rPr>
              <a:t>theo</a:t>
            </a:r>
            <a:r>
              <a:rPr lang="en-US" sz="2500" dirty="0" smtClean="0">
                <a:latin typeface="Cambria" pitchFamily="18" charset="0"/>
              </a:rPr>
              <a:t> JNC7</a:t>
            </a:r>
            <a:endParaRPr lang="en-US" sz="2500"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20" y="214290"/>
            <a:ext cx="8606760" cy="4708981"/>
          </a:xfrm>
          <a:prstGeom prst="rect">
            <a:avLst/>
          </a:prstGeom>
          <a:noFill/>
        </p:spPr>
        <p:txBody>
          <a:bodyPr wrap="square" rtlCol="0">
            <a:spAutoFit/>
          </a:bodyPr>
          <a:lstStyle/>
          <a:p>
            <a:pPr algn="just"/>
            <a:r>
              <a:rPr lang="en-US" sz="2500" b="1" dirty="0" smtClean="0">
                <a:latin typeface="Cambria" pitchFamily="18" charset="0"/>
              </a:rPr>
              <a:t>2.3. </a:t>
            </a:r>
            <a:r>
              <a:rPr lang="en-US" sz="2500" b="1" dirty="0" err="1" smtClean="0">
                <a:latin typeface="Cambria" pitchFamily="18" charset="0"/>
              </a:rPr>
              <a:t>Xác</a:t>
            </a:r>
            <a:r>
              <a:rPr lang="en-US" sz="2500" b="1" dirty="0" smtClean="0">
                <a:latin typeface="Cambria" pitchFamily="18" charset="0"/>
              </a:rPr>
              <a:t> </a:t>
            </a:r>
            <a:r>
              <a:rPr lang="en-US" sz="2500" b="1" dirty="0" err="1" smtClean="0">
                <a:latin typeface="Cambria" pitchFamily="18" charset="0"/>
              </a:rPr>
              <a:t>định</a:t>
            </a:r>
            <a:r>
              <a:rPr lang="en-US" sz="2500" b="1" dirty="0" smtClean="0">
                <a:latin typeface="Cambria" pitchFamily="18" charset="0"/>
              </a:rPr>
              <a:t> </a:t>
            </a:r>
            <a:r>
              <a:rPr lang="en-US" sz="2500" b="1" dirty="0" err="1" smtClean="0">
                <a:latin typeface="Cambria" pitchFamily="18" charset="0"/>
              </a:rPr>
              <a:t>các</a:t>
            </a:r>
            <a:r>
              <a:rPr lang="en-US" sz="2500" b="1" dirty="0" smtClean="0">
                <a:latin typeface="Cambria" pitchFamily="18" charset="0"/>
              </a:rPr>
              <a:t> </a:t>
            </a:r>
            <a:r>
              <a:rPr lang="en-US" sz="2500" b="1" dirty="0" err="1" smtClean="0">
                <a:latin typeface="Cambria" pitchFamily="18" charset="0"/>
              </a:rPr>
              <a:t>yếu</a:t>
            </a:r>
            <a:r>
              <a:rPr lang="en-US" sz="2500" b="1" dirty="0" smtClean="0">
                <a:latin typeface="Cambria" pitchFamily="18" charset="0"/>
              </a:rPr>
              <a:t> </a:t>
            </a:r>
            <a:r>
              <a:rPr lang="en-US" sz="2500" b="1" dirty="0" err="1" smtClean="0">
                <a:latin typeface="Cambria" pitchFamily="18" charset="0"/>
              </a:rPr>
              <a:t>tố</a:t>
            </a:r>
            <a:r>
              <a:rPr lang="en-US" sz="2500" b="1" dirty="0" smtClean="0">
                <a:latin typeface="Cambria" pitchFamily="18" charset="0"/>
              </a:rPr>
              <a:t> </a:t>
            </a:r>
            <a:r>
              <a:rPr lang="en-US" sz="2500" b="1" dirty="0" err="1" smtClean="0">
                <a:latin typeface="Cambria" pitchFamily="18" charset="0"/>
              </a:rPr>
              <a:t>nguy</a:t>
            </a:r>
            <a:r>
              <a:rPr lang="en-US" sz="2500" b="1" dirty="0" smtClean="0">
                <a:latin typeface="Cambria" pitchFamily="18" charset="0"/>
              </a:rPr>
              <a:t> </a:t>
            </a:r>
            <a:r>
              <a:rPr lang="en-US" sz="2500" b="1" dirty="0" err="1" smtClean="0">
                <a:latin typeface="Cambria" pitchFamily="18" charset="0"/>
              </a:rPr>
              <a:t>cơ</a:t>
            </a:r>
            <a:r>
              <a:rPr lang="en-US" sz="2500" b="1" dirty="0" smtClean="0">
                <a:latin typeface="Cambria" pitchFamily="18" charset="0"/>
              </a:rPr>
              <a:t>:</a:t>
            </a:r>
          </a:p>
          <a:p>
            <a:pPr marL="342900" indent="-342900" algn="just">
              <a:buFont typeface="Wingdings" pitchFamily="2" charset="2"/>
              <a:buChar char="Ø"/>
            </a:pPr>
            <a:r>
              <a:rPr lang="en-US" sz="2500" dirty="0" err="1" smtClean="0">
                <a:latin typeface="Cambria" pitchFamily="18" charset="0"/>
              </a:rPr>
              <a:t>Tuổi</a:t>
            </a:r>
            <a:r>
              <a:rPr lang="en-US" sz="2500" dirty="0" smtClean="0">
                <a:latin typeface="Cambria" pitchFamily="18" charset="0"/>
              </a:rPr>
              <a:t> (</a:t>
            </a:r>
            <a:r>
              <a:rPr lang="en-US" sz="2500" dirty="0" err="1" smtClean="0">
                <a:latin typeface="Cambria" pitchFamily="18" charset="0"/>
              </a:rPr>
              <a:t>nam</a:t>
            </a:r>
            <a:r>
              <a:rPr lang="en-US" sz="2500" dirty="0" smtClean="0">
                <a:latin typeface="Cambria" pitchFamily="18" charset="0"/>
              </a:rPr>
              <a:t>&gt; 55 </a:t>
            </a:r>
            <a:r>
              <a:rPr lang="en-US" sz="2500" dirty="0" err="1" smtClean="0">
                <a:latin typeface="Cambria" pitchFamily="18" charset="0"/>
              </a:rPr>
              <a:t>tuổi</a:t>
            </a:r>
            <a:r>
              <a:rPr lang="en-US" sz="2500" dirty="0" smtClean="0">
                <a:latin typeface="Cambria" pitchFamily="18" charset="0"/>
              </a:rPr>
              <a:t>, </a:t>
            </a:r>
            <a:r>
              <a:rPr lang="en-US" sz="2500" dirty="0" err="1" smtClean="0">
                <a:latin typeface="Cambria" pitchFamily="18" charset="0"/>
              </a:rPr>
              <a:t>nữ</a:t>
            </a:r>
            <a:r>
              <a:rPr lang="en-US" sz="2500" dirty="0" smtClean="0">
                <a:latin typeface="Cambria" pitchFamily="18" charset="0"/>
              </a:rPr>
              <a:t>&gt;65 </a:t>
            </a:r>
            <a:r>
              <a:rPr lang="en-US" sz="2500" dirty="0" err="1" smtClean="0">
                <a:latin typeface="Cambria" pitchFamily="18" charset="0"/>
              </a:rPr>
              <a:t>tuổi</a:t>
            </a:r>
            <a:r>
              <a:rPr lang="en-US" sz="2500" dirty="0" smtClean="0">
                <a:latin typeface="Cambria" pitchFamily="18" charset="0"/>
              </a:rPr>
              <a:t>)</a:t>
            </a:r>
          </a:p>
          <a:p>
            <a:pPr marL="342900" indent="-342900" algn="just">
              <a:buFont typeface="Wingdings" pitchFamily="2" charset="2"/>
              <a:buChar char="Ø"/>
            </a:pPr>
            <a:r>
              <a:rPr lang="en-US" sz="2500" dirty="0" err="1" smtClean="0">
                <a:latin typeface="Cambria" pitchFamily="18" charset="0"/>
              </a:rPr>
              <a:t>Đái</a:t>
            </a:r>
            <a:r>
              <a:rPr lang="en-US" sz="2500" dirty="0" smtClean="0">
                <a:latin typeface="Cambria" pitchFamily="18" charset="0"/>
              </a:rPr>
              <a:t> </a:t>
            </a:r>
            <a:r>
              <a:rPr lang="en-US" sz="2500" dirty="0" err="1" smtClean="0">
                <a:latin typeface="Cambria" pitchFamily="18" charset="0"/>
              </a:rPr>
              <a:t>tháo</a:t>
            </a:r>
            <a:r>
              <a:rPr lang="en-US" sz="2500" dirty="0" smtClean="0">
                <a:latin typeface="Cambria" pitchFamily="18" charset="0"/>
              </a:rPr>
              <a:t> </a:t>
            </a:r>
            <a:r>
              <a:rPr lang="en-US" sz="2500" dirty="0" err="1" smtClean="0">
                <a:latin typeface="Cambria" pitchFamily="18" charset="0"/>
              </a:rPr>
              <a:t>đường</a:t>
            </a:r>
            <a:endParaRPr lang="en-US" sz="2500" dirty="0" smtClean="0">
              <a:latin typeface="Cambria" pitchFamily="18" charset="0"/>
            </a:endParaRPr>
          </a:p>
          <a:p>
            <a:pPr marL="342900" indent="-342900" algn="just">
              <a:buFont typeface="Wingdings" pitchFamily="2" charset="2"/>
              <a:buChar char="Ø"/>
            </a:pPr>
            <a:r>
              <a:rPr lang="en-US" sz="2500" dirty="0" err="1" smtClean="0">
                <a:latin typeface="Cambria" pitchFamily="18" charset="0"/>
              </a:rPr>
              <a:t>Tăng</a:t>
            </a:r>
            <a:r>
              <a:rPr lang="en-US" sz="2500" dirty="0" smtClean="0">
                <a:latin typeface="Cambria" pitchFamily="18" charset="0"/>
              </a:rPr>
              <a:t> LDL-c </a:t>
            </a:r>
            <a:r>
              <a:rPr lang="en-US" sz="2500" dirty="0" err="1" smtClean="0">
                <a:latin typeface="Cambria" pitchFamily="18" charset="0"/>
              </a:rPr>
              <a:t>hoặc</a:t>
            </a:r>
            <a:r>
              <a:rPr lang="en-US" sz="2500" dirty="0" smtClean="0">
                <a:latin typeface="Cambria" pitchFamily="18" charset="0"/>
              </a:rPr>
              <a:t> </a:t>
            </a:r>
            <a:r>
              <a:rPr lang="en-US" sz="2500" dirty="0" err="1" smtClean="0">
                <a:latin typeface="Cambria" pitchFamily="18" charset="0"/>
              </a:rPr>
              <a:t>giảm</a:t>
            </a:r>
            <a:r>
              <a:rPr lang="en-US" sz="2500" dirty="0" smtClean="0">
                <a:latin typeface="Cambria" pitchFamily="18" charset="0"/>
              </a:rPr>
              <a:t> HDL-c</a:t>
            </a:r>
          </a:p>
          <a:p>
            <a:pPr marL="342900" indent="-342900" algn="just">
              <a:buFont typeface="Wingdings" pitchFamily="2" charset="2"/>
              <a:buChar char="Ø"/>
            </a:pPr>
            <a:r>
              <a:rPr lang="en-US" sz="2500" dirty="0" err="1" smtClean="0">
                <a:latin typeface="Cambria" pitchFamily="18" charset="0"/>
              </a:rPr>
              <a:t>Độ</a:t>
            </a:r>
            <a:r>
              <a:rPr lang="en-US" sz="2500" dirty="0" smtClean="0">
                <a:latin typeface="Cambria" pitchFamily="18" charset="0"/>
              </a:rPr>
              <a:t> </a:t>
            </a:r>
            <a:r>
              <a:rPr lang="en-US" sz="2500" dirty="0" err="1" smtClean="0">
                <a:latin typeface="Cambria" pitchFamily="18" charset="0"/>
              </a:rPr>
              <a:t>lọc</a:t>
            </a:r>
            <a:r>
              <a:rPr lang="en-US" sz="2500" dirty="0" smtClean="0">
                <a:latin typeface="Cambria" pitchFamily="18" charset="0"/>
              </a:rPr>
              <a:t> </a:t>
            </a:r>
            <a:r>
              <a:rPr lang="en-US" sz="2500" dirty="0" err="1" smtClean="0">
                <a:latin typeface="Cambria" pitchFamily="18" charset="0"/>
              </a:rPr>
              <a:t>cầu</a:t>
            </a:r>
            <a:r>
              <a:rPr lang="en-US" sz="2500" dirty="0" smtClean="0">
                <a:latin typeface="Cambria" pitchFamily="18" charset="0"/>
              </a:rPr>
              <a:t> </a:t>
            </a:r>
            <a:r>
              <a:rPr lang="en-US" sz="2500" dirty="0" err="1" smtClean="0">
                <a:latin typeface="Cambria" pitchFamily="18" charset="0"/>
              </a:rPr>
              <a:t>thận</a:t>
            </a:r>
            <a:r>
              <a:rPr lang="en-US" sz="2500" dirty="0" smtClean="0">
                <a:latin typeface="Cambria" pitchFamily="18" charset="0"/>
              </a:rPr>
              <a:t> &lt;60ml/</a:t>
            </a:r>
            <a:r>
              <a:rPr lang="en-US" sz="2500" dirty="0" err="1" smtClean="0">
                <a:latin typeface="Cambria" pitchFamily="18" charset="0"/>
              </a:rPr>
              <a:t>phút</a:t>
            </a:r>
            <a:endParaRPr lang="en-US" sz="2500" dirty="0" smtClean="0">
              <a:latin typeface="Cambria" pitchFamily="18" charset="0"/>
            </a:endParaRPr>
          </a:p>
          <a:p>
            <a:pPr marL="342900" indent="-342900" algn="just">
              <a:buFont typeface="Wingdings" pitchFamily="2" charset="2"/>
              <a:buChar char="Ø"/>
            </a:pPr>
            <a:r>
              <a:rPr lang="en-US" sz="2500" dirty="0" err="1" smtClean="0">
                <a:latin typeface="Cambria" pitchFamily="18" charset="0"/>
              </a:rPr>
              <a:t>Tiền</a:t>
            </a:r>
            <a:r>
              <a:rPr lang="en-US" sz="2500" dirty="0" smtClean="0">
                <a:latin typeface="Cambria" pitchFamily="18" charset="0"/>
              </a:rPr>
              <a:t> </a:t>
            </a:r>
            <a:r>
              <a:rPr lang="en-US" sz="2500" dirty="0" err="1" smtClean="0">
                <a:latin typeface="Cambria" pitchFamily="18" charset="0"/>
              </a:rPr>
              <a:t>sử</a:t>
            </a:r>
            <a:r>
              <a:rPr lang="en-US" sz="2500" dirty="0" smtClean="0">
                <a:latin typeface="Cambria" pitchFamily="18" charset="0"/>
              </a:rPr>
              <a:t> </a:t>
            </a:r>
            <a:r>
              <a:rPr lang="en-US" sz="2500" dirty="0" err="1" smtClean="0">
                <a:latin typeface="Cambria" pitchFamily="18" charset="0"/>
              </a:rPr>
              <a:t>gia</a:t>
            </a:r>
            <a:r>
              <a:rPr lang="en-US" sz="2500" dirty="0" smtClean="0">
                <a:latin typeface="Cambria" pitchFamily="18" charset="0"/>
              </a:rPr>
              <a:t> </a:t>
            </a:r>
            <a:r>
              <a:rPr lang="en-US" sz="2500" dirty="0" err="1" smtClean="0">
                <a:latin typeface="Cambria" pitchFamily="18" charset="0"/>
              </a:rPr>
              <a:t>đình</a:t>
            </a:r>
            <a:r>
              <a:rPr lang="en-US" sz="2500" dirty="0" smtClean="0">
                <a:latin typeface="Cambria" pitchFamily="18" charset="0"/>
              </a:rPr>
              <a:t> </a:t>
            </a:r>
            <a:r>
              <a:rPr lang="en-US" sz="2500" dirty="0" err="1" smtClean="0">
                <a:latin typeface="Cambria" pitchFamily="18" charset="0"/>
              </a:rPr>
              <a:t>bệnh</a:t>
            </a:r>
            <a:r>
              <a:rPr lang="en-US" sz="2500" dirty="0" smtClean="0">
                <a:latin typeface="Cambria" pitchFamily="18" charset="0"/>
              </a:rPr>
              <a:t> </a:t>
            </a:r>
            <a:r>
              <a:rPr lang="en-US" sz="2500" dirty="0" err="1" smtClean="0">
                <a:latin typeface="Cambria" pitchFamily="18" charset="0"/>
              </a:rPr>
              <a:t>tim</a:t>
            </a:r>
            <a:r>
              <a:rPr lang="en-US" sz="2500" dirty="0" smtClean="0">
                <a:latin typeface="Cambria" pitchFamily="18" charset="0"/>
              </a:rPr>
              <a:t> </a:t>
            </a:r>
            <a:r>
              <a:rPr lang="en-US" sz="2500" dirty="0" err="1" smtClean="0">
                <a:latin typeface="Cambria" pitchFamily="18" charset="0"/>
              </a:rPr>
              <a:t>mạch</a:t>
            </a:r>
            <a:r>
              <a:rPr lang="en-US" sz="2500" dirty="0" smtClean="0">
                <a:latin typeface="Cambria" pitchFamily="18" charset="0"/>
              </a:rPr>
              <a:t> </a:t>
            </a:r>
            <a:r>
              <a:rPr lang="en-US" sz="2500" dirty="0" err="1" smtClean="0">
                <a:latin typeface="Cambria" pitchFamily="18" charset="0"/>
              </a:rPr>
              <a:t>sớm</a:t>
            </a:r>
            <a:r>
              <a:rPr lang="en-US" sz="2500" dirty="0" smtClean="0">
                <a:latin typeface="Cambria" pitchFamily="18" charset="0"/>
              </a:rPr>
              <a:t>, vi </a:t>
            </a:r>
            <a:r>
              <a:rPr lang="en-US" sz="2500" dirty="0" err="1" smtClean="0">
                <a:latin typeface="Cambria" pitchFamily="18" charset="0"/>
              </a:rPr>
              <a:t>đạm</a:t>
            </a:r>
            <a:r>
              <a:rPr lang="en-US" sz="2500" dirty="0" smtClean="0">
                <a:latin typeface="Cambria" pitchFamily="18" charset="0"/>
              </a:rPr>
              <a:t> </a:t>
            </a:r>
            <a:r>
              <a:rPr lang="en-US" sz="2500" dirty="0" err="1" smtClean="0">
                <a:latin typeface="Cambria" pitchFamily="18" charset="0"/>
              </a:rPr>
              <a:t>niệu</a:t>
            </a:r>
            <a:r>
              <a:rPr lang="en-US" sz="2500" dirty="0" smtClean="0">
                <a:latin typeface="Cambria" pitchFamily="18" charset="0"/>
              </a:rPr>
              <a:t>, </a:t>
            </a:r>
            <a:r>
              <a:rPr lang="en-US" sz="2500" dirty="0" err="1" smtClean="0">
                <a:latin typeface="Cambria" pitchFamily="18" charset="0"/>
              </a:rPr>
              <a:t>béo</a:t>
            </a:r>
            <a:r>
              <a:rPr lang="en-US" sz="2500" dirty="0" smtClean="0">
                <a:latin typeface="Cambria" pitchFamily="18" charset="0"/>
              </a:rPr>
              <a:t> </a:t>
            </a:r>
            <a:r>
              <a:rPr lang="en-US" sz="2500" dirty="0" err="1" smtClean="0">
                <a:latin typeface="Cambria" pitchFamily="18" charset="0"/>
              </a:rPr>
              <a:t>phì</a:t>
            </a:r>
            <a:r>
              <a:rPr lang="en-US" sz="2500" dirty="0" smtClean="0">
                <a:latin typeface="Cambria" pitchFamily="18" charset="0"/>
              </a:rPr>
              <a:t>, </a:t>
            </a:r>
            <a:r>
              <a:rPr lang="en-US" sz="2500" dirty="0" err="1" smtClean="0">
                <a:latin typeface="Cambria" pitchFamily="18" charset="0"/>
              </a:rPr>
              <a:t>giảm</a:t>
            </a:r>
            <a:r>
              <a:rPr lang="en-US" sz="2500" dirty="0" smtClean="0">
                <a:latin typeface="Cambria" pitchFamily="18" charset="0"/>
              </a:rPr>
              <a:t> </a:t>
            </a:r>
            <a:r>
              <a:rPr lang="en-US" sz="2500" dirty="0" err="1" smtClean="0">
                <a:latin typeface="Cambria" pitchFamily="18" charset="0"/>
              </a:rPr>
              <a:t>hoạt</a:t>
            </a:r>
            <a:r>
              <a:rPr lang="en-US" sz="2500" dirty="0" smtClean="0">
                <a:latin typeface="Cambria" pitchFamily="18" charset="0"/>
              </a:rPr>
              <a:t> </a:t>
            </a:r>
            <a:r>
              <a:rPr lang="en-US" sz="2500" dirty="0" err="1" smtClean="0">
                <a:latin typeface="Cambria" pitchFamily="18" charset="0"/>
              </a:rPr>
              <a:t>động</a:t>
            </a:r>
            <a:r>
              <a:rPr lang="en-US" sz="2500" dirty="0" smtClean="0">
                <a:latin typeface="Cambria" pitchFamily="18" charset="0"/>
              </a:rPr>
              <a:t> </a:t>
            </a:r>
            <a:r>
              <a:rPr lang="en-US" sz="2500" dirty="0" err="1" smtClean="0">
                <a:latin typeface="Cambria" pitchFamily="18" charset="0"/>
              </a:rPr>
              <a:t>thể</a:t>
            </a:r>
            <a:r>
              <a:rPr lang="en-US" sz="2500" dirty="0" smtClean="0">
                <a:latin typeface="Cambria" pitchFamily="18" charset="0"/>
              </a:rPr>
              <a:t> </a:t>
            </a:r>
            <a:r>
              <a:rPr lang="en-US" sz="2500" dirty="0" err="1" smtClean="0">
                <a:latin typeface="Cambria" pitchFamily="18" charset="0"/>
              </a:rPr>
              <a:t>lực</a:t>
            </a:r>
            <a:r>
              <a:rPr lang="en-US" sz="2500" dirty="0" smtClean="0">
                <a:latin typeface="Cambria" pitchFamily="18" charset="0"/>
              </a:rPr>
              <a:t>, </a:t>
            </a:r>
            <a:r>
              <a:rPr lang="en-US" sz="2500" dirty="0" err="1" smtClean="0">
                <a:latin typeface="Cambria" pitchFamily="18" charset="0"/>
              </a:rPr>
              <a:t>hút</a:t>
            </a:r>
            <a:r>
              <a:rPr lang="en-US" sz="2500" dirty="0" smtClean="0">
                <a:latin typeface="Cambria" pitchFamily="18" charset="0"/>
              </a:rPr>
              <a:t> </a:t>
            </a:r>
            <a:r>
              <a:rPr lang="en-US" sz="2500" dirty="0" err="1" smtClean="0">
                <a:latin typeface="Cambria" pitchFamily="18" charset="0"/>
              </a:rPr>
              <a:t>thuốc</a:t>
            </a:r>
            <a:r>
              <a:rPr lang="en-US" sz="2500" dirty="0" smtClean="0">
                <a:latin typeface="Cambria" pitchFamily="18" charset="0"/>
              </a:rPr>
              <a:t>.</a:t>
            </a:r>
          </a:p>
          <a:p>
            <a:pPr algn="just"/>
            <a:r>
              <a:rPr lang="en-US" sz="2500" b="1" dirty="0" smtClean="0">
                <a:latin typeface="Cambria" pitchFamily="18" charset="0"/>
              </a:rPr>
              <a:t>2.4. </a:t>
            </a:r>
            <a:r>
              <a:rPr lang="en-US" sz="2500" b="1" dirty="0" err="1" smtClean="0">
                <a:latin typeface="Cambria" pitchFamily="18" charset="0"/>
              </a:rPr>
              <a:t>Xác</a:t>
            </a:r>
            <a:r>
              <a:rPr lang="en-US" sz="2500" b="1" dirty="0" smtClean="0">
                <a:latin typeface="Cambria" pitchFamily="18" charset="0"/>
              </a:rPr>
              <a:t> </a:t>
            </a:r>
            <a:r>
              <a:rPr lang="en-US" sz="2500" b="1" dirty="0" err="1" smtClean="0">
                <a:latin typeface="Cambria" pitchFamily="18" charset="0"/>
              </a:rPr>
              <a:t>định</a:t>
            </a:r>
            <a:r>
              <a:rPr lang="en-US" sz="2500" b="1" dirty="0" smtClean="0">
                <a:latin typeface="Cambria" pitchFamily="18" charset="0"/>
              </a:rPr>
              <a:t> </a:t>
            </a:r>
            <a:r>
              <a:rPr lang="en-US" sz="2500" b="1" dirty="0" err="1" smtClean="0">
                <a:latin typeface="Cambria" pitchFamily="18" charset="0"/>
              </a:rPr>
              <a:t>tổn</a:t>
            </a:r>
            <a:r>
              <a:rPr lang="en-US" sz="2500" b="1" dirty="0" smtClean="0">
                <a:latin typeface="Cambria" pitchFamily="18" charset="0"/>
              </a:rPr>
              <a:t> </a:t>
            </a:r>
            <a:r>
              <a:rPr lang="en-US" sz="2500" b="1" dirty="0" err="1" smtClean="0">
                <a:latin typeface="Cambria" pitchFamily="18" charset="0"/>
              </a:rPr>
              <a:t>thương</a:t>
            </a:r>
            <a:r>
              <a:rPr lang="en-US" sz="2500" b="1" dirty="0" smtClean="0">
                <a:latin typeface="Cambria" pitchFamily="18" charset="0"/>
              </a:rPr>
              <a:t> </a:t>
            </a:r>
            <a:r>
              <a:rPr lang="en-US" sz="2500" b="1" dirty="0" err="1" smtClean="0">
                <a:latin typeface="Cambria" pitchFamily="18" charset="0"/>
              </a:rPr>
              <a:t>cơ</a:t>
            </a:r>
            <a:r>
              <a:rPr lang="en-US" sz="2500" b="1" dirty="0" smtClean="0">
                <a:latin typeface="Cambria" pitchFamily="18" charset="0"/>
              </a:rPr>
              <a:t> </a:t>
            </a:r>
            <a:r>
              <a:rPr lang="en-US" sz="2500" b="1" dirty="0" err="1" smtClean="0">
                <a:latin typeface="Cambria" pitchFamily="18" charset="0"/>
              </a:rPr>
              <a:t>quan</a:t>
            </a:r>
            <a:r>
              <a:rPr lang="en-US" sz="2500" b="1" dirty="0" smtClean="0">
                <a:latin typeface="Cambria" pitchFamily="18" charset="0"/>
              </a:rPr>
              <a:t> </a:t>
            </a:r>
            <a:r>
              <a:rPr lang="en-US" sz="2500" b="1" dirty="0" err="1" smtClean="0">
                <a:latin typeface="Cambria" pitchFamily="18" charset="0"/>
              </a:rPr>
              <a:t>đích</a:t>
            </a:r>
            <a:r>
              <a:rPr lang="en-US" sz="2500" b="1" dirty="0" smtClean="0">
                <a:latin typeface="Cambria" pitchFamily="18" charset="0"/>
              </a:rPr>
              <a:t>:</a:t>
            </a:r>
          </a:p>
          <a:p>
            <a:pPr marL="342900" indent="-342900" algn="just">
              <a:buFont typeface="Wingdings" pitchFamily="2" charset="2"/>
              <a:buChar char="ü"/>
            </a:pPr>
            <a:r>
              <a:rPr lang="en-US" sz="2500" dirty="0" err="1" smtClean="0">
                <a:latin typeface="Cambria" pitchFamily="18" charset="0"/>
              </a:rPr>
              <a:t>Tổn</a:t>
            </a:r>
            <a:r>
              <a:rPr lang="en-US" sz="2500" dirty="0" smtClean="0">
                <a:latin typeface="Cambria" pitchFamily="18" charset="0"/>
              </a:rPr>
              <a:t> </a:t>
            </a:r>
            <a:r>
              <a:rPr lang="en-US" sz="2500" dirty="0" err="1" smtClean="0">
                <a:latin typeface="Cambria" pitchFamily="18" charset="0"/>
              </a:rPr>
              <a:t>thương</a:t>
            </a:r>
            <a:r>
              <a:rPr lang="en-US" sz="2500" dirty="0" smtClean="0">
                <a:latin typeface="Cambria" pitchFamily="18" charset="0"/>
              </a:rPr>
              <a:t> </a:t>
            </a:r>
            <a:r>
              <a:rPr lang="en-US" sz="2500" dirty="0" err="1" smtClean="0">
                <a:latin typeface="Cambria" pitchFamily="18" charset="0"/>
              </a:rPr>
              <a:t>cơ</a:t>
            </a:r>
            <a:r>
              <a:rPr lang="en-US" sz="2500" dirty="0" smtClean="0">
                <a:latin typeface="Cambria" pitchFamily="18" charset="0"/>
              </a:rPr>
              <a:t> </a:t>
            </a:r>
            <a:r>
              <a:rPr lang="en-US" sz="2500" dirty="0" err="1" smtClean="0">
                <a:latin typeface="Cambria" pitchFamily="18" charset="0"/>
              </a:rPr>
              <a:t>quan</a:t>
            </a:r>
            <a:r>
              <a:rPr lang="en-US" sz="2500" dirty="0" smtClean="0">
                <a:latin typeface="Cambria" pitchFamily="18" charset="0"/>
              </a:rPr>
              <a:t> </a:t>
            </a:r>
            <a:r>
              <a:rPr lang="en-US" sz="2500" dirty="0" err="1" smtClean="0">
                <a:latin typeface="Cambria" pitchFamily="18" charset="0"/>
              </a:rPr>
              <a:t>đích</a:t>
            </a:r>
            <a:r>
              <a:rPr lang="en-US" sz="2500" dirty="0" smtClean="0">
                <a:latin typeface="Cambria" pitchFamily="18" charset="0"/>
              </a:rPr>
              <a:t> </a:t>
            </a:r>
            <a:r>
              <a:rPr lang="en-US" sz="2500" dirty="0" err="1" smtClean="0">
                <a:latin typeface="Cambria" pitchFamily="18" charset="0"/>
              </a:rPr>
              <a:t>tiền</a:t>
            </a:r>
            <a:r>
              <a:rPr lang="en-US" sz="2500" dirty="0" smtClean="0">
                <a:latin typeface="Cambria" pitchFamily="18" charset="0"/>
              </a:rPr>
              <a:t> </a:t>
            </a:r>
            <a:r>
              <a:rPr lang="en-US" sz="2500" dirty="0" err="1" smtClean="0">
                <a:latin typeface="Cambria" pitchFamily="18" charset="0"/>
              </a:rPr>
              <a:t>lâm</a:t>
            </a:r>
            <a:r>
              <a:rPr lang="en-US" sz="2500" dirty="0" smtClean="0">
                <a:latin typeface="Cambria" pitchFamily="18" charset="0"/>
              </a:rPr>
              <a:t> </a:t>
            </a:r>
            <a:r>
              <a:rPr lang="en-US" sz="2500" dirty="0" err="1" smtClean="0">
                <a:latin typeface="Cambria" pitchFamily="18" charset="0"/>
              </a:rPr>
              <a:t>sàng</a:t>
            </a:r>
            <a:r>
              <a:rPr lang="en-US" sz="2500" dirty="0" smtClean="0">
                <a:latin typeface="Cambria" pitchFamily="18" charset="0"/>
              </a:rPr>
              <a:t>: </a:t>
            </a:r>
            <a:r>
              <a:rPr lang="en-US" sz="2500" dirty="0" err="1" smtClean="0">
                <a:latin typeface="Cambria" pitchFamily="18" charset="0"/>
              </a:rPr>
              <a:t>tim</a:t>
            </a:r>
            <a:r>
              <a:rPr lang="en-US" sz="2500" dirty="0" smtClean="0">
                <a:latin typeface="Cambria" pitchFamily="18" charset="0"/>
              </a:rPr>
              <a:t>, </a:t>
            </a:r>
            <a:r>
              <a:rPr lang="en-US" sz="2500" dirty="0" err="1" smtClean="0">
                <a:latin typeface="Cambria" pitchFamily="18" charset="0"/>
              </a:rPr>
              <a:t>não</a:t>
            </a:r>
            <a:r>
              <a:rPr lang="en-US" sz="2500" dirty="0" smtClean="0">
                <a:latin typeface="Cambria" pitchFamily="18" charset="0"/>
              </a:rPr>
              <a:t>, </a:t>
            </a:r>
            <a:r>
              <a:rPr lang="en-US" sz="2500" dirty="0" err="1" smtClean="0">
                <a:latin typeface="Cambria" pitchFamily="18" charset="0"/>
              </a:rPr>
              <a:t>bệnh</a:t>
            </a:r>
            <a:r>
              <a:rPr lang="en-US" sz="2500" dirty="0" smtClean="0">
                <a:latin typeface="Cambria" pitchFamily="18" charset="0"/>
              </a:rPr>
              <a:t> </a:t>
            </a:r>
            <a:r>
              <a:rPr lang="en-US" sz="2500" dirty="0" err="1" smtClean="0">
                <a:latin typeface="Cambria" pitchFamily="18" charset="0"/>
              </a:rPr>
              <a:t>thận</a:t>
            </a:r>
            <a:r>
              <a:rPr lang="en-US" sz="2500" dirty="0" smtClean="0">
                <a:latin typeface="Cambria" pitchFamily="18" charset="0"/>
              </a:rPr>
              <a:t> </a:t>
            </a:r>
            <a:r>
              <a:rPr lang="en-US" sz="2500" dirty="0" err="1" smtClean="0">
                <a:latin typeface="Cambria" pitchFamily="18" charset="0"/>
              </a:rPr>
              <a:t>mạn</a:t>
            </a:r>
            <a:r>
              <a:rPr lang="en-US" sz="2500" dirty="0" smtClean="0">
                <a:latin typeface="Cambria" pitchFamily="18" charset="0"/>
              </a:rPr>
              <a:t>, </a:t>
            </a:r>
            <a:r>
              <a:rPr lang="en-US" sz="2500" dirty="0" err="1" smtClean="0">
                <a:latin typeface="Cambria" pitchFamily="18" charset="0"/>
              </a:rPr>
              <a:t>bệnh</a:t>
            </a:r>
            <a:r>
              <a:rPr lang="en-US" sz="2500" dirty="0" smtClean="0">
                <a:latin typeface="Cambria" pitchFamily="18" charset="0"/>
              </a:rPr>
              <a:t> </a:t>
            </a:r>
            <a:r>
              <a:rPr lang="en-US" sz="2500" dirty="0" err="1" smtClean="0">
                <a:latin typeface="Cambria" pitchFamily="18" charset="0"/>
              </a:rPr>
              <a:t>võng</a:t>
            </a:r>
            <a:r>
              <a:rPr lang="en-US" sz="2500" dirty="0" smtClean="0">
                <a:latin typeface="Cambria" pitchFamily="18" charset="0"/>
              </a:rPr>
              <a:t> </a:t>
            </a:r>
            <a:r>
              <a:rPr lang="en-US" sz="2500" dirty="0" err="1" smtClean="0">
                <a:latin typeface="Cambria" pitchFamily="18" charset="0"/>
              </a:rPr>
              <a:t>mạc</a:t>
            </a:r>
            <a:r>
              <a:rPr lang="en-US" sz="2500" dirty="0" smtClean="0">
                <a:latin typeface="Cambria" pitchFamily="18" charset="0"/>
              </a:rPr>
              <a:t>, </a:t>
            </a:r>
            <a:r>
              <a:rPr lang="en-US" sz="2500" dirty="0" err="1" smtClean="0">
                <a:latin typeface="Cambria" pitchFamily="18" charset="0"/>
              </a:rPr>
              <a:t>bệnh</a:t>
            </a:r>
            <a:r>
              <a:rPr lang="en-US" sz="2500" dirty="0" smtClean="0">
                <a:latin typeface="Cambria" pitchFamily="18" charset="0"/>
              </a:rPr>
              <a:t> </a:t>
            </a:r>
            <a:r>
              <a:rPr lang="en-US" sz="2500" dirty="0" err="1" smtClean="0">
                <a:latin typeface="Cambria" pitchFamily="18" charset="0"/>
              </a:rPr>
              <a:t>mạch</a:t>
            </a:r>
            <a:r>
              <a:rPr lang="en-US" sz="2500" dirty="0" smtClean="0">
                <a:latin typeface="Cambria" pitchFamily="18" charset="0"/>
              </a:rPr>
              <a:t> </a:t>
            </a:r>
            <a:r>
              <a:rPr lang="en-US" sz="2500" dirty="0" err="1" smtClean="0">
                <a:latin typeface="Cambria" pitchFamily="18" charset="0"/>
              </a:rPr>
              <a:t>máu</a:t>
            </a:r>
            <a:r>
              <a:rPr lang="en-US" sz="2500" dirty="0" smtClean="0">
                <a:latin typeface="Cambria" pitchFamily="18" charset="0"/>
              </a:rPr>
              <a:t> </a:t>
            </a:r>
            <a:r>
              <a:rPr lang="en-US" sz="2500" dirty="0" err="1" smtClean="0">
                <a:latin typeface="Cambria" pitchFamily="18" charset="0"/>
              </a:rPr>
              <a:t>ngoại</a:t>
            </a:r>
            <a:r>
              <a:rPr lang="en-US" sz="2500" dirty="0" smtClean="0">
                <a:latin typeface="Cambria" pitchFamily="18" charset="0"/>
              </a:rPr>
              <a:t> vi.</a:t>
            </a:r>
          </a:p>
          <a:p>
            <a:pPr marL="342900" indent="-342900" algn="just">
              <a:buFont typeface="Wingdings" pitchFamily="2" charset="2"/>
              <a:buChar char="ü"/>
            </a:pPr>
            <a:r>
              <a:rPr lang="en-US" sz="2500" dirty="0" err="1" smtClean="0">
                <a:latin typeface="Cambria" pitchFamily="18" charset="0"/>
              </a:rPr>
              <a:t>Tình</a:t>
            </a:r>
            <a:r>
              <a:rPr lang="en-US" sz="2500" dirty="0" smtClean="0">
                <a:latin typeface="Cambria" pitchFamily="18" charset="0"/>
              </a:rPr>
              <a:t> </a:t>
            </a:r>
            <a:r>
              <a:rPr lang="en-US" sz="2500" dirty="0" err="1" smtClean="0">
                <a:latin typeface="Cambria" pitchFamily="18" charset="0"/>
              </a:rPr>
              <a:t>trạng</a:t>
            </a:r>
            <a:r>
              <a:rPr lang="en-US" sz="2500" dirty="0" smtClean="0">
                <a:latin typeface="Cambria" pitchFamily="18" charset="0"/>
              </a:rPr>
              <a:t> </a:t>
            </a:r>
            <a:r>
              <a:rPr lang="en-US" sz="2500" dirty="0" err="1" smtClean="0">
                <a:latin typeface="Cambria" pitchFamily="18" charset="0"/>
              </a:rPr>
              <a:t>lâm</a:t>
            </a:r>
            <a:r>
              <a:rPr lang="en-US" sz="2500" dirty="0" smtClean="0">
                <a:latin typeface="Cambria" pitchFamily="18" charset="0"/>
              </a:rPr>
              <a:t> </a:t>
            </a:r>
            <a:r>
              <a:rPr lang="en-US" sz="2500" dirty="0" err="1" smtClean="0">
                <a:latin typeface="Cambria" pitchFamily="18" charset="0"/>
              </a:rPr>
              <a:t>sàng</a:t>
            </a:r>
            <a:r>
              <a:rPr lang="en-US" sz="2500" dirty="0" smtClean="0">
                <a:latin typeface="Cambria" pitchFamily="18" charset="0"/>
              </a:rPr>
              <a:t> </a:t>
            </a:r>
            <a:r>
              <a:rPr lang="en-US" sz="2500" dirty="0" err="1" smtClean="0">
                <a:latin typeface="Cambria" pitchFamily="18" charset="0"/>
              </a:rPr>
              <a:t>đi</a:t>
            </a:r>
            <a:r>
              <a:rPr lang="en-US" sz="2500" dirty="0" smtClean="0">
                <a:latin typeface="Cambria" pitchFamily="18" charset="0"/>
              </a:rPr>
              <a:t> </a:t>
            </a:r>
            <a:r>
              <a:rPr lang="en-US" sz="2500" dirty="0" err="1" smtClean="0">
                <a:latin typeface="Cambria" pitchFamily="18" charset="0"/>
              </a:rPr>
              <a:t>kèm</a:t>
            </a:r>
            <a:r>
              <a:rPr lang="en-US" sz="2500" dirty="0" smtClean="0">
                <a:latin typeface="Cambria" pitchFamily="18" charset="0"/>
              </a:rPr>
              <a:t>: </a:t>
            </a:r>
            <a:r>
              <a:rPr lang="en-US" sz="2500" dirty="0" err="1" smtClean="0">
                <a:latin typeface="Cambria" pitchFamily="18" charset="0"/>
              </a:rPr>
              <a:t>đái</a:t>
            </a:r>
            <a:r>
              <a:rPr lang="en-US" sz="2500" dirty="0" smtClean="0">
                <a:latin typeface="Cambria" pitchFamily="18" charset="0"/>
              </a:rPr>
              <a:t> </a:t>
            </a:r>
            <a:r>
              <a:rPr lang="en-US" sz="2500" dirty="0" err="1" smtClean="0">
                <a:latin typeface="Cambria" pitchFamily="18" charset="0"/>
              </a:rPr>
              <a:t>tháo</a:t>
            </a:r>
            <a:r>
              <a:rPr lang="en-US" sz="2500" dirty="0" smtClean="0">
                <a:latin typeface="Cambria" pitchFamily="18" charset="0"/>
              </a:rPr>
              <a:t> </a:t>
            </a:r>
            <a:r>
              <a:rPr lang="en-US" sz="2500" dirty="0" err="1" smtClean="0">
                <a:latin typeface="Cambria" pitchFamily="18" charset="0"/>
              </a:rPr>
              <a:t>đường,bệnh</a:t>
            </a:r>
            <a:r>
              <a:rPr lang="en-US" sz="2500" dirty="0" smtClean="0">
                <a:latin typeface="Cambria" pitchFamily="18" charset="0"/>
              </a:rPr>
              <a:t> </a:t>
            </a:r>
            <a:r>
              <a:rPr lang="en-US" sz="2500" dirty="0" err="1" smtClean="0">
                <a:latin typeface="Cambria" pitchFamily="18" charset="0"/>
              </a:rPr>
              <a:t>mạch</a:t>
            </a:r>
            <a:r>
              <a:rPr lang="en-US" sz="2500" dirty="0" smtClean="0">
                <a:latin typeface="Cambria" pitchFamily="18" charset="0"/>
              </a:rPr>
              <a:t> </a:t>
            </a:r>
            <a:r>
              <a:rPr lang="en-US" sz="2500" dirty="0" err="1" smtClean="0">
                <a:latin typeface="Cambria" pitchFamily="18" charset="0"/>
              </a:rPr>
              <a:t>não</a:t>
            </a:r>
            <a:r>
              <a:rPr lang="en-US" sz="2500" dirty="0" smtClean="0">
                <a:latin typeface="Cambria" pitchFamily="18" charset="0"/>
              </a:rPr>
              <a:t>, </a:t>
            </a:r>
            <a:r>
              <a:rPr lang="en-US" sz="2500" dirty="0" err="1" smtClean="0">
                <a:latin typeface="Cambria" pitchFamily="18" charset="0"/>
              </a:rPr>
              <a:t>bệnh</a:t>
            </a:r>
            <a:r>
              <a:rPr lang="en-US" sz="2500" dirty="0" smtClean="0">
                <a:latin typeface="Cambria" pitchFamily="18" charset="0"/>
              </a:rPr>
              <a:t> </a:t>
            </a:r>
            <a:r>
              <a:rPr lang="en-US" sz="2500" dirty="0" err="1" smtClean="0">
                <a:latin typeface="Cambria" pitchFamily="18" charset="0"/>
              </a:rPr>
              <a:t>tim,bệnh</a:t>
            </a:r>
            <a:r>
              <a:rPr lang="en-US" sz="2500" dirty="0" smtClean="0">
                <a:latin typeface="Cambria" pitchFamily="18" charset="0"/>
              </a:rPr>
              <a:t> </a:t>
            </a:r>
            <a:r>
              <a:rPr lang="en-US" sz="2500" dirty="0" err="1" smtClean="0">
                <a:latin typeface="Cambria" pitchFamily="18" charset="0"/>
              </a:rPr>
              <a:t>thận</a:t>
            </a:r>
            <a:r>
              <a:rPr lang="en-US" sz="2500" dirty="0" smtClean="0">
                <a:latin typeface="Cambria" pitchFamily="18" charset="0"/>
              </a:rPr>
              <a:t>, </a:t>
            </a:r>
            <a:r>
              <a:rPr lang="en-US" sz="2500" dirty="0" err="1" smtClean="0">
                <a:latin typeface="Cambria" pitchFamily="18" charset="0"/>
              </a:rPr>
              <a:t>bệnh</a:t>
            </a:r>
            <a:r>
              <a:rPr lang="en-US" sz="2500" dirty="0" smtClean="0">
                <a:latin typeface="Cambria" pitchFamily="18" charset="0"/>
              </a:rPr>
              <a:t> </a:t>
            </a:r>
            <a:r>
              <a:rPr lang="en-US" sz="2500" dirty="0" err="1" smtClean="0">
                <a:latin typeface="Cambria" pitchFamily="18" charset="0"/>
              </a:rPr>
              <a:t>mạch</a:t>
            </a:r>
            <a:r>
              <a:rPr lang="en-US" sz="2500" dirty="0" smtClean="0">
                <a:latin typeface="Cambria" pitchFamily="18" charset="0"/>
              </a:rPr>
              <a:t> </a:t>
            </a:r>
            <a:r>
              <a:rPr lang="en-US" sz="2500" dirty="0" err="1" smtClean="0">
                <a:latin typeface="Cambria" pitchFamily="18" charset="0"/>
              </a:rPr>
              <a:t>máu</a:t>
            </a:r>
            <a:r>
              <a:rPr lang="en-US" sz="2500" dirty="0" smtClean="0">
                <a:latin typeface="Cambria" pitchFamily="18" charset="0"/>
              </a:rPr>
              <a:t> </a:t>
            </a:r>
            <a:r>
              <a:rPr lang="en-US" sz="2500" dirty="0" err="1" smtClean="0">
                <a:latin typeface="Cambria" pitchFamily="18" charset="0"/>
              </a:rPr>
              <a:t>ngoại</a:t>
            </a:r>
            <a:r>
              <a:rPr lang="en-US" sz="2500" dirty="0" smtClean="0">
                <a:latin typeface="Cambria" pitchFamily="18" charset="0"/>
              </a:rPr>
              <a:t> vi.</a:t>
            </a:r>
            <a:endParaRPr lang="vi-VN" sz="2500" dirty="0" smtClean="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6742" y="146804"/>
            <a:ext cx="8424936" cy="861774"/>
          </a:xfrm>
          <a:prstGeom prst="rect">
            <a:avLst/>
          </a:prstGeom>
          <a:noFill/>
        </p:spPr>
        <p:txBody>
          <a:bodyPr wrap="square" rtlCol="0">
            <a:spAutoFit/>
          </a:bodyPr>
          <a:lstStyle/>
          <a:p>
            <a:r>
              <a:rPr lang="en-US" sz="2500" b="1" dirty="0" smtClean="0">
                <a:latin typeface="Cambria" pitchFamily="18" charset="0"/>
              </a:rPr>
              <a:t>2.5.Phân </a:t>
            </a:r>
            <a:r>
              <a:rPr lang="en-US" sz="2500" b="1" dirty="0" err="1" smtClean="0">
                <a:latin typeface="Cambria" pitchFamily="18" charset="0"/>
              </a:rPr>
              <a:t>loại</a:t>
            </a:r>
            <a:r>
              <a:rPr lang="en-US" sz="2500" b="1" dirty="0" smtClean="0">
                <a:latin typeface="Cambria" pitchFamily="18" charset="0"/>
              </a:rPr>
              <a:t> </a:t>
            </a:r>
            <a:r>
              <a:rPr lang="en-US" sz="2500" b="1" dirty="0" err="1" smtClean="0">
                <a:latin typeface="Cambria" pitchFamily="18" charset="0"/>
              </a:rPr>
              <a:t>bệnh</a:t>
            </a:r>
            <a:r>
              <a:rPr lang="en-US" sz="2500" b="1" dirty="0" smtClean="0">
                <a:latin typeface="Cambria" pitchFamily="18" charset="0"/>
              </a:rPr>
              <a:t> </a:t>
            </a:r>
            <a:r>
              <a:rPr lang="en-US" sz="2500" b="1" dirty="0" err="1" smtClean="0">
                <a:latin typeface="Cambria" pitchFamily="18" charset="0"/>
              </a:rPr>
              <a:t>theo</a:t>
            </a:r>
            <a:r>
              <a:rPr lang="en-US" sz="2500" b="1" dirty="0" smtClean="0">
                <a:latin typeface="Cambria" pitchFamily="18" charset="0"/>
              </a:rPr>
              <a:t> </a:t>
            </a:r>
            <a:r>
              <a:rPr lang="en-US" sz="2500" b="1" dirty="0" err="1" smtClean="0">
                <a:latin typeface="Cambria" pitchFamily="18" charset="0"/>
              </a:rPr>
              <a:t>nguy</a:t>
            </a:r>
            <a:r>
              <a:rPr lang="en-US" sz="2500" b="1" dirty="0" smtClean="0">
                <a:latin typeface="Cambria" pitchFamily="18" charset="0"/>
              </a:rPr>
              <a:t> </a:t>
            </a:r>
            <a:r>
              <a:rPr lang="en-US" sz="2500" b="1" dirty="0" err="1" smtClean="0">
                <a:latin typeface="Cambria" pitchFamily="18" charset="0"/>
              </a:rPr>
              <a:t>cơ</a:t>
            </a:r>
            <a:r>
              <a:rPr lang="en-US" sz="2500" b="1" dirty="0" smtClean="0">
                <a:latin typeface="Cambria" pitchFamily="18" charset="0"/>
              </a:rPr>
              <a:t> </a:t>
            </a:r>
            <a:r>
              <a:rPr lang="en-US" sz="2500" b="1" dirty="0" err="1" smtClean="0">
                <a:latin typeface="Cambria" pitchFamily="18" charset="0"/>
              </a:rPr>
              <a:t>tim</a:t>
            </a:r>
            <a:r>
              <a:rPr lang="en-US" sz="2500" b="1" dirty="0" smtClean="0">
                <a:latin typeface="Cambria" pitchFamily="18" charset="0"/>
              </a:rPr>
              <a:t> </a:t>
            </a:r>
            <a:r>
              <a:rPr lang="en-US" sz="2500" b="1" dirty="0" err="1" smtClean="0">
                <a:latin typeface="Cambria" pitchFamily="18" charset="0"/>
              </a:rPr>
              <a:t>mạch</a:t>
            </a:r>
            <a:r>
              <a:rPr lang="en-US" sz="2500" b="1" dirty="0" smtClean="0">
                <a:latin typeface="Cambria" pitchFamily="18" charset="0"/>
              </a:rPr>
              <a:t> </a:t>
            </a:r>
            <a:r>
              <a:rPr lang="en-US" sz="2500" b="1" dirty="0" err="1" smtClean="0">
                <a:latin typeface="Cambria" pitchFamily="18" charset="0"/>
              </a:rPr>
              <a:t>của</a:t>
            </a:r>
            <a:r>
              <a:rPr lang="en-US" sz="2500" b="1" dirty="0" smtClean="0">
                <a:latin typeface="Cambria" pitchFamily="18" charset="0"/>
              </a:rPr>
              <a:t> </a:t>
            </a:r>
            <a:r>
              <a:rPr lang="en-US" sz="2500" b="1" dirty="0" err="1" smtClean="0">
                <a:latin typeface="Cambria" pitchFamily="18" charset="0"/>
              </a:rPr>
              <a:t>bệnh</a:t>
            </a:r>
            <a:r>
              <a:rPr lang="en-US" sz="2500" b="1" dirty="0" smtClean="0">
                <a:latin typeface="Cambria" pitchFamily="18" charset="0"/>
              </a:rPr>
              <a:t> </a:t>
            </a:r>
            <a:r>
              <a:rPr lang="en-US" sz="2500" b="1" dirty="0" err="1" smtClean="0">
                <a:latin typeface="Cambria" pitchFamily="18" charset="0"/>
              </a:rPr>
              <a:t>nhân</a:t>
            </a:r>
            <a:r>
              <a:rPr lang="en-US" sz="2500" b="1" dirty="0" smtClean="0">
                <a:latin typeface="Cambria" pitchFamily="18" charset="0"/>
              </a:rPr>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983" y="2030526"/>
            <a:ext cx="6912767" cy="4734260"/>
          </a:xfrm>
          <a:prstGeom prst="rect">
            <a:avLst/>
          </a:prstGeom>
        </p:spPr>
      </p:pic>
      <p:sp>
        <p:nvSpPr>
          <p:cNvPr id="7" name="TextBox 6"/>
          <p:cNvSpPr txBox="1"/>
          <p:nvPr/>
        </p:nvSpPr>
        <p:spPr>
          <a:xfrm>
            <a:off x="241647" y="836712"/>
            <a:ext cx="8964488" cy="1246495"/>
          </a:xfrm>
          <a:prstGeom prst="rect">
            <a:avLst/>
          </a:prstGeom>
          <a:noFill/>
        </p:spPr>
        <p:txBody>
          <a:bodyPr wrap="square" rtlCol="0">
            <a:spAutoFit/>
          </a:bodyPr>
          <a:lstStyle/>
          <a:p>
            <a:r>
              <a:rPr lang="vi-VN" sz="2500" dirty="0">
                <a:latin typeface="Cambria" panose="02040503050406030204" pitchFamily="18" charset="0"/>
              </a:rPr>
              <a:t>Phân tầng nguy cơ tim mạch: dựa vào phân độ huyết áp, số lượng các yếu tố nguy cơ tim mạch (YTNCTM) và biến cố tim mạch để có chiến lược quản lý, theo dõi và điều trị lâu dài.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742" y="0"/>
            <a:ext cx="8229600" cy="1143000"/>
          </a:xfrm>
        </p:spPr>
        <p:txBody>
          <a:bodyPr>
            <a:normAutofit/>
          </a:bodyPr>
          <a:lstStyle/>
          <a:p>
            <a:r>
              <a:rPr lang="vi-VN" sz="4000" b="1" dirty="0" smtClean="0">
                <a:solidFill>
                  <a:schemeClr val="tx2"/>
                </a:solidFill>
                <a:latin typeface="Cambria" panose="02040503050406030204" pitchFamily="18" charset="0"/>
              </a:rPr>
              <a:t>3.Xét nghiệm</a:t>
            </a:r>
            <a:endParaRPr lang="vi-VN" sz="4000" b="1" dirty="0">
              <a:solidFill>
                <a:schemeClr val="tx2"/>
              </a:solidFill>
              <a:latin typeface="Cambria" panose="02040503050406030204" pitchFamily="18" charset="0"/>
            </a:endParaRPr>
          </a:p>
        </p:txBody>
      </p:sp>
      <p:sp>
        <p:nvSpPr>
          <p:cNvPr id="11" name="TextBox 10"/>
          <p:cNvSpPr txBox="1"/>
          <p:nvPr/>
        </p:nvSpPr>
        <p:spPr>
          <a:xfrm>
            <a:off x="274985" y="908720"/>
            <a:ext cx="4104456" cy="2785378"/>
          </a:xfrm>
          <a:prstGeom prst="rect">
            <a:avLst/>
          </a:prstGeom>
          <a:noFill/>
        </p:spPr>
        <p:txBody>
          <a:bodyPr wrap="square" rtlCol="0">
            <a:spAutoFit/>
          </a:bodyPr>
          <a:lstStyle/>
          <a:p>
            <a:r>
              <a:rPr lang="vi-VN" sz="2500" b="1" dirty="0">
                <a:latin typeface="Cambria" panose="02040503050406030204" pitchFamily="18" charset="0"/>
              </a:rPr>
              <a:t>3.1 Xét nghiệm </a:t>
            </a:r>
            <a:r>
              <a:rPr lang="vi-VN" sz="2500" b="1" dirty="0" smtClean="0">
                <a:latin typeface="Cambria" panose="02040503050406030204" pitchFamily="18" charset="0"/>
              </a:rPr>
              <a:t>thường qui</a:t>
            </a:r>
          </a:p>
          <a:p>
            <a:r>
              <a:rPr lang="vi-VN" sz="2500" dirty="0" smtClean="0">
                <a:latin typeface="Cambria" panose="02040503050406030204" pitchFamily="18" charset="0"/>
              </a:rPr>
              <a:t> </a:t>
            </a:r>
            <a:r>
              <a:rPr lang="vi-VN" sz="2500" dirty="0">
                <a:latin typeface="Cambria" panose="02040503050406030204" pitchFamily="18" charset="0"/>
              </a:rPr>
              <a:t>Điện tâm đồ Phân tích nước tiểu Đường máu </a:t>
            </a:r>
            <a:r>
              <a:rPr lang="vi-VN" sz="2500" dirty="0" smtClean="0">
                <a:latin typeface="Cambria" panose="02040503050406030204" pitchFamily="18" charset="0"/>
              </a:rPr>
              <a:t>và hematocrit </a:t>
            </a:r>
            <a:r>
              <a:rPr lang="vi-VN" sz="2500" dirty="0">
                <a:latin typeface="Cambria" panose="02040503050406030204" pitchFamily="18" charset="0"/>
              </a:rPr>
              <a:t>Điện giải đồ K+, Ca++ Mức lọc cầu thận creatinin huyết thanh Định lượng lipid máu</a:t>
            </a:r>
          </a:p>
        </p:txBody>
      </p:sp>
      <p:sp>
        <p:nvSpPr>
          <p:cNvPr id="12" name="TextBox 11"/>
          <p:cNvSpPr txBox="1"/>
          <p:nvPr/>
        </p:nvSpPr>
        <p:spPr>
          <a:xfrm>
            <a:off x="4463416" y="906463"/>
            <a:ext cx="4499992" cy="2785378"/>
          </a:xfrm>
          <a:prstGeom prst="rect">
            <a:avLst/>
          </a:prstGeom>
          <a:noFill/>
        </p:spPr>
        <p:txBody>
          <a:bodyPr wrap="square" rtlCol="0">
            <a:spAutoFit/>
          </a:bodyPr>
          <a:lstStyle/>
          <a:p>
            <a:r>
              <a:rPr lang="vi-VN" sz="2500" b="1" dirty="0">
                <a:latin typeface="Cambria" panose="02040503050406030204" pitchFamily="18" charset="0"/>
              </a:rPr>
              <a:t>3.2 Các xét nghiệm bổ xung </a:t>
            </a:r>
            <a:endParaRPr lang="vi-VN" sz="2500" b="1" dirty="0" smtClean="0">
              <a:latin typeface="Cambria" panose="02040503050406030204" pitchFamily="18" charset="0"/>
            </a:endParaRPr>
          </a:p>
          <a:p>
            <a:r>
              <a:rPr lang="vi-VN" sz="2500" dirty="0" smtClean="0">
                <a:latin typeface="Cambria" panose="02040503050406030204" pitchFamily="18" charset="0"/>
              </a:rPr>
              <a:t>Định </a:t>
            </a:r>
            <a:r>
              <a:rPr lang="vi-VN" sz="2500" dirty="0">
                <a:latin typeface="Cambria" panose="02040503050406030204" pitchFamily="18" charset="0"/>
              </a:rPr>
              <a:t>lượngallbumin niệu hoặc chỉ số albumin/creatinin </a:t>
            </a:r>
            <a:endParaRPr lang="vi-VN" sz="2500" dirty="0" smtClean="0">
              <a:latin typeface="Cambria" panose="02040503050406030204" pitchFamily="18" charset="0"/>
            </a:endParaRPr>
          </a:p>
          <a:p>
            <a:r>
              <a:rPr lang="vi-VN" sz="2500" b="1" dirty="0" smtClean="0">
                <a:latin typeface="Cambria" panose="02040503050406030204" pitchFamily="18" charset="0"/>
              </a:rPr>
              <a:t>3.3 </a:t>
            </a:r>
            <a:r>
              <a:rPr lang="vi-VN" sz="2500" b="1" dirty="0">
                <a:latin typeface="Cambria" panose="02040503050406030204" pitchFamily="18" charset="0"/>
              </a:rPr>
              <a:t>Xét nghiệm sâu </a:t>
            </a:r>
            <a:r>
              <a:rPr lang="vi-VN" sz="2500" dirty="0">
                <a:latin typeface="Cambria" panose="02040503050406030204" pitchFamily="18" charset="0"/>
              </a:rPr>
              <a:t>tìm nguyên nhân – chỉ định khi không thể kiểm soát được huyết áp …</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577" y="3982194"/>
            <a:ext cx="3600400" cy="2376264"/>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3861048"/>
            <a:ext cx="3600400" cy="2376264"/>
          </a:xfrm>
          <a:prstGeom prst="rect">
            <a:avLst/>
          </a:prstGeom>
        </p:spPr>
      </p:pic>
    </p:spTree>
    <p:extLst>
      <p:ext uri="{BB962C8B-B14F-4D97-AF65-F5344CB8AC3E}">
        <p14:creationId xmlns:p14="http://schemas.microsoft.com/office/powerpoint/2010/main" val="4269503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1400"/>
            <a:ext cx="8229600" cy="1143000"/>
          </a:xfrm>
        </p:spPr>
        <p:txBody>
          <a:bodyPr>
            <a:normAutofit/>
          </a:bodyPr>
          <a:lstStyle/>
          <a:p>
            <a:r>
              <a:rPr lang="vi-VN" sz="4000" b="1" dirty="0" smtClean="0">
                <a:solidFill>
                  <a:schemeClr val="tx2"/>
                </a:solidFill>
                <a:latin typeface="Cambria" panose="02040503050406030204" pitchFamily="18" charset="0"/>
              </a:rPr>
              <a:t>4.Điều trị tăng huyết áp</a:t>
            </a:r>
            <a:endParaRPr lang="vi-VN" sz="4000" b="1" dirty="0">
              <a:solidFill>
                <a:schemeClr val="tx2"/>
              </a:solidFill>
              <a:latin typeface="Cambria" panose="02040503050406030204" pitchFamily="18" charset="0"/>
            </a:endParaRPr>
          </a:p>
        </p:txBody>
      </p:sp>
      <p:sp>
        <p:nvSpPr>
          <p:cNvPr id="3" name="Content Placeholder 2"/>
          <p:cNvSpPr>
            <a:spLocks noGrp="1"/>
          </p:cNvSpPr>
          <p:nvPr>
            <p:ph idx="1"/>
          </p:nvPr>
        </p:nvSpPr>
        <p:spPr>
          <a:xfrm>
            <a:off x="611560" y="764704"/>
            <a:ext cx="8229600" cy="5400600"/>
          </a:xfrm>
        </p:spPr>
        <p:txBody>
          <a:bodyPr>
            <a:normAutofit fontScale="92500" lnSpcReduction="10000"/>
          </a:bodyPr>
          <a:lstStyle/>
          <a:p>
            <a:pPr marL="0" indent="0">
              <a:buNone/>
            </a:pPr>
            <a:r>
              <a:rPr lang="vi-VN" sz="2700" b="1" dirty="0" smtClean="0">
                <a:latin typeface="Cambria" panose="02040503050406030204" pitchFamily="18" charset="0"/>
              </a:rPr>
              <a:t>4.1 Mục tiêu điều trị</a:t>
            </a:r>
          </a:p>
          <a:p>
            <a:pPr marL="0" indent="0">
              <a:buNone/>
            </a:pPr>
            <a:r>
              <a:rPr lang="vi-VN" sz="2700" dirty="0">
                <a:latin typeface="Cambria" panose="02040503050406030204" pitchFamily="18" charset="0"/>
              </a:rPr>
              <a:t>Mục tiêu điều trị bệnh THA là làm giảm tối đa nguy cơ mắc các tai biến và tử vong tim mạch và thận do bệnh gây nên. Muốn vậy phải giải quyết 2 công việc song song: </a:t>
            </a:r>
            <a:r>
              <a:rPr lang="vi-VN" sz="2700" dirty="0" smtClean="0">
                <a:latin typeface="Cambria" panose="02040503050406030204" pitchFamily="18" charset="0"/>
              </a:rPr>
              <a:t>Đưa </a:t>
            </a:r>
            <a:r>
              <a:rPr lang="vi-VN" sz="2700" dirty="0">
                <a:latin typeface="Cambria" panose="02040503050406030204" pitchFamily="18" charset="0"/>
              </a:rPr>
              <a:t>HA về giới hạn bình thường và </a:t>
            </a:r>
            <a:r>
              <a:rPr lang="vi-VN" sz="2700" dirty="0" smtClean="0">
                <a:latin typeface="Cambria" panose="02040503050406030204" pitchFamily="18" charset="0"/>
              </a:rPr>
              <a:t> </a:t>
            </a:r>
            <a:r>
              <a:rPr lang="vi-VN" sz="2700" dirty="0">
                <a:latin typeface="Cambria" panose="02040503050406030204" pitchFamily="18" charset="0"/>
              </a:rPr>
              <a:t>Giải quyết tích cực các yếu tố nguy cơ của bệnh </a:t>
            </a:r>
            <a:r>
              <a:rPr lang="vi-VN" sz="2700" dirty="0" smtClean="0">
                <a:latin typeface="Cambria" panose="02040503050406030204" pitchFamily="18" charset="0"/>
              </a:rPr>
              <a:t>THA</a:t>
            </a:r>
          </a:p>
          <a:p>
            <a:pPr marL="0" indent="0">
              <a:buNone/>
            </a:pPr>
            <a:r>
              <a:rPr lang="vi-VN" sz="2700" b="1" dirty="0" smtClean="0">
                <a:latin typeface="Cambria" panose="02040503050406030204" pitchFamily="18" charset="0"/>
              </a:rPr>
              <a:t>4.2 Nguyên </a:t>
            </a:r>
            <a:r>
              <a:rPr lang="vi-VN" sz="2700" b="1" dirty="0">
                <a:latin typeface="Cambria" panose="02040503050406030204" pitchFamily="18" charset="0"/>
              </a:rPr>
              <a:t>tắc điều </a:t>
            </a:r>
            <a:r>
              <a:rPr lang="vi-VN" sz="2700" b="1" dirty="0" smtClean="0">
                <a:latin typeface="Cambria" panose="02040503050406030204" pitchFamily="18" charset="0"/>
              </a:rPr>
              <a:t>trị</a:t>
            </a:r>
          </a:p>
          <a:p>
            <a:pPr marL="0" indent="0">
              <a:buNone/>
            </a:pPr>
            <a:r>
              <a:rPr lang="vi-VN" sz="2700" b="1" dirty="0" smtClean="0">
                <a:latin typeface="Cambria" panose="02040503050406030204" pitchFamily="18" charset="0"/>
              </a:rPr>
              <a:t> </a:t>
            </a:r>
            <a:r>
              <a:rPr lang="vi-VN" sz="2700" dirty="0">
                <a:latin typeface="Cambria" panose="02040503050406030204" pitchFamily="18" charset="0"/>
              </a:rPr>
              <a:t>Nguyên tắc chung</a:t>
            </a:r>
            <a:r>
              <a:rPr lang="vi-VN" sz="2700" dirty="0" smtClean="0">
                <a:latin typeface="Cambria" panose="02040503050406030204" pitchFamily="18" charset="0"/>
              </a:rPr>
              <a:t>:</a:t>
            </a:r>
          </a:p>
          <a:p>
            <a:r>
              <a:rPr lang="vi-VN" sz="2700" dirty="0" smtClean="0">
                <a:latin typeface="Cambria" panose="02040503050406030204" pitchFamily="18" charset="0"/>
              </a:rPr>
              <a:t>Cần </a:t>
            </a:r>
            <a:r>
              <a:rPr lang="vi-VN" sz="2700" dirty="0">
                <a:latin typeface="Cambria" panose="02040503050406030204" pitchFamily="18" charset="0"/>
              </a:rPr>
              <a:t>theo dõi đều, điều trị đúng và đủ hàng ngày, điều trị lâu dài. </a:t>
            </a:r>
            <a:endParaRPr lang="vi-VN" sz="2700" dirty="0" smtClean="0">
              <a:latin typeface="Cambria" panose="02040503050406030204" pitchFamily="18" charset="0"/>
            </a:endParaRPr>
          </a:p>
          <a:p>
            <a:r>
              <a:rPr lang="vi-VN" sz="2700" dirty="0" smtClean="0">
                <a:latin typeface="Cambria" panose="02040503050406030204" pitchFamily="18" charset="0"/>
              </a:rPr>
              <a:t> </a:t>
            </a:r>
            <a:r>
              <a:rPr lang="vi-VN" sz="2700" dirty="0">
                <a:latin typeface="Cambria" panose="02040503050406030204" pitchFamily="18" charset="0"/>
              </a:rPr>
              <a:t>Mục tiêu điều trị là đạt “huyết áp mục tiêu” và giảm tối đa “nguy cơ tim </a:t>
            </a:r>
            <a:r>
              <a:rPr lang="vi-VN" sz="2700" dirty="0" smtClean="0">
                <a:latin typeface="Cambria" panose="02040503050406030204" pitchFamily="18" charset="0"/>
              </a:rPr>
              <a:t>mạch.</a:t>
            </a:r>
          </a:p>
          <a:p>
            <a:r>
              <a:rPr lang="vi-VN" sz="2700" dirty="0">
                <a:latin typeface="Cambria" panose="02040503050406030204" pitchFamily="18" charset="0"/>
              </a:rPr>
              <a:t>Điều trị cần hết sức tích cực ở bệnh nhân đã có tổn thương cơ quan đích.</a:t>
            </a:r>
          </a:p>
          <a:p>
            <a:endParaRPr lang="vi-VN" sz="2700" dirty="0">
              <a:latin typeface="Cambria" panose="02040503050406030204" pitchFamily="18" charset="0"/>
            </a:endParaRPr>
          </a:p>
        </p:txBody>
      </p:sp>
    </p:spTree>
    <p:extLst>
      <p:ext uri="{BB962C8B-B14F-4D97-AF65-F5344CB8AC3E}">
        <p14:creationId xmlns:p14="http://schemas.microsoft.com/office/powerpoint/2010/main" val="3019775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774</Words>
  <Application>Microsoft Office PowerPoint</Application>
  <PresentationFormat>On-screen Show (4:3)</PresentationFormat>
  <Paragraphs>80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TĂNG HUYẾT ÁP</vt:lpstr>
      <vt:lpstr>1. ĐỊNH NGHĨA, NGUYÊN NHÂN VÀ BỆNH SINH, HẬU QUẢ </vt:lpstr>
      <vt:lpstr>PowerPoint Presentation</vt:lpstr>
      <vt:lpstr>PowerPoint Presentation</vt:lpstr>
      <vt:lpstr>PowerPoint Presentation</vt:lpstr>
      <vt:lpstr>PowerPoint Presentation</vt:lpstr>
      <vt:lpstr>PowerPoint Presentation</vt:lpstr>
      <vt:lpstr>3.Xét nghiệm</vt:lpstr>
      <vt:lpstr>4.Điều trị tăng huyết áp</vt:lpstr>
      <vt:lpstr>PowerPoint Presentation</vt:lpstr>
      <vt:lpstr>PowerPoint Presentation</vt:lpstr>
      <vt:lpstr>4.4.Khi nào bắt đàu điều trị bằng thuốc</vt:lpstr>
      <vt:lpstr>TƯ LIỆU THAM KHẢO</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Vuong</dc:creator>
  <cp:lastModifiedBy>BC</cp:lastModifiedBy>
  <cp:revision>50</cp:revision>
  <dcterms:created xsi:type="dcterms:W3CDTF">2017-01-13T01:41:34Z</dcterms:created>
  <dcterms:modified xsi:type="dcterms:W3CDTF">2017-02-11T04:01:19Z</dcterms:modified>
</cp:coreProperties>
</file>