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65" r:id="rId4"/>
    <p:sldId id="266" r:id="rId5"/>
    <p:sldId id="267" r:id="rId6"/>
    <p:sldId id="268" r:id="rId7"/>
    <p:sldId id="258" r:id="rId8"/>
    <p:sldId id="271" r:id="rId9"/>
    <p:sldId id="272" r:id="rId10"/>
    <p:sldId id="260" r:id="rId11"/>
    <p:sldId id="273" r:id="rId12"/>
    <p:sldId id="274" r:id="rId13"/>
    <p:sldId id="275" r:id="rId14"/>
    <p:sldId id="276" r:id="rId15"/>
    <p:sldId id="269" r:id="rId16"/>
    <p:sldId id="270" r:id="rId17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7" autoAdjust="0"/>
  </p:normalViewPr>
  <p:slideViewPr>
    <p:cSldViewPr>
      <p:cViewPr>
        <p:scale>
          <a:sx n="75" d="100"/>
          <a:sy n="75" d="100"/>
        </p:scale>
        <p:origin x="-9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30678-BB10-4B77-9445-16F02B7D02B9}" type="datetimeFigureOut">
              <a:rPr lang="vi-VN" smtClean="0"/>
              <a:t>06/02/2017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2CE766-8B5F-4F40-BBB4-61F5A58206A4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26846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vvvvvvvvv</a:t>
            </a:r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D5DCF4-14A2-46D5-A220-514AA73D3EE6}" type="slidenum">
              <a:rPr lang="vi-VN" smtClean="0"/>
              <a:pPr/>
              <a:t>3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909150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99-85BB-4260-82FB-97804CB82253}" type="datetimeFigureOut">
              <a:rPr lang="vi-VN" smtClean="0"/>
              <a:t>06/02/2017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99-85BB-4260-82FB-97804CB82253}" type="datetimeFigureOut">
              <a:rPr lang="vi-VN" smtClean="0"/>
              <a:t>06/02/2017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99-85BB-4260-82FB-97804CB82253}" type="datetimeFigureOut">
              <a:rPr lang="vi-VN" smtClean="0"/>
              <a:t>06/02/2017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99-85BB-4260-82FB-97804CB82253}" type="datetimeFigureOut">
              <a:rPr lang="vi-VN" smtClean="0"/>
              <a:t>06/02/2017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99-85BB-4260-82FB-97804CB82253}" type="datetimeFigureOut">
              <a:rPr lang="vi-VN" smtClean="0"/>
              <a:t>06/02/2017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99-85BB-4260-82FB-97804CB82253}" type="datetimeFigureOut">
              <a:rPr lang="vi-VN" smtClean="0"/>
              <a:t>06/02/2017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99-85BB-4260-82FB-97804CB82253}" type="datetimeFigureOut">
              <a:rPr lang="vi-VN" smtClean="0"/>
              <a:t>06/02/2017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99-85BB-4260-82FB-97804CB82253}" type="datetimeFigureOut">
              <a:rPr lang="vi-VN" smtClean="0"/>
              <a:t>06/02/2017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99-85BB-4260-82FB-97804CB82253}" type="datetimeFigureOut">
              <a:rPr lang="vi-VN" smtClean="0"/>
              <a:t>06/02/2017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99-85BB-4260-82FB-97804CB82253}" type="datetimeFigureOut">
              <a:rPr lang="vi-VN" smtClean="0"/>
              <a:t>06/02/2017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8F99-85BB-4260-82FB-97804CB82253}" type="datetimeFigureOut">
              <a:rPr lang="vi-VN" smtClean="0"/>
              <a:t>06/02/2017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08F99-85BB-4260-82FB-97804CB82253}" type="datetimeFigureOut">
              <a:rPr lang="vi-VN" smtClean="0"/>
              <a:t>06/02/2017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A35F0-3C9B-4AFA-91A7-DCC5DEE80774}" type="slidenum">
              <a:rPr lang="vi-VN" smtClean="0"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vn/" TargetMode="External"/><Relationship Id="rId2" Type="http://schemas.openxmlformats.org/officeDocument/2006/relationships/hyperlink" Target="http://www.nguyenphuchoc199.com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8662" y="1928802"/>
            <a:ext cx="7072362" cy="1143008"/>
          </a:xfrm>
        </p:spPr>
        <p:txBody>
          <a:bodyPr>
            <a:normAutofit/>
          </a:bodyPr>
          <a:lstStyle/>
          <a:p>
            <a:r>
              <a:rPr lang="en-US" sz="4500" dirty="0" smtClean="0">
                <a:latin typeface="Cambria" pitchFamily="18" charset="0"/>
                <a:cs typeface="Arial" pitchFamily="34" charset="0"/>
              </a:rPr>
              <a:t>VIÊM PHẾ QUẢN MẠN</a:t>
            </a:r>
            <a:endParaRPr lang="vi-VN" sz="4500" dirty="0">
              <a:latin typeface="Cambria" pitchFamily="18" charset="0"/>
              <a:cs typeface="Arial" pitchFamily="34" charset="0"/>
            </a:endParaRPr>
          </a:p>
        </p:txBody>
      </p:sp>
      <p:pic>
        <p:nvPicPr>
          <p:cNvPr id="1028" name="Picture 4" descr="E:\New folder\Download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89" y="428604"/>
            <a:ext cx="6643735" cy="1214446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 flipH="1">
            <a:off x="2143108" y="3214686"/>
            <a:ext cx="5500726" cy="3133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latin typeface="Cambria" pitchFamily="18" charset="0"/>
              </a:rPr>
              <a:t>GVHD        : </a:t>
            </a:r>
            <a:r>
              <a:rPr lang="en-US" sz="2500" dirty="0" err="1" smtClean="0">
                <a:latin typeface="Cambria" pitchFamily="18" charset="0"/>
              </a:rPr>
              <a:t>Nguyễn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Phúc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Học</a:t>
            </a:r>
            <a:endParaRPr lang="en-US" sz="2500" dirty="0" smtClean="0">
              <a:latin typeface="Cambria" pitchFamily="18" charset="0"/>
            </a:endParaRPr>
          </a:p>
          <a:p>
            <a:r>
              <a:rPr lang="en-US" sz="2500" b="1" dirty="0" err="1" smtClean="0">
                <a:latin typeface="Cambria" pitchFamily="18" charset="0"/>
              </a:rPr>
              <a:t>Lớp</a:t>
            </a:r>
            <a:r>
              <a:rPr lang="en-US" sz="2500" b="1" dirty="0" smtClean="0">
                <a:latin typeface="Cambria" pitchFamily="18" charset="0"/>
              </a:rPr>
              <a:t>            : </a:t>
            </a:r>
            <a:r>
              <a:rPr lang="en-US" sz="2500" dirty="0" smtClean="0">
                <a:latin typeface="Cambria" pitchFamily="18" charset="0"/>
              </a:rPr>
              <a:t>PTH 350 H</a:t>
            </a:r>
          </a:p>
          <a:p>
            <a:r>
              <a:rPr lang="en-US" sz="2500" b="1" dirty="0" err="1" smtClean="0">
                <a:latin typeface="Cambria" pitchFamily="18" charset="0"/>
              </a:rPr>
              <a:t>Nhóm</a:t>
            </a:r>
            <a:r>
              <a:rPr lang="en-US" sz="2500" b="1" smtClean="0">
                <a:latin typeface="Cambria" pitchFamily="18" charset="0"/>
              </a:rPr>
              <a:t> </a:t>
            </a:r>
            <a:r>
              <a:rPr lang="en-US" sz="2500" b="1" smtClean="0">
                <a:latin typeface="Cambria" pitchFamily="18" charset="0"/>
              </a:rPr>
              <a:t>12 </a:t>
            </a:r>
            <a:r>
              <a:rPr lang="en-US" sz="2500" b="1" dirty="0" smtClean="0">
                <a:latin typeface="Cambria" pitchFamily="18" charset="0"/>
              </a:rPr>
              <a:t>: </a:t>
            </a:r>
            <a:r>
              <a:rPr lang="en-US" sz="2500" dirty="0" err="1" smtClean="0">
                <a:latin typeface="Cambria" pitchFamily="18" charset="0"/>
              </a:rPr>
              <a:t>Phạm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Thị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Thùy</a:t>
            </a:r>
            <a:r>
              <a:rPr lang="en-US" sz="2500" dirty="0" smtClean="0">
                <a:latin typeface="Cambria" pitchFamily="18" charset="0"/>
              </a:rPr>
              <a:t> Linh</a:t>
            </a:r>
          </a:p>
          <a:p>
            <a:r>
              <a:rPr lang="en-US" sz="2500" dirty="0" smtClean="0">
                <a:latin typeface="Cambria" pitchFamily="18" charset="0"/>
              </a:rPr>
              <a:t>                      </a:t>
            </a:r>
            <a:r>
              <a:rPr lang="en-US" sz="2500" dirty="0" err="1" smtClean="0">
                <a:latin typeface="Cambria" pitchFamily="18" charset="0"/>
              </a:rPr>
              <a:t>Trần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Thị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Kính</a:t>
            </a:r>
            <a:endParaRPr lang="en-US" sz="2500" dirty="0" smtClean="0">
              <a:latin typeface="Cambria" pitchFamily="18" charset="0"/>
            </a:endParaRPr>
          </a:p>
          <a:p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smtClean="0">
                <a:latin typeface="Cambria" pitchFamily="18" charset="0"/>
              </a:rPr>
              <a:t>                     </a:t>
            </a:r>
            <a:r>
              <a:rPr lang="en-US" sz="2500" dirty="0" err="1" smtClean="0">
                <a:latin typeface="Cambria" pitchFamily="18" charset="0"/>
              </a:rPr>
              <a:t>Đinh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Thị</a:t>
            </a:r>
            <a:r>
              <a:rPr lang="en-US" sz="2500" dirty="0" smtClean="0">
                <a:latin typeface="Cambria" pitchFamily="18" charset="0"/>
              </a:rPr>
              <a:t> Kim </a:t>
            </a:r>
            <a:r>
              <a:rPr lang="en-US" sz="2500" dirty="0" err="1" smtClean="0">
                <a:latin typeface="Cambria" pitchFamily="18" charset="0"/>
              </a:rPr>
              <a:t>Ngân</a:t>
            </a:r>
            <a:endParaRPr lang="en-US" sz="2500" dirty="0" smtClean="0">
              <a:latin typeface="Cambria" pitchFamily="18" charset="0"/>
            </a:endParaRPr>
          </a:p>
          <a:p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smtClean="0">
                <a:latin typeface="Cambria" pitchFamily="18" charset="0"/>
              </a:rPr>
              <a:t>                     </a:t>
            </a:r>
            <a:r>
              <a:rPr lang="en-US" sz="2500" dirty="0" err="1" smtClean="0">
                <a:latin typeface="Cambria" pitchFamily="18" charset="0"/>
              </a:rPr>
              <a:t>Văn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Thị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Sương</a:t>
            </a:r>
            <a:endParaRPr lang="en-US" sz="2500" dirty="0" smtClean="0">
              <a:latin typeface="Cambria" pitchFamily="18" charset="0"/>
            </a:endParaRPr>
          </a:p>
          <a:p>
            <a:r>
              <a:rPr lang="en-US" sz="2500" dirty="0">
                <a:latin typeface="Cambria" pitchFamily="18" charset="0"/>
              </a:rPr>
              <a:t> </a:t>
            </a:r>
            <a:r>
              <a:rPr lang="en-US" sz="2500" dirty="0" smtClean="0">
                <a:latin typeface="Cambria" pitchFamily="18" charset="0"/>
              </a:rPr>
              <a:t>                     </a:t>
            </a:r>
            <a:r>
              <a:rPr lang="en-US" sz="2500" dirty="0" err="1" smtClean="0">
                <a:latin typeface="Cambria" pitchFamily="18" charset="0"/>
              </a:rPr>
              <a:t>Võ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Hà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Cẩm</a:t>
            </a:r>
            <a:r>
              <a:rPr lang="en-US" sz="2500" dirty="0" smtClean="0">
                <a:latin typeface="Cambria" pitchFamily="18" charset="0"/>
              </a:rPr>
              <a:t> </a:t>
            </a:r>
            <a:r>
              <a:rPr lang="en-US" sz="2500" dirty="0" err="1" smtClean="0">
                <a:latin typeface="Cambria" pitchFamily="18" charset="0"/>
              </a:rPr>
              <a:t>Tiên</a:t>
            </a:r>
            <a:r>
              <a:rPr lang="en-US" sz="2500" dirty="0" smtClean="0">
                <a:latin typeface="Cambria" pitchFamily="18" charset="0"/>
              </a:rPr>
              <a:t>                    </a:t>
            </a:r>
          </a:p>
          <a:p>
            <a:endParaRPr lang="vi-VN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14290"/>
            <a:ext cx="9144000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500" b="1" dirty="0" smtClean="0">
                <a:latin typeface="Cambria" pitchFamily="18" charset="0"/>
              </a:rPr>
              <a:t>3.2. Thăm dò chức năng hô hấp:</a:t>
            </a:r>
          </a:p>
          <a:p>
            <a:r>
              <a:rPr lang="vi-VN" sz="2500" dirty="0">
                <a:latin typeface="Cambria" pitchFamily="18" charset="0"/>
              </a:rPr>
              <a:t>* Thông khí phổi: viêm phế quản mạn tính khi có rối loạn thông khí tắc nghẽn </a:t>
            </a:r>
            <a:r>
              <a:rPr lang="vi-VN" sz="2500" dirty="0" smtClean="0">
                <a:latin typeface="Cambria" pitchFamily="18" charset="0"/>
              </a:rPr>
              <a:t>thì gọi </a:t>
            </a:r>
            <a:r>
              <a:rPr lang="vi-VN" sz="2500" dirty="0">
                <a:latin typeface="Cambria" pitchFamily="18" charset="0"/>
              </a:rPr>
              <a:t>là bệnh phổi tắc nghẽn mạn tính .</a:t>
            </a:r>
          </a:p>
          <a:p>
            <a:r>
              <a:rPr lang="vi-VN" sz="2500" dirty="0">
                <a:latin typeface="Cambria" pitchFamily="18" charset="0"/>
              </a:rPr>
              <a:t>+ FEV1 (VEMS) giảm &lt; 80% lý thuyết, càng giai đoạn muộn thì càng giảm.</a:t>
            </a:r>
          </a:p>
          <a:p>
            <a:r>
              <a:rPr lang="vi-VN" sz="2500" dirty="0">
                <a:latin typeface="Cambria" pitchFamily="18" charset="0"/>
              </a:rPr>
              <a:t>+ Raw (sức cản đường thở) tăng sớm .</a:t>
            </a:r>
          </a:p>
          <a:p>
            <a:r>
              <a:rPr lang="vi-VN" sz="2500" dirty="0">
                <a:latin typeface="Cambria" pitchFamily="18" charset="0"/>
              </a:rPr>
              <a:t>+ VC (dung tích sống) giảm, khi có tắc nghẽn và khí phế thũng.</a:t>
            </a:r>
          </a:p>
          <a:p>
            <a:r>
              <a:rPr lang="vi-VN" sz="2500" dirty="0">
                <a:latin typeface="Cambria" pitchFamily="18" charset="0"/>
              </a:rPr>
              <a:t>+ Chỉ số Tiffeneau hoặcGaensler giảm.</a:t>
            </a:r>
          </a:p>
          <a:p>
            <a:r>
              <a:rPr lang="vi-VN" sz="2500" dirty="0">
                <a:latin typeface="Cambria" pitchFamily="18" charset="0"/>
              </a:rPr>
              <a:t>* Khí động mạch: có giá trị chẩn đoán suy hô hấp trong các đợt bùng phát: </a:t>
            </a:r>
            <a:r>
              <a:rPr lang="vi-VN" sz="2500" dirty="0" smtClean="0">
                <a:latin typeface="Cambria" pitchFamily="18" charset="0"/>
              </a:rPr>
              <a:t>PaO2 giảm </a:t>
            </a:r>
            <a:r>
              <a:rPr lang="vi-VN" sz="2500" dirty="0">
                <a:latin typeface="Cambria" pitchFamily="18" charset="0"/>
              </a:rPr>
              <a:t>(&lt; 60mmHg) PaCO2 tăng (&gt; 50mmHg) .</a:t>
            </a:r>
            <a:endParaRPr lang="vi-VN" sz="2500" dirty="0" smtClean="0">
              <a:latin typeface="Cambria" pitchFamily="18" charset="0"/>
            </a:endParaRPr>
          </a:p>
          <a:p>
            <a:r>
              <a:rPr lang="vi-VN" sz="2500" dirty="0" smtClean="0">
                <a:latin typeface="Cambria" pitchFamily="18" charset="0"/>
              </a:rPr>
              <a:t> </a:t>
            </a:r>
            <a:endParaRPr lang="vi-VN" sz="2500" dirty="0">
              <a:latin typeface="Cambria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001" y="4149080"/>
            <a:ext cx="5971429" cy="2708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40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4.Chẩn đoán</a:t>
            </a:r>
            <a:endParaRPr lang="vi-VN" sz="4000" b="1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vi-VN" sz="2500" b="1" dirty="0">
                <a:latin typeface="Cambria" panose="02040503050406030204" pitchFamily="18" charset="0"/>
              </a:rPr>
              <a:t>4.1. Chẩn đoán xác định</a:t>
            </a:r>
            <a:r>
              <a:rPr lang="vi-VN" sz="2500" dirty="0">
                <a:latin typeface="Cambria" panose="02040503050406030204" pitchFamily="18" charset="0"/>
              </a:rPr>
              <a:t>: Dựa vào tiêu chuẩn trong định </a:t>
            </a:r>
            <a:r>
              <a:rPr lang="vi-VN" sz="2500" dirty="0" smtClean="0">
                <a:latin typeface="Cambria" panose="02040503050406030204" pitchFamily="18" charset="0"/>
              </a:rPr>
              <a:t>nghĩa </a:t>
            </a:r>
            <a:r>
              <a:rPr lang="vi-VN" sz="2500" dirty="0">
                <a:latin typeface="Cambria" panose="02040503050406030204" pitchFamily="18" charset="0"/>
              </a:rPr>
              <a:t>và triệu chứng </a:t>
            </a:r>
            <a:r>
              <a:rPr lang="vi-VN" sz="2500" dirty="0" smtClean="0">
                <a:latin typeface="Cambria" panose="02040503050406030204" pitchFamily="18" charset="0"/>
              </a:rPr>
              <a:t>lâm sàng</a:t>
            </a:r>
            <a:r>
              <a:rPr lang="vi-VN" sz="2500" dirty="0">
                <a:latin typeface="Cambria" panose="02040503050406030204" pitchFamily="18" charset="0"/>
              </a:rPr>
              <a:t>, cận lâm sàng</a:t>
            </a:r>
            <a:r>
              <a:rPr lang="vi-VN" dirty="0" smtClean="0"/>
              <a:t>.</a:t>
            </a:r>
          </a:p>
          <a:p>
            <a:pPr marL="0" indent="0">
              <a:buNone/>
            </a:pPr>
            <a:r>
              <a:rPr lang="vi-VN" sz="2500" b="1" dirty="0">
                <a:latin typeface="Cambria" panose="02040503050406030204" pitchFamily="18" charset="0"/>
              </a:rPr>
              <a:t>4.2. Chẩn đoán phân </a:t>
            </a:r>
            <a:r>
              <a:rPr lang="vi-VN" sz="2500" b="1" dirty="0" smtClean="0">
                <a:latin typeface="Cambria" panose="02040503050406030204" pitchFamily="18" charset="0"/>
              </a:rPr>
              <a:t>biệt:</a:t>
            </a:r>
          </a:p>
          <a:p>
            <a:pPr>
              <a:buFontTx/>
              <a:buChar char="-"/>
            </a:pPr>
            <a:r>
              <a:rPr lang="vi-VN" sz="2500" dirty="0" smtClean="0">
                <a:latin typeface="Cambria" panose="02040503050406030204" pitchFamily="18" charset="0"/>
              </a:rPr>
              <a:t>Lao </a:t>
            </a:r>
            <a:r>
              <a:rPr lang="vi-VN" sz="2500" dirty="0">
                <a:latin typeface="Cambria" panose="02040503050406030204" pitchFamily="18" charset="0"/>
              </a:rPr>
              <a:t>phổi </a:t>
            </a:r>
            <a:r>
              <a:rPr lang="vi-VN" sz="2500" dirty="0" smtClean="0">
                <a:latin typeface="Cambria" panose="02040503050406030204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vi-VN" sz="2500" dirty="0" smtClean="0">
                <a:latin typeface="Cambria" panose="02040503050406030204" pitchFamily="18" charset="0"/>
              </a:rPr>
              <a:t>Giãn </a:t>
            </a:r>
            <a:r>
              <a:rPr lang="vi-VN" sz="2500" dirty="0">
                <a:latin typeface="Cambria" panose="02040503050406030204" pitchFamily="18" charset="0"/>
              </a:rPr>
              <a:t>phế quản: </a:t>
            </a:r>
            <a:endParaRPr lang="vi-VN" sz="2500" dirty="0" smtClean="0">
              <a:latin typeface="Cambria" panose="02040503050406030204" pitchFamily="18" charset="0"/>
            </a:endParaRPr>
          </a:p>
          <a:p>
            <a:pPr>
              <a:buFontTx/>
              <a:buChar char="-"/>
            </a:pPr>
            <a:r>
              <a:rPr lang="vi-VN" sz="2500" dirty="0" smtClean="0">
                <a:latin typeface="Cambria" panose="02040503050406030204" pitchFamily="18" charset="0"/>
              </a:rPr>
              <a:t>Hen </a:t>
            </a:r>
            <a:r>
              <a:rPr lang="vi-VN" sz="2500" dirty="0">
                <a:latin typeface="Cambria" panose="02040503050406030204" pitchFamily="18" charset="0"/>
              </a:rPr>
              <a:t>phế </a:t>
            </a:r>
            <a:r>
              <a:rPr lang="vi-VN" sz="2500" dirty="0" smtClean="0">
                <a:latin typeface="Cambria" panose="02040503050406030204" pitchFamily="18" charset="0"/>
              </a:rPr>
              <a:t>quản</a:t>
            </a:r>
          </a:p>
          <a:p>
            <a:pPr>
              <a:buFontTx/>
              <a:buChar char="-"/>
            </a:pPr>
            <a:r>
              <a:rPr lang="vi-VN" sz="2500" dirty="0" smtClean="0">
                <a:latin typeface="Cambria" panose="02040503050406030204" pitchFamily="18" charset="0"/>
              </a:rPr>
              <a:t>Ung </a:t>
            </a:r>
            <a:r>
              <a:rPr lang="vi-VN" sz="2500" dirty="0">
                <a:latin typeface="Cambria" panose="02040503050406030204" pitchFamily="18" charset="0"/>
              </a:rPr>
              <a:t>thư phế </a:t>
            </a:r>
            <a:r>
              <a:rPr lang="vi-VN" sz="2500" dirty="0" smtClean="0">
                <a:latin typeface="Cambria" panose="02040503050406030204" pitchFamily="18" charset="0"/>
              </a:rPr>
              <a:t>quản</a:t>
            </a:r>
          </a:p>
          <a:p>
            <a:pPr marL="0" indent="0">
              <a:buNone/>
            </a:pPr>
            <a:r>
              <a:rPr lang="vi-VN" sz="2500" dirty="0" smtClean="0">
                <a:latin typeface="Cambria" panose="02040503050406030204" pitchFamily="18" charset="0"/>
              </a:rPr>
              <a:t>-    </a:t>
            </a:r>
            <a:r>
              <a:rPr lang="vi-VN" sz="2500" dirty="0">
                <a:latin typeface="Cambria" panose="02040503050406030204" pitchFamily="18" charset="0"/>
              </a:rPr>
              <a:t>Khí phế </a:t>
            </a:r>
            <a:r>
              <a:rPr lang="vi-VN" sz="2500" dirty="0" smtClean="0">
                <a:latin typeface="Cambria" panose="02040503050406030204" pitchFamily="18" charset="0"/>
              </a:rPr>
              <a:t>thũng</a:t>
            </a:r>
            <a:endParaRPr lang="vi-VN" sz="25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328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vi-VN" sz="2500" dirty="0" smtClean="0">
                <a:latin typeface="Cambria" panose="02040503050406030204" pitchFamily="18" charset="0"/>
              </a:rPr>
              <a:t>Có </a:t>
            </a:r>
            <a:r>
              <a:rPr lang="vi-VN" sz="2500" dirty="0">
                <a:latin typeface="Cambria" panose="02040503050406030204" pitchFamily="18" charset="0"/>
              </a:rPr>
              <a:t>thể căn </a:t>
            </a:r>
            <a:r>
              <a:rPr lang="vi-VN" sz="2500" dirty="0" smtClean="0">
                <a:latin typeface="Cambria" panose="02040503050406030204" pitchFamily="18" charset="0"/>
              </a:rPr>
              <a:t>cứ </a:t>
            </a:r>
            <a:r>
              <a:rPr lang="vi-VN" sz="2500" dirty="0">
                <a:latin typeface="Cambria" panose="02040503050406030204" pitchFamily="18" charset="0"/>
              </a:rPr>
              <a:t>khác biệt sau để chẩn đoán</a:t>
            </a:r>
            <a:r>
              <a:rPr lang="vi-VN" sz="2500" dirty="0" smtClean="0">
                <a:latin typeface="Cambria" panose="02040503050406030204" pitchFamily="18" charset="0"/>
              </a:rPr>
              <a:t>:</a:t>
            </a:r>
          </a:p>
          <a:p>
            <a:pPr marL="0" indent="0">
              <a:buNone/>
            </a:pPr>
            <a:endParaRPr lang="vi-VN" sz="2500" dirty="0">
              <a:latin typeface="Cambria" panose="020405030504060302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022964"/>
            <a:ext cx="8568952" cy="5574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62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40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5.Tiến triển và biến chứng</a:t>
            </a:r>
            <a:endParaRPr lang="vi-VN" sz="4000" b="1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vi-VN" sz="2500" dirty="0">
                <a:latin typeface="Cambria" panose="02040503050406030204" pitchFamily="18" charset="0"/>
              </a:rPr>
              <a:t>Tiến triển:</a:t>
            </a:r>
          </a:p>
          <a:p>
            <a:pPr marL="0" indent="0">
              <a:buNone/>
            </a:pPr>
            <a:r>
              <a:rPr lang="vi-VN" sz="2500" dirty="0" smtClean="0">
                <a:latin typeface="Cambria" panose="02040503050406030204" pitchFamily="18" charset="0"/>
              </a:rPr>
              <a:t>   Từ </a:t>
            </a:r>
            <a:r>
              <a:rPr lang="vi-VN" sz="2500" dirty="0">
                <a:latin typeface="Cambria" panose="02040503050406030204" pitchFamily="18" charset="0"/>
              </a:rPr>
              <a:t>từ nặng dần 5-20 năm, nhiều đợt bùng phát dẫn đến biến chứng khí phế </a:t>
            </a:r>
            <a:r>
              <a:rPr lang="vi-VN" sz="2500" dirty="0" smtClean="0">
                <a:latin typeface="Cambria" panose="02040503050406030204" pitchFamily="18" charset="0"/>
              </a:rPr>
              <a:t>thũng và </a:t>
            </a:r>
            <a:r>
              <a:rPr lang="vi-VN" sz="2500" dirty="0">
                <a:latin typeface="Cambria" panose="02040503050406030204" pitchFamily="18" charset="0"/>
              </a:rPr>
              <a:t>tâm phế mạn, suy hô hấp.</a:t>
            </a:r>
          </a:p>
          <a:p>
            <a:r>
              <a:rPr lang="vi-VN" sz="2500" dirty="0">
                <a:latin typeface="Cambria" panose="02040503050406030204" pitchFamily="18" charset="0"/>
              </a:rPr>
              <a:t>Biến chứng:</a:t>
            </a:r>
          </a:p>
          <a:p>
            <a:pPr marL="0" indent="0">
              <a:buNone/>
            </a:pPr>
            <a:r>
              <a:rPr lang="vi-VN" sz="2500" dirty="0">
                <a:latin typeface="Cambria" panose="02040503050406030204" pitchFamily="18" charset="0"/>
              </a:rPr>
              <a:t>+ Khí phế thũng trung tâm tiểu thuỳ.</a:t>
            </a:r>
          </a:p>
          <a:p>
            <a:pPr marL="0" indent="0">
              <a:buNone/>
            </a:pPr>
            <a:r>
              <a:rPr lang="vi-VN" sz="2500" dirty="0">
                <a:latin typeface="Cambria" panose="02040503050406030204" pitchFamily="18" charset="0"/>
              </a:rPr>
              <a:t>+ Tâm phế mạn, cao áp động mạch phổi.</a:t>
            </a:r>
          </a:p>
          <a:p>
            <a:pPr marL="0" indent="0">
              <a:buNone/>
            </a:pPr>
            <a:r>
              <a:rPr lang="vi-VN" sz="2500" dirty="0">
                <a:latin typeface="Cambria" panose="02040503050406030204" pitchFamily="18" charset="0"/>
              </a:rPr>
              <a:t>+ Bội nhiễm: viêm phổi, áp xe phổi, lao phổi...</a:t>
            </a:r>
          </a:p>
          <a:p>
            <a:pPr marL="0" indent="0">
              <a:buNone/>
            </a:pPr>
            <a:r>
              <a:rPr lang="vi-VN" sz="2500" dirty="0">
                <a:latin typeface="Cambria" panose="02040503050406030204" pitchFamily="18" charset="0"/>
              </a:rPr>
              <a:t>+ Suy hô hấp: cấp và </a:t>
            </a:r>
            <a:r>
              <a:rPr lang="vi-VN" sz="2500" dirty="0" smtClean="0">
                <a:latin typeface="Cambria" panose="02040503050406030204" pitchFamily="18" charset="0"/>
              </a:rPr>
              <a:t>mạn</a:t>
            </a:r>
            <a:endParaRPr lang="vi-VN" sz="25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6093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40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6.Điều trị</a:t>
            </a:r>
            <a:endParaRPr lang="vi-VN" sz="4000" b="1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sz="2500" b="1" dirty="0">
                <a:latin typeface="Cambria" panose="02040503050406030204" pitchFamily="18" charset="0"/>
              </a:rPr>
              <a:t>6.1. Đối với VPQM, không có tắc </a:t>
            </a:r>
            <a:r>
              <a:rPr lang="vi-VN" sz="2500" b="1" dirty="0" smtClean="0">
                <a:latin typeface="Cambria" panose="02040503050406030204" pitchFamily="18" charset="0"/>
              </a:rPr>
              <a:t>nghẽn:</a:t>
            </a:r>
          </a:p>
          <a:p>
            <a:pPr marL="0" indent="0">
              <a:buNone/>
            </a:pPr>
            <a:r>
              <a:rPr lang="vi-VN" sz="2500" dirty="0" smtClean="0">
                <a:latin typeface="Cambria" panose="02040503050406030204" pitchFamily="18" charset="0"/>
              </a:rPr>
              <a:t>(khi có bộ nhiễm phế quản; có thể dùng kháng sinh mạnh;long đờm;vỗ rung và dẫn lưu theo tư thế; chống co thắt phế quản)</a:t>
            </a:r>
          </a:p>
          <a:p>
            <a:pPr marL="0" indent="0">
              <a:buNone/>
            </a:pPr>
            <a:r>
              <a:rPr lang="vi-VN" sz="2500" b="1" dirty="0">
                <a:latin typeface="Cambria" panose="02040503050406030204" pitchFamily="18" charset="0"/>
              </a:rPr>
              <a:t>6.2. Đối với VPQM tắc nghẽn Ngoài các biện pháp trên cần thêm</a:t>
            </a:r>
            <a:r>
              <a:rPr lang="vi-VN" sz="2500" b="1" dirty="0" smtClean="0">
                <a:latin typeface="Cambria" panose="02040503050406030204" pitchFamily="18" charset="0"/>
              </a:rPr>
              <a:t>:</a:t>
            </a:r>
          </a:p>
          <a:p>
            <a:pPr marL="0" indent="0">
              <a:buNone/>
            </a:pPr>
            <a:r>
              <a:rPr lang="vi-VN" sz="2500" dirty="0">
                <a:latin typeface="Cambria" panose="02040503050406030204" pitchFamily="18" charset="0"/>
              </a:rPr>
              <a:t> </a:t>
            </a:r>
            <a:r>
              <a:rPr lang="vi-VN" sz="2500" dirty="0" smtClean="0">
                <a:latin typeface="Cambria" panose="02040503050406030204" pitchFamily="18" charset="0"/>
              </a:rPr>
              <a:t>Chống </a:t>
            </a:r>
            <a:r>
              <a:rPr lang="vi-VN" sz="2500" dirty="0">
                <a:latin typeface="Cambria" panose="02040503050406030204" pitchFamily="18" charset="0"/>
              </a:rPr>
              <a:t>viêm bằng nhóm </a:t>
            </a:r>
            <a:r>
              <a:rPr lang="vi-VN" sz="2500" dirty="0" smtClean="0">
                <a:latin typeface="Cambria" panose="02040503050406030204" pitchFamily="18" charset="0"/>
              </a:rPr>
              <a:t>Corticoid</a:t>
            </a:r>
            <a:r>
              <a:rPr lang="vi-VN" sz="2500" dirty="0">
                <a:latin typeface="Cambria" panose="02040503050406030204" pitchFamily="18" charset="0"/>
              </a:rPr>
              <a:t>; Thở Oxy, thở máy; Ngoài đợt bùng phát : cần điều trị dự phòng và tập thở bụng</a:t>
            </a:r>
            <a:r>
              <a:rPr lang="vi-VN" sz="2500" dirty="0" smtClean="0">
                <a:latin typeface="Cambria" panose="02040503050406030204" pitchFamily="18" charset="0"/>
              </a:rPr>
              <a:t>.</a:t>
            </a:r>
          </a:p>
          <a:p>
            <a:pPr marL="0" indent="0">
              <a:buNone/>
            </a:pPr>
            <a:r>
              <a:rPr lang="vi-VN" sz="2500" b="1" dirty="0">
                <a:latin typeface="Cambria" panose="02040503050406030204" pitchFamily="18" charset="0"/>
              </a:rPr>
              <a:t>6.3. Cần dự phòng bằng cách:</a:t>
            </a:r>
          </a:p>
          <a:p>
            <a:pPr marL="0" indent="0">
              <a:buNone/>
            </a:pPr>
            <a:r>
              <a:rPr lang="vi-VN" sz="2500" dirty="0">
                <a:latin typeface="Cambria" panose="02040503050406030204" pitchFamily="18" charset="0"/>
              </a:rPr>
              <a:t>Bỏ hút thuốc, tránh lạnh, tránh bụi, phòng chống nhiễm khuẩn đường hô </a:t>
            </a:r>
            <a:r>
              <a:rPr lang="vi-VN" sz="2500" dirty="0" smtClean="0">
                <a:latin typeface="Cambria" panose="02040503050406030204" pitchFamily="18" charset="0"/>
              </a:rPr>
              <a:t>hấp. </a:t>
            </a:r>
            <a:r>
              <a:rPr lang="vi-VN" sz="2500" dirty="0">
                <a:latin typeface="Cambria" panose="02040503050406030204" pitchFamily="18" charset="0"/>
              </a:rPr>
              <a:t>Tiêm vacxin </a:t>
            </a:r>
            <a:r>
              <a:rPr lang="vi-VN" sz="2500" dirty="0" smtClean="0">
                <a:latin typeface="Cambria" panose="02040503050406030204" pitchFamily="18" charset="0"/>
              </a:rPr>
              <a:t>....</a:t>
            </a:r>
          </a:p>
          <a:p>
            <a:pPr marL="0" indent="0">
              <a:buNone/>
            </a:pPr>
            <a:endParaRPr lang="vi-VN" sz="25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0960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ambria" panose="02040503050406030204" pitchFamily="18" charset="0"/>
              </a:rPr>
              <a:t>TƯ LIỆU THAM KHẢO</a:t>
            </a:r>
            <a:endParaRPr lang="vi-VN" sz="40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500" dirty="0">
              <a:latin typeface="Cambria" panose="02040503050406030204" pitchFamily="18" charset="0"/>
              <a:hlinkClick r:id="rId2"/>
            </a:endParaRPr>
          </a:p>
          <a:p>
            <a:r>
              <a:rPr lang="en-US" sz="2500" dirty="0" smtClean="0">
                <a:latin typeface="Cambria" panose="02040503050406030204" pitchFamily="18" charset="0"/>
                <a:hlinkClick r:id="rId2"/>
              </a:rPr>
              <a:t>www.nguyenphuchoc199.com</a:t>
            </a:r>
            <a:endParaRPr lang="en-US" sz="2500" dirty="0" smtClean="0">
              <a:latin typeface="Cambria" panose="02040503050406030204" pitchFamily="18" charset="0"/>
            </a:endParaRPr>
          </a:p>
          <a:p>
            <a:r>
              <a:rPr lang="en-US" sz="2500" dirty="0" smtClean="0">
                <a:latin typeface="Cambria" panose="02040503050406030204" pitchFamily="18" charset="0"/>
                <a:hlinkClick r:id="rId3"/>
              </a:rPr>
              <a:t>www.google.com.vn</a:t>
            </a:r>
            <a:endParaRPr lang="en-US" sz="2500" dirty="0" smtClean="0">
              <a:latin typeface="Cambria" panose="02040503050406030204" pitchFamily="18" charset="0"/>
            </a:endParaRPr>
          </a:p>
          <a:p>
            <a:r>
              <a:rPr lang="en-US" sz="2500" dirty="0" err="1" smtClean="0">
                <a:latin typeface="Cambria" panose="02040503050406030204" pitchFamily="18" charset="0"/>
              </a:rPr>
              <a:t>Đai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học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duy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tân</a:t>
            </a:r>
            <a:r>
              <a:rPr lang="en-US" sz="2500" dirty="0" smtClean="0">
                <a:latin typeface="Cambria" panose="02040503050406030204" pitchFamily="18" charset="0"/>
              </a:rPr>
              <a:t>,(2016) </a:t>
            </a:r>
            <a:r>
              <a:rPr lang="en-US" sz="2500" dirty="0" err="1" smtClean="0">
                <a:latin typeface="Cambria" panose="02040503050406030204" pitchFamily="18" charset="0"/>
              </a:rPr>
              <a:t>Tập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bài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giảng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Bệnh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lý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học</a:t>
            </a:r>
            <a:endParaRPr lang="en-US" sz="2500" dirty="0" smtClean="0">
              <a:latin typeface="Cambria" panose="02040503050406030204" pitchFamily="18" charset="0"/>
            </a:endParaRPr>
          </a:p>
          <a:p>
            <a:r>
              <a:rPr lang="en-US" sz="2500" dirty="0" err="1" smtClean="0">
                <a:latin typeface="Cambria" panose="02040503050406030204" pitchFamily="18" charset="0"/>
              </a:rPr>
              <a:t>Các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giáo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trình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về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bệnh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học</a:t>
            </a:r>
            <a:r>
              <a:rPr lang="en-US" sz="2500" dirty="0" smtClean="0">
                <a:latin typeface="Cambria" panose="02040503050406030204" pitchFamily="18" charset="0"/>
              </a:rPr>
              <a:t>, </a:t>
            </a:r>
            <a:r>
              <a:rPr lang="en-US" sz="2500" dirty="0" err="1" smtClean="0">
                <a:latin typeface="Cambria" panose="02040503050406030204" pitchFamily="18" charset="0"/>
              </a:rPr>
              <a:t>dược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lý</a:t>
            </a:r>
            <a:r>
              <a:rPr lang="en-US" sz="2500" dirty="0" smtClean="0">
                <a:latin typeface="Cambria" panose="02040503050406030204" pitchFamily="18" charset="0"/>
              </a:rPr>
              <a:t>, </a:t>
            </a:r>
            <a:r>
              <a:rPr lang="en-US" sz="2500" dirty="0" err="1" smtClean="0">
                <a:latin typeface="Cambria" panose="02040503050406030204" pitchFamily="18" charset="0"/>
              </a:rPr>
              <a:t>dược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lâm</a:t>
            </a:r>
            <a:r>
              <a:rPr lang="en-US" sz="2500" dirty="0" smtClean="0">
                <a:latin typeface="Cambria" panose="02040503050406030204" pitchFamily="18" charset="0"/>
              </a:rPr>
              <a:t> </a:t>
            </a:r>
            <a:r>
              <a:rPr lang="en-US" sz="2500" dirty="0" err="1" smtClean="0">
                <a:latin typeface="Cambria" panose="02040503050406030204" pitchFamily="18" charset="0"/>
              </a:rPr>
              <a:t>sàng</a:t>
            </a:r>
            <a:r>
              <a:rPr lang="en-US" sz="2500" dirty="0" smtClean="0">
                <a:latin typeface="Cambria" panose="02040503050406030204" pitchFamily="18" charset="0"/>
              </a:rPr>
              <a:t>.</a:t>
            </a:r>
            <a:endParaRPr lang="vi-VN" sz="25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448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30767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71472" y="214291"/>
            <a:ext cx="8143932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3000" b="1" dirty="0" smtClean="0">
                <a:latin typeface="Cambria" panose="02040503050406030204" pitchFamily="18" charset="0"/>
              </a:rPr>
              <a:t> </a:t>
            </a:r>
            <a:r>
              <a:rPr lang="vi-VN" sz="4000" b="1" dirty="0" smtClean="0">
                <a:latin typeface="Cambria" panose="02040503050406030204" pitchFamily="18" charset="0"/>
              </a:rPr>
              <a:t>MỤC TIÊU HỌC TẬP</a:t>
            </a:r>
          </a:p>
          <a:p>
            <a:pPr marL="342900" indent="-342900">
              <a:buAutoNum type="arabicPeriod"/>
            </a:pPr>
            <a:r>
              <a:rPr lang="vi-VN" sz="2800" dirty="0">
                <a:latin typeface="Cambria" panose="02040503050406030204" pitchFamily="18" charset="0"/>
              </a:rPr>
              <a:t>Nêu được nguyên nhân của bệnh viêm phế quản mãn </a:t>
            </a:r>
            <a:endParaRPr lang="vi-VN" sz="2800" dirty="0" smtClean="0">
              <a:latin typeface="Cambria" panose="02040503050406030204" pitchFamily="18" charset="0"/>
            </a:endParaRPr>
          </a:p>
          <a:p>
            <a:r>
              <a:rPr lang="vi-VN" sz="2800" dirty="0" smtClean="0">
                <a:latin typeface="Cambria" panose="02040503050406030204" pitchFamily="18" charset="0"/>
              </a:rPr>
              <a:t>2</a:t>
            </a:r>
            <a:r>
              <a:rPr lang="vi-VN" sz="2800" dirty="0">
                <a:latin typeface="Cambria" panose="02040503050406030204" pitchFamily="18" charset="0"/>
              </a:rPr>
              <a:t>. Trình bày được triệu chứng lâm sàng và nguyên tắc điều trị bệnh viêm phế quản mãn</a:t>
            </a:r>
            <a:endParaRPr lang="vi-VN" sz="2500" dirty="0">
              <a:latin typeface="Cambria" panose="020405030504060302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57884" y="3429000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vi-VN"/>
          </a:p>
        </p:txBody>
      </p:sp>
      <p:sp>
        <p:nvSpPr>
          <p:cNvPr id="2050" name="AutoShape 2" descr="Kết quả hình ảnh cho thuốc allegra allerg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645726"/>
            <a:ext cx="4176464" cy="39433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357166"/>
            <a:ext cx="7676926" cy="95434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1. ĐẠI CƯƠNG</a:t>
            </a:r>
            <a:r>
              <a:rPr lang="en-US" dirty="0" smtClean="0">
                <a:latin typeface="Cambria" panose="02040503050406030204" pitchFamily="18" charset="0"/>
              </a:rPr>
              <a:t/>
            </a:r>
            <a:br>
              <a:rPr lang="en-US" dirty="0" smtClean="0">
                <a:latin typeface="Cambria" panose="02040503050406030204" pitchFamily="18" charset="0"/>
              </a:rPr>
            </a:br>
            <a:endParaRPr lang="vi-VN" sz="3600" dirty="0">
              <a:latin typeface="Cambria" panose="0204050305040603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596" y="1500174"/>
            <a:ext cx="7992888" cy="468052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1.1. </a:t>
            </a:r>
            <a:r>
              <a:rPr lang="en-US" sz="2500" b="1" dirty="0" err="1" smtClean="0">
                <a:solidFill>
                  <a:schemeClr val="tx1"/>
                </a:solidFill>
                <a:latin typeface="Cambria" panose="02040503050406030204" pitchFamily="18" charset="0"/>
              </a:rPr>
              <a:t>Định</a:t>
            </a:r>
            <a:r>
              <a:rPr lang="en-US" sz="25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 </a:t>
            </a:r>
            <a:r>
              <a:rPr lang="en-US" sz="2500" b="1" dirty="0" err="1" smtClean="0">
                <a:solidFill>
                  <a:schemeClr val="tx1"/>
                </a:solidFill>
                <a:latin typeface="Cambria" panose="02040503050406030204" pitchFamily="18" charset="0"/>
              </a:rPr>
              <a:t>nghĩa</a:t>
            </a:r>
            <a:r>
              <a:rPr lang="en-US" sz="2500" b="1" dirty="0" smtClean="0">
                <a:solidFill>
                  <a:schemeClr val="tx1"/>
                </a:solidFill>
                <a:latin typeface="Cambria" panose="02040503050406030204" pitchFamily="18" charset="0"/>
              </a:rPr>
              <a:t>: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vi-VN" sz="2500" dirty="0" smtClean="0">
                <a:solidFill>
                  <a:schemeClr val="tx1"/>
                </a:solidFill>
                <a:latin typeface="Cambria" panose="02040503050406030204" pitchFamily="18" charset="0"/>
              </a:rPr>
              <a:t>Viêm </a:t>
            </a:r>
            <a:r>
              <a:rPr lang="vi-VN" sz="2500" dirty="0">
                <a:solidFill>
                  <a:schemeClr val="tx1"/>
                </a:solidFill>
                <a:latin typeface="Cambria" panose="02040503050406030204" pitchFamily="18" charset="0"/>
              </a:rPr>
              <a:t>phế quản mạn tính (chronic bronchitis) là một tình trạng viêm tăng </a:t>
            </a:r>
            <a:r>
              <a:rPr lang="vi-VN" sz="2500" dirty="0" smtClean="0">
                <a:solidFill>
                  <a:schemeClr val="tx1"/>
                </a:solidFill>
                <a:latin typeface="Cambria" panose="02040503050406030204" pitchFamily="18" charset="0"/>
              </a:rPr>
              <a:t>tiết nhầy </a:t>
            </a:r>
            <a:r>
              <a:rPr lang="vi-VN" sz="2500" dirty="0">
                <a:solidFill>
                  <a:schemeClr val="tx1"/>
                </a:solidFill>
                <a:latin typeface="Cambria" panose="02040503050406030204" pitchFamily="18" charset="0"/>
              </a:rPr>
              <a:t>mạn tính của niêm mạc </a:t>
            </a:r>
            <a:r>
              <a:rPr lang="vi-VN" sz="2500" dirty="0" smtClean="0">
                <a:solidFill>
                  <a:schemeClr val="tx1"/>
                </a:solidFill>
                <a:latin typeface="Cambria" panose="02040503050406030204" pitchFamily="18" charset="0"/>
              </a:rPr>
              <a:t>phế quản</a:t>
            </a:r>
            <a:r>
              <a:rPr lang="vi-VN" sz="2500" dirty="0">
                <a:solidFill>
                  <a:schemeClr val="tx1"/>
                </a:solidFill>
                <a:latin typeface="Cambria" panose="02040503050406030204" pitchFamily="18" charset="0"/>
              </a:rPr>
              <a:t>, gây ho và khạc đờm liên tục </a:t>
            </a:r>
            <a:r>
              <a:rPr lang="vi-VN" sz="2500" dirty="0" smtClean="0">
                <a:solidFill>
                  <a:schemeClr val="tx1"/>
                </a:solidFill>
                <a:latin typeface="Cambria" panose="02040503050406030204" pitchFamily="18" charset="0"/>
              </a:rPr>
              <a:t>hoặc tái </a:t>
            </a:r>
            <a:r>
              <a:rPr lang="vi-VN" sz="2500" dirty="0">
                <a:solidFill>
                  <a:schemeClr val="tx1"/>
                </a:solidFill>
                <a:latin typeface="Cambria" panose="02040503050406030204" pitchFamily="18" charset="0"/>
              </a:rPr>
              <a:t>phát từng đợt ít nhất 3 tháng trong một năm và ít nhất là 2 năm </a:t>
            </a:r>
            <a:r>
              <a:rPr lang="vi-VN" sz="2500" dirty="0" smtClean="0">
                <a:solidFill>
                  <a:schemeClr val="tx1"/>
                </a:solidFill>
                <a:latin typeface="Cambria" panose="02040503050406030204" pitchFamily="18" charset="0"/>
              </a:rPr>
              <a:t>liền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vi-VN" sz="2500" dirty="0">
                <a:solidFill>
                  <a:schemeClr val="tx1"/>
                </a:solidFill>
                <a:latin typeface="Cambria" panose="02040503050406030204" pitchFamily="18" charset="0"/>
              </a:rPr>
              <a:t> Định nghĩa này loại trừ các bệnh gây ho khạc mạn tính khác: lao phổi, </a:t>
            </a:r>
            <a:r>
              <a:rPr lang="vi-VN" sz="2500" dirty="0" smtClean="0">
                <a:solidFill>
                  <a:schemeClr val="tx1"/>
                </a:solidFill>
                <a:latin typeface="Cambria" panose="02040503050406030204" pitchFamily="18" charset="0"/>
              </a:rPr>
              <a:t>giãn phế </a:t>
            </a:r>
            <a:r>
              <a:rPr lang="vi-VN" sz="2500" dirty="0">
                <a:solidFill>
                  <a:schemeClr val="tx1"/>
                </a:solidFill>
                <a:latin typeface="Cambria" panose="02040503050406030204" pitchFamily="18" charset="0"/>
              </a:rPr>
              <a:t>quản ...</a:t>
            </a:r>
          </a:p>
        </p:txBody>
      </p:sp>
    </p:spTree>
    <p:extLst>
      <p:ext uri="{BB962C8B-B14F-4D97-AF65-F5344CB8AC3E}">
        <p14:creationId xmlns:p14="http://schemas.microsoft.com/office/powerpoint/2010/main" val="3150244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sz="2500" b="1" dirty="0" smtClean="0"/>
              <a:t>1.2. </a:t>
            </a:r>
            <a:r>
              <a:rPr lang="en-US" sz="2500" b="1" dirty="0" err="1" smtClean="0"/>
              <a:t>Phân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loại</a:t>
            </a:r>
            <a:r>
              <a:rPr lang="en-US" sz="2500" b="1" dirty="0" smtClean="0"/>
              <a:t>:</a:t>
            </a:r>
          </a:p>
          <a:p>
            <a:pPr marL="0" indent="0">
              <a:buNone/>
            </a:pPr>
            <a:r>
              <a:rPr lang="vi-VN" sz="2500" dirty="0">
                <a:latin typeface="Cambria" panose="02040503050406030204" pitchFamily="18" charset="0"/>
              </a:rPr>
              <a:t>- Viêm phế quản mạn tính đơn thuần: chỉ ho và khạc đờm, chưa có rối </a:t>
            </a:r>
            <a:r>
              <a:rPr lang="vi-VN" sz="2500" dirty="0" smtClean="0">
                <a:latin typeface="Cambria" panose="02040503050406030204" pitchFamily="18" charset="0"/>
              </a:rPr>
              <a:t>loạn thông </a:t>
            </a:r>
            <a:r>
              <a:rPr lang="vi-VN" sz="2500" dirty="0">
                <a:latin typeface="Cambria" panose="02040503050406030204" pitchFamily="18" charset="0"/>
              </a:rPr>
              <a:t>khí phổi Có thể điều trị khỏi.</a:t>
            </a:r>
          </a:p>
          <a:p>
            <a:pPr marL="0" indent="0">
              <a:buNone/>
            </a:pPr>
            <a:r>
              <a:rPr lang="vi-VN" sz="2500" dirty="0">
                <a:latin typeface="Cambria" panose="02040503050406030204" pitchFamily="18" charset="0"/>
              </a:rPr>
              <a:t>- Viêm phế quản mạn tính tắc nghẽn: triệu chứng chính là khó thở, do </a:t>
            </a:r>
            <a:r>
              <a:rPr lang="vi-VN" sz="2500" dirty="0" smtClean="0">
                <a:latin typeface="Cambria" panose="02040503050406030204" pitchFamily="18" charset="0"/>
              </a:rPr>
              <a:t>tắc nghẽn </a:t>
            </a:r>
            <a:r>
              <a:rPr lang="vi-VN" sz="2500" dirty="0">
                <a:latin typeface="Cambria" panose="02040503050406030204" pitchFamily="18" charset="0"/>
              </a:rPr>
              <a:t>lan rộng và thường xuyên của phế quản. Còn gọi là bệnh phổi </a:t>
            </a:r>
            <a:r>
              <a:rPr lang="vi-VN" sz="2500" dirty="0" smtClean="0">
                <a:latin typeface="Cambria" panose="02040503050406030204" pitchFamily="18" charset="0"/>
              </a:rPr>
              <a:t>tắc nghẽn </a:t>
            </a:r>
            <a:r>
              <a:rPr lang="vi-VN" sz="2500" dirty="0">
                <a:latin typeface="Cambria" panose="02040503050406030204" pitchFamily="18" charset="0"/>
              </a:rPr>
              <a:t>mạn tính (COPD : Chronic Obstructive Pulmonary Disease) .</a:t>
            </a:r>
          </a:p>
          <a:p>
            <a:pPr marL="0" indent="0">
              <a:buNone/>
            </a:pPr>
            <a:r>
              <a:rPr lang="vi-VN" sz="2500" dirty="0">
                <a:latin typeface="Cambria" panose="02040503050406030204" pitchFamily="18" charset="0"/>
              </a:rPr>
              <a:t>- Viêm phế quản mạn tính nhầy mủ: (Brochit chronic mucopurulence) ho </a:t>
            </a:r>
            <a:r>
              <a:rPr lang="vi-VN" sz="2500" dirty="0" smtClean="0">
                <a:latin typeface="Cambria" panose="02040503050406030204" pitchFamily="18" charset="0"/>
              </a:rPr>
              <a:t>và khạc </a:t>
            </a:r>
            <a:r>
              <a:rPr lang="vi-VN" sz="2500" dirty="0">
                <a:latin typeface="Cambria" panose="02040503050406030204" pitchFamily="18" charset="0"/>
              </a:rPr>
              <a:t>đờm nhầy từng đợt kịch phát hoặc liên tục.</a:t>
            </a:r>
            <a:endParaRPr lang="en-US" sz="2500" dirty="0" smtClean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79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576064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600" b="1" dirty="0" smtClean="0">
                <a:latin typeface="Cambria" panose="02040503050406030204" pitchFamily="18" charset="0"/>
              </a:rPr>
              <a:t>1.3. </a:t>
            </a:r>
            <a:r>
              <a:rPr lang="en-US" sz="3600" b="1" dirty="0" err="1" smtClean="0">
                <a:latin typeface="Cambria" panose="02040503050406030204" pitchFamily="18" charset="0"/>
              </a:rPr>
              <a:t>Nguyên</a:t>
            </a:r>
            <a:r>
              <a:rPr lang="en-US" sz="3600" b="1" dirty="0" smtClean="0">
                <a:latin typeface="Cambria" panose="02040503050406030204" pitchFamily="18" charset="0"/>
              </a:rPr>
              <a:t> </a:t>
            </a:r>
            <a:r>
              <a:rPr lang="en-US" sz="3600" b="1" dirty="0" err="1" smtClean="0">
                <a:latin typeface="Cambria" panose="02040503050406030204" pitchFamily="18" charset="0"/>
              </a:rPr>
              <a:t>nhân</a:t>
            </a:r>
            <a:r>
              <a:rPr lang="en-US" sz="3600" b="1" dirty="0">
                <a:latin typeface="Cambria" panose="02040503050406030204" pitchFamily="18" charset="0"/>
              </a:rPr>
              <a:t> </a:t>
            </a:r>
            <a:r>
              <a:rPr lang="en-US" sz="3600" b="1" dirty="0" err="1" smtClean="0">
                <a:latin typeface="Cambria" panose="02040503050406030204" pitchFamily="18" charset="0"/>
              </a:rPr>
              <a:t>và</a:t>
            </a:r>
            <a:r>
              <a:rPr lang="en-US" sz="3600" b="1" dirty="0" smtClean="0">
                <a:latin typeface="Cambria" panose="02040503050406030204" pitchFamily="18" charset="0"/>
              </a:rPr>
              <a:t> </a:t>
            </a:r>
            <a:r>
              <a:rPr lang="en-US" sz="3600" b="1" dirty="0" err="1" smtClean="0">
                <a:latin typeface="Cambria" panose="02040503050406030204" pitchFamily="18" charset="0"/>
              </a:rPr>
              <a:t>bệnh</a:t>
            </a:r>
            <a:r>
              <a:rPr lang="en-US" sz="3600" b="1" dirty="0" smtClean="0">
                <a:latin typeface="Cambria" panose="02040503050406030204" pitchFamily="18" charset="0"/>
              </a:rPr>
              <a:t> </a:t>
            </a:r>
            <a:r>
              <a:rPr lang="en-US" sz="3600" b="1" dirty="0" err="1" smtClean="0">
                <a:latin typeface="Cambria" panose="02040503050406030204" pitchFamily="18" charset="0"/>
              </a:rPr>
              <a:t>sinh</a:t>
            </a:r>
            <a:r>
              <a:rPr lang="en-US" sz="3600" b="1" dirty="0" smtClean="0">
                <a:latin typeface="Cambria" panose="02040503050406030204" pitchFamily="18" charset="0"/>
              </a:rPr>
              <a:t>:</a:t>
            </a:r>
          </a:p>
          <a:p>
            <a:pPr marL="0" indent="0">
              <a:buNone/>
            </a:pPr>
            <a:r>
              <a:rPr lang="vi-VN" sz="3600" dirty="0" smtClean="0">
                <a:latin typeface="Cambria" panose="02040503050406030204" pitchFamily="18" charset="0"/>
              </a:rPr>
              <a:t>• </a:t>
            </a:r>
            <a:r>
              <a:rPr lang="vi-VN" sz="3600" dirty="0">
                <a:latin typeface="Cambria" panose="02040503050406030204" pitchFamily="18" charset="0"/>
              </a:rPr>
              <a:t>Hút thuốc lá, thuốc </a:t>
            </a:r>
            <a:r>
              <a:rPr lang="vi-VN" sz="3600" dirty="0" smtClean="0">
                <a:latin typeface="Cambria" panose="02040503050406030204" pitchFamily="18" charset="0"/>
              </a:rPr>
              <a:t>lào</a:t>
            </a:r>
          </a:p>
          <a:p>
            <a:pPr marL="0" indent="0">
              <a:buNone/>
            </a:pPr>
            <a:r>
              <a:rPr lang="vi-VN" sz="3600" dirty="0" smtClean="0">
                <a:latin typeface="Cambria" panose="02040503050406030204" pitchFamily="18" charset="0"/>
              </a:rPr>
              <a:t>• </a:t>
            </a:r>
            <a:r>
              <a:rPr lang="vi-VN" sz="3600" dirty="0">
                <a:latin typeface="Cambria" panose="02040503050406030204" pitchFamily="18" charset="0"/>
              </a:rPr>
              <a:t>Bụi ô nhiễm: SO2, NO2. Bụi công nghiệp, khí hậu ẩm ướt, lạnh.</a:t>
            </a:r>
          </a:p>
          <a:p>
            <a:pPr marL="0" indent="0">
              <a:buNone/>
            </a:pPr>
            <a:r>
              <a:rPr lang="vi-VN" sz="3600" dirty="0">
                <a:latin typeface="Cambria" panose="02040503050406030204" pitchFamily="18" charset="0"/>
              </a:rPr>
              <a:t>• Nhiễm khuẩn: vi khuẩn, virut, những ổ viêm nhiễm ở đường hô hấp trên và</a:t>
            </a:r>
          </a:p>
          <a:p>
            <a:pPr marL="0" indent="0">
              <a:buNone/>
            </a:pPr>
            <a:r>
              <a:rPr lang="vi-VN" sz="3600" dirty="0">
                <a:latin typeface="Cambria" panose="02040503050406030204" pitchFamily="18" charset="0"/>
              </a:rPr>
              <a:t>viêm phế quản cấp là cơ sở thuận lợi cho viêm phế quản mạn tính phát triển.</a:t>
            </a:r>
          </a:p>
          <a:p>
            <a:pPr marL="0" indent="0">
              <a:buNone/>
            </a:pPr>
            <a:r>
              <a:rPr lang="vi-VN" sz="3600" dirty="0">
                <a:latin typeface="Cambria" panose="02040503050406030204" pitchFamily="18" charset="0"/>
              </a:rPr>
              <a:t>• Cơ địa và di truyền: </a:t>
            </a:r>
            <a:endParaRPr lang="vi-VN" sz="360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vi-VN" sz="3600" dirty="0" smtClean="0">
                <a:latin typeface="Cambria" panose="02040503050406030204" pitchFamily="18" charset="0"/>
              </a:rPr>
              <a:t>• </a:t>
            </a:r>
            <a:r>
              <a:rPr lang="vi-VN" sz="3600" dirty="0">
                <a:latin typeface="Cambria" panose="02040503050406030204" pitchFamily="18" charset="0"/>
              </a:rPr>
              <a:t>Yếu tố xã hội: cuộc sống nghèo nàn, lạc hậu.</a:t>
            </a:r>
          </a:p>
          <a:p>
            <a:pPr marL="0" indent="0">
              <a:buNone/>
            </a:pPr>
            <a:r>
              <a:rPr lang="vi-VN" sz="3600" dirty="0">
                <a:latin typeface="Cambria" panose="02040503050406030204" pitchFamily="18" charset="0"/>
              </a:rPr>
              <a:t>• Cơ chế bệnh sinh chủ yếu do:</a:t>
            </a:r>
          </a:p>
          <a:p>
            <a:pPr marL="0" indent="0">
              <a:buNone/>
            </a:pPr>
            <a:r>
              <a:rPr lang="vi-VN" sz="3600" dirty="0">
                <a:latin typeface="Cambria" panose="02040503050406030204" pitchFamily="18" charset="0"/>
              </a:rPr>
              <a:t>+ Biến đổi chất gian bào.</a:t>
            </a:r>
          </a:p>
          <a:p>
            <a:pPr marL="0" indent="0">
              <a:buNone/>
            </a:pPr>
            <a:r>
              <a:rPr lang="vi-VN" sz="3600" dirty="0">
                <a:latin typeface="Cambria" panose="02040503050406030204" pitchFamily="18" charset="0"/>
              </a:rPr>
              <a:t>+ Mất cân bằng giữa Protêaza và kháng Proteaza.</a:t>
            </a:r>
          </a:p>
          <a:p>
            <a:pPr marL="0" indent="0">
              <a:buNone/>
            </a:pPr>
            <a:r>
              <a:rPr lang="vi-VN" sz="3600" dirty="0">
                <a:latin typeface="Cambria" panose="02040503050406030204" pitchFamily="18" charset="0"/>
              </a:rPr>
              <a:t>+ Mất cân bằng giữa hệ thống chống oxy hoá và chất oxy hoá.</a:t>
            </a:r>
          </a:p>
          <a:p>
            <a:pPr marL="0" indent="0">
              <a:buNone/>
            </a:pPr>
            <a:endParaRPr lang="vi-VN" sz="3600" dirty="0">
              <a:latin typeface="Cambria" panose="02040503050406030204" pitchFamily="18" charset="0"/>
            </a:endParaRPr>
          </a:p>
          <a:p>
            <a:pPr marL="0" indent="0">
              <a:buNone/>
            </a:pPr>
            <a:endParaRPr lang="vi-VN" sz="3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117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435280" cy="584043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vi-VN" sz="2500" b="1" dirty="0" smtClean="0">
                <a:latin typeface="Cambria" panose="02040503050406030204" pitchFamily="18" charset="0"/>
              </a:rPr>
              <a:t>1.4. Giải phẫu bệnh lý:</a:t>
            </a:r>
          </a:p>
          <a:p>
            <a:pPr marL="0" indent="0">
              <a:buNone/>
            </a:pPr>
            <a:r>
              <a:rPr lang="vi-VN" sz="2500" dirty="0" smtClean="0">
                <a:latin typeface="Cambria" panose="02040503050406030204" pitchFamily="18" charset="0"/>
              </a:rPr>
              <a:t>+Tổn thương từ khí quản-phế quản lớn đến các phế quản tận.</a:t>
            </a:r>
          </a:p>
          <a:p>
            <a:pPr marL="0" indent="0">
              <a:buNone/>
            </a:pPr>
            <a:r>
              <a:rPr lang="vi-VN" sz="2500" dirty="0" smtClean="0">
                <a:latin typeface="Cambria" panose="02040503050406030204" pitchFamily="18" charset="0"/>
              </a:rPr>
              <a:t>+Đường thở nhỏ tổn thương viêm mạn tính: phì đại cơ</a:t>
            </a:r>
          </a:p>
          <a:p>
            <a:pPr marL="0" indent="0">
              <a:buNone/>
            </a:pPr>
            <a:r>
              <a:rPr lang="vi-VN" sz="2500" dirty="0" smtClean="0">
                <a:latin typeface="Cambria" panose="02040503050406030204" pitchFamily="18" charset="0"/>
              </a:rPr>
              <a:t>trơn, loạn sản tế bào chế nhầy, bong biểu mô gây hẹp lòng</a:t>
            </a:r>
          </a:p>
          <a:p>
            <a:pPr marL="0" indent="0">
              <a:buNone/>
            </a:pPr>
            <a:r>
              <a:rPr lang="vi-VN" sz="2500" dirty="0" smtClean="0">
                <a:latin typeface="Cambria" panose="02040503050406030204" pitchFamily="18" charset="0"/>
              </a:rPr>
              <a:t>đường thở nhỏ và tăng sức cản đường thở.</a:t>
            </a:r>
          </a:p>
          <a:p>
            <a:pPr marL="0" indent="0">
              <a:buNone/>
            </a:pPr>
            <a:r>
              <a:rPr lang="vi-VN" sz="2500" dirty="0">
                <a:latin typeface="Cambria" panose="02040503050406030204" pitchFamily="18" charset="0"/>
              </a:rPr>
              <a:t>+Những trường hợp </a:t>
            </a:r>
            <a:r>
              <a:rPr lang="vi-VN" sz="2500" dirty="0" smtClean="0">
                <a:latin typeface="Cambria" panose="02040503050406030204" pitchFamily="18" charset="0"/>
              </a:rPr>
              <a:t>có</a:t>
            </a:r>
          </a:p>
          <a:p>
            <a:pPr marL="0" indent="0">
              <a:buNone/>
            </a:pPr>
            <a:r>
              <a:rPr lang="vi-VN" sz="2500" dirty="0" smtClean="0">
                <a:latin typeface="Cambria" panose="02040503050406030204" pitchFamily="18" charset="0"/>
              </a:rPr>
              <a:t> </a:t>
            </a:r>
            <a:r>
              <a:rPr lang="vi-VN" sz="2500" dirty="0">
                <a:latin typeface="Cambria" panose="02040503050406030204" pitchFamily="18" charset="0"/>
              </a:rPr>
              <a:t>biến chứng </a:t>
            </a:r>
            <a:r>
              <a:rPr lang="vi-VN" sz="2500" dirty="0" smtClean="0">
                <a:latin typeface="Cambria" panose="02040503050406030204" pitchFamily="18" charset="0"/>
              </a:rPr>
              <a:t>khí phế thũng</a:t>
            </a:r>
          </a:p>
          <a:p>
            <a:pPr marL="0" indent="0">
              <a:buNone/>
            </a:pPr>
            <a:r>
              <a:rPr lang="vi-VN" sz="2500" dirty="0" smtClean="0">
                <a:latin typeface="Cambria" panose="02040503050406030204" pitchFamily="18" charset="0"/>
              </a:rPr>
              <a:t>, </a:t>
            </a:r>
            <a:r>
              <a:rPr lang="vi-VN" sz="2500" dirty="0">
                <a:latin typeface="Cambria" panose="02040503050406030204" pitchFamily="18" charset="0"/>
              </a:rPr>
              <a:t>thì có tổn thương </a:t>
            </a:r>
            <a:r>
              <a:rPr lang="vi-VN" sz="2500" dirty="0" smtClean="0">
                <a:latin typeface="Cambria" panose="02040503050406030204" pitchFamily="18" charset="0"/>
              </a:rPr>
              <a:t>đường</a:t>
            </a:r>
          </a:p>
          <a:p>
            <a:pPr marL="0" indent="0">
              <a:buNone/>
            </a:pPr>
            <a:r>
              <a:rPr lang="vi-VN" sz="2500" dirty="0" smtClean="0">
                <a:latin typeface="Cambria" panose="02040503050406030204" pitchFamily="18" charset="0"/>
              </a:rPr>
              <a:t> thở </a:t>
            </a:r>
            <a:r>
              <a:rPr lang="vi-VN" sz="2500" dirty="0">
                <a:latin typeface="Cambria" panose="02040503050406030204" pitchFamily="18" charset="0"/>
              </a:rPr>
              <a:t>ở trung tâm tiểu thuỳ </a:t>
            </a:r>
            <a:endParaRPr lang="vi-VN" sz="250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vi-VN" sz="2500" dirty="0" smtClean="0">
                <a:latin typeface="Cambria" panose="02040503050406030204" pitchFamily="18" charset="0"/>
              </a:rPr>
              <a:t>và </a:t>
            </a:r>
            <a:r>
              <a:rPr lang="vi-VN" sz="2500" dirty="0">
                <a:latin typeface="Cambria" panose="02040503050406030204" pitchFamily="18" charset="0"/>
              </a:rPr>
              <a:t>giãn </a:t>
            </a:r>
            <a:r>
              <a:rPr lang="vi-VN" sz="2500" dirty="0" smtClean="0">
                <a:latin typeface="Cambria" panose="02040503050406030204" pitchFamily="18" charset="0"/>
              </a:rPr>
              <a:t>ra không </a:t>
            </a:r>
            <a:r>
              <a:rPr lang="vi-VN" sz="2500" dirty="0">
                <a:latin typeface="Cambria" panose="02040503050406030204" pitchFamily="18" charset="0"/>
              </a:rPr>
              <a:t>hồi phục</a:t>
            </a:r>
            <a:r>
              <a:rPr lang="vi-VN" sz="2500" dirty="0" smtClean="0">
                <a:latin typeface="Cambria" panose="02040503050406030204" pitchFamily="18" charset="0"/>
              </a:rPr>
              <a:t>,</a:t>
            </a:r>
          </a:p>
          <a:p>
            <a:pPr marL="0" indent="0">
              <a:buNone/>
            </a:pPr>
            <a:r>
              <a:rPr lang="vi-VN" sz="2500" dirty="0" smtClean="0">
                <a:latin typeface="Cambria" panose="02040503050406030204" pitchFamily="18" charset="0"/>
              </a:rPr>
              <a:t> </a:t>
            </a:r>
            <a:r>
              <a:rPr lang="vi-VN" sz="2500" dirty="0">
                <a:latin typeface="Cambria" panose="02040503050406030204" pitchFamily="18" charset="0"/>
              </a:rPr>
              <a:t>gây khí phế </a:t>
            </a:r>
            <a:r>
              <a:rPr lang="vi-VN" sz="2500" dirty="0" smtClean="0">
                <a:latin typeface="Cambria" panose="02040503050406030204" pitchFamily="18" charset="0"/>
              </a:rPr>
              <a:t>thũng trung</a:t>
            </a:r>
          </a:p>
          <a:p>
            <a:pPr marL="0" indent="0">
              <a:buNone/>
            </a:pPr>
            <a:r>
              <a:rPr lang="vi-VN" sz="2500" dirty="0" smtClean="0">
                <a:latin typeface="Cambria" panose="02040503050406030204" pitchFamily="18" charset="0"/>
              </a:rPr>
              <a:t> </a:t>
            </a:r>
            <a:r>
              <a:rPr lang="vi-VN" sz="2500" dirty="0">
                <a:latin typeface="Cambria" panose="02040503050406030204" pitchFamily="18" charset="0"/>
              </a:rPr>
              <a:t>tâm tiểu thuỳ</a:t>
            </a:r>
            <a:endParaRPr lang="vi-VN" sz="2500" dirty="0" smtClean="0">
              <a:latin typeface="Cambria" panose="020405030504060302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2852936"/>
            <a:ext cx="4761905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01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85728"/>
            <a:ext cx="821533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000" b="1" dirty="0">
                <a:solidFill>
                  <a:schemeClr val="tx2"/>
                </a:solidFill>
                <a:latin typeface="Cambria" pitchFamily="18" charset="0"/>
              </a:rPr>
              <a:t>2</a:t>
            </a:r>
            <a:r>
              <a:rPr lang="vi-VN" sz="4000" b="1" dirty="0" smtClean="0">
                <a:solidFill>
                  <a:schemeClr val="tx2"/>
                </a:solidFill>
                <a:latin typeface="Cambria" pitchFamily="18" charset="0"/>
              </a:rPr>
              <a:t>. Triệu chứng lâm sàng</a:t>
            </a:r>
          </a:p>
          <a:p>
            <a:pPr marL="542925"/>
            <a:endParaRPr lang="vi-VN" sz="4000" b="1" dirty="0">
              <a:solidFill>
                <a:schemeClr val="tx2"/>
              </a:solidFill>
              <a:latin typeface="Cambria" pitchFamily="18" charset="0"/>
            </a:endParaRPr>
          </a:p>
          <a:p>
            <a:pPr marL="542925"/>
            <a:r>
              <a:rPr lang="vi-VN" sz="2500" dirty="0" smtClean="0">
                <a:latin typeface="Cambria" pitchFamily="18" charset="0"/>
              </a:rPr>
              <a:t>• Thường gặp ở người trên 40 tuổi, nghiện thuốc lá, thuốc lào</a:t>
            </a:r>
          </a:p>
          <a:p>
            <a:pPr marL="542925"/>
            <a:r>
              <a:rPr lang="vi-VN" sz="2500" dirty="0" smtClean="0">
                <a:latin typeface="Cambria" pitchFamily="18" charset="0"/>
              </a:rPr>
              <a:t>• </a:t>
            </a:r>
            <a:r>
              <a:rPr lang="vi-VN" sz="2500" dirty="0">
                <a:latin typeface="Cambria" pitchFamily="18" charset="0"/>
              </a:rPr>
              <a:t>Thường xuyên ho khạc về buổi sáng.</a:t>
            </a:r>
          </a:p>
          <a:p>
            <a:pPr marL="542925"/>
            <a:r>
              <a:rPr lang="vi-VN" sz="2500" dirty="0">
                <a:latin typeface="Cambria" pitchFamily="18" charset="0"/>
              </a:rPr>
              <a:t>• Đờm nhầy trong, dính </a:t>
            </a:r>
            <a:endParaRPr lang="vi-VN" sz="2500" dirty="0" smtClean="0">
              <a:latin typeface="Cambria" pitchFamily="18" charset="0"/>
            </a:endParaRPr>
          </a:p>
          <a:p>
            <a:pPr marL="542925"/>
            <a:r>
              <a:rPr lang="vi-VN" sz="2500" dirty="0" smtClean="0">
                <a:latin typeface="Cambria" pitchFamily="18" charset="0"/>
              </a:rPr>
              <a:t>hoặc </a:t>
            </a:r>
            <a:r>
              <a:rPr lang="vi-VN" sz="2500" dirty="0">
                <a:latin typeface="Cambria" pitchFamily="18" charset="0"/>
              </a:rPr>
              <a:t>màu xanh, vàng đục</a:t>
            </a:r>
            <a:r>
              <a:rPr lang="vi-VN" sz="2500" dirty="0" smtClean="0">
                <a:latin typeface="Cambria" pitchFamily="18" charset="0"/>
              </a:rPr>
              <a:t>,</a:t>
            </a:r>
          </a:p>
          <a:p>
            <a:pPr marL="542925"/>
            <a:r>
              <a:rPr lang="vi-VN" sz="2500" dirty="0" smtClean="0">
                <a:latin typeface="Cambria" pitchFamily="18" charset="0"/>
              </a:rPr>
              <a:t> </a:t>
            </a:r>
            <a:r>
              <a:rPr lang="vi-VN" sz="2500" dirty="0">
                <a:latin typeface="Cambria" pitchFamily="18" charset="0"/>
              </a:rPr>
              <a:t>mỗi ngày không quá</a:t>
            </a:r>
          </a:p>
          <a:p>
            <a:pPr marL="542925"/>
            <a:r>
              <a:rPr lang="vi-VN" sz="2500" dirty="0">
                <a:latin typeface="Cambria" pitchFamily="18" charset="0"/>
              </a:rPr>
              <a:t>200ml.</a:t>
            </a:r>
          </a:p>
          <a:p>
            <a:pPr marL="542925"/>
            <a:r>
              <a:rPr lang="vi-VN" sz="2500" dirty="0">
                <a:latin typeface="Cambria" pitchFamily="18" charset="0"/>
              </a:rPr>
              <a:t>• Mỗi đợt kéo dài 3 tuần, </a:t>
            </a:r>
            <a:endParaRPr lang="vi-VN" sz="2500" dirty="0" smtClean="0">
              <a:latin typeface="Cambria" pitchFamily="18" charset="0"/>
            </a:endParaRPr>
          </a:p>
          <a:p>
            <a:pPr marL="542925"/>
            <a:r>
              <a:rPr lang="vi-VN" sz="2500" dirty="0" smtClean="0">
                <a:latin typeface="Cambria" pitchFamily="18" charset="0"/>
              </a:rPr>
              <a:t>tăng </a:t>
            </a:r>
            <a:r>
              <a:rPr lang="vi-VN" sz="2500" dirty="0">
                <a:latin typeface="Cambria" pitchFamily="18" charset="0"/>
              </a:rPr>
              <a:t>về mùa đông và </a:t>
            </a:r>
            <a:r>
              <a:rPr lang="vi-VN" sz="2500" dirty="0" smtClean="0">
                <a:latin typeface="Cambria" pitchFamily="18" charset="0"/>
              </a:rPr>
              <a:t>đầu</a:t>
            </a:r>
          </a:p>
          <a:p>
            <a:pPr marL="542925"/>
            <a:r>
              <a:rPr lang="vi-VN" sz="2500" dirty="0" smtClean="0">
                <a:latin typeface="Cambria" pitchFamily="18" charset="0"/>
              </a:rPr>
              <a:t> </a:t>
            </a:r>
            <a:r>
              <a:rPr lang="vi-VN" sz="2500" dirty="0">
                <a:latin typeface="Cambria" pitchFamily="18" charset="0"/>
              </a:rPr>
              <a:t>mùa thu</a:t>
            </a:r>
            <a:r>
              <a:rPr lang="vi-VN" sz="2500" dirty="0" smtClean="0">
                <a:latin typeface="Cambria" pitchFamily="18" charset="0"/>
              </a:rPr>
              <a:t>.</a:t>
            </a:r>
          </a:p>
          <a:p>
            <a:pPr marL="542925"/>
            <a:endParaRPr lang="vi-VN" sz="2500" dirty="0" smtClean="0">
              <a:latin typeface="Cambria" pitchFamily="18" charset="0"/>
            </a:endParaRPr>
          </a:p>
          <a:p>
            <a:pPr marL="542925"/>
            <a:endParaRPr lang="vi-VN" sz="2500" dirty="0" smtClean="0">
              <a:latin typeface="Cambria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2780928"/>
            <a:ext cx="3960440" cy="31645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832648"/>
          </a:xfrm>
        </p:spPr>
        <p:txBody>
          <a:bodyPr>
            <a:normAutofit lnSpcReduction="10000"/>
          </a:bodyPr>
          <a:lstStyle/>
          <a:p>
            <a:pPr marL="0" indent="0"/>
            <a:r>
              <a:rPr lang="vi-VN" sz="2500" dirty="0" smtClean="0">
                <a:latin typeface="Cambria" panose="02040503050406030204" pitchFamily="18" charset="0"/>
              </a:rPr>
              <a:t> Đợt bùng phát của viêm phế quản mạn tính, thường xảy ra ở người già, yếu,</a:t>
            </a:r>
          </a:p>
          <a:p>
            <a:pPr marL="0" indent="0">
              <a:buNone/>
            </a:pPr>
            <a:r>
              <a:rPr lang="vi-VN" sz="2500" dirty="0" smtClean="0">
                <a:latin typeface="Cambria" panose="02040503050406030204" pitchFamily="18" charset="0"/>
              </a:rPr>
              <a:t>do bội nhiễm. Có thể sốt, ho, khạc đờm và khó thở, có thể tử vong do suy hô</a:t>
            </a:r>
          </a:p>
          <a:p>
            <a:pPr marL="0" indent="0">
              <a:buNone/>
            </a:pPr>
            <a:r>
              <a:rPr lang="vi-VN" sz="2500" dirty="0" smtClean="0">
                <a:latin typeface="Cambria" panose="02040503050406030204" pitchFamily="18" charset="0"/>
              </a:rPr>
              <a:t>hấp và tâm phế mạn.</a:t>
            </a:r>
          </a:p>
          <a:p>
            <a:pPr marL="0" indent="0"/>
            <a:r>
              <a:rPr lang="vi-VN" sz="2500" dirty="0" smtClean="0">
                <a:latin typeface="Cambria" panose="02040503050406030204" pitchFamily="18" charset="0"/>
              </a:rPr>
              <a:t> Ở người mắc bệnh lâu năm (bệnh phổi tắc nghẽn mạn tính):</a:t>
            </a:r>
          </a:p>
          <a:p>
            <a:pPr indent="14288">
              <a:buFont typeface="Wingdings" panose="05000000000000000000" pitchFamily="2" charset="2"/>
              <a:buChar char="Ø"/>
            </a:pPr>
            <a:r>
              <a:rPr lang="vi-VN" sz="2500" dirty="0" smtClean="0">
                <a:latin typeface="Cambria" panose="02040503050406030204" pitchFamily="18" charset="0"/>
              </a:rPr>
              <a:t> Lồng </a:t>
            </a:r>
            <a:r>
              <a:rPr lang="vi-VN" sz="2500" dirty="0">
                <a:latin typeface="Cambria" panose="02040503050406030204" pitchFamily="18" charset="0"/>
              </a:rPr>
              <a:t>ngực biến </a:t>
            </a:r>
            <a:r>
              <a:rPr lang="vi-VN" sz="2500" dirty="0" smtClean="0">
                <a:latin typeface="Cambria" panose="02040503050406030204" pitchFamily="18" charset="0"/>
              </a:rPr>
              <a:t>dạng</a:t>
            </a:r>
          </a:p>
          <a:p>
            <a:pPr indent="14288">
              <a:buFont typeface="Wingdings" panose="05000000000000000000" pitchFamily="2" charset="2"/>
              <a:buChar char="Ø"/>
            </a:pPr>
            <a:r>
              <a:rPr lang="vi-VN" sz="2500" dirty="0">
                <a:latin typeface="Cambria" panose="02040503050406030204" pitchFamily="18" charset="0"/>
              </a:rPr>
              <a:t>Gõ phổi vang trầm, nghe rì rào phế nang giảm, tiếng thở </a:t>
            </a:r>
            <a:r>
              <a:rPr lang="vi-VN" sz="2500" dirty="0" smtClean="0">
                <a:latin typeface="Cambria" panose="02040503050406030204" pitchFamily="18" charset="0"/>
              </a:rPr>
              <a:t>thanh-khí-phế quản </a:t>
            </a:r>
            <a:r>
              <a:rPr lang="vi-VN" sz="2500" dirty="0">
                <a:latin typeface="Cambria" panose="02040503050406030204" pitchFamily="18" charset="0"/>
              </a:rPr>
              <a:t>giảm hoặc thô ráp, có thể có ran rít, ran ngáy và ran ẩm</a:t>
            </a:r>
            <a:r>
              <a:rPr lang="vi-VN" sz="2500" dirty="0" smtClean="0">
                <a:latin typeface="Cambria" panose="02040503050406030204" pitchFamily="18" charset="0"/>
              </a:rPr>
              <a:t>.</a:t>
            </a:r>
          </a:p>
          <a:p>
            <a:pPr indent="14288">
              <a:buFont typeface="Wingdings" panose="05000000000000000000" pitchFamily="2" charset="2"/>
              <a:buChar char="Ø"/>
            </a:pPr>
            <a:r>
              <a:rPr lang="vi-VN" sz="2500" dirty="0">
                <a:latin typeface="Cambria" panose="02040503050406030204" pitchFamily="18" charset="0"/>
              </a:rPr>
              <a:t>Có thể có hội chứng ngừng thở khi ngủ, mạch đảo nghịch (chênh </a:t>
            </a:r>
            <a:r>
              <a:rPr lang="vi-VN" sz="2500" dirty="0" smtClean="0">
                <a:latin typeface="Cambria" panose="02040503050406030204" pitchFamily="18" charset="0"/>
              </a:rPr>
              <a:t>lệch huyết </a:t>
            </a:r>
            <a:r>
              <a:rPr lang="vi-VN" sz="2500" dirty="0">
                <a:latin typeface="Cambria" panose="02040503050406030204" pitchFamily="18" charset="0"/>
              </a:rPr>
              <a:t>áp tâm thu khi hít vào và thở ra 10mmHg) cao áp động mạch </a:t>
            </a:r>
            <a:r>
              <a:rPr lang="vi-VN" sz="2500" dirty="0" smtClean="0">
                <a:latin typeface="Cambria" panose="02040503050406030204" pitchFamily="18" charset="0"/>
              </a:rPr>
              <a:t>phổi và </a:t>
            </a:r>
            <a:r>
              <a:rPr lang="vi-VN" sz="2500" dirty="0">
                <a:latin typeface="Cambria" panose="02040503050406030204" pitchFamily="18" charset="0"/>
              </a:rPr>
              <a:t>tâm phế mạn.</a:t>
            </a:r>
            <a:endParaRPr lang="vi-VN" sz="2500" dirty="0" smtClean="0">
              <a:latin typeface="Cambria" panose="02040503050406030204" pitchFamily="18" charset="0"/>
            </a:endParaRPr>
          </a:p>
          <a:p>
            <a:pPr indent="14288">
              <a:buFont typeface="Wingdings" panose="05000000000000000000" pitchFamily="2" charset="2"/>
              <a:buChar char="Ø"/>
            </a:pPr>
            <a:endParaRPr lang="vi-VN" sz="2500" dirty="0" smtClean="0">
              <a:latin typeface="Cambria" panose="02040503050406030204" pitchFamily="18" charset="0"/>
            </a:endParaRPr>
          </a:p>
          <a:p>
            <a:pPr indent="0">
              <a:buNone/>
            </a:pPr>
            <a:endParaRPr lang="vi-VN" sz="25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227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4000" b="1" dirty="0" smtClean="0">
                <a:solidFill>
                  <a:schemeClr val="tx2"/>
                </a:solidFill>
                <a:latin typeface="Cambria" panose="02040503050406030204" pitchFamily="18" charset="0"/>
              </a:rPr>
              <a:t>3. Cận lâm sàng</a:t>
            </a:r>
            <a:endParaRPr lang="vi-VN" sz="4000" b="1" dirty="0">
              <a:solidFill>
                <a:schemeClr val="tx2"/>
              </a:solidFill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vi-VN" sz="2500" b="1" dirty="0" smtClean="0">
                <a:latin typeface="Cambria" panose="02040503050406030204" pitchFamily="18" charset="0"/>
              </a:rPr>
              <a:t>3.1. X-quang:</a:t>
            </a:r>
          </a:p>
          <a:p>
            <a:pPr marL="0" indent="0">
              <a:buNone/>
            </a:pPr>
            <a:r>
              <a:rPr lang="vi-VN" sz="2500" dirty="0">
                <a:latin typeface="Cambria" panose="02040503050406030204" pitchFamily="18" charset="0"/>
              </a:rPr>
              <a:t>• Viêm phế quản mạn tính giai đoạn đầu, Xquang phổi chưa có biểu hiện.</a:t>
            </a:r>
          </a:p>
          <a:p>
            <a:pPr marL="0" indent="0">
              <a:buNone/>
            </a:pPr>
            <a:r>
              <a:rPr lang="vi-VN" sz="2500" dirty="0">
                <a:latin typeface="Cambria" panose="02040503050406030204" pitchFamily="18" charset="0"/>
              </a:rPr>
              <a:t>• Khi viêm phế quản mạn tính thực thụ, sẽ thấy các hội chứng </a:t>
            </a:r>
            <a:r>
              <a:rPr lang="vi-VN" sz="2500" dirty="0" smtClean="0">
                <a:latin typeface="Cambria" panose="02040503050406030204" pitchFamily="18" charset="0"/>
              </a:rPr>
              <a:t>Xquang</a:t>
            </a:r>
          </a:p>
          <a:p>
            <a:pPr marL="0" indent="0">
              <a:buNone/>
            </a:pPr>
            <a:r>
              <a:rPr lang="vi-VN" sz="2500" dirty="0">
                <a:latin typeface="Cambria" panose="02040503050406030204" pitchFamily="18" charset="0"/>
              </a:rPr>
              <a:t>• Chụp cắt lớp vi tính độ phân giải </a:t>
            </a:r>
            <a:endParaRPr lang="vi-VN" sz="2500" dirty="0" smtClean="0">
              <a:latin typeface="Cambria" panose="02040503050406030204" pitchFamily="18" charset="0"/>
            </a:endParaRPr>
          </a:p>
          <a:p>
            <a:pPr marL="0" indent="0">
              <a:buNone/>
            </a:pPr>
            <a:r>
              <a:rPr lang="vi-VN" sz="2500" dirty="0" smtClean="0">
                <a:latin typeface="Cambria" panose="02040503050406030204" pitchFamily="18" charset="0"/>
              </a:rPr>
              <a:t>• </a:t>
            </a:r>
            <a:r>
              <a:rPr lang="vi-VN" sz="2500" dirty="0">
                <a:latin typeface="Cambria" panose="02040503050406030204" pitchFamily="18" charset="0"/>
              </a:rPr>
              <a:t>Chụp động mạch phế quản có thể thấy giãn động mạch phế quản và </a:t>
            </a:r>
            <a:r>
              <a:rPr lang="vi-VN" sz="2500" dirty="0" smtClean="0">
                <a:latin typeface="Cambria" panose="02040503050406030204" pitchFamily="18" charset="0"/>
              </a:rPr>
              <a:t>cầu nối </a:t>
            </a:r>
            <a:r>
              <a:rPr lang="vi-VN" sz="2500" dirty="0">
                <a:latin typeface="Cambria" panose="02040503050406030204" pitchFamily="18" charset="0"/>
              </a:rPr>
              <a:t>giữa động mạch phế quản và động mạch phổi.</a:t>
            </a:r>
          </a:p>
          <a:p>
            <a:pPr marL="0" indent="0">
              <a:buNone/>
            </a:pPr>
            <a:r>
              <a:rPr lang="vi-VN" sz="2500" dirty="0">
                <a:latin typeface="Cambria" panose="02040503050406030204" pitchFamily="18" charset="0"/>
              </a:rPr>
              <a:t>• Chụp xạ nhấp nháy (Scintigraphie) </a:t>
            </a:r>
          </a:p>
        </p:txBody>
      </p:sp>
    </p:spTree>
    <p:extLst>
      <p:ext uri="{BB962C8B-B14F-4D97-AF65-F5344CB8AC3E}">
        <p14:creationId xmlns:p14="http://schemas.microsoft.com/office/powerpoint/2010/main" val="84211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1205</Words>
  <Application>Microsoft Office PowerPoint</Application>
  <PresentationFormat>On-screen Show (4:3)</PresentationFormat>
  <Paragraphs>107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VIÊM PHẾ QUẢN MẠN</vt:lpstr>
      <vt:lpstr>PowerPoint Presentation</vt:lpstr>
      <vt:lpstr>1. ĐẠI CƯƠNG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3. Cận lâm sàng</vt:lpstr>
      <vt:lpstr>PowerPoint Presentation</vt:lpstr>
      <vt:lpstr>4.Chẩn đoán</vt:lpstr>
      <vt:lpstr>PowerPoint Presentation</vt:lpstr>
      <vt:lpstr>5.Tiến triển và biến chứng</vt:lpstr>
      <vt:lpstr>6.Điều trị</vt:lpstr>
      <vt:lpstr>TƯ LIỆU THAM KHẢO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Vuong</dc:creator>
  <cp:lastModifiedBy>windows</cp:lastModifiedBy>
  <cp:revision>37</cp:revision>
  <dcterms:created xsi:type="dcterms:W3CDTF">2017-01-13T01:41:34Z</dcterms:created>
  <dcterms:modified xsi:type="dcterms:W3CDTF">2017-02-06T12:26:46Z</dcterms:modified>
</cp:coreProperties>
</file>