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5" r:id="rId4"/>
    <p:sldId id="266" r:id="rId5"/>
    <p:sldId id="267" r:id="rId6"/>
    <p:sldId id="268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9" r:id="rId15"/>
    <p:sldId id="270" r:id="rId16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77" d="100"/>
          <a:sy n="77" d="100"/>
        </p:scale>
        <p:origin x="-10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30678-BB10-4B77-9445-16F02B7D02B9}" type="datetimeFigureOut">
              <a:rPr lang="vi-VN" smtClean="0"/>
              <a:t>13/01/2017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CE766-8B5F-4F40-BBB4-61F5A58206A4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vvvvvvvvv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5DCF4-14A2-46D5-A220-514AA73D3EE6}" type="slidenum">
              <a:rPr lang="vi-VN" smtClean="0"/>
              <a:pPr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890915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13/01/2017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13/01/2017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13/01/2017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13/01/2017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13/01/2017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13/01/2017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13/01/2017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13/01/2017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13/01/2017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13/01/2017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13/01/2017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08F99-85BB-4260-82FB-97804CB82253}" type="datetimeFigureOut">
              <a:rPr lang="vi-VN" smtClean="0"/>
              <a:t>13/01/2017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vn/" TargetMode="External"/><Relationship Id="rId2" Type="http://schemas.openxmlformats.org/officeDocument/2006/relationships/hyperlink" Target="http://www.nguyenphuchoc199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1928802"/>
            <a:ext cx="7072362" cy="1143008"/>
          </a:xfrm>
        </p:spPr>
        <p:txBody>
          <a:bodyPr>
            <a:normAutofit/>
          </a:bodyPr>
          <a:lstStyle/>
          <a:p>
            <a:r>
              <a:rPr lang="en-US" sz="4500" smtClean="0">
                <a:latin typeface="Cambria" pitchFamily="18" charset="0"/>
                <a:cs typeface="Arial" pitchFamily="34" charset="0"/>
              </a:rPr>
              <a:t>CÁC BỆNH DỊ ỨNG</a:t>
            </a:r>
            <a:endParaRPr lang="vi-VN" sz="4500">
              <a:latin typeface="Cambria" pitchFamily="18" charset="0"/>
              <a:cs typeface="Arial" pitchFamily="34" charset="0"/>
            </a:endParaRPr>
          </a:p>
        </p:txBody>
      </p:sp>
      <p:pic>
        <p:nvPicPr>
          <p:cNvPr id="1028" name="Picture 4" descr="E:\New folder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89" y="428604"/>
            <a:ext cx="6643735" cy="121444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 flipH="1">
            <a:off x="2143108" y="3214686"/>
            <a:ext cx="5500726" cy="3133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smtClean="0">
                <a:latin typeface="Cambria" pitchFamily="18" charset="0"/>
              </a:rPr>
              <a:t>GVHD        : </a:t>
            </a:r>
            <a:r>
              <a:rPr lang="en-US" sz="2500" smtClean="0">
                <a:latin typeface="Cambria" pitchFamily="18" charset="0"/>
              </a:rPr>
              <a:t>Nguyễn Phúc Học</a:t>
            </a:r>
          </a:p>
          <a:p>
            <a:r>
              <a:rPr lang="en-US" sz="2500" b="1" smtClean="0">
                <a:latin typeface="Cambria" pitchFamily="18" charset="0"/>
              </a:rPr>
              <a:t>Lớp            : </a:t>
            </a:r>
            <a:r>
              <a:rPr lang="en-US" sz="2500" smtClean="0">
                <a:latin typeface="Cambria" pitchFamily="18" charset="0"/>
              </a:rPr>
              <a:t>PTH 350 H</a:t>
            </a:r>
          </a:p>
          <a:p>
            <a:r>
              <a:rPr lang="en-US" sz="2500" b="1" smtClean="0">
                <a:latin typeface="Cambria" pitchFamily="18" charset="0"/>
              </a:rPr>
              <a:t>Nhóm 13 : </a:t>
            </a:r>
            <a:r>
              <a:rPr lang="en-US" sz="2500" smtClean="0">
                <a:latin typeface="Cambria" pitchFamily="18" charset="0"/>
              </a:rPr>
              <a:t>Phạm Thị Thùy Linh</a:t>
            </a:r>
          </a:p>
          <a:p>
            <a:r>
              <a:rPr lang="en-US" sz="2500" smtClean="0">
                <a:latin typeface="Cambria" pitchFamily="18" charset="0"/>
              </a:rPr>
              <a:t>                      Trần Thị Kính</a:t>
            </a:r>
          </a:p>
          <a:p>
            <a:r>
              <a:rPr lang="en-US" sz="2500">
                <a:latin typeface="Cambria" pitchFamily="18" charset="0"/>
              </a:rPr>
              <a:t> </a:t>
            </a:r>
            <a:r>
              <a:rPr lang="en-US" sz="2500" smtClean="0">
                <a:latin typeface="Cambria" pitchFamily="18" charset="0"/>
              </a:rPr>
              <a:t>                     Đinh Thị Kim Ngân</a:t>
            </a:r>
          </a:p>
          <a:p>
            <a:r>
              <a:rPr lang="en-US" sz="2500">
                <a:latin typeface="Cambria" pitchFamily="18" charset="0"/>
              </a:rPr>
              <a:t> </a:t>
            </a:r>
            <a:r>
              <a:rPr lang="en-US" sz="2500" smtClean="0">
                <a:latin typeface="Cambria" pitchFamily="18" charset="0"/>
              </a:rPr>
              <a:t>                     Văn Thị Sương</a:t>
            </a:r>
          </a:p>
          <a:p>
            <a:r>
              <a:rPr lang="en-US" sz="2500">
                <a:latin typeface="Cambria" pitchFamily="18" charset="0"/>
              </a:rPr>
              <a:t> </a:t>
            </a:r>
            <a:r>
              <a:rPr lang="en-US" sz="2500" smtClean="0">
                <a:latin typeface="Cambria" pitchFamily="18" charset="0"/>
              </a:rPr>
              <a:t>                     Võ Hà Cẩm Tiên                    </a:t>
            </a:r>
          </a:p>
          <a:p>
            <a:endParaRPr lang="vi-VN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42852"/>
            <a:ext cx="550072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vi-VN" sz="2500">
                <a:latin typeface="Cambria" pitchFamily="18" charset="0"/>
              </a:rPr>
              <a:t> </a:t>
            </a:r>
            <a:r>
              <a:rPr lang="vi-VN" sz="2500" smtClean="0">
                <a:latin typeface="Cambria" pitchFamily="18" charset="0"/>
              </a:rPr>
              <a:t>Điều trị và dự phòng dị ứng thuốc</a:t>
            </a:r>
          </a:p>
          <a:p>
            <a:pPr marL="271463" algn="just">
              <a:buFont typeface="Arial" pitchFamily="34" charset="0"/>
              <a:buChar char="•"/>
            </a:pPr>
            <a:r>
              <a:rPr lang="vi-VN" sz="2500" smtClean="0">
                <a:latin typeface="Cambria" pitchFamily="18" charset="0"/>
              </a:rPr>
              <a:t> Nguyên tắc chung:</a:t>
            </a:r>
          </a:p>
          <a:p>
            <a:pPr marL="358775" algn="just"/>
            <a:r>
              <a:rPr lang="vi-VN" sz="2500" smtClean="0">
                <a:latin typeface="Cambria" pitchFamily="18" charset="0"/>
              </a:rPr>
              <a:t>+ Ngừng ngay thuốc đang dùng, chống dị ứng và giải độc, hạn chế tối đa dị ứng thuốc.</a:t>
            </a:r>
          </a:p>
          <a:p>
            <a:pPr marL="358775" algn="just"/>
            <a:r>
              <a:rPr lang="vi-VN" sz="2500" smtClean="0">
                <a:latin typeface="Cambria" pitchFamily="18" charset="0"/>
              </a:rPr>
              <a:t>+ Không tiếp xúc với thuốc đã gây dị ứng, hạn chế dùng thuốc khác.</a:t>
            </a:r>
          </a:p>
          <a:p>
            <a:pPr marL="358775" algn="just"/>
            <a:r>
              <a:rPr lang="vi-VN" sz="2500" smtClean="0">
                <a:latin typeface="Cambria" pitchFamily="18" charset="0"/>
              </a:rPr>
              <a:t>+ Sử dụng các thuốc chống dị ứng</a:t>
            </a:r>
          </a:p>
          <a:p>
            <a:pPr marL="358775" algn="just"/>
            <a:r>
              <a:rPr lang="vi-VN" sz="2500" smtClean="0">
                <a:latin typeface="Cambria" pitchFamily="18" charset="0"/>
              </a:rPr>
              <a:t>+ Kết hợp corticoid,</a:t>
            </a:r>
            <a:r>
              <a:rPr lang="vi-VN" sz="2500" smtClean="0">
                <a:latin typeface="Cambria" pitchFamily="18" charset="0"/>
              </a:rPr>
              <a:t> thuốc chữa triệu chứng</a:t>
            </a:r>
            <a:r>
              <a:rPr lang="vi-VN" sz="2500" smtClean="0">
                <a:latin typeface="Cambria" pitchFamily="18" charset="0"/>
              </a:rPr>
              <a:t> trong trường hợp nặng.</a:t>
            </a:r>
          </a:p>
          <a:p>
            <a:pPr marL="271463" indent="87313" algn="just">
              <a:buFont typeface="Arial" pitchFamily="34" charset="0"/>
              <a:buChar char="•"/>
            </a:pPr>
            <a:r>
              <a:rPr lang="vi-VN" sz="2500">
                <a:latin typeface="Cambria" pitchFamily="18" charset="0"/>
              </a:rPr>
              <a:t> </a:t>
            </a:r>
            <a:r>
              <a:rPr lang="vi-VN" sz="2500" smtClean="0">
                <a:latin typeface="Cambria" pitchFamily="18" charset="0"/>
              </a:rPr>
              <a:t>Dự phòng dị ứng thuốc:</a:t>
            </a:r>
          </a:p>
          <a:p>
            <a:pPr marL="358775" algn="just"/>
            <a:r>
              <a:rPr lang="vi-VN" sz="2500" smtClean="0">
                <a:latin typeface="Cambria" pitchFamily="18" charset="0"/>
              </a:rPr>
              <a:t>+ Dùng thuốc đúng chỉ định, đúng liều, hạn chế tự điều trị.</a:t>
            </a:r>
          </a:p>
          <a:p>
            <a:pPr marL="358775" algn="just"/>
            <a:r>
              <a:rPr lang="vi-VN" sz="2500" smtClean="0">
                <a:latin typeface="Cambria" pitchFamily="18" charset="0"/>
              </a:rPr>
              <a:t>+ Kiểm tra chất lượng , khai thác tiền sử, thử test</a:t>
            </a:r>
          </a:p>
          <a:p>
            <a:pPr marL="358775" algn="just"/>
            <a:r>
              <a:rPr lang="vi-VN" sz="2500" smtClean="0">
                <a:latin typeface="Cambria" pitchFamily="18" charset="0"/>
              </a:rPr>
              <a:t>+ Tiêm kháng sinh phải dùng dụng cụ riêng</a:t>
            </a:r>
          </a:p>
          <a:p>
            <a:pPr algn="just"/>
            <a:endParaRPr lang="vi-VN" sz="2500">
              <a:latin typeface="Cambria" pitchFamily="18" charset="0"/>
            </a:endParaRPr>
          </a:p>
        </p:txBody>
      </p:sp>
      <p:pic>
        <p:nvPicPr>
          <p:cNvPr id="5" name="Picture 4" descr="tải xuống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6903" y="962675"/>
            <a:ext cx="3152815" cy="2252011"/>
          </a:xfrm>
          <a:prstGeom prst="rect">
            <a:avLst/>
          </a:prstGeom>
        </p:spPr>
      </p:pic>
      <p:pic>
        <p:nvPicPr>
          <p:cNvPr id="6" name="Picture 5" descr="090725_1hoichungdodiungthuo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2847" y="3643314"/>
            <a:ext cx="3035903" cy="20097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4290"/>
            <a:ext cx="6929486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500" b="1" smtClean="0">
                <a:latin typeface="Cambria" pitchFamily="18" charset="0"/>
              </a:rPr>
              <a:t>3.3. Dị ứng thức ăn</a:t>
            </a:r>
          </a:p>
          <a:p>
            <a:pPr marL="444500">
              <a:buFont typeface="Wingdings" pitchFamily="2" charset="2"/>
              <a:buChar char="Ø"/>
            </a:pPr>
            <a:r>
              <a:rPr lang="vi-VN" sz="2500">
                <a:latin typeface="Cambria" pitchFamily="18" charset="0"/>
              </a:rPr>
              <a:t> </a:t>
            </a:r>
            <a:r>
              <a:rPr lang="vi-VN" sz="2500" smtClean="0">
                <a:latin typeface="Cambria" pitchFamily="18" charset="0"/>
              </a:rPr>
              <a:t>Khái niệm: </a:t>
            </a:r>
          </a:p>
          <a:p>
            <a:pPr marL="715963">
              <a:buFont typeface="Arial" pitchFamily="34" charset="0"/>
              <a:buChar char="•"/>
            </a:pPr>
            <a:r>
              <a:rPr lang="vi-VN" sz="2500">
                <a:latin typeface="Cambria" pitchFamily="18" charset="0"/>
              </a:rPr>
              <a:t> </a:t>
            </a:r>
            <a:r>
              <a:rPr lang="vi-VN" sz="2500">
                <a:latin typeface="Cambria" pitchFamily="18" charset="0"/>
              </a:rPr>
              <a:t>L</a:t>
            </a:r>
            <a:r>
              <a:rPr lang="vi-VN" sz="2500" smtClean="0">
                <a:latin typeface="Cambria" pitchFamily="18" charset="0"/>
              </a:rPr>
              <a:t>à một phản ứng dị thường của cơ thể đối với thức ăn, có thể xảy ra ngày sau khi ăn hoặc là hơn.</a:t>
            </a:r>
          </a:p>
          <a:p>
            <a:pPr marL="715963">
              <a:buFont typeface="Arial" pitchFamily="34" charset="0"/>
              <a:buChar char="•"/>
            </a:pPr>
            <a:r>
              <a:rPr lang="vi-VN" sz="2500">
                <a:latin typeface="Cambria" pitchFamily="18" charset="0"/>
              </a:rPr>
              <a:t> </a:t>
            </a:r>
            <a:r>
              <a:rPr lang="vi-VN" sz="2500" smtClean="0">
                <a:latin typeface="Cambria" pitchFamily="18" charset="0"/>
              </a:rPr>
              <a:t>Có những người bị dị ứng kết hợp</a:t>
            </a:r>
          </a:p>
          <a:p>
            <a:pPr marL="444500">
              <a:buFont typeface="Wingdings" pitchFamily="2" charset="2"/>
              <a:buChar char="Ø"/>
            </a:pPr>
            <a:r>
              <a:rPr lang="vi-VN" sz="2500" smtClean="0">
                <a:latin typeface="Cambria" pitchFamily="18" charset="0"/>
              </a:rPr>
              <a:t> Cơ chế: </a:t>
            </a:r>
          </a:p>
          <a:p>
            <a:pPr marL="715963">
              <a:buFont typeface="Arial" pitchFamily="34" charset="0"/>
              <a:buChar char="•"/>
              <a:tabLst>
                <a:tab pos="715963" algn="l"/>
              </a:tabLst>
            </a:pPr>
            <a:r>
              <a:rPr lang="vi-VN" sz="2500">
                <a:latin typeface="Cambria" pitchFamily="18" charset="0"/>
              </a:rPr>
              <a:t> </a:t>
            </a:r>
            <a:r>
              <a:rPr lang="vi-VN" sz="2500" smtClean="0">
                <a:latin typeface="Cambria" pitchFamily="18" charset="0"/>
              </a:rPr>
              <a:t>Diễn ra với cả 4 type </a:t>
            </a:r>
          </a:p>
          <a:p>
            <a:pPr marL="715963">
              <a:buFont typeface="Arial" pitchFamily="34" charset="0"/>
              <a:buChar char="•"/>
              <a:tabLst>
                <a:tab pos="715963" algn="l"/>
              </a:tabLst>
            </a:pPr>
            <a:r>
              <a:rPr lang="vi-VN" sz="2500">
                <a:latin typeface="Cambria" pitchFamily="18" charset="0"/>
              </a:rPr>
              <a:t> </a:t>
            </a:r>
            <a:r>
              <a:rPr lang="vi-VN" sz="2500" smtClean="0">
                <a:latin typeface="Cambria" pitchFamily="18" charset="0"/>
              </a:rPr>
              <a:t>Phân loại kinh điển chia làm 2 nhóm: dị ứng tất thì và dị ứng muộn.</a:t>
            </a:r>
          </a:p>
          <a:p>
            <a:pPr marL="444500">
              <a:buFont typeface="Wingdings" pitchFamily="2" charset="2"/>
              <a:buChar char="Ø"/>
            </a:pPr>
            <a:r>
              <a:rPr lang="vi-VN" sz="2500">
                <a:latin typeface="Cambria" pitchFamily="18" charset="0"/>
              </a:rPr>
              <a:t> </a:t>
            </a:r>
            <a:r>
              <a:rPr lang="vi-VN" sz="2500" smtClean="0">
                <a:latin typeface="Cambria" pitchFamily="18" charset="0"/>
              </a:rPr>
              <a:t>Điều trị :</a:t>
            </a:r>
          </a:p>
          <a:p>
            <a:pPr marL="715963">
              <a:buFont typeface="Arial" pitchFamily="34" charset="0"/>
              <a:buChar char="•"/>
            </a:pPr>
            <a:r>
              <a:rPr lang="vi-VN" sz="2500">
                <a:latin typeface="Cambria" pitchFamily="18" charset="0"/>
              </a:rPr>
              <a:t> </a:t>
            </a:r>
            <a:r>
              <a:rPr lang="vi-VN" sz="2500" smtClean="0">
                <a:latin typeface="Cambria" pitchFamily="18" charset="0"/>
              </a:rPr>
              <a:t>Điều trị đặc hiệu </a:t>
            </a:r>
          </a:p>
          <a:p>
            <a:pPr marL="715963">
              <a:buFont typeface="Arial" pitchFamily="34" charset="0"/>
              <a:buChar char="•"/>
            </a:pPr>
            <a:r>
              <a:rPr lang="vi-VN" sz="2500">
                <a:latin typeface="Cambria" pitchFamily="18" charset="0"/>
              </a:rPr>
              <a:t> </a:t>
            </a:r>
            <a:r>
              <a:rPr lang="vi-VN" sz="2500" smtClean="0">
                <a:latin typeface="Cambria" pitchFamily="18" charset="0"/>
              </a:rPr>
              <a:t>Điều trị không đặc hiệu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2852"/>
            <a:ext cx="7500958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500" b="1" smtClean="0">
                <a:latin typeface="Cambria" pitchFamily="18" charset="0"/>
              </a:rPr>
              <a:t>3.4. Bệnh viêm da cơ điạ:</a:t>
            </a:r>
          </a:p>
          <a:p>
            <a:pPr marL="444500" algn="just">
              <a:buFont typeface="Wingdings" pitchFamily="2" charset="2"/>
              <a:buChar char="Ø"/>
            </a:pPr>
            <a:r>
              <a:rPr lang="vi-VN" sz="2500" smtClean="0">
                <a:latin typeface="Cambria" pitchFamily="18" charset="0"/>
              </a:rPr>
              <a:t> Định nghĩa: là dạng tổn thương viêm da mạn tính với những dấu hiệu lâm sàng đặc trưng.</a:t>
            </a:r>
          </a:p>
          <a:p>
            <a:pPr marL="444500" algn="just">
              <a:buFont typeface="Wingdings" pitchFamily="2" charset="2"/>
              <a:buChar char="Ø"/>
            </a:pPr>
            <a:r>
              <a:rPr lang="vi-VN" sz="2500">
                <a:latin typeface="Cambria" pitchFamily="18" charset="0"/>
              </a:rPr>
              <a:t> </a:t>
            </a:r>
            <a:r>
              <a:rPr lang="vi-VN" sz="2500" smtClean="0">
                <a:latin typeface="Cambria" pitchFamily="18" charset="0"/>
              </a:rPr>
              <a:t>Dịch tể học: trẻ em (15-30%), người lớn (2-10%), bệnh có yếu tố di truyền, 35% trẻ có biểu hiện hen.</a:t>
            </a:r>
          </a:p>
          <a:p>
            <a:pPr marL="444500" algn="just">
              <a:buFont typeface="Wingdings" pitchFamily="2" charset="2"/>
              <a:buChar char="Ø"/>
            </a:pPr>
            <a:r>
              <a:rPr lang="vi-VN" sz="2500">
                <a:latin typeface="Cambria" pitchFamily="18" charset="0"/>
              </a:rPr>
              <a:t> </a:t>
            </a:r>
            <a:r>
              <a:rPr lang="vi-VN" sz="2500" smtClean="0">
                <a:latin typeface="Cambria" pitchFamily="18" charset="0"/>
              </a:rPr>
              <a:t>Triệu chứng điển hình qua 4 giai đoạn (đỏ da; hình thành bọng nước; rỉ nước và gây tổn thương; đóng vẩy).</a:t>
            </a:r>
          </a:p>
          <a:p>
            <a:pPr marL="444500" algn="just">
              <a:buFont typeface="Wingdings" pitchFamily="2" charset="2"/>
              <a:buChar char="Ø"/>
            </a:pPr>
            <a:r>
              <a:rPr lang="vi-VN" sz="2500">
                <a:latin typeface="Cambria" pitchFamily="18" charset="0"/>
              </a:rPr>
              <a:t> </a:t>
            </a:r>
            <a:r>
              <a:rPr lang="vi-VN" sz="2500" smtClean="0">
                <a:latin typeface="Cambria" pitchFamily="18" charset="0"/>
              </a:rPr>
              <a:t>Chẩn đoán bệnh (dựa vào tiêu chuẩn chính, tiêu chuẩn phụ).</a:t>
            </a:r>
          </a:p>
          <a:p>
            <a:pPr marL="444500" algn="just">
              <a:buFont typeface="Wingdings" pitchFamily="2" charset="2"/>
              <a:buChar char="Ø"/>
            </a:pPr>
            <a:r>
              <a:rPr lang="vi-VN" sz="2500">
                <a:latin typeface="Cambria" pitchFamily="18" charset="0"/>
              </a:rPr>
              <a:t> </a:t>
            </a:r>
            <a:r>
              <a:rPr lang="vi-VN" sz="2500" smtClean="0">
                <a:latin typeface="Cambria" pitchFamily="18" charset="0"/>
              </a:rPr>
              <a:t>Điều trị: chống viêm; chống bội nhiễm; điều trị khô da; điều trị giảm ngứa.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778671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500" b="1" smtClean="0">
                <a:latin typeface="Cambria" pitchFamily="18" charset="0"/>
              </a:rPr>
              <a:t>3.5. Viêm mao mạch dị ứng:</a:t>
            </a:r>
          </a:p>
          <a:p>
            <a:pPr marL="444500" algn="just">
              <a:buFont typeface="Wingdings" pitchFamily="2" charset="2"/>
              <a:buChar char="Ø"/>
            </a:pPr>
            <a:r>
              <a:rPr lang="vi-VN" sz="2500">
                <a:latin typeface="Cambria" pitchFamily="18" charset="0"/>
              </a:rPr>
              <a:t> </a:t>
            </a:r>
            <a:r>
              <a:rPr lang="vi-VN" sz="2500" smtClean="0">
                <a:latin typeface="Cambria" pitchFamily="18" charset="0"/>
              </a:rPr>
              <a:t>Là một bệnh tự dị ứng không rõ căn nguyên, tổn thương lan tỏa hệ thống vi mạch.</a:t>
            </a:r>
          </a:p>
          <a:p>
            <a:pPr marL="444500" algn="just">
              <a:buFont typeface="Wingdings" pitchFamily="2" charset="2"/>
              <a:buChar char="Ø"/>
            </a:pPr>
            <a:r>
              <a:rPr lang="vi-VN" sz="2500">
                <a:latin typeface="Cambria" pitchFamily="18" charset="0"/>
              </a:rPr>
              <a:t> </a:t>
            </a:r>
            <a:r>
              <a:rPr lang="vi-VN" sz="2500" smtClean="0">
                <a:latin typeface="Cambria" pitchFamily="18" charset="0"/>
              </a:rPr>
              <a:t>Chủ yếu xảy ra ở trẻ em và người trẻ tuổi; tỉ lệ ở nam gấp 2 làn ở nữ </a:t>
            </a:r>
          </a:p>
          <a:p>
            <a:pPr marL="444500" algn="just">
              <a:buFont typeface="Wingdings" pitchFamily="2" charset="2"/>
              <a:buChar char="Ø"/>
            </a:pPr>
            <a:r>
              <a:rPr lang="vi-VN" sz="2500">
                <a:latin typeface="Cambria" pitchFamily="18" charset="0"/>
              </a:rPr>
              <a:t> </a:t>
            </a:r>
            <a:r>
              <a:rPr lang="vi-VN" sz="2500" smtClean="0">
                <a:latin typeface="Cambria" pitchFamily="18" charset="0"/>
              </a:rPr>
              <a:t>Không có điều trị đặc hiệu (nghĩ ngơi, dùng vitamin C, dùng thuốc kháng viêm giảm đau...)</a:t>
            </a:r>
            <a:endParaRPr lang="vi-VN" sz="2500">
              <a:latin typeface="Cambria" pitchFamily="18" charset="0"/>
            </a:endParaRPr>
          </a:p>
          <a:p>
            <a:r>
              <a:rPr lang="vi-VN" sz="2500" b="1" smtClean="0">
                <a:latin typeface="Cambria" pitchFamily="18" charset="0"/>
              </a:rPr>
              <a:t>3.6. Hen phế quảng dị ứng.</a:t>
            </a:r>
          </a:p>
          <a:p>
            <a:r>
              <a:rPr lang="vi-VN" sz="2500" b="1" smtClean="0">
                <a:latin typeface="Cambria" pitchFamily="18" charset="0"/>
              </a:rPr>
              <a:t>3.7. Sốc phản vệ.</a:t>
            </a:r>
          </a:p>
          <a:p>
            <a:r>
              <a:rPr lang="vi-VN" sz="2500" b="1" smtClean="0">
                <a:latin typeface="Cambria" pitchFamily="18" charset="0"/>
              </a:rPr>
              <a:t>3.8. Lupus ban đỏ hệ thống.</a:t>
            </a:r>
          </a:p>
          <a:p>
            <a:r>
              <a:rPr lang="vi-VN" sz="2500" b="1" smtClean="0">
                <a:latin typeface="Cambria" pitchFamily="18" charset="0"/>
              </a:rPr>
              <a:t>3.9. Xơ cứng bì.</a:t>
            </a:r>
          </a:p>
          <a:p>
            <a:pPr>
              <a:buFont typeface="Wingdings" pitchFamily="2" charset="2"/>
              <a:buChar char="Ø"/>
            </a:pPr>
            <a:endParaRPr lang="vi-VN" sz="250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mbria" panose="02040503050406030204" pitchFamily="18" charset="0"/>
              </a:rPr>
              <a:t>TƯ LIỆU THAM KHẢO</a:t>
            </a:r>
            <a:endParaRPr lang="vi-VN" sz="40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500" dirty="0">
              <a:latin typeface="Cambria" panose="02040503050406030204" pitchFamily="18" charset="0"/>
              <a:hlinkClick r:id="rId2"/>
            </a:endParaRPr>
          </a:p>
          <a:p>
            <a:r>
              <a:rPr lang="en-US" sz="2500" dirty="0" smtClean="0">
                <a:latin typeface="Cambria" panose="02040503050406030204" pitchFamily="18" charset="0"/>
                <a:hlinkClick r:id="rId2"/>
              </a:rPr>
              <a:t>www.nguyenphuchoc199.com</a:t>
            </a:r>
            <a:endParaRPr lang="en-US" sz="2500" dirty="0" smtClean="0">
              <a:latin typeface="Cambria" panose="02040503050406030204" pitchFamily="18" charset="0"/>
            </a:endParaRPr>
          </a:p>
          <a:p>
            <a:r>
              <a:rPr lang="en-US" sz="2500" dirty="0" smtClean="0">
                <a:latin typeface="Cambria" panose="02040503050406030204" pitchFamily="18" charset="0"/>
                <a:hlinkClick r:id="rId3"/>
              </a:rPr>
              <a:t>www.google.com.vn</a:t>
            </a:r>
            <a:endParaRPr lang="en-US" sz="2500" dirty="0" smtClean="0">
              <a:latin typeface="Cambria" panose="02040503050406030204" pitchFamily="18" charset="0"/>
            </a:endParaRPr>
          </a:p>
          <a:p>
            <a:r>
              <a:rPr lang="en-US" sz="2500" dirty="0" err="1" smtClean="0">
                <a:latin typeface="Cambria" panose="02040503050406030204" pitchFamily="18" charset="0"/>
              </a:rPr>
              <a:t>Đai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học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duy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tân</a:t>
            </a:r>
            <a:r>
              <a:rPr lang="en-US" sz="2500" dirty="0" smtClean="0">
                <a:latin typeface="Cambria" panose="02040503050406030204" pitchFamily="18" charset="0"/>
              </a:rPr>
              <a:t>,(2016) </a:t>
            </a:r>
            <a:r>
              <a:rPr lang="en-US" sz="2500" dirty="0" err="1" smtClean="0">
                <a:latin typeface="Cambria" panose="02040503050406030204" pitchFamily="18" charset="0"/>
              </a:rPr>
              <a:t>Tập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bài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giảng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Bệnh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lý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học</a:t>
            </a:r>
            <a:endParaRPr lang="en-US" sz="2500" dirty="0" smtClean="0">
              <a:latin typeface="Cambria" panose="02040503050406030204" pitchFamily="18" charset="0"/>
            </a:endParaRPr>
          </a:p>
          <a:p>
            <a:r>
              <a:rPr lang="en-US" sz="2500" dirty="0" err="1" smtClean="0">
                <a:latin typeface="Cambria" panose="02040503050406030204" pitchFamily="18" charset="0"/>
              </a:rPr>
              <a:t>Các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giáo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trình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về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bệnh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học</a:t>
            </a:r>
            <a:r>
              <a:rPr lang="en-US" sz="2500" dirty="0" smtClean="0">
                <a:latin typeface="Cambria" panose="02040503050406030204" pitchFamily="18" charset="0"/>
              </a:rPr>
              <a:t>, </a:t>
            </a:r>
            <a:r>
              <a:rPr lang="en-US" sz="2500" dirty="0" err="1" smtClean="0">
                <a:latin typeface="Cambria" panose="02040503050406030204" pitchFamily="18" charset="0"/>
              </a:rPr>
              <a:t>dược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lý</a:t>
            </a:r>
            <a:r>
              <a:rPr lang="en-US" sz="2500" dirty="0" smtClean="0">
                <a:latin typeface="Cambria" panose="02040503050406030204" pitchFamily="18" charset="0"/>
              </a:rPr>
              <a:t>, </a:t>
            </a:r>
            <a:r>
              <a:rPr lang="en-US" sz="2500" dirty="0" err="1" smtClean="0">
                <a:latin typeface="Cambria" panose="02040503050406030204" pitchFamily="18" charset="0"/>
              </a:rPr>
              <a:t>dược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lâm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sàng</a:t>
            </a:r>
            <a:r>
              <a:rPr lang="en-US" sz="2500" dirty="0" smtClean="0">
                <a:latin typeface="Cambria" panose="02040503050406030204" pitchFamily="18" charset="0"/>
              </a:rPr>
              <a:t>.</a:t>
            </a:r>
            <a:endParaRPr lang="vi-VN" sz="25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044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vi-VN" dirty="0" smtClean="0"/>
              <a:t>    </a:t>
            </a:r>
            <a:r>
              <a:rPr lang="vi-VN" sz="4500" dirty="0" smtClean="0">
                <a:latin typeface="Cambria" pitchFamily="18" charset="0"/>
              </a:rPr>
              <a:t>Cảm ơn thầy và các bạn đã lắng nghe</a:t>
            </a:r>
            <a:endParaRPr lang="vi-VN" sz="45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767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71472" y="214291"/>
            <a:ext cx="81439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000" b="1" smtClean="0">
                <a:latin typeface="Cambria" pitchFamily="18" charset="0"/>
              </a:rPr>
              <a:t> </a:t>
            </a:r>
            <a:r>
              <a:rPr lang="vi-VN" sz="4000" b="1" smtClean="0">
                <a:latin typeface="Cambria" pitchFamily="18" charset="0"/>
              </a:rPr>
              <a:t>MỤC TIÊU HỌC TẬP</a:t>
            </a:r>
          </a:p>
          <a:p>
            <a:pPr marL="342900" indent="-342900">
              <a:buAutoNum type="arabicPeriod"/>
            </a:pPr>
            <a:r>
              <a:rPr lang="vi-VN" sz="2500" smtClean="0">
                <a:latin typeface="Cambria" pitchFamily="18" charset="0"/>
              </a:rPr>
              <a:t>Trình bày được nguyên nhân và cơ chế sinh bệnh của các bệnh dị ứng</a:t>
            </a:r>
          </a:p>
          <a:p>
            <a:pPr marL="342900" indent="-342900">
              <a:buAutoNum type="arabicPeriod"/>
            </a:pPr>
            <a:r>
              <a:rPr lang="vi-VN" sz="2500" smtClean="0">
                <a:latin typeface="Cambria" pitchFamily="18" charset="0"/>
              </a:rPr>
              <a:t>Nêu được các biểu hiện lâm sàng và nguyên tắc điều trị các loại dị ứng</a:t>
            </a:r>
            <a:endParaRPr lang="vi-VN" sz="2500"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2643183"/>
            <a:ext cx="4786346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smtClean="0">
                <a:latin typeface="Cambria" pitchFamily="18" charset="0"/>
              </a:rPr>
              <a:t>NỘI DUNG</a:t>
            </a:r>
          </a:p>
          <a:p>
            <a:pPr marL="342900" indent="-342900">
              <a:buAutoNum type="arabicPeriod"/>
            </a:pPr>
            <a:r>
              <a:rPr lang="vi-VN" sz="2500" smtClean="0">
                <a:latin typeface="Cambria" pitchFamily="18" charset="0"/>
              </a:rPr>
              <a:t>Đại cương </a:t>
            </a:r>
          </a:p>
          <a:p>
            <a:pPr marL="342900" indent="-342900"/>
            <a:r>
              <a:rPr lang="vi-VN" sz="2500" smtClean="0">
                <a:latin typeface="Cambria" pitchFamily="18" charset="0"/>
              </a:rPr>
              <a:t>   1.1. Định nghĩa</a:t>
            </a:r>
          </a:p>
          <a:p>
            <a:pPr marL="342900" indent="-342900"/>
            <a:r>
              <a:rPr lang="vi-VN" sz="2500" smtClean="0">
                <a:latin typeface="Cambria" pitchFamily="18" charset="0"/>
              </a:rPr>
              <a:t>   1.2. Phân loại </a:t>
            </a:r>
          </a:p>
          <a:p>
            <a:pPr marL="342900" indent="-342900"/>
            <a:r>
              <a:rPr lang="vi-VN" sz="2500" smtClean="0">
                <a:latin typeface="Cambria" pitchFamily="18" charset="0"/>
              </a:rPr>
              <a:t>2. Nguyên nhân và cơ chế</a:t>
            </a:r>
          </a:p>
          <a:p>
            <a:pPr marL="342900" indent="-342900"/>
            <a:r>
              <a:rPr lang="vi-VN" sz="2500" smtClean="0">
                <a:latin typeface="Cambria" pitchFamily="18" charset="0"/>
              </a:rPr>
              <a:t>   2.1. Nguyên nhân </a:t>
            </a:r>
          </a:p>
          <a:p>
            <a:pPr marL="342900" indent="-342900"/>
            <a:r>
              <a:rPr lang="vi-VN" sz="2500" smtClean="0">
                <a:latin typeface="Cambria" pitchFamily="18" charset="0"/>
              </a:rPr>
              <a:t>   2.2. Cơ chế bệnh sinh </a:t>
            </a:r>
          </a:p>
          <a:p>
            <a:pPr marL="342900" indent="-342900"/>
            <a:r>
              <a:rPr lang="vi-VN" sz="2500" smtClean="0">
                <a:latin typeface="Cambria" pitchFamily="18" charset="0"/>
              </a:rPr>
              <a:t>3. Một số bệnh dị ứng </a:t>
            </a:r>
          </a:p>
          <a:p>
            <a:pPr marL="342900" indent="-342900"/>
            <a:endParaRPr lang="vi-VN" smtClean="0">
              <a:latin typeface="Cambria" pitchFamily="18" charset="0"/>
            </a:endParaRPr>
          </a:p>
          <a:p>
            <a:pPr marL="342900" indent="-342900"/>
            <a:endParaRPr lang="vi-VN" smtClean="0">
              <a:latin typeface="Cambria" pitchFamily="18" charset="0"/>
            </a:endParaRPr>
          </a:p>
          <a:p>
            <a:pPr marL="342900" indent="-342900"/>
            <a:endParaRPr lang="vi-VN"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7884" y="342900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/>
          </a:p>
        </p:txBody>
      </p:sp>
      <p:sp>
        <p:nvSpPr>
          <p:cNvPr id="2050" name="AutoShape 2" descr="Kết quả hình ảnh cho thuốc allegra allerg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14" name="Picture 1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3093438"/>
            <a:ext cx="4572032" cy="2978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7676926" cy="95434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1. </a:t>
            </a:r>
            <a:r>
              <a:rPr lang="en-US" b="1" smtClean="0">
                <a:solidFill>
                  <a:schemeClr val="tx2"/>
                </a:solidFill>
                <a:latin typeface="Cambria" panose="02040503050406030204" pitchFamily="18" charset="0"/>
              </a:rPr>
              <a:t>ĐẠI </a:t>
            </a:r>
            <a:r>
              <a:rPr lang="en-US" b="1" smtClean="0">
                <a:solidFill>
                  <a:schemeClr val="tx2"/>
                </a:solidFill>
                <a:latin typeface="Cambria" panose="02040503050406030204" pitchFamily="18" charset="0"/>
              </a:rPr>
              <a:t>CƯƠNG</a:t>
            </a:r>
            <a:r>
              <a:rPr lang="en-US" smtClean="0">
                <a:latin typeface="Cambria" panose="02040503050406030204" pitchFamily="18" charset="0"/>
              </a:rPr>
              <a:t/>
            </a:r>
            <a:br>
              <a:rPr lang="en-US" smtClean="0">
                <a:latin typeface="Cambria" panose="02040503050406030204" pitchFamily="18" charset="0"/>
              </a:rPr>
            </a:br>
            <a:endParaRPr lang="vi-VN" sz="3600" dirty="0"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500174"/>
            <a:ext cx="7992888" cy="4680520"/>
          </a:xfrm>
        </p:spPr>
        <p:txBody>
          <a:bodyPr>
            <a:normAutofit/>
          </a:bodyPr>
          <a:lstStyle/>
          <a:p>
            <a:pPr marL="457200" indent="-457200" algn="l"/>
            <a:r>
              <a:rPr lang="en-US" sz="2800" b="1" smtClean="0">
                <a:solidFill>
                  <a:schemeClr val="tx1"/>
                </a:solidFill>
              </a:rPr>
              <a:t>1.1. </a:t>
            </a:r>
            <a:r>
              <a:rPr lang="en-US" sz="2500" b="1" smtClean="0">
                <a:solidFill>
                  <a:schemeClr val="tx1"/>
                </a:solidFill>
                <a:latin typeface="Cambria" pitchFamily="18" charset="0"/>
              </a:rPr>
              <a:t>Định nghĩa và đặc điểm: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50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>
                <a:solidFill>
                  <a:schemeClr val="tx1"/>
                </a:solidFill>
                <a:latin typeface="Cambria" pitchFamily="18" charset="0"/>
              </a:rPr>
              <a:t>L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à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tình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trạng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bệnh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lý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của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phản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ứng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miễn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dịch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với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dị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nguyên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gây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ra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thương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tổn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tổ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chức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và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rối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loạn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chức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năng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của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các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cơ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quan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Đặc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điểm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chung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của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các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bệnh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dị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ứng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:</a:t>
            </a:r>
          </a:p>
          <a:p>
            <a:pPr algn="l"/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    -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Biểu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hiện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giống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nhau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ở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tất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cả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các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bệnh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nhân</a:t>
            </a:r>
            <a:endParaRPr lang="en-US" sz="2500" dirty="0" smtClean="0">
              <a:solidFill>
                <a:schemeClr val="tx1"/>
              </a:solidFill>
              <a:latin typeface="Cambria" pitchFamily="18" charset="0"/>
            </a:endParaRPr>
          </a:p>
          <a:p>
            <a:pPr marL="363538" algn="l"/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-  </a:t>
            </a:r>
            <a:r>
              <a:rPr lang="en-US" sz="2500" dirty="0" err="1">
                <a:solidFill>
                  <a:schemeClr val="tx1"/>
                </a:solidFill>
                <a:latin typeface="Cambria" pitchFamily="18" charset="0"/>
              </a:rPr>
              <a:t>T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riệu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chứng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lâm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sàn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là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tăng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số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lương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bạch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cầu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ái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          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toan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và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IgE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trong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máu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.</a:t>
            </a:r>
          </a:p>
          <a:p>
            <a:pPr marL="363538" algn="l"/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-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Xuất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hiện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theo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đợt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và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cơn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,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xen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kẽ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khoảng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thời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gian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hoàn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toàn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bình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en-US" sz="2500" dirty="0" err="1" smtClean="0">
                <a:solidFill>
                  <a:schemeClr val="tx1"/>
                </a:solidFill>
                <a:latin typeface="Cambria" pitchFamily="18" charset="0"/>
              </a:rPr>
              <a:t>thường</a:t>
            </a:r>
            <a:r>
              <a:rPr lang="en-US" sz="2500" dirty="0" smtClean="0">
                <a:solidFill>
                  <a:schemeClr val="tx1"/>
                </a:solidFill>
                <a:latin typeface="Cambria" pitchFamily="18" charset="0"/>
              </a:rPr>
              <a:t>.                  </a:t>
            </a:r>
          </a:p>
          <a:p>
            <a:pPr algn="l"/>
            <a:endParaRPr lang="en-US" sz="25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024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500" b="1" smtClean="0"/>
              <a:t>1.2. Phân loại:</a:t>
            </a:r>
          </a:p>
          <a:p>
            <a:pPr marL="457200" indent="-457200">
              <a:buAutoNum type="alphaLcPeriod"/>
            </a:pPr>
            <a:r>
              <a:rPr lang="en-US" sz="2500" b="1" smtClean="0"/>
              <a:t>Theo </a:t>
            </a:r>
            <a:r>
              <a:rPr lang="en-US" sz="2500" b="1" dirty="0" err="1" smtClean="0"/>
              <a:t>các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typ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quá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mẫn</a:t>
            </a:r>
            <a:r>
              <a:rPr lang="en-US" sz="2500" b="1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500" dirty="0" err="1" smtClean="0"/>
              <a:t>Typ</a:t>
            </a:r>
            <a:r>
              <a:rPr lang="en-US" sz="2500" dirty="0" smtClean="0"/>
              <a:t> I: </a:t>
            </a:r>
            <a:r>
              <a:rPr lang="en-US" sz="2500" dirty="0" err="1" smtClean="0"/>
              <a:t>Imediatre</a:t>
            </a:r>
            <a:r>
              <a:rPr lang="en-US" sz="2500" dirty="0" smtClean="0"/>
              <a:t> hyper </a:t>
            </a:r>
            <a:r>
              <a:rPr lang="en-US" sz="2500" dirty="0" err="1" smtClean="0"/>
              <a:t>sentivity</a:t>
            </a:r>
            <a:endParaRPr lang="en-US" sz="25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500" dirty="0" err="1" smtClean="0"/>
              <a:t>Typ</a:t>
            </a:r>
            <a:r>
              <a:rPr lang="en-US" sz="2500" dirty="0" smtClean="0"/>
              <a:t> II: Cytotoxic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500" dirty="0" err="1" smtClean="0"/>
              <a:t>Typ</a:t>
            </a:r>
            <a:r>
              <a:rPr lang="en-US" sz="2500" dirty="0" smtClean="0"/>
              <a:t> III: Immune complex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500" dirty="0" err="1" smtClean="0"/>
              <a:t>Typ</a:t>
            </a:r>
            <a:r>
              <a:rPr lang="en-US" sz="2500" dirty="0" smtClean="0"/>
              <a:t> IV: Delayed hypersensitivity</a:t>
            </a:r>
          </a:p>
          <a:p>
            <a:pPr marL="0" indent="0">
              <a:buNone/>
            </a:pPr>
            <a:r>
              <a:rPr lang="en-US" sz="2500" b="1" dirty="0" smtClean="0"/>
              <a:t>b. Theo </a:t>
            </a:r>
            <a:r>
              <a:rPr lang="en-US" sz="2500" b="1" dirty="0" err="1" smtClean="0"/>
              <a:t>nguồn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gốc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và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bản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chất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dị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nguyên</a:t>
            </a:r>
            <a:r>
              <a:rPr lang="en-US" sz="2500" b="1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500" dirty="0" err="1" smtClean="0"/>
              <a:t>Dị</a:t>
            </a:r>
            <a:r>
              <a:rPr lang="en-US" sz="2500" dirty="0" smtClean="0"/>
              <a:t> </a:t>
            </a:r>
            <a:r>
              <a:rPr lang="en-US" sz="2500" dirty="0" err="1" smtClean="0"/>
              <a:t>nguyên</a:t>
            </a:r>
            <a:r>
              <a:rPr lang="en-US" sz="2500" dirty="0" smtClean="0"/>
              <a:t> </a:t>
            </a:r>
            <a:r>
              <a:rPr lang="en-US" sz="2500" dirty="0" err="1" smtClean="0"/>
              <a:t>ngoại</a:t>
            </a:r>
            <a:r>
              <a:rPr lang="en-US" sz="2500" dirty="0" smtClean="0"/>
              <a:t> </a:t>
            </a:r>
            <a:r>
              <a:rPr lang="en-US" sz="2500" dirty="0" err="1" smtClean="0"/>
              <a:t>sinh</a:t>
            </a:r>
            <a:r>
              <a:rPr lang="en-US" sz="2500" dirty="0" smtClean="0"/>
              <a:t> (</a:t>
            </a:r>
            <a:r>
              <a:rPr lang="en-US" sz="2500" dirty="0" err="1" smtClean="0"/>
              <a:t>không</a:t>
            </a:r>
            <a:r>
              <a:rPr lang="en-US" sz="2500" dirty="0" smtClean="0"/>
              <a:t> </a:t>
            </a:r>
            <a:r>
              <a:rPr lang="en-US" sz="2500" dirty="0" err="1" smtClean="0"/>
              <a:t>nhiễm</a:t>
            </a:r>
            <a:r>
              <a:rPr lang="en-US" sz="2500" dirty="0" smtClean="0"/>
              <a:t> </a:t>
            </a:r>
            <a:r>
              <a:rPr lang="en-US" sz="2500" dirty="0" err="1" smtClean="0"/>
              <a:t>trùng</a:t>
            </a:r>
            <a:r>
              <a:rPr lang="en-US" sz="2500" dirty="0" smtClean="0"/>
              <a:t>; </a:t>
            </a:r>
            <a:r>
              <a:rPr lang="en-US" sz="2500" dirty="0" err="1" smtClean="0"/>
              <a:t>nhiễm</a:t>
            </a:r>
            <a:r>
              <a:rPr lang="en-US" sz="2500" dirty="0" smtClean="0"/>
              <a:t> </a:t>
            </a:r>
            <a:r>
              <a:rPr lang="en-US" sz="2500" dirty="0" err="1" smtClean="0"/>
              <a:t>trùng</a:t>
            </a:r>
            <a:r>
              <a:rPr lang="en-US" sz="250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500" dirty="0" err="1" smtClean="0"/>
              <a:t>Dị</a:t>
            </a:r>
            <a:r>
              <a:rPr lang="en-US" sz="2500" dirty="0" smtClean="0"/>
              <a:t> </a:t>
            </a:r>
            <a:r>
              <a:rPr lang="en-US" sz="2500" dirty="0" err="1" smtClean="0"/>
              <a:t>nguyên</a:t>
            </a:r>
            <a:r>
              <a:rPr lang="en-US" sz="2500" dirty="0" smtClean="0"/>
              <a:t> </a:t>
            </a:r>
            <a:r>
              <a:rPr lang="en-US" sz="2500" dirty="0" err="1" smtClean="0"/>
              <a:t>nội</a:t>
            </a:r>
            <a:r>
              <a:rPr lang="en-US" sz="2500" dirty="0" smtClean="0"/>
              <a:t> </a:t>
            </a:r>
            <a:r>
              <a:rPr lang="en-US" sz="2500" dirty="0" err="1" smtClean="0"/>
              <a:t>sinh</a:t>
            </a:r>
            <a:r>
              <a:rPr lang="en-US" sz="2500" dirty="0" smtClean="0"/>
              <a:t> (</a:t>
            </a:r>
            <a:r>
              <a:rPr lang="en-US" sz="2500" dirty="0" err="1" smtClean="0"/>
              <a:t>Tự</a:t>
            </a:r>
            <a:r>
              <a:rPr lang="en-US" sz="2500" dirty="0" smtClean="0"/>
              <a:t> </a:t>
            </a:r>
            <a:r>
              <a:rPr lang="en-US" sz="2500" dirty="0" err="1" smtClean="0"/>
              <a:t>dị</a:t>
            </a:r>
            <a:r>
              <a:rPr lang="en-US" sz="2500" dirty="0" smtClean="0"/>
              <a:t> </a:t>
            </a:r>
            <a:r>
              <a:rPr lang="en-US" sz="2500" dirty="0" err="1" smtClean="0"/>
              <a:t>nguyên</a:t>
            </a:r>
            <a:r>
              <a:rPr lang="en-US" sz="2500" dirty="0" smtClean="0"/>
              <a:t>)</a:t>
            </a:r>
          </a:p>
          <a:p>
            <a:pPr marL="0" indent="0">
              <a:buNone/>
            </a:pPr>
            <a:r>
              <a:rPr lang="en-US" sz="2500" b="1" dirty="0" smtClean="0"/>
              <a:t>c. Theo </a:t>
            </a:r>
            <a:r>
              <a:rPr lang="en-US" sz="2500" b="1" dirty="0" err="1" smtClean="0"/>
              <a:t>hệ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thống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cơ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quan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bị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tổn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thương</a:t>
            </a:r>
            <a:endParaRPr lang="en-US" sz="25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500" dirty="0" smtClean="0"/>
              <a:t> Da, </a:t>
            </a:r>
            <a:r>
              <a:rPr lang="en-US" sz="2500" dirty="0" err="1" smtClean="0"/>
              <a:t>đường</a:t>
            </a:r>
            <a:r>
              <a:rPr lang="en-US" sz="2500" dirty="0" smtClean="0"/>
              <a:t> </a:t>
            </a:r>
            <a:r>
              <a:rPr lang="en-US" sz="2500" dirty="0" err="1" smtClean="0"/>
              <a:t>hô</a:t>
            </a:r>
            <a:r>
              <a:rPr lang="en-US" sz="2500" dirty="0" smtClean="0"/>
              <a:t> </a:t>
            </a:r>
            <a:r>
              <a:rPr lang="en-US" sz="2500" dirty="0" err="1" smtClean="0"/>
              <a:t>hấp</a:t>
            </a:r>
            <a:r>
              <a:rPr lang="en-US" sz="2500" dirty="0" smtClean="0"/>
              <a:t>, </a:t>
            </a:r>
            <a:r>
              <a:rPr lang="en-US" sz="2500" dirty="0" err="1" smtClean="0"/>
              <a:t>mắt</a:t>
            </a:r>
            <a:r>
              <a:rPr lang="en-US" sz="2500" dirty="0" smtClean="0"/>
              <a:t>, </a:t>
            </a:r>
            <a:r>
              <a:rPr lang="en-US" sz="2500" dirty="0" err="1" smtClean="0"/>
              <a:t>dạ</a:t>
            </a:r>
            <a:r>
              <a:rPr lang="en-US" sz="2500" dirty="0" smtClean="0"/>
              <a:t> </a:t>
            </a:r>
            <a:r>
              <a:rPr lang="en-US" sz="2500" dirty="0" err="1" smtClean="0"/>
              <a:t>dày-ruột</a:t>
            </a:r>
            <a:r>
              <a:rPr lang="en-US" sz="2500" dirty="0" smtClean="0"/>
              <a:t>, </a:t>
            </a:r>
            <a:r>
              <a:rPr lang="en-US" sz="2500" dirty="0" err="1" smtClean="0"/>
              <a:t>gan</a:t>
            </a:r>
            <a:r>
              <a:rPr lang="en-US" sz="2500" dirty="0" smtClean="0"/>
              <a:t>, </a:t>
            </a:r>
            <a:r>
              <a:rPr lang="en-US" sz="2500" dirty="0" err="1" smtClean="0"/>
              <a:t>thận</a:t>
            </a:r>
            <a:r>
              <a:rPr lang="en-US" sz="2500" dirty="0" smtClean="0"/>
              <a:t>, </a:t>
            </a:r>
            <a:r>
              <a:rPr lang="en-US" sz="2500" dirty="0" err="1" smtClean="0"/>
              <a:t>toàn</a:t>
            </a:r>
            <a:r>
              <a:rPr lang="en-US" sz="2500" dirty="0" smtClean="0"/>
              <a:t> </a:t>
            </a:r>
            <a:r>
              <a:rPr lang="en-US" sz="2500" dirty="0" err="1" smtClean="0"/>
              <a:t>thân</a:t>
            </a:r>
            <a:r>
              <a:rPr lang="en-US" sz="2500" dirty="0" smtClean="0"/>
              <a:t>.</a:t>
            </a:r>
          </a:p>
          <a:p>
            <a:pPr marL="0" indent="0">
              <a:buNone/>
            </a:pPr>
            <a:endParaRPr lang="en-US" sz="2500" dirty="0" smtClean="0"/>
          </a:p>
          <a:p>
            <a:pPr>
              <a:buFont typeface="Wingdings" panose="05000000000000000000" pitchFamily="2" charset="2"/>
              <a:buChar char="Ø"/>
            </a:pPr>
            <a:endParaRPr lang="vi-VN" sz="2500" dirty="0"/>
          </a:p>
        </p:txBody>
      </p:sp>
    </p:spTree>
    <p:extLst>
      <p:ext uri="{BB962C8B-B14F-4D97-AF65-F5344CB8AC3E}">
        <p14:creationId xmlns:p14="http://schemas.microsoft.com/office/powerpoint/2010/main" xmlns="" val="222279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2. NGUYÊN NHÂN VÀ CƠ CHẾ</a:t>
            </a:r>
            <a:r>
              <a:rPr lang="en-US" smtClean="0">
                <a:solidFill>
                  <a:schemeClr val="tx2"/>
                </a:solidFill>
                <a:latin typeface="Cambria" panose="02040503050406030204" pitchFamily="18" charset="0"/>
              </a:rPr>
              <a:t/>
            </a:r>
            <a:br>
              <a:rPr lang="en-US" smtClean="0">
                <a:solidFill>
                  <a:schemeClr val="tx2"/>
                </a:solidFill>
                <a:latin typeface="Cambria" panose="02040503050406030204" pitchFamily="18" charset="0"/>
              </a:rPr>
            </a:br>
            <a: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Cambria" panose="02040503050406030204" pitchFamily="18" charset="0"/>
              </a:rPr>
            </a:br>
            <a:endParaRPr lang="vi-VN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8574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500" b="1" smtClean="0">
                <a:latin typeface="Cambria" panose="02040503050406030204" pitchFamily="18" charset="0"/>
              </a:rPr>
              <a:t>2.1. Nguyên nhân: </a:t>
            </a:r>
          </a:p>
          <a:p>
            <a:r>
              <a:rPr lang="en-US" sz="2500" smtClean="0">
                <a:latin typeface="Cambria" panose="02040503050406030204" pitchFamily="18" charset="0"/>
              </a:rPr>
              <a:t>Do </a:t>
            </a:r>
            <a:r>
              <a:rPr lang="en-US" sz="2500" dirty="0" err="1" smtClean="0">
                <a:latin typeface="Cambria" panose="02040503050406030204" pitchFamily="18" charset="0"/>
              </a:rPr>
              <a:t>các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loại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dị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nguyên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err="1" smtClean="0">
                <a:latin typeface="Cambria" panose="02040503050406030204" pitchFamily="18" charset="0"/>
              </a:rPr>
              <a:t>gây</a:t>
            </a:r>
            <a:r>
              <a:rPr lang="en-US" sz="2500" smtClean="0">
                <a:latin typeface="Cambria" panose="02040503050406030204" pitchFamily="18" charset="0"/>
              </a:rPr>
              <a:t> </a:t>
            </a:r>
            <a:r>
              <a:rPr lang="en-US" sz="2500" smtClean="0">
                <a:latin typeface="Cambria" panose="02040503050406030204" pitchFamily="18" charset="0"/>
              </a:rPr>
              <a:t>ra</a:t>
            </a:r>
            <a:endParaRPr lang="en-US" sz="25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500" b="1" dirty="0" smtClean="0">
                <a:latin typeface="Cambria" panose="02040503050406030204" pitchFamily="18" charset="0"/>
              </a:rPr>
              <a:t>a. </a:t>
            </a:r>
            <a:r>
              <a:rPr lang="en-US" sz="2500" b="1" dirty="0" err="1" smtClean="0">
                <a:latin typeface="Cambria" panose="02040503050406030204" pitchFamily="18" charset="0"/>
              </a:rPr>
              <a:t>Dị</a:t>
            </a:r>
            <a:r>
              <a:rPr lang="en-US" sz="2500" b="1" dirty="0" smtClean="0">
                <a:latin typeface="Cambria" panose="02040503050406030204" pitchFamily="18" charset="0"/>
              </a:rPr>
              <a:t> </a:t>
            </a:r>
            <a:r>
              <a:rPr lang="en-US" sz="2500" b="1" dirty="0" err="1" smtClean="0">
                <a:latin typeface="Cambria" panose="02040503050406030204" pitchFamily="18" charset="0"/>
              </a:rPr>
              <a:t>nguyên</a:t>
            </a:r>
            <a:r>
              <a:rPr lang="en-US" sz="2500" b="1" dirty="0" smtClean="0">
                <a:latin typeface="Cambria" panose="02040503050406030204" pitchFamily="18" charset="0"/>
              </a:rPr>
              <a:t> </a:t>
            </a:r>
            <a:r>
              <a:rPr lang="en-US" sz="2500" b="1" dirty="0" err="1" smtClean="0">
                <a:latin typeface="Cambria" panose="02040503050406030204" pitchFamily="18" charset="0"/>
              </a:rPr>
              <a:t>ngoại</a:t>
            </a:r>
            <a:r>
              <a:rPr lang="en-US" sz="2500" b="1" dirty="0" smtClean="0">
                <a:latin typeface="Cambria" panose="02040503050406030204" pitchFamily="18" charset="0"/>
              </a:rPr>
              <a:t> </a:t>
            </a:r>
            <a:r>
              <a:rPr lang="en-US" sz="2500" b="1" dirty="0" err="1" smtClean="0">
                <a:latin typeface="Cambria" panose="02040503050406030204" pitchFamily="18" charset="0"/>
              </a:rPr>
              <a:t>sinh</a:t>
            </a:r>
            <a:r>
              <a:rPr lang="en-US" sz="2500" b="1" dirty="0" smtClean="0">
                <a:latin typeface="Cambria" panose="020405030504060302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500" dirty="0" err="1" smtClean="0">
                <a:latin typeface="Cambria" panose="02040503050406030204" pitchFamily="18" charset="0"/>
              </a:rPr>
              <a:t>Loại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không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nhiễm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trùng</a:t>
            </a:r>
            <a:r>
              <a:rPr lang="en-US" sz="2500" dirty="0" smtClean="0">
                <a:latin typeface="Cambria" panose="02040503050406030204" pitchFamily="18" charset="0"/>
              </a:rPr>
              <a:t> (</a:t>
            </a:r>
            <a:r>
              <a:rPr lang="en-US" sz="2500" dirty="0" err="1" smtClean="0">
                <a:latin typeface="Cambria" panose="02040503050406030204" pitchFamily="18" charset="0"/>
              </a:rPr>
              <a:t>bụi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nhà</a:t>
            </a:r>
            <a:r>
              <a:rPr lang="en-US" sz="2500" dirty="0" smtClean="0">
                <a:latin typeface="Cambria" panose="020405030504060302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2500" dirty="0" err="1" smtClean="0">
                <a:latin typeface="Cambria" panose="02040503050406030204" pitchFamily="18" charset="0"/>
              </a:rPr>
              <a:t>bụi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đường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phố</a:t>
            </a:r>
            <a:r>
              <a:rPr lang="en-US" sz="2500" dirty="0" smtClean="0">
                <a:latin typeface="Cambria" panose="02040503050406030204" pitchFamily="18" charset="0"/>
              </a:rPr>
              <a:t>, </a:t>
            </a:r>
            <a:r>
              <a:rPr lang="en-US" sz="2500" dirty="0" err="1" smtClean="0">
                <a:latin typeface="Cambria" panose="02040503050406030204" pitchFamily="18" charset="0"/>
              </a:rPr>
              <a:t>vẩy</a:t>
            </a:r>
            <a:r>
              <a:rPr lang="en-US" sz="2500" dirty="0">
                <a:latin typeface="Cambria" panose="02040503050406030204" pitchFamily="18" charset="0"/>
              </a:rPr>
              <a:t> </a:t>
            </a:r>
            <a:r>
              <a:rPr lang="en-US" sz="2500" dirty="0" smtClean="0">
                <a:latin typeface="Cambria" panose="02040503050406030204" pitchFamily="18" charset="0"/>
              </a:rPr>
              <a:t>da, </a:t>
            </a:r>
            <a:r>
              <a:rPr lang="en-US" sz="2500" dirty="0" err="1" smtClean="0">
                <a:latin typeface="Cambria" panose="02040503050406030204" pitchFamily="18" charset="0"/>
              </a:rPr>
              <a:t>lông</a:t>
            </a:r>
            <a:r>
              <a:rPr lang="en-US" sz="2500" dirty="0" smtClean="0">
                <a:latin typeface="Cambria" panose="02040503050406030204" pitchFamily="18" charset="0"/>
              </a:rPr>
              <a:t>, </a:t>
            </a:r>
            <a:r>
              <a:rPr lang="en-US" sz="2500" dirty="0" err="1" smtClean="0">
                <a:latin typeface="Cambria" panose="02040503050406030204" pitchFamily="18" charset="0"/>
              </a:rPr>
              <a:t>phấn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hoa</a:t>
            </a:r>
            <a:r>
              <a:rPr lang="en-US" sz="2500" dirty="0" smtClean="0">
                <a:latin typeface="Cambria" panose="020405030504060302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2500" dirty="0" err="1" smtClean="0">
                <a:latin typeface="Cambria" panose="02040503050406030204" pitchFamily="18" charset="0"/>
              </a:rPr>
              <a:t>thực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phẩm</a:t>
            </a:r>
            <a:r>
              <a:rPr lang="en-US" sz="2500" dirty="0" smtClean="0">
                <a:latin typeface="Cambria" panose="02040503050406030204" pitchFamily="18" charset="0"/>
              </a:rPr>
              <a:t>, </a:t>
            </a:r>
            <a:r>
              <a:rPr lang="en-US" sz="2500" dirty="0" err="1" smtClean="0">
                <a:latin typeface="Cambria" panose="02040503050406030204" pitchFamily="18" charset="0"/>
              </a:rPr>
              <a:t>thuốc-hóa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chất</a:t>
            </a:r>
            <a:r>
              <a:rPr lang="en-US" sz="2500" dirty="0" smtClean="0">
                <a:latin typeface="Cambria" panose="02040503050406030204" pitchFamily="18" charset="0"/>
              </a:rPr>
              <a:t>,…)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500" dirty="0" err="1" smtClean="0">
                <a:latin typeface="Cambria" panose="02040503050406030204" pitchFamily="18" charset="0"/>
              </a:rPr>
              <a:t>Loại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nhiễm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trùng</a:t>
            </a:r>
            <a:r>
              <a:rPr lang="en-US" sz="2500" dirty="0" smtClean="0">
                <a:latin typeface="Cambria" panose="02040503050406030204" pitchFamily="18" charset="0"/>
              </a:rPr>
              <a:t> (VK, </a:t>
            </a:r>
            <a:r>
              <a:rPr lang="en-US" sz="2500" dirty="0" err="1" smtClean="0">
                <a:latin typeface="Cambria" panose="02040503050406030204" pitchFamily="18" charset="0"/>
              </a:rPr>
              <a:t>virut</a:t>
            </a:r>
            <a:r>
              <a:rPr lang="en-US" sz="2500" dirty="0" smtClean="0">
                <a:latin typeface="Cambria" panose="02040503050406030204" pitchFamily="18" charset="0"/>
              </a:rPr>
              <a:t>, </a:t>
            </a:r>
            <a:r>
              <a:rPr lang="en-US" sz="2500" dirty="0" err="1" smtClean="0">
                <a:latin typeface="Cambria" panose="02040503050406030204" pitchFamily="18" charset="0"/>
              </a:rPr>
              <a:t>nấm</a:t>
            </a:r>
            <a:r>
              <a:rPr lang="en-US" sz="2500" dirty="0" smtClean="0">
                <a:latin typeface="Cambria" panose="020405030504060302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2500" b="1" dirty="0" smtClean="0">
                <a:latin typeface="Cambria" panose="02040503050406030204" pitchFamily="18" charset="0"/>
              </a:rPr>
              <a:t>b. </a:t>
            </a:r>
            <a:r>
              <a:rPr lang="en-US" sz="2500" b="1" dirty="0" err="1" smtClean="0">
                <a:latin typeface="Cambria" panose="02040503050406030204" pitchFamily="18" charset="0"/>
              </a:rPr>
              <a:t>Dị</a:t>
            </a:r>
            <a:r>
              <a:rPr lang="en-US" sz="2500" b="1" dirty="0" smtClean="0">
                <a:latin typeface="Cambria" panose="02040503050406030204" pitchFamily="18" charset="0"/>
              </a:rPr>
              <a:t> </a:t>
            </a:r>
            <a:r>
              <a:rPr lang="en-US" sz="2500" b="1" dirty="0" err="1" smtClean="0">
                <a:latin typeface="Cambria" panose="02040503050406030204" pitchFamily="18" charset="0"/>
              </a:rPr>
              <a:t>nguyên</a:t>
            </a:r>
            <a:r>
              <a:rPr lang="en-US" sz="2500" b="1" dirty="0" smtClean="0">
                <a:latin typeface="Cambria" panose="02040503050406030204" pitchFamily="18" charset="0"/>
              </a:rPr>
              <a:t> </a:t>
            </a:r>
            <a:r>
              <a:rPr lang="en-US" sz="2500" b="1" dirty="0" err="1" smtClean="0">
                <a:latin typeface="Cambria" panose="02040503050406030204" pitchFamily="18" charset="0"/>
              </a:rPr>
              <a:t>nội</a:t>
            </a:r>
            <a:r>
              <a:rPr lang="en-US" sz="2500" b="1" dirty="0" smtClean="0">
                <a:latin typeface="Cambria" panose="02040503050406030204" pitchFamily="18" charset="0"/>
              </a:rPr>
              <a:t> </a:t>
            </a:r>
            <a:r>
              <a:rPr lang="en-US" sz="2500" b="1" dirty="0" err="1" smtClean="0">
                <a:latin typeface="Cambria" panose="02040503050406030204" pitchFamily="18" charset="0"/>
              </a:rPr>
              <a:t>sinh</a:t>
            </a:r>
            <a:endParaRPr lang="en-US" sz="2500" b="1" dirty="0" smtClean="0">
              <a:latin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500" dirty="0" err="1" smtClean="0">
                <a:latin typeface="Cambria" panose="02040503050406030204" pitchFamily="18" charset="0"/>
              </a:rPr>
              <a:t>Những</a:t>
            </a:r>
            <a:r>
              <a:rPr lang="en-US" sz="2500" dirty="0" smtClean="0">
                <a:latin typeface="Cambria" panose="02040503050406030204" pitchFamily="18" charset="0"/>
              </a:rPr>
              <a:t>  TB </a:t>
            </a:r>
            <a:r>
              <a:rPr lang="en-US" sz="2500" dirty="0" err="1" smtClean="0">
                <a:latin typeface="Cambria" panose="02040503050406030204" pitchFamily="18" charset="0"/>
              </a:rPr>
              <a:t>và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tổ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chức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bình</a:t>
            </a:r>
            <a:r>
              <a:rPr lang="en-US" sz="2500" dirty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thường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500" dirty="0" err="1" smtClean="0">
                <a:latin typeface="Cambria" panose="02040503050406030204" pitchFamily="18" charset="0"/>
              </a:rPr>
              <a:t>trở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thành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lạ</a:t>
            </a:r>
            <a:r>
              <a:rPr lang="en-US" sz="2500" dirty="0" smtClean="0">
                <a:latin typeface="Cambria" panose="02040503050406030204" pitchFamily="18" charset="0"/>
              </a:rPr>
              <a:t> (</a:t>
            </a:r>
            <a:r>
              <a:rPr lang="en-US" sz="2500" dirty="0" err="1" smtClean="0">
                <a:latin typeface="Cambria" panose="02040503050406030204" pitchFamily="18" charset="0"/>
              </a:rPr>
              <a:t>vì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hóa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chất</a:t>
            </a:r>
            <a:r>
              <a:rPr lang="en-US" sz="2500" dirty="0" smtClean="0">
                <a:latin typeface="Cambria" panose="02040503050406030204" pitchFamily="18" charset="0"/>
              </a:rPr>
              <a:t>, </a:t>
            </a:r>
            <a:r>
              <a:rPr lang="en-US" sz="2500" dirty="0" err="1" smtClean="0">
                <a:latin typeface="Cambria" panose="02040503050406030204" pitchFamily="18" charset="0"/>
              </a:rPr>
              <a:t>tia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xạ</a:t>
            </a:r>
            <a:r>
              <a:rPr lang="en-US" sz="2500" dirty="0" smtClean="0">
                <a:latin typeface="Cambria" panose="02040503050406030204" pitchFamily="18" charset="0"/>
              </a:rPr>
              <a:t>,…)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500" dirty="0" err="1" smtClean="0">
                <a:latin typeface="Cambria" panose="02040503050406030204" pitchFamily="18" charset="0"/>
              </a:rPr>
              <a:t>Dị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nguyên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nội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sinh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thứ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phát</a:t>
            </a:r>
            <a:r>
              <a:rPr lang="en-US" sz="2500" dirty="0" smtClean="0">
                <a:latin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endParaRPr lang="vi-VN" sz="2500" dirty="0">
              <a:latin typeface="Cambria" panose="020405030504060302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0640" y="1928432"/>
            <a:ext cx="3383360" cy="3876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11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vi-VN" sz="2500" b="1" smtClean="0">
                <a:latin typeface="Cambria" panose="02040503050406030204" pitchFamily="18" charset="0"/>
              </a:rPr>
              <a:t>2.2. Cơ chế: </a:t>
            </a:r>
            <a:r>
              <a:rPr lang="vi-VN" sz="2500" smtClean="0">
                <a:latin typeface="Cambria" panose="02040503050406030204" pitchFamily="18" charset="0"/>
              </a:rPr>
              <a:t>(dựa trên cơ chế của 4 type quá mẫn)</a:t>
            </a:r>
          </a:p>
          <a:p>
            <a:pPr marL="457200" indent="-457200">
              <a:buAutoNum type="alphaLcPeriod"/>
            </a:pPr>
            <a:r>
              <a:rPr lang="vi-VN" sz="2500" b="1" smtClean="0">
                <a:latin typeface="Cambria" panose="02040503050406030204" pitchFamily="18" charset="0"/>
              </a:rPr>
              <a:t>Những </a:t>
            </a:r>
            <a:r>
              <a:rPr lang="vi-VN" sz="2500" b="1" dirty="0">
                <a:latin typeface="Cambria" panose="02040503050406030204" pitchFamily="18" charset="0"/>
              </a:rPr>
              <a:t>yếu tố tham gia vào cơ chế của bệnh dị </a:t>
            </a:r>
            <a:r>
              <a:rPr lang="vi-VN" sz="2500" b="1" dirty="0" smtClean="0">
                <a:latin typeface="Cambria" panose="02040503050406030204" pitchFamily="18" charset="0"/>
              </a:rPr>
              <a:t>ứng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vi-VN" sz="2500" b="1" dirty="0" smtClean="0">
                <a:latin typeface="Cambria" panose="02040503050406030204" pitchFamily="18" charset="0"/>
              </a:rPr>
              <a:t> </a:t>
            </a:r>
            <a:r>
              <a:rPr lang="vi-VN" sz="2500" dirty="0" smtClean="0">
                <a:latin typeface="Cambria" panose="02040503050406030204" pitchFamily="18" charset="0"/>
              </a:rPr>
              <a:t>Đường </a:t>
            </a:r>
            <a:r>
              <a:rPr lang="vi-VN" sz="2500" dirty="0">
                <a:latin typeface="Cambria" panose="02040503050406030204" pitchFamily="18" charset="0"/>
              </a:rPr>
              <a:t>xâm nhập của dị </a:t>
            </a:r>
            <a:r>
              <a:rPr lang="vi-VN" sz="2500" dirty="0" smtClean="0">
                <a:latin typeface="Cambria" panose="02040503050406030204" pitchFamily="18" charset="0"/>
              </a:rPr>
              <a:t>nguyên 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vi-VN" sz="2500" dirty="0" smtClean="0">
                <a:latin typeface="Cambria" panose="02040503050406030204" pitchFamily="18" charset="0"/>
              </a:rPr>
              <a:t> </a:t>
            </a:r>
            <a:r>
              <a:rPr lang="vi-VN" sz="2500" dirty="0">
                <a:latin typeface="Cambria" panose="02040503050406030204" pitchFamily="18" charset="0"/>
              </a:rPr>
              <a:t>Kháng thể IgE đóng vai trò chủ yếu trong các bệnh </a:t>
            </a:r>
            <a:r>
              <a:rPr lang="vi-VN" sz="2500" dirty="0" smtClean="0">
                <a:latin typeface="Cambria" panose="02040503050406030204" pitchFamily="18" charset="0"/>
              </a:rPr>
              <a:t>atopy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vi-VN" sz="2500" dirty="0" smtClean="0">
                <a:latin typeface="Cambria" panose="02040503050406030204" pitchFamily="18" charset="0"/>
              </a:rPr>
              <a:t> Các </a:t>
            </a:r>
            <a:r>
              <a:rPr lang="vi-VN" sz="2500" dirty="0">
                <a:latin typeface="Cambria" panose="02040503050406030204" pitchFamily="18" charset="0"/>
              </a:rPr>
              <a:t>cytokin đóng vai trò cơ bản trong biểu hiện các triệu chứng </a:t>
            </a:r>
            <a:endParaRPr lang="vi-VN" sz="25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vi-VN" sz="2500" b="1" dirty="0" smtClean="0">
                <a:latin typeface="Cambria" panose="02040503050406030204" pitchFamily="18" charset="0"/>
              </a:rPr>
              <a:t>b.</a:t>
            </a:r>
            <a:r>
              <a:rPr lang="vi-VN" sz="2500" b="1" dirty="0">
                <a:latin typeface="Cambria" panose="02040503050406030204" pitchFamily="18" charset="0"/>
              </a:rPr>
              <a:t> Các giai đoạn trong cơ chế dị ứng (3 giai đoạn) </a:t>
            </a:r>
            <a:endParaRPr lang="vi-VN" sz="2500" dirty="0" smtClean="0">
              <a:latin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vi-VN" sz="2500" dirty="0" smtClean="0">
                <a:latin typeface="Cambria" panose="02040503050406030204" pitchFamily="18" charset="0"/>
              </a:rPr>
              <a:t> </a:t>
            </a:r>
            <a:r>
              <a:rPr lang="vi-VN" sz="2500" dirty="0">
                <a:latin typeface="Cambria" panose="02040503050406030204" pitchFamily="18" charset="0"/>
              </a:rPr>
              <a:t>Giai đoạn mẫn </a:t>
            </a:r>
            <a:r>
              <a:rPr lang="vi-VN" sz="2500" dirty="0" smtClean="0">
                <a:latin typeface="Cambria" panose="02040503050406030204" pitchFamily="18" charset="0"/>
              </a:rPr>
              <a:t>cảm.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vi-VN" sz="2500" dirty="0" smtClean="0">
                <a:latin typeface="Cambria" panose="02040503050406030204" pitchFamily="18" charset="0"/>
              </a:rPr>
              <a:t> Giai </a:t>
            </a:r>
            <a:r>
              <a:rPr lang="vi-VN" sz="2500" dirty="0">
                <a:latin typeface="Cambria" panose="02040503050406030204" pitchFamily="18" charset="0"/>
              </a:rPr>
              <a:t>đoạn sinh hoá </a:t>
            </a:r>
            <a:r>
              <a:rPr lang="vi-VN" sz="2500" dirty="0" smtClean="0">
                <a:latin typeface="Cambria" panose="02040503050406030204" pitchFamily="18" charset="0"/>
              </a:rPr>
              <a:t>bệnh.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vi-VN" sz="2500" dirty="0" smtClean="0">
                <a:latin typeface="Cambria" panose="02040503050406030204" pitchFamily="18" charset="0"/>
              </a:rPr>
              <a:t> </a:t>
            </a:r>
            <a:r>
              <a:rPr lang="vi-VN" sz="2500" dirty="0">
                <a:latin typeface="Cambria" panose="02040503050406030204" pitchFamily="18" charset="0"/>
              </a:rPr>
              <a:t>Giai đoạn sinh lý </a:t>
            </a:r>
            <a:r>
              <a:rPr lang="vi-VN" sz="2500" dirty="0" smtClean="0">
                <a:latin typeface="Cambria" panose="02040503050406030204" pitchFamily="18" charset="0"/>
              </a:rPr>
              <a:t>bệnh.</a:t>
            </a:r>
            <a:endParaRPr lang="vi-VN" sz="2500" dirty="0">
              <a:latin typeface="Cambria" panose="020405030504060302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9124" y="3698306"/>
            <a:ext cx="4331208" cy="2664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1701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85728"/>
            <a:ext cx="8215338" cy="7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smtClean="0">
                <a:solidFill>
                  <a:schemeClr val="tx2"/>
                </a:solidFill>
                <a:latin typeface="Cambria" pitchFamily="18" charset="0"/>
              </a:rPr>
              <a:t>3. Một số bệnh dị ứng thường gặp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142984"/>
            <a:ext cx="500066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500" b="1" smtClean="0">
                <a:latin typeface="Cambria" pitchFamily="18" charset="0"/>
              </a:rPr>
              <a:t>3.1. Mày đay và phù Quincke</a:t>
            </a:r>
          </a:p>
          <a:p>
            <a:pPr marL="444500" algn="just">
              <a:buFont typeface="Wingdings" pitchFamily="2" charset="2"/>
              <a:buChar char="Ø"/>
            </a:pPr>
            <a:r>
              <a:rPr lang="vi-VN" sz="2500" smtClean="0">
                <a:latin typeface="Cambria" pitchFamily="18" charset="0"/>
              </a:rPr>
              <a:t> Là bệnh phổ biến và hay gặp. Do nhìu nguyên nhân gây nên</a:t>
            </a:r>
          </a:p>
          <a:p>
            <a:pPr marL="444500" indent="271463" algn="just">
              <a:buFont typeface="Wingdings" pitchFamily="2" charset="2"/>
              <a:buChar char="Ø"/>
            </a:pPr>
            <a:r>
              <a:rPr lang="vi-VN" sz="2500">
                <a:latin typeface="Cambria" pitchFamily="18" charset="0"/>
              </a:rPr>
              <a:t> </a:t>
            </a:r>
            <a:r>
              <a:rPr lang="vi-VN" sz="2500" smtClean="0">
                <a:latin typeface="Cambria" pitchFamily="18" charset="0"/>
              </a:rPr>
              <a:t>Triệu chứng lâm sàng:</a:t>
            </a:r>
          </a:p>
          <a:p>
            <a:pPr marL="715963" indent="87313" algn="just">
              <a:buFont typeface="Arial" pitchFamily="34" charset="0"/>
              <a:buChar char="•"/>
            </a:pPr>
            <a:r>
              <a:rPr lang="vi-VN" sz="2500" smtClean="0">
                <a:latin typeface="Cambria" pitchFamily="18" charset="0"/>
              </a:rPr>
              <a:t>  Mày đay: chủ yếu biểu hiện ngoài da, tiến triển từng đợt ; mất nhanh tái phát lại khi tiếp xúc lại với dị  nguyên</a:t>
            </a:r>
          </a:p>
          <a:p>
            <a:pPr marL="715963" algn="just">
              <a:buFont typeface="Arial" pitchFamily="34" charset="0"/>
              <a:buChar char="•"/>
            </a:pPr>
            <a:r>
              <a:rPr lang="vi-VN" sz="2500" smtClean="0">
                <a:latin typeface="Cambria" pitchFamily="18" charset="0"/>
              </a:rPr>
              <a:t>  Phù Quincke: không những trên da mà còn ở niêm mạc các cơ quan nội tạng, thường gặp ở mặt. Phù Quincke thanh quản là nguy hiểm nhất </a:t>
            </a:r>
            <a:endParaRPr lang="vi-VN" sz="2500" smtClean="0">
              <a:latin typeface="Cambria" pitchFamily="18" charset="0"/>
            </a:endParaRPr>
          </a:p>
        </p:txBody>
      </p:sp>
      <p:pic>
        <p:nvPicPr>
          <p:cNvPr id="7" name="Picture 6" descr="mot-so-bieu-hien-trieu-chung-cua-benh-noi-me-da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1285860"/>
            <a:ext cx="3587624" cy="2286016"/>
          </a:xfrm>
          <a:prstGeom prst="rect">
            <a:avLst/>
          </a:prstGeom>
        </p:spPr>
      </p:pic>
      <p:pic>
        <p:nvPicPr>
          <p:cNvPr id="8" name="Picture 7" descr="phan-biet-benh-me-day-va-benh-phu-mach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3786190"/>
            <a:ext cx="3526521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214290"/>
            <a:ext cx="485778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vi-VN" sz="2500" smtClean="0">
                <a:latin typeface="Cambria" pitchFamily="18" charset="0"/>
              </a:rPr>
              <a:t>Nguyên tắc điều trị</a:t>
            </a:r>
          </a:p>
          <a:p>
            <a:pPr marL="271463" indent="173038" algn="just">
              <a:buFont typeface="Arial" pitchFamily="34" charset="0"/>
              <a:buChar char="•"/>
            </a:pPr>
            <a:r>
              <a:rPr lang="vi-VN" sz="2500">
                <a:latin typeface="Cambria" pitchFamily="18" charset="0"/>
              </a:rPr>
              <a:t> </a:t>
            </a:r>
            <a:r>
              <a:rPr lang="vi-VN" sz="2500" smtClean="0">
                <a:latin typeface="Cambria" pitchFamily="18" charset="0"/>
              </a:rPr>
              <a:t>Bước đầu tiên là làm giảm triệu chứng bằng cách cho dùng thuốc kháng histamin H1 – thuốc thế hệ thứ II như fexofenadin, loratadin.</a:t>
            </a:r>
          </a:p>
          <a:p>
            <a:pPr marL="271463" indent="271463" algn="just">
              <a:buFont typeface="Arial" pitchFamily="34" charset="0"/>
              <a:buChar char="•"/>
            </a:pPr>
            <a:r>
              <a:rPr lang="vi-VN" sz="2500" smtClean="0">
                <a:latin typeface="Cambria" pitchFamily="18" charset="0"/>
              </a:rPr>
              <a:t> Những bệnh nhân mày đay mạng tính hay bị ngứa vào buổi tối nên cho dùn các thuốc kháng histamin gây buồn ngủ như hydroxizin, cholorpheniramin</a:t>
            </a:r>
          </a:p>
          <a:p>
            <a:pPr marL="271463" indent="271463" algn="just">
              <a:buFont typeface="Arial" pitchFamily="34" charset="0"/>
              <a:buChar char="•"/>
            </a:pPr>
            <a:r>
              <a:rPr lang="vi-VN" sz="2500" smtClean="0">
                <a:latin typeface="Cambria" pitchFamily="18" charset="0"/>
              </a:rPr>
              <a:t>Trường hợp dùng thuốc kháng histamin không kiểm soát được bệnh nên phối hợp với thuốc corticoid dạng tiêm hoặc uống </a:t>
            </a:r>
            <a:endParaRPr lang="vi-VN" sz="2500">
              <a:latin typeface="Cambria" pitchFamily="18" charset="0"/>
            </a:endParaRPr>
          </a:p>
        </p:txBody>
      </p:sp>
      <p:pic>
        <p:nvPicPr>
          <p:cNvPr id="6" name="Picture 5" descr="tải xuống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785794"/>
            <a:ext cx="3470794" cy="2428892"/>
          </a:xfrm>
          <a:prstGeom prst="rect">
            <a:avLst/>
          </a:prstGeom>
        </p:spPr>
      </p:pic>
      <p:pic>
        <p:nvPicPr>
          <p:cNvPr id="7" name="Picture 6" descr="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3429000"/>
            <a:ext cx="3500462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4290"/>
            <a:ext cx="7929586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500" b="1" smtClean="0">
                <a:latin typeface="Cambria" pitchFamily="18" charset="0"/>
              </a:rPr>
              <a:t>3.2. Dị ứng thuốc :</a:t>
            </a:r>
          </a:p>
          <a:p>
            <a:pPr marL="444500" indent="98425">
              <a:buFont typeface="Wingdings" pitchFamily="2" charset="2"/>
              <a:buChar char="Ø"/>
            </a:pPr>
            <a:r>
              <a:rPr lang="vi-VN" sz="2500">
                <a:latin typeface="Cambria" pitchFamily="18" charset="0"/>
              </a:rPr>
              <a:t> </a:t>
            </a:r>
            <a:r>
              <a:rPr lang="vi-VN" sz="2500" smtClean="0">
                <a:latin typeface="Cambria" pitchFamily="18" charset="0"/>
              </a:rPr>
              <a:t>Đại cương: tai biến do dùng thuốc có thể gồm nhiều nhóm với nhiều nguyên nhân khác nhau.</a:t>
            </a:r>
          </a:p>
          <a:p>
            <a:pPr marL="444500" indent="98425">
              <a:buFont typeface="Wingdings" pitchFamily="2" charset="2"/>
              <a:buChar char="Ø"/>
            </a:pPr>
            <a:r>
              <a:rPr lang="vi-VN" sz="2500" smtClean="0">
                <a:latin typeface="Cambria" pitchFamily="18" charset="0"/>
              </a:rPr>
              <a:t>Chẩn đoán dị ứng cần lưu ý đến việc đã dùng một loại thuốc trước đó một lần hoặc thuốc cùng nhóm .</a:t>
            </a:r>
          </a:p>
          <a:p>
            <a:pPr marL="444500" indent="98425">
              <a:buFont typeface="Wingdings" pitchFamily="2" charset="2"/>
              <a:buChar char="Ø"/>
            </a:pPr>
            <a:r>
              <a:rPr lang="vi-VN" sz="2500" smtClean="0">
                <a:latin typeface="Cambria" pitchFamily="18" charset="0"/>
              </a:rPr>
              <a:t> Cơ chế dị ứng thuốc (phân tử thuốc có thể là protein hoặc hapten; 4 loại type dị ứng...).</a:t>
            </a:r>
          </a:p>
          <a:p>
            <a:pPr marL="444500" indent="98425">
              <a:buFont typeface="Wingdings" pitchFamily="2" charset="2"/>
              <a:buChar char="Ø"/>
            </a:pPr>
            <a:r>
              <a:rPr lang="vi-VN" sz="2500" smtClean="0">
                <a:latin typeface="Cambria" pitchFamily="18" charset="0"/>
              </a:rPr>
              <a:t> Biểu hiện lâm sàng (toàn thân, da, phổi, gan, tim, thận....)</a:t>
            </a:r>
          </a:p>
          <a:p>
            <a:pPr marL="444500" indent="98425">
              <a:buFont typeface="Wingdings" pitchFamily="2" charset="2"/>
              <a:buChar char="Ø"/>
            </a:pPr>
            <a:r>
              <a:rPr lang="vi-VN" sz="2500" smtClean="0">
                <a:latin typeface="Cambria" pitchFamily="18" charset="0"/>
              </a:rPr>
              <a:t>Dự phòng dị ứng thuốc (tuyên truyền, hạn chế tự điều trị, kiểm gtra chất lượng, khai thác tiền sử, dị ứng...)</a:t>
            </a:r>
          </a:p>
          <a:p>
            <a:endParaRPr lang="vi-VN" sz="25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1271</Words>
  <Application>Microsoft Office PowerPoint</Application>
  <PresentationFormat>On-screen Show (4:3)</PresentationFormat>
  <Paragraphs>118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CÁC BỆNH DỊ ỨNG</vt:lpstr>
      <vt:lpstr>Slide 2</vt:lpstr>
      <vt:lpstr>1. ĐẠI CƯƠNG </vt:lpstr>
      <vt:lpstr>Slide 4</vt:lpstr>
      <vt:lpstr>2. NGUYÊN NHÂN VÀ CƠ CHẾ 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TƯ LIỆU THAM KHẢO</vt:lpstr>
      <vt:lpstr>Slide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Vuong</dc:creator>
  <cp:lastModifiedBy>Vuong</cp:lastModifiedBy>
  <cp:revision>26</cp:revision>
  <dcterms:created xsi:type="dcterms:W3CDTF">2017-01-13T01:41:34Z</dcterms:created>
  <dcterms:modified xsi:type="dcterms:W3CDTF">2017-01-13T05:52:20Z</dcterms:modified>
</cp:coreProperties>
</file>