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65" r:id="rId3"/>
    <p:sldId id="266" r:id="rId4"/>
    <p:sldId id="267" r:id="rId5"/>
    <p:sldId id="258" r:id="rId6"/>
    <p:sldId id="259" r:id="rId7"/>
    <p:sldId id="260" r:id="rId8"/>
    <p:sldId id="273" r:id="rId9"/>
    <p:sldId id="274" r:id="rId10"/>
    <p:sldId id="275" r:id="rId11"/>
    <p:sldId id="276" r:id="rId12"/>
    <p:sldId id="277" r:id="rId13"/>
    <p:sldId id="278" r:id="rId14"/>
    <p:sldId id="279" r:id="rId15"/>
    <p:sldId id="269" r:id="rId16"/>
    <p:sldId id="272" r:id="rId17"/>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69360" autoAdjust="0"/>
  </p:normalViewPr>
  <p:slideViewPr>
    <p:cSldViewPr>
      <p:cViewPr>
        <p:scale>
          <a:sx n="81" d="100"/>
          <a:sy n="81" d="100"/>
        </p:scale>
        <p:origin x="-9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630678-BB10-4B77-9445-16F02B7D02B9}" type="datetimeFigureOut">
              <a:rPr lang="vi-VN" smtClean="0"/>
              <a:t>19/02/2017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CE766-8B5F-4F40-BBB4-61F5A58206A4}" type="slidenum">
              <a:rPr lang="vi-VN" smtClean="0"/>
              <a:t>‹#›</a:t>
            </a:fld>
            <a:endParaRPr lang="vi-VN"/>
          </a:p>
        </p:txBody>
      </p:sp>
    </p:spTree>
    <p:extLst>
      <p:ext uri="{BB962C8B-B14F-4D97-AF65-F5344CB8AC3E}">
        <p14:creationId xmlns:p14="http://schemas.microsoft.com/office/powerpoint/2010/main" val="2136774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vvvvvvvvv</a:t>
            </a:r>
            <a:endParaRPr lang="vi-VN" dirty="0"/>
          </a:p>
        </p:txBody>
      </p:sp>
      <p:sp>
        <p:nvSpPr>
          <p:cNvPr id="4" name="Slide Number Placeholder 3"/>
          <p:cNvSpPr>
            <a:spLocks noGrp="1"/>
          </p:cNvSpPr>
          <p:nvPr>
            <p:ph type="sldNum" sz="quarter" idx="10"/>
          </p:nvPr>
        </p:nvSpPr>
        <p:spPr/>
        <p:txBody>
          <a:bodyPr/>
          <a:lstStyle/>
          <a:p>
            <a:fld id="{CDD5DCF4-14A2-46D5-A220-514AA73D3EE6}" type="slidenum">
              <a:rPr lang="vi-VN" smtClean="0"/>
              <a:pPr/>
              <a:t>2</a:t>
            </a:fld>
            <a:endParaRPr lang="vi-VN"/>
          </a:p>
        </p:txBody>
      </p:sp>
    </p:spTree>
    <p:extLst>
      <p:ext uri="{BB962C8B-B14F-4D97-AF65-F5344CB8AC3E}">
        <p14:creationId xmlns:p14="http://schemas.microsoft.com/office/powerpoint/2010/main" val="389091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08F99-85BB-4260-82FB-97804CB82253}" type="datetimeFigureOut">
              <a:rPr lang="vi-VN" smtClean="0"/>
              <a:t>19/02/2017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EBF08F99-85BB-4260-82FB-97804CB82253}" type="datetimeFigureOut">
              <a:rPr lang="vi-VN" smtClean="0"/>
              <a:t>19/02/2017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EBF08F99-85BB-4260-82FB-97804CB82253}" type="datetimeFigureOut">
              <a:rPr lang="vi-VN" smtClean="0"/>
              <a:t>19/02/2017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EBF08F99-85BB-4260-82FB-97804CB82253}" type="datetimeFigureOut">
              <a:rPr lang="vi-VN" smtClean="0"/>
              <a:t>19/02/2017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08F99-85BB-4260-82FB-97804CB82253}" type="datetimeFigureOut">
              <a:rPr lang="vi-VN" smtClean="0"/>
              <a:t>19/02/2017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08F99-85BB-4260-82FB-97804CB82253}" type="datetimeFigureOut">
              <a:rPr lang="vi-VN" smtClean="0"/>
              <a:t>19/02/2017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08F99-85BB-4260-82FB-97804CB82253}" type="datetimeFigureOut">
              <a:rPr lang="vi-VN" smtClean="0"/>
              <a:t>19/02/2017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08F99-85BB-4260-82FB-97804CB82253}" type="datetimeFigureOut">
              <a:rPr lang="vi-VN" smtClean="0"/>
              <a:t>19/02/2017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A35F0-3C9B-4AFA-91A7-DCC5DEE80774}"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vn/" TargetMode="External"/><Relationship Id="rId2" Type="http://schemas.openxmlformats.org/officeDocument/2006/relationships/hyperlink" Target="http://www.nguyenphuchoc199.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4"/>
            <a:ext cx="9149892" cy="6853586"/>
          </a:xfrm>
          <a:prstGeom prst="rect">
            <a:avLst/>
          </a:prstGeom>
        </p:spPr>
      </p:pic>
      <p:pic>
        <p:nvPicPr>
          <p:cNvPr id="5" name="Picture 4" descr="E:\New folder\Downloads\images.jpg"/>
          <p:cNvPicPr>
            <a:picLocks noChangeAspect="1" noChangeArrowheads="1"/>
          </p:cNvPicPr>
          <p:nvPr/>
        </p:nvPicPr>
        <p:blipFill>
          <a:blip r:embed="rId3"/>
          <a:srcRect/>
          <a:stretch>
            <a:fillRect/>
          </a:stretch>
        </p:blipFill>
        <p:spPr bwMode="auto">
          <a:xfrm>
            <a:off x="1370718" y="674505"/>
            <a:ext cx="6643735" cy="1214446"/>
          </a:xfrm>
          <a:prstGeom prst="rect">
            <a:avLst/>
          </a:prstGeom>
          <a:noFill/>
        </p:spPr>
      </p:pic>
      <p:sp>
        <p:nvSpPr>
          <p:cNvPr id="6" name="Title 1"/>
          <p:cNvSpPr txBox="1">
            <a:spLocks/>
          </p:cNvSpPr>
          <p:nvPr/>
        </p:nvSpPr>
        <p:spPr>
          <a:xfrm>
            <a:off x="1156404" y="1928802"/>
            <a:ext cx="7072362" cy="11430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500" dirty="0" smtClean="0">
                <a:latin typeface="Cambria" pitchFamily="18" charset="0"/>
                <a:cs typeface="Arial" pitchFamily="34" charset="0"/>
              </a:rPr>
              <a:t>ÁP XE GAN DO AMIP</a:t>
            </a:r>
            <a:endParaRPr lang="vi-VN" sz="4500" dirty="0">
              <a:latin typeface="Cambria" pitchFamily="18" charset="0"/>
              <a:cs typeface="Arial" pitchFamily="34" charset="0"/>
            </a:endParaRPr>
          </a:p>
        </p:txBody>
      </p:sp>
      <p:sp>
        <p:nvSpPr>
          <p:cNvPr id="7" name="TextBox 6"/>
          <p:cNvSpPr txBox="1"/>
          <p:nvPr/>
        </p:nvSpPr>
        <p:spPr>
          <a:xfrm flipH="1">
            <a:off x="2143108" y="3214686"/>
            <a:ext cx="5500726" cy="3133815"/>
          </a:xfrm>
          <a:prstGeom prst="rect">
            <a:avLst/>
          </a:prstGeom>
          <a:noFill/>
        </p:spPr>
        <p:txBody>
          <a:bodyPr wrap="square" rtlCol="0">
            <a:spAutoFit/>
          </a:bodyPr>
          <a:lstStyle/>
          <a:p>
            <a:r>
              <a:rPr lang="en-US" sz="2500" b="1" dirty="0" smtClean="0">
                <a:latin typeface="Cambria" pitchFamily="18" charset="0"/>
              </a:rPr>
              <a:t>GVHD        : </a:t>
            </a:r>
            <a:r>
              <a:rPr lang="en-US" sz="2500" dirty="0" err="1" smtClean="0">
                <a:latin typeface="Cambria" pitchFamily="18" charset="0"/>
              </a:rPr>
              <a:t>Nguyễn</a:t>
            </a:r>
            <a:r>
              <a:rPr lang="en-US" sz="2500" dirty="0" smtClean="0">
                <a:latin typeface="Cambria" pitchFamily="18" charset="0"/>
              </a:rPr>
              <a:t> </a:t>
            </a:r>
            <a:r>
              <a:rPr lang="en-US" sz="2500" dirty="0" err="1" smtClean="0">
                <a:latin typeface="Cambria" pitchFamily="18" charset="0"/>
              </a:rPr>
              <a:t>Phúc</a:t>
            </a:r>
            <a:r>
              <a:rPr lang="en-US" sz="2500" dirty="0" smtClean="0">
                <a:latin typeface="Cambria" pitchFamily="18" charset="0"/>
              </a:rPr>
              <a:t> </a:t>
            </a:r>
            <a:r>
              <a:rPr lang="en-US" sz="2500" dirty="0" err="1" smtClean="0">
                <a:latin typeface="Cambria" pitchFamily="18" charset="0"/>
              </a:rPr>
              <a:t>Học</a:t>
            </a:r>
            <a:endParaRPr lang="en-US" sz="2500" dirty="0" smtClean="0">
              <a:latin typeface="Cambria" pitchFamily="18" charset="0"/>
            </a:endParaRPr>
          </a:p>
          <a:p>
            <a:r>
              <a:rPr lang="en-US" sz="2500" b="1" dirty="0" err="1" smtClean="0">
                <a:latin typeface="Cambria" pitchFamily="18" charset="0"/>
              </a:rPr>
              <a:t>Lớp</a:t>
            </a:r>
            <a:r>
              <a:rPr lang="en-US" sz="2500" b="1" dirty="0" smtClean="0">
                <a:latin typeface="Cambria" pitchFamily="18" charset="0"/>
              </a:rPr>
              <a:t>            : </a:t>
            </a:r>
            <a:r>
              <a:rPr lang="en-US" sz="2500" dirty="0" smtClean="0">
                <a:latin typeface="Cambria" pitchFamily="18" charset="0"/>
              </a:rPr>
              <a:t>PTH 350 H</a:t>
            </a:r>
          </a:p>
          <a:p>
            <a:r>
              <a:rPr lang="en-US" sz="2500" b="1" dirty="0" err="1" smtClean="0">
                <a:latin typeface="Cambria" pitchFamily="18" charset="0"/>
              </a:rPr>
              <a:t>Nhóm</a:t>
            </a:r>
            <a:r>
              <a:rPr lang="en-US" sz="2500" b="1" dirty="0" smtClean="0">
                <a:latin typeface="Cambria" pitchFamily="18" charset="0"/>
              </a:rPr>
              <a:t> 12 : </a:t>
            </a:r>
            <a:r>
              <a:rPr lang="en-US" sz="2500" dirty="0" err="1" smtClean="0">
                <a:latin typeface="Cambria" pitchFamily="18" charset="0"/>
              </a:rPr>
              <a:t>Phạm</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a:t>
            </a:r>
            <a:r>
              <a:rPr lang="en-US" sz="2500" dirty="0" err="1" smtClean="0">
                <a:latin typeface="Cambria" pitchFamily="18" charset="0"/>
              </a:rPr>
              <a:t>Thùy</a:t>
            </a:r>
            <a:r>
              <a:rPr lang="en-US" sz="2500" dirty="0" smtClean="0">
                <a:latin typeface="Cambria" pitchFamily="18" charset="0"/>
              </a:rPr>
              <a:t> </a:t>
            </a:r>
            <a:r>
              <a:rPr lang="en-US" sz="2500" dirty="0" err="1" smtClean="0">
                <a:latin typeface="Cambria" pitchFamily="18" charset="0"/>
              </a:rPr>
              <a:t>Linh</a:t>
            </a:r>
            <a:endParaRPr lang="en-US" sz="2500" dirty="0" smtClean="0">
              <a:latin typeface="Cambria" pitchFamily="18" charset="0"/>
            </a:endParaRPr>
          </a:p>
          <a:p>
            <a:r>
              <a:rPr lang="en-US" sz="2500" dirty="0" smtClean="0">
                <a:latin typeface="Cambria" pitchFamily="18" charset="0"/>
              </a:rPr>
              <a:t>                      </a:t>
            </a:r>
            <a:r>
              <a:rPr lang="en-US" sz="2500" dirty="0" err="1" smtClean="0">
                <a:latin typeface="Cambria" pitchFamily="18" charset="0"/>
              </a:rPr>
              <a:t>Trần</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a:t>
            </a:r>
            <a:r>
              <a:rPr lang="en-US" sz="2500" dirty="0" err="1" smtClean="0">
                <a:latin typeface="Cambria" pitchFamily="18" charset="0"/>
              </a:rPr>
              <a:t>Kính</a:t>
            </a:r>
            <a:endParaRPr lang="en-US" sz="2500" dirty="0" smtClean="0">
              <a:latin typeface="Cambria" pitchFamily="18" charset="0"/>
            </a:endParaRPr>
          </a:p>
          <a:p>
            <a:r>
              <a:rPr lang="en-US" sz="2500" dirty="0">
                <a:latin typeface="Cambria" pitchFamily="18" charset="0"/>
              </a:rPr>
              <a:t> </a:t>
            </a:r>
            <a:r>
              <a:rPr lang="en-US" sz="2500" dirty="0" smtClean="0">
                <a:latin typeface="Cambria" pitchFamily="18" charset="0"/>
              </a:rPr>
              <a:t>                     </a:t>
            </a:r>
            <a:r>
              <a:rPr lang="en-US" sz="2500" dirty="0" err="1" smtClean="0">
                <a:latin typeface="Cambria" pitchFamily="18" charset="0"/>
              </a:rPr>
              <a:t>Đinh</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Kim </a:t>
            </a:r>
            <a:r>
              <a:rPr lang="en-US" sz="2500" dirty="0" err="1" smtClean="0">
                <a:latin typeface="Cambria" pitchFamily="18" charset="0"/>
              </a:rPr>
              <a:t>Ngân</a:t>
            </a:r>
            <a:endParaRPr lang="en-US" sz="2500" dirty="0" smtClean="0">
              <a:latin typeface="Cambria" pitchFamily="18" charset="0"/>
            </a:endParaRPr>
          </a:p>
          <a:p>
            <a:r>
              <a:rPr lang="en-US" sz="2500" dirty="0">
                <a:latin typeface="Cambria" pitchFamily="18" charset="0"/>
              </a:rPr>
              <a:t> </a:t>
            </a:r>
            <a:r>
              <a:rPr lang="en-US" sz="2500" dirty="0" smtClean="0">
                <a:latin typeface="Cambria" pitchFamily="18" charset="0"/>
              </a:rPr>
              <a:t>                     </a:t>
            </a:r>
            <a:r>
              <a:rPr lang="en-US" sz="2500" dirty="0" err="1" smtClean="0">
                <a:latin typeface="Cambria" pitchFamily="18" charset="0"/>
              </a:rPr>
              <a:t>Văn</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a:t>
            </a:r>
            <a:r>
              <a:rPr lang="en-US" sz="2500" dirty="0" err="1" smtClean="0">
                <a:latin typeface="Cambria" pitchFamily="18" charset="0"/>
              </a:rPr>
              <a:t>Sương</a:t>
            </a:r>
            <a:endParaRPr lang="en-US" sz="2500" dirty="0" smtClean="0">
              <a:latin typeface="Cambria" pitchFamily="18" charset="0"/>
            </a:endParaRPr>
          </a:p>
          <a:p>
            <a:r>
              <a:rPr lang="en-US" sz="2500" dirty="0">
                <a:latin typeface="Cambria" pitchFamily="18" charset="0"/>
              </a:rPr>
              <a:t> </a:t>
            </a:r>
            <a:r>
              <a:rPr lang="en-US" sz="2500" dirty="0" smtClean="0">
                <a:latin typeface="Cambria" pitchFamily="18" charset="0"/>
              </a:rPr>
              <a:t>                     </a:t>
            </a:r>
            <a:r>
              <a:rPr lang="en-US" sz="2500" dirty="0" err="1" smtClean="0">
                <a:latin typeface="Cambria" pitchFamily="18" charset="0"/>
              </a:rPr>
              <a:t>Võ</a:t>
            </a:r>
            <a:r>
              <a:rPr lang="en-US" sz="2500" dirty="0" smtClean="0">
                <a:latin typeface="Cambria" pitchFamily="18" charset="0"/>
              </a:rPr>
              <a:t> </a:t>
            </a:r>
            <a:r>
              <a:rPr lang="en-US" sz="2500" dirty="0" err="1" smtClean="0">
                <a:latin typeface="Cambria" pitchFamily="18" charset="0"/>
              </a:rPr>
              <a:t>Hà</a:t>
            </a:r>
            <a:r>
              <a:rPr lang="en-US" sz="2500" dirty="0" smtClean="0">
                <a:latin typeface="Cambria" pitchFamily="18" charset="0"/>
              </a:rPr>
              <a:t> </a:t>
            </a:r>
            <a:r>
              <a:rPr lang="en-US" sz="2500" dirty="0" err="1" smtClean="0">
                <a:latin typeface="Cambria" pitchFamily="18" charset="0"/>
              </a:rPr>
              <a:t>Cẩm</a:t>
            </a:r>
            <a:r>
              <a:rPr lang="en-US" sz="2500" dirty="0" smtClean="0">
                <a:latin typeface="Cambria" pitchFamily="18" charset="0"/>
              </a:rPr>
              <a:t> </a:t>
            </a:r>
            <a:r>
              <a:rPr lang="en-US" sz="2500" dirty="0" err="1" smtClean="0">
                <a:latin typeface="Cambria" pitchFamily="18" charset="0"/>
              </a:rPr>
              <a:t>Tiên</a:t>
            </a:r>
            <a:r>
              <a:rPr lang="en-US" sz="2500" dirty="0" smtClean="0">
                <a:latin typeface="Cambria" pitchFamily="18" charset="0"/>
              </a:rPr>
              <a:t>                    </a:t>
            </a:r>
          </a:p>
          <a:p>
            <a:endParaRPr lang="vi-VN" dirty="0">
              <a:latin typeface="Cambria" pitchFamily="18" charset="0"/>
            </a:endParaRPr>
          </a:p>
        </p:txBody>
      </p:sp>
    </p:spTree>
    <p:extLst>
      <p:ext uri="{BB962C8B-B14F-4D97-AF65-F5344CB8AC3E}">
        <p14:creationId xmlns:p14="http://schemas.microsoft.com/office/powerpoint/2010/main" val="2659697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332656"/>
            <a:ext cx="7416824" cy="5709255"/>
          </a:xfrm>
          <a:prstGeom prst="rect">
            <a:avLst/>
          </a:prstGeom>
          <a:noFill/>
        </p:spPr>
        <p:txBody>
          <a:bodyPr wrap="square" rtlCol="0">
            <a:spAutoFit/>
          </a:bodyPr>
          <a:lstStyle/>
          <a:p>
            <a:r>
              <a:rPr lang="en-US" sz="4000" b="1" dirty="0" smtClean="0">
                <a:solidFill>
                  <a:schemeClr val="accent1">
                    <a:lumMod val="75000"/>
                  </a:schemeClr>
                </a:solidFill>
                <a:latin typeface="Cambria" pitchFamily="18" charset="0"/>
              </a:rPr>
              <a:t>4. </a:t>
            </a:r>
            <a:r>
              <a:rPr lang="en-US" sz="4000" b="1" dirty="0" err="1" smtClean="0">
                <a:solidFill>
                  <a:schemeClr val="accent1">
                    <a:lumMod val="75000"/>
                  </a:schemeClr>
                </a:solidFill>
                <a:latin typeface="Cambria" pitchFamily="18" charset="0"/>
              </a:rPr>
              <a:t>Chẩn</a:t>
            </a:r>
            <a:r>
              <a:rPr lang="en-US" sz="4000" b="1" dirty="0" smtClean="0">
                <a:solidFill>
                  <a:schemeClr val="accent1">
                    <a:lumMod val="75000"/>
                  </a:schemeClr>
                </a:solidFill>
                <a:latin typeface="Cambria" pitchFamily="18" charset="0"/>
              </a:rPr>
              <a:t> </a:t>
            </a:r>
            <a:r>
              <a:rPr lang="en-US" sz="4000" b="1" dirty="0" err="1" smtClean="0">
                <a:solidFill>
                  <a:schemeClr val="accent1">
                    <a:lumMod val="75000"/>
                  </a:schemeClr>
                </a:solidFill>
                <a:latin typeface="Cambria" pitchFamily="18" charset="0"/>
              </a:rPr>
              <a:t>đoán</a:t>
            </a:r>
            <a:endParaRPr lang="en-US" sz="4000" b="1" dirty="0" smtClean="0">
              <a:solidFill>
                <a:schemeClr val="accent1">
                  <a:lumMod val="75000"/>
                </a:schemeClr>
              </a:solidFill>
              <a:latin typeface="Cambria" pitchFamily="18" charset="0"/>
            </a:endParaRPr>
          </a:p>
          <a:p>
            <a:r>
              <a:rPr lang="en-US" sz="2500" b="1" dirty="0" smtClean="0">
                <a:latin typeface="Cambria" pitchFamily="18" charset="0"/>
              </a:rPr>
              <a:t>4.1. </a:t>
            </a:r>
            <a:r>
              <a:rPr lang="en-US" sz="2500" b="1" dirty="0" err="1" smtClean="0">
                <a:latin typeface="Cambria" pitchFamily="18" charset="0"/>
              </a:rPr>
              <a:t>Chẩn</a:t>
            </a:r>
            <a:r>
              <a:rPr lang="en-US" sz="2500" b="1" dirty="0" smtClean="0">
                <a:latin typeface="Cambria" pitchFamily="18" charset="0"/>
              </a:rPr>
              <a:t> </a:t>
            </a:r>
            <a:r>
              <a:rPr lang="en-US" sz="2500" b="1" dirty="0" err="1" smtClean="0">
                <a:latin typeface="Cambria" pitchFamily="18" charset="0"/>
              </a:rPr>
              <a:t>đoán</a:t>
            </a:r>
            <a:r>
              <a:rPr lang="en-US" sz="2500" b="1" dirty="0" smtClean="0">
                <a:latin typeface="Cambria" pitchFamily="18" charset="0"/>
              </a:rPr>
              <a:t> </a:t>
            </a:r>
            <a:r>
              <a:rPr lang="en-US" sz="2500" b="1" dirty="0" err="1" smtClean="0">
                <a:latin typeface="Cambria" pitchFamily="18" charset="0"/>
              </a:rPr>
              <a:t>xác</a:t>
            </a:r>
            <a:r>
              <a:rPr lang="en-US" sz="2500" b="1" dirty="0" smtClean="0">
                <a:latin typeface="Cambria" pitchFamily="18" charset="0"/>
              </a:rPr>
              <a:t> </a:t>
            </a:r>
            <a:r>
              <a:rPr lang="en-US" sz="2500" b="1" dirty="0" err="1" smtClean="0">
                <a:latin typeface="Cambria" pitchFamily="18" charset="0"/>
              </a:rPr>
              <a:t>định</a:t>
            </a:r>
            <a:r>
              <a:rPr lang="en-US" sz="2500" b="1" dirty="0" smtClean="0">
                <a:latin typeface="Cambria" pitchFamily="18" charset="0"/>
              </a:rPr>
              <a:t> </a:t>
            </a:r>
            <a:r>
              <a:rPr lang="en-US" sz="2500" b="1" dirty="0" err="1" smtClean="0">
                <a:latin typeface="Cambria" pitchFamily="18" charset="0"/>
              </a:rPr>
              <a:t>áp</a:t>
            </a:r>
            <a:r>
              <a:rPr lang="en-US" sz="2500" b="1" dirty="0" smtClean="0">
                <a:latin typeface="Cambria" pitchFamily="18" charset="0"/>
              </a:rPr>
              <a:t> </a:t>
            </a:r>
            <a:r>
              <a:rPr lang="en-US" sz="2500" b="1" dirty="0" err="1" smtClean="0">
                <a:latin typeface="Cambria" pitchFamily="18" charset="0"/>
              </a:rPr>
              <a:t>xe</a:t>
            </a:r>
            <a:r>
              <a:rPr lang="en-US" sz="2500" b="1" dirty="0" smtClean="0">
                <a:latin typeface="Cambria" pitchFamily="18" charset="0"/>
              </a:rPr>
              <a:t> </a:t>
            </a:r>
            <a:r>
              <a:rPr lang="en-US" sz="2500" b="1" dirty="0" err="1" smtClean="0">
                <a:latin typeface="Cambria" pitchFamily="18" charset="0"/>
              </a:rPr>
              <a:t>gan</a:t>
            </a:r>
            <a:endParaRPr lang="en-US" sz="2500" b="1" dirty="0" smtClean="0">
              <a:latin typeface="Cambria" pitchFamily="18" charset="0"/>
            </a:endParaRPr>
          </a:p>
          <a:p>
            <a:pPr marL="457200" indent="-457200">
              <a:buFont typeface="+mj-lt"/>
              <a:buAutoNum type="alphaLcParenR"/>
            </a:pPr>
            <a:r>
              <a:rPr lang="en-US" sz="2500" dirty="0" err="1" smtClean="0">
                <a:latin typeface="Cambria" pitchFamily="18" charset="0"/>
              </a:rPr>
              <a:t>Dựa</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lâm</a:t>
            </a:r>
            <a:r>
              <a:rPr lang="en-US" sz="2500" dirty="0" smtClean="0">
                <a:latin typeface="Cambria" pitchFamily="18" charset="0"/>
              </a:rPr>
              <a:t> </a:t>
            </a:r>
            <a:r>
              <a:rPr lang="en-US" sz="2500" dirty="0" err="1" smtClean="0">
                <a:latin typeface="Cambria" pitchFamily="18" charset="0"/>
              </a:rPr>
              <a:t>sàng</a:t>
            </a:r>
            <a:r>
              <a:rPr lang="en-US" sz="2500" dirty="0" smtClean="0">
                <a:latin typeface="Cambria" pitchFamily="18" charset="0"/>
              </a:rPr>
              <a:t>: </a:t>
            </a:r>
            <a:r>
              <a:rPr lang="en-US" sz="2500" dirty="0" err="1" smtClean="0">
                <a:latin typeface="Cambria" pitchFamily="18" charset="0"/>
              </a:rPr>
              <a:t>Có</a:t>
            </a:r>
            <a:r>
              <a:rPr lang="en-US" sz="2500" dirty="0" smtClean="0">
                <a:latin typeface="Cambria" pitchFamily="18" charset="0"/>
              </a:rPr>
              <a:t> tam </a:t>
            </a:r>
            <a:r>
              <a:rPr lang="en-US" sz="2500" dirty="0" err="1" smtClean="0">
                <a:latin typeface="Cambria" pitchFamily="18" charset="0"/>
              </a:rPr>
              <a:t>chứng</a:t>
            </a:r>
            <a:r>
              <a:rPr lang="en-US" sz="2500" dirty="0" smtClean="0">
                <a:latin typeface="Cambria" pitchFamily="18" charset="0"/>
              </a:rPr>
              <a:t> </a:t>
            </a:r>
            <a:r>
              <a:rPr lang="en-US" sz="2500" dirty="0" err="1" smtClean="0">
                <a:latin typeface="Cambria" pitchFamily="18" charset="0"/>
              </a:rPr>
              <a:t>Fontam</a:t>
            </a:r>
            <a:endParaRPr lang="en-US" sz="2500" dirty="0" smtClean="0">
              <a:latin typeface="Cambria" pitchFamily="18" charset="0"/>
            </a:endParaRPr>
          </a:p>
          <a:p>
            <a:pPr marL="457200" indent="-457200">
              <a:buFont typeface="+mj-lt"/>
              <a:buAutoNum type="alphaLcParenR"/>
            </a:pPr>
            <a:r>
              <a:rPr lang="en-US" sz="2500" dirty="0" err="1" smtClean="0">
                <a:latin typeface="Cambria" pitchFamily="18" charset="0"/>
              </a:rPr>
              <a:t>Dựa</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xét</a:t>
            </a:r>
            <a:r>
              <a:rPr lang="en-US" sz="2500" dirty="0" smtClean="0">
                <a:latin typeface="Cambria" pitchFamily="18" charset="0"/>
              </a:rPr>
              <a:t> </a:t>
            </a:r>
            <a:r>
              <a:rPr lang="en-US" sz="2500" dirty="0" err="1" smtClean="0">
                <a:latin typeface="Cambria" pitchFamily="18" charset="0"/>
              </a:rPr>
              <a:t>nghiệm</a:t>
            </a:r>
            <a:r>
              <a:rPr lang="en-US" sz="2500" dirty="0" smtClean="0">
                <a:latin typeface="Cambria" pitchFamily="18" charset="0"/>
              </a:rPr>
              <a:t>:</a:t>
            </a:r>
          </a:p>
          <a:p>
            <a:pPr marL="457200" indent="-457200">
              <a:buFont typeface="Wingdings" pitchFamily="2" charset="2"/>
              <a:buChar char="Ø"/>
            </a:pPr>
            <a:r>
              <a:rPr lang="en-US" sz="2500" dirty="0" err="1" smtClean="0">
                <a:latin typeface="Cambria" pitchFamily="18" charset="0"/>
              </a:rPr>
              <a:t>Xét</a:t>
            </a:r>
            <a:r>
              <a:rPr lang="en-US" sz="2500" dirty="0" smtClean="0">
                <a:latin typeface="Cambria" pitchFamily="18" charset="0"/>
              </a:rPr>
              <a:t> </a:t>
            </a:r>
            <a:r>
              <a:rPr lang="en-US" sz="2500" dirty="0" err="1" smtClean="0">
                <a:latin typeface="Cambria" pitchFamily="18" charset="0"/>
              </a:rPr>
              <a:t>nghiệm</a:t>
            </a:r>
            <a:r>
              <a:rPr lang="en-US" sz="2500" dirty="0" smtClean="0">
                <a:latin typeface="Cambria" pitchFamily="18" charset="0"/>
              </a:rPr>
              <a:t> </a:t>
            </a:r>
            <a:r>
              <a:rPr lang="en-US" sz="2500" dirty="0" err="1" smtClean="0">
                <a:latin typeface="Cambria" pitchFamily="18" charset="0"/>
              </a:rPr>
              <a:t>máu</a:t>
            </a:r>
            <a:endParaRPr lang="en-US" sz="2500" dirty="0" smtClean="0">
              <a:latin typeface="Cambria" pitchFamily="18" charset="0"/>
            </a:endParaRPr>
          </a:p>
          <a:p>
            <a:pPr marL="457200" indent="-457200">
              <a:buFont typeface="Wingdings" pitchFamily="2" charset="2"/>
              <a:buChar char="Ø"/>
            </a:pPr>
            <a:r>
              <a:rPr lang="en-US" sz="2500" dirty="0" smtClean="0">
                <a:latin typeface="Cambria" pitchFamily="18" charset="0"/>
              </a:rPr>
              <a:t>X </a:t>
            </a:r>
            <a:r>
              <a:rPr lang="en-US" sz="2500" dirty="0" err="1" smtClean="0">
                <a:latin typeface="Cambria" pitchFamily="18" charset="0"/>
              </a:rPr>
              <a:t>quang</a:t>
            </a:r>
            <a:r>
              <a:rPr lang="en-US" sz="2500" dirty="0" smtClean="0">
                <a:latin typeface="Cambria" pitchFamily="18" charset="0"/>
              </a:rPr>
              <a:t> </a:t>
            </a:r>
            <a:r>
              <a:rPr lang="en-US" sz="2500" dirty="0" err="1" smtClean="0">
                <a:latin typeface="Cambria" pitchFamily="18" charset="0"/>
              </a:rPr>
              <a:t>phổi</a:t>
            </a:r>
            <a:endParaRPr lang="en-US" sz="2500" dirty="0" smtClean="0">
              <a:latin typeface="Cambria" pitchFamily="18" charset="0"/>
            </a:endParaRPr>
          </a:p>
          <a:p>
            <a:pPr marL="457200" indent="-457200">
              <a:buFont typeface="Wingdings" pitchFamily="2" charset="2"/>
              <a:buChar char="Ø"/>
            </a:pPr>
            <a:r>
              <a:rPr lang="en-US" sz="2500" dirty="0" err="1" smtClean="0">
                <a:latin typeface="Cambria" pitchFamily="18" charset="0"/>
              </a:rPr>
              <a:t>Soi</a:t>
            </a:r>
            <a:r>
              <a:rPr lang="en-US" sz="2500" dirty="0" smtClean="0">
                <a:latin typeface="Cambria" pitchFamily="18" charset="0"/>
              </a:rPr>
              <a:t> ổ </a:t>
            </a:r>
            <a:r>
              <a:rPr lang="en-US" sz="2500" dirty="0" err="1" smtClean="0">
                <a:latin typeface="Cambria" pitchFamily="18" charset="0"/>
              </a:rPr>
              <a:t>bụng</a:t>
            </a:r>
            <a:endParaRPr lang="en-US" sz="2500" dirty="0" smtClean="0">
              <a:latin typeface="Cambria" pitchFamily="18" charset="0"/>
            </a:endParaRPr>
          </a:p>
          <a:p>
            <a:pPr marL="457200" indent="-457200">
              <a:buFont typeface="Wingdings" pitchFamily="2" charset="2"/>
              <a:buChar char="Ø"/>
            </a:pPr>
            <a:r>
              <a:rPr lang="en-US" sz="2500" dirty="0" err="1" smtClean="0">
                <a:latin typeface="Cambria" pitchFamily="18" charset="0"/>
              </a:rPr>
              <a:t>Siêu</a:t>
            </a:r>
            <a:r>
              <a:rPr lang="en-US" sz="2500" dirty="0" smtClean="0">
                <a:latin typeface="Cambria" pitchFamily="18" charset="0"/>
              </a:rPr>
              <a:t> </a:t>
            </a:r>
            <a:r>
              <a:rPr lang="en-US" sz="2500" dirty="0" err="1" smtClean="0">
                <a:latin typeface="Cambria" pitchFamily="18" charset="0"/>
              </a:rPr>
              <a:t>âm</a:t>
            </a:r>
            <a:endParaRPr lang="en-US" sz="2500" dirty="0" smtClean="0">
              <a:latin typeface="Cambria" pitchFamily="18" charset="0"/>
            </a:endParaRPr>
          </a:p>
          <a:p>
            <a:r>
              <a:rPr lang="en-US" sz="2500" dirty="0" smtClean="0">
                <a:latin typeface="Cambria" pitchFamily="18" charset="0"/>
              </a:rPr>
              <a:t>c)  </a:t>
            </a:r>
            <a:r>
              <a:rPr lang="en-US" sz="2500" dirty="0" err="1" smtClean="0">
                <a:latin typeface="Cambria" pitchFamily="18" charset="0"/>
              </a:rPr>
              <a:t>Chọc</a:t>
            </a:r>
            <a:r>
              <a:rPr lang="en-US" sz="2500" dirty="0" smtClean="0">
                <a:latin typeface="Cambria" pitchFamily="18" charset="0"/>
              </a:rPr>
              <a:t> </a:t>
            </a:r>
            <a:r>
              <a:rPr lang="en-US" sz="2500" dirty="0" err="1" smtClean="0">
                <a:latin typeface="Cambria" pitchFamily="18" charset="0"/>
              </a:rPr>
              <a:t>hút</a:t>
            </a:r>
            <a:r>
              <a:rPr lang="en-US" sz="2500" dirty="0" smtClean="0">
                <a:latin typeface="Cambria" pitchFamily="18" charset="0"/>
              </a:rPr>
              <a:t> ổ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a:t>
            </a:r>
          </a:p>
          <a:p>
            <a:pPr marL="342900" indent="-342900">
              <a:buFontTx/>
              <a:buChar char="-"/>
            </a:pPr>
            <a:r>
              <a:rPr lang="en-US" sz="2500" dirty="0" err="1" smtClean="0">
                <a:latin typeface="Cambria" pitchFamily="18" charset="0"/>
              </a:rPr>
              <a:t>Hút</a:t>
            </a:r>
            <a:r>
              <a:rPr lang="en-US" sz="2500" dirty="0" smtClean="0">
                <a:latin typeface="Cambria" pitchFamily="18" charset="0"/>
              </a:rPr>
              <a:t> </a:t>
            </a:r>
            <a:r>
              <a:rPr lang="en-US" sz="2500" dirty="0" err="1" smtClean="0">
                <a:latin typeface="Cambria" pitchFamily="18" charset="0"/>
              </a:rPr>
              <a:t>ra</a:t>
            </a:r>
            <a:r>
              <a:rPr lang="en-US" sz="2500" dirty="0" smtClean="0">
                <a:latin typeface="Cambria" pitchFamily="18" charset="0"/>
              </a:rPr>
              <a:t> </a:t>
            </a:r>
            <a:r>
              <a:rPr lang="en-US" sz="2500" dirty="0" err="1" smtClean="0">
                <a:latin typeface="Cambria" pitchFamily="18" charset="0"/>
              </a:rPr>
              <a:t>mủ</a:t>
            </a:r>
            <a:r>
              <a:rPr lang="en-US" sz="2500" dirty="0" smtClean="0">
                <a:latin typeface="Cambria" pitchFamily="18" charset="0"/>
              </a:rPr>
              <a:t>( </a:t>
            </a:r>
            <a:r>
              <a:rPr lang="en-US" sz="2500" dirty="0" err="1" smtClean="0">
                <a:latin typeface="Cambria" pitchFamily="18" charset="0"/>
              </a:rPr>
              <a:t>tiêu</a:t>
            </a:r>
            <a:r>
              <a:rPr lang="en-US" sz="2500" dirty="0" smtClean="0">
                <a:latin typeface="Cambria" pitchFamily="18" charset="0"/>
              </a:rPr>
              <a:t> </a:t>
            </a:r>
            <a:r>
              <a:rPr lang="en-US" sz="2500" dirty="0" err="1" smtClean="0">
                <a:latin typeface="Cambria" pitchFamily="18" charset="0"/>
              </a:rPr>
              <a:t>chuẩn</a:t>
            </a:r>
            <a:r>
              <a:rPr lang="en-US" sz="2500" dirty="0" smtClean="0">
                <a:latin typeface="Cambria" pitchFamily="18" charset="0"/>
              </a:rPr>
              <a:t> </a:t>
            </a:r>
            <a:r>
              <a:rPr lang="en-US" sz="2500" dirty="0" err="1" smtClean="0">
                <a:latin typeface="Cambria" pitchFamily="18" charset="0"/>
              </a:rPr>
              <a:t>này</a:t>
            </a:r>
            <a:r>
              <a:rPr lang="en-US" sz="2500" dirty="0" smtClean="0">
                <a:latin typeface="Cambria" pitchFamily="18" charset="0"/>
              </a:rPr>
              <a:t> </a:t>
            </a:r>
            <a:r>
              <a:rPr lang="en-US" sz="2500" dirty="0" err="1" smtClean="0">
                <a:latin typeface="Cambria" pitchFamily="18" charset="0"/>
              </a:rPr>
              <a:t>là</a:t>
            </a:r>
            <a:r>
              <a:rPr lang="en-US" sz="2500" dirty="0" smtClean="0">
                <a:latin typeface="Cambria" pitchFamily="18" charset="0"/>
              </a:rPr>
              <a:t> </a:t>
            </a:r>
            <a:r>
              <a:rPr lang="en-US" sz="2500" dirty="0" err="1" smtClean="0">
                <a:latin typeface="Cambria" pitchFamily="18" charset="0"/>
              </a:rPr>
              <a:t>chắc</a:t>
            </a:r>
            <a:r>
              <a:rPr lang="en-US" sz="2500" dirty="0" smtClean="0">
                <a:latin typeface="Cambria" pitchFamily="18" charset="0"/>
              </a:rPr>
              <a:t> </a:t>
            </a:r>
            <a:r>
              <a:rPr lang="en-US" sz="2500" dirty="0" err="1" smtClean="0">
                <a:latin typeface="Cambria" pitchFamily="18" charset="0"/>
              </a:rPr>
              <a:t>chắn</a:t>
            </a:r>
            <a:r>
              <a:rPr lang="en-US" sz="2500" dirty="0" smtClean="0">
                <a:latin typeface="Cambria" pitchFamily="18" charset="0"/>
              </a:rPr>
              <a:t>)</a:t>
            </a:r>
          </a:p>
          <a:p>
            <a:r>
              <a:rPr lang="en-US" sz="2500" b="1" dirty="0" smtClean="0">
                <a:latin typeface="Cambria" pitchFamily="18" charset="0"/>
              </a:rPr>
              <a:t>4.2. </a:t>
            </a:r>
            <a:r>
              <a:rPr lang="en-US" sz="2500" b="1" dirty="0" err="1" smtClean="0">
                <a:latin typeface="Cambria" pitchFamily="18" charset="0"/>
              </a:rPr>
              <a:t>Chẩn</a:t>
            </a:r>
            <a:r>
              <a:rPr lang="en-US" sz="2500" b="1" dirty="0" smtClean="0">
                <a:latin typeface="Cambria" pitchFamily="18" charset="0"/>
              </a:rPr>
              <a:t> </a:t>
            </a:r>
            <a:r>
              <a:rPr lang="en-US" sz="2500" b="1" dirty="0" err="1" smtClean="0">
                <a:latin typeface="Cambria" pitchFamily="18" charset="0"/>
              </a:rPr>
              <a:t>đoán</a:t>
            </a:r>
            <a:r>
              <a:rPr lang="en-US" sz="2500" b="1" dirty="0" smtClean="0">
                <a:latin typeface="Cambria" pitchFamily="18" charset="0"/>
              </a:rPr>
              <a:t> </a:t>
            </a:r>
            <a:r>
              <a:rPr lang="en-US" sz="2500" b="1" dirty="0" err="1" smtClean="0">
                <a:latin typeface="Cambria" pitchFamily="18" charset="0"/>
              </a:rPr>
              <a:t>nguyên</a:t>
            </a:r>
            <a:r>
              <a:rPr lang="en-US" sz="2500" b="1" dirty="0" smtClean="0">
                <a:latin typeface="Cambria" pitchFamily="18" charset="0"/>
              </a:rPr>
              <a:t> </a:t>
            </a:r>
            <a:r>
              <a:rPr lang="en-US" sz="2500" b="1" dirty="0" err="1" smtClean="0">
                <a:latin typeface="Cambria" pitchFamily="18" charset="0"/>
              </a:rPr>
              <a:t>nhân</a:t>
            </a:r>
            <a:r>
              <a:rPr lang="en-US" sz="2500" b="1" dirty="0" smtClean="0">
                <a:latin typeface="Cambria" pitchFamily="18" charset="0"/>
              </a:rPr>
              <a:t> </a:t>
            </a:r>
            <a:r>
              <a:rPr lang="en-US" sz="2500" b="1" dirty="0" err="1" smtClean="0">
                <a:latin typeface="Cambria" pitchFamily="18" charset="0"/>
              </a:rPr>
              <a:t>amip</a:t>
            </a:r>
            <a:endParaRPr lang="en-US" sz="2500" b="1" dirty="0" smtClean="0">
              <a:latin typeface="Cambria" pitchFamily="18" charset="0"/>
            </a:endParaRPr>
          </a:p>
          <a:p>
            <a:pPr marL="342900" indent="-342900">
              <a:buFont typeface="Courier New" pitchFamily="49" charset="0"/>
              <a:buChar char="o"/>
            </a:pPr>
            <a:r>
              <a:rPr lang="en-US" sz="2500" dirty="0" err="1" smtClean="0">
                <a:latin typeface="Cambria" pitchFamily="18" charset="0"/>
              </a:rPr>
              <a:t>Tìm</a:t>
            </a:r>
            <a:r>
              <a:rPr lang="en-US" sz="2500" dirty="0" smtClean="0">
                <a:latin typeface="Cambria" pitchFamily="18" charset="0"/>
              </a:rPr>
              <a:t> </a:t>
            </a:r>
            <a:r>
              <a:rPr lang="en-US" sz="2500" dirty="0" err="1" smtClean="0">
                <a:latin typeface="Cambria" pitchFamily="18" charset="0"/>
              </a:rPr>
              <a:t>amip</a:t>
            </a:r>
            <a:r>
              <a:rPr lang="en-US" sz="2500" dirty="0" smtClean="0">
                <a:latin typeface="Cambria" pitchFamily="18" charset="0"/>
              </a:rPr>
              <a:t> </a:t>
            </a:r>
            <a:r>
              <a:rPr lang="en-US" sz="2500" dirty="0" err="1" smtClean="0">
                <a:latin typeface="Cambria" pitchFamily="18" charset="0"/>
              </a:rPr>
              <a:t>trong</a:t>
            </a:r>
            <a:r>
              <a:rPr lang="en-US" sz="2500" dirty="0" smtClean="0">
                <a:latin typeface="Cambria" pitchFamily="18" charset="0"/>
              </a:rPr>
              <a:t> </a:t>
            </a:r>
            <a:r>
              <a:rPr lang="en-US" sz="2500" dirty="0" err="1" smtClean="0">
                <a:latin typeface="Cambria" pitchFamily="18" charset="0"/>
              </a:rPr>
              <a:t>dịch</a:t>
            </a:r>
            <a:r>
              <a:rPr lang="en-US" sz="2500" dirty="0" smtClean="0">
                <a:latin typeface="Cambria" pitchFamily="18" charset="0"/>
              </a:rPr>
              <a:t> </a:t>
            </a:r>
            <a:r>
              <a:rPr lang="en-US" sz="2500" dirty="0" err="1" smtClean="0">
                <a:latin typeface="Cambria" pitchFamily="18" charset="0"/>
              </a:rPr>
              <a:t>mủ</a:t>
            </a:r>
            <a:r>
              <a:rPr lang="en-US" sz="2500" dirty="0" smtClean="0">
                <a:latin typeface="Cambria" pitchFamily="18" charset="0"/>
              </a:rPr>
              <a:t> ổ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endParaRPr lang="en-US" sz="2500" dirty="0" smtClean="0">
              <a:latin typeface="Cambria" pitchFamily="18" charset="0"/>
            </a:endParaRPr>
          </a:p>
          <a:p>
            <a:pPr marL="342900" indent="-342900">
              <a:buFont typeface="Courier New" pitchFamily="49" charset="0"/>
              <a:buChar char="o"/>
            </a:pPr>
            <a:r>
              <a:rPr lang="en-US" sz="2500" dirty="0" err="1" smtClean="0">
                <a:latin typeface="Cambria" pitchFamily="18" charset="0"/>
              </a:rPr>
              <a:t>Dựa</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các</a:t>
            </a:r>
            <a:r>
              <a:rPr lang="en-US" sz="2500" dirty="0" smtClean="0">
                <a:latin typeface="Cambria" pitchFamily="18" charset="0"/>
              </a:rPr>
              <a:t> </a:t>
            </a:r>
            <a:r>
              <a:rPr lang="en-US" sz="2500" dirty="0" err="1" smtClean="0">
                <a:latin typeface="Cambria" pitchFamily="18" charset="0"/>
              </a:rPr>
              <a:t>phản</a:t>
            </a:r>
            <a:r>
              <a:rPr lang="en-US" sz="2500" dirty="0" smtClean="0">
                <a:latin typeface="Cambria" pitchFamily="18" charset="0"/>
              </a:rPr>
              <a:t> </a:t>
            </a:r>
            <a:r>
              <a:rPr lang="en-US" sz="2500" dirty="0" err="1" smtClean="0">
                <a:latin typeface="Cambria" pitchFamily="18" charset="0"/>
              </a:rPr>
              <a:t>ứng</a:t>
            </a:r>
            <a:r>
              <a:rPr lang="en-US" sz="2500" dirty="0" smtClean="0">
                <a:latin typeface="Cambria" pitchFamily="18" charset="0"/>
              </a:rPr>
              <a:t> </a:t>
            </a:r>
            <a:r>
              <a:rPr lang="en-US" sz="2500" dirty="0" err="1" smtClean="0">
                <a:latin typeface="Cambria" pitchFamily="18" charset="0"/>
              </a:rPr>
              <a:t>huyết</a:t>
            </a:r>
            <a:r>
              <a:rPr lang="en-US" sz="2500" dirty="0" smtClean="0">
                <a:latin typeface="Cambria" pitchFamily="18" charset="0"/>
              </a:rPr>
              <a:t> </a:t>
            </a:r>
            <a:r>
              <a:rPr lang="en-US" sz="2500" dirty="0" err="1" smtClean="0">
                <a:latin typeface="Cambria" pitchFamily="18" charset="0"/>
              </a:rPr>
              <a:t>thanh</a:t>
            </a:r>
            <a:endParaRPr lang="en-US" sz="2500" dirty="0" smtClean="0">
              <a:latin typeface="Cambria" pitchFamily="18" charset="0"/>
            </a:endParaRPr>
          </a:p>
          <a:p>
            <a:pPr marL="342900" indent="-342900">
              <a:buFont typeface="Courier New" pitchFamily="49" charset="0"/>
              <a:buChar char="o"/>
            </a:pPr>
            <a:r>
              <a:rPr lang="en-US" sz="2500" dirty="0" err="1" smtClean="0">
                <a:latin typeface="Cambria" pitchFamily="18" charset="0"/>
              </a:rPr>
              <a:t>Dựa</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các</a:t>
            </a:r>
            <a:r>
              <a:rPr lang="en-US" sz="2500" dirty="0" smtClean="0">
                <a:latin typeface="Cambria" pitchFamily="18" charset="0"/>
              </a:rPr>
              <a:t> </a:t>
            </a:r>
            <a:r>
              <a:rPr lang="en-US" sz="2500" dirty="0" err="1" smtClean="0">
                <a:latin typeface="Cambria" pitchFamily="18" charset="0"/>
              </a:rPr>
              <a:t>dấu</a:t>
            </a:r>
            <a:r>
              <a:rPr lang="en-US" sz="2500" dirty="0" smtClean="0">
                <a:latin typeface="Cambria" pitchFamily="18" charset="0"/>
              </a:rPr>
              <a:t> </a:t>
            </a:r>
            <a:r>
              <a:rPr lang="en-US" sz="2500" dirty="0" err="1" smtClean="0">
                <a:latin typeface="Cambria" pitchFamily="18" charset="0"/>
              </a:rPr>
              <a:t>hiệu</a:t>
            </a:r>
            <a:r>
              <a:rPr lang="en-US" sz="2500" dirty="0" smtClean="0">
                <a:latin typeface="Cambria" pitchFamily="18" charset="0"/>
              </a:rPr>
              <a:t> </a:t>
            </a:r>
            <a:r>
              <a:rPr lang="en-US" sz="2500" dirty="0" err="1" smtClean="0">
                <a:latin typeface="Cambria" pitchFamily="18" charset="0"/>
              </a:rPr>
              <a:t>gián</a:t>
            </a:r>
            <a:r>
              <a:rPr lang="en-US" sz="2500" dirty="0" smtClean="0">
                <a:latin typeface="Cambria" pitchFamily="18" charset="0"/>
              </a:rPr>
              <a:t> </a:t>
            </a:r>
            <a:r>
              <a:rPr lang="en-US" sz="2500" dirty="0" err="1" smtClean="0">
                <a:latin typeface="Cambria" pitchFamily="18" charset="0"/>
              </a:rPr>
              <a:t>tiếp</a:t>
            </a:r>
            <a:endParaRPr lang="en-US" sz="2500" dirty="0">
              <a:latin typeface="Cambria" pitchFamily="18" charset="0"/>
            </a:endParaRPr>
          </a:p>
        </p:txBody>
      </p:sp>
    </p:spTree>
    <p:extLst>
      <p:ext uri="{BB962C8B-B14F-4D97-AF65-F5344CB8AC3E}">
        <p14:creationId xmlns:p14="http://schemas.microsoft.com/office/powerpoint/2010/main" val="1910367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188640"/>
            <a:ext cx="2523448" cy="1323439"/>
          </a:xfrm>
          <a:prstGeom prst="rect">
            <a:avLst/>
          </a:prstGeom>
          <a:noFill/>
        </p:spPr>
        <p:txBody>
          <a:bodyPr wrap="none" rtlCol="0">
            <a:spAutoFit/>
          </a:bodyPr>
          <a:lstStyle/>
          <a:p>
            <a:r>
              <a:rPr lang="en-US" sz="4000" b="1" dirty="0" smtClean="0">
                <a:solidFill>
                  <a:schemeClr val="accent1">
                    <a:lumMod val="75000"/>
                  </a:schemeClr>
                </a:solidFill>
                <a:latin typeface="Cambria" pitchFamily="18" charset="0"/>
              </a:rPr>
              <a:t>5. </a:t>
            </a:r>
            <a:r>
              <a:rPr lang="en-US" sz="4000" b="1" dirty="0" err="1" smtClean="0">
                <a:solidFill>
                  <a:schemeClr val="accent1">
                    <a:lumMod val="75000"/>
                  </a:schemeClr>
                </a:solidFill>
                <a:latin typeface="Cambria" pitchFamily="18" charset="0"/>
              </a:rPr>
              <a:t>Điều</a:t>
            </a:r>
            <a:r>
              <a:rPr lang="en-US" sz="4000" b="1" dirty="0" smtClean="0">
                <a:solidFill>
                  <a:schemeClr val="accent1">
                    <a:lumMod val="75000"/>
                  </a:schemeClr>
                </a:solidFill>
                <a:latin typeface="Cambria" pitchFamily="18" charset="0"/>
              </a:rPr>
              <a:t> </a:t>
            </a:r>
            <a:r>
              <a:rPr lang="en-US" sz="4000" b="1" dirty="0" err="1" smtClean="0">
                <a:solidFill>
                  <a:schemeClr val="accent1">
                    <a:lumMod val="75000"/>
                  </a:schemeClr>
                </a:solidFill>
                <a:latin typeface="Cambria" pitchFamily="18" charset="0"/>
              </a:rPr>
              <a:t>trị</a:t>
            </a:r>
            <a:endParaRPr lang="en-US" sz="4000" b="1" smtClean="0">
              <a:solidFill>
                <a:schemeClr val="accent1">
                  <a:lumMod val="75000"/>
                </a:schemeClr>
              </a:solidFill>
              <a:latin typeface="Cambria" pitchFamily="18" charset="0"/>
            </a:endParaRPr>
          </a:p>
          <a:p>
            <a:endParaRPr lang="en-US" sz="4000" b="1" dirty="0">
              <a:solidFill>
                <a:schemeClr val="accent1">
                  <a:lumMod val="75000"/>
                </a:schemeClr>
              </a:solidFill>
              <a:latin typeface="Cambria" pitchFamily="18" charset="0"/>
            </a:endParaRPr>
          </a:p>
        </p:txBody>
      </p:sp>
      <p:sp>
        <p:nvSpPr>
          <p:cNvPr id="2" name="TextBox 1"/>
          <p:cNvSpPr txBox="1"/>
          <p:nvPr/>
        </p:nvSpPr>
        <p:spPr>
          <a:xfrm>
            <a:off x="583105" y="1340768"/>
            <a:ext cx="8441668" cy="3816429"/>
          </a:xfrm>
          <a:prstGeom prst="rect">
            <a:avLst/>
          </a:prstGeom>
          <a:noFill/>
        </p:spPr>
        <p:txBody>
          <a:bodyPr wrap="square" rtlCol="0">
            <a:spAutoFit/>
          </a:bodyPr>
          <a:lstStyle/>
          <a:p>
            <a:r>
              <a:rPr lang="vi-VN" sz="2400" dirty="0">
                <a:latin typeface="Cambria" panose="02040503050406030204" pitchFamily="18" charset="0"/>
              </a:rPr>
              <a:t>• Điều trị abces gan amip là một điều trị nội ngoại khoa hoặc kết hợp </a:t>
            </a:r>
            <a:r>
              <a:rPr lang="vi-VN" sz="2400" dirty="0" smtClean="0">
                <a:latin typeface="Cambria" panose="02040503050406030204" pitchFamily="18" charset="0"/>
              </a:rPr>
              <a:t>chọc hút.</a:t>
            </a:r>
            <a:endParaRPr lang="vi-VN" sz="2400" dirty="0">
              <a:latin typeface="Cambria" panose="02040503050406030204" pitchFamily="18" charset="0"/>
            </a:endParaRPr>
          </a:p>
          <a:p>
            <a:r>
              <a:rPr lang="vi-VN" sz="2400" dirty="0">
                <a:latin typeface="Cambria" panose="02040503050406030204" pitchFamily="18" charset="0"/>
              </a:rPr>
              <a:t>• Kết quả điều trị phụ thuộc vào nhiều yếu </a:t>
            </a:r>
            <a:r>
              <a:rPr lang="vi-VN" sz="2400" dirty="0" smtClean="0">
                <a:latin typeface="Cambria" panose="02040503050406030204" pitchFamily="18" charset="0"/>
              </a:rPr>
              <a:t>tố</a:t>
            </a:r>
            <a:endParaRPr lang="vi-VN" sz="2400" dirty="0">
              <a:latin typeface="Cambria" panose="02040503050406030204" pitchFamily="18" charset="0"/>
            </a:endParaRPr>
          </a:p>
          <a:p>
            <a:r>
              <a:rPr lang="vi-VN" sz="2400" b="1" dirty="0">
                <a:latin typeface="Cambria" panose="02040503050406030204" pitchFamily="18" charset="0"/>
              </a:rPr>
              <a:t>5.1. Dùng thuốc chống Amip đơn thuần</a:t>
            </a:r>
          </a:p>
          <a:p>
            <a:r>
              <a:rPr lang="vi-VN" sz="2400" dirty="0">
                <a:latin typeface="Cambria" panose="02040503050406030204" pitchFamily="18" charset="0"/>
              </a:rPr>
              <a:t>a. Chỉ </a:t>
            </a:r>
            <a:r>
              <a:rPr lang="vi-VN" sz="2400" dirty="0" smtClean="0">
                <a:latin typeface="Cambria" panose="02040503050406030204" pitchFamily="18" charset="0"/>
              </a:rPr>
              <a:t>định:Dùng </a:t>
            </a:r>
            <a:r>
              <a:rPr lang="vi-VN" sz="2400" dirty="0">
                <a:latin typeface="Cambria" panose="02040503050406030204" pitchFamily="18" charset="0"/>
              </a:rPr>
              <a:t>thuốc diệt Amip đơn thuần với </a:t>
            </a:r>
            <a:endParaRPr lang="vi-VN" sz="2400" dirty="0" smtClean="0">
              <a:latin typeface="Cambria" panose="02040503050406030204" pitchFamily="18" charset="0"/>
            </a:endParaRPr>
          </a:p>
          <a:p>
            <a:r>
              <a:rPr lang="vi-VN" sz="2400" dirty="0">
                <a:latin typeface="Cambria" panose="02040503050406030204" pitchFamily="18" charset="0"/>
              </a:rPr>
              <a:t> </a:t>
            </a:r>
            <a:r>
              <a:rPr lang="vi-VN" sz="2400" dirty="0" smtClean="0">
                <a:latin typeface="Cambria" panose="02040503050406030204" pitchFamily="18" charset="0"/>
              </a:rPr>
              <a:t>     + Các </a:t>
            </a:r>
            <a:r>
              <a:rPr lang="vi-VN" sz="2400" dirty="0">
                <a:latin typeface="Cambria" panose="02040503050406030204" pitchFamily="18" charset="0"/>
              </a:rPr>
              <a:t>áp xe gan do Amip thể nhẹ </a:t>
            </a:r>
            <a:r>
              <a:rPr lang="vi-VN" sz="2400" dirty="0" smtClean="0">
                <a:latin typeface="Cambria" panose="02040503050406030204" pitchFamily="18" charset="0"/>
              </a:rPr>
              <a:t>hoặc thể </a:t>
            </a:r>
            <a:r>
              <a:rPr lang="vi-VN" sz="2400" dirty="0">
                <a:latin typeface="Cambria" panose="02040503050406030204" pitchFamily="18" charset="0"/>
              </a:rPr>
              <a:t>vừa.</a:t>
            </a:r>
          </a:p>
          <a:p>
            <a:r>
              <a:rPr lang="vi-VN" sz="2400" dirty="0">
                <a:latin typeface="Cambria" panose="02040503050406030204" pitchFamily="18" charset="0"/>
              </a:rPr>
              <a:t> </a:t>
            </a:r>
            <a:r>
              <a:rPr lang="vi-VN" sz="2400" dirty="0" smtClean="0">
                <a:latin typeface="Cambria" panose="02040503050406030204" pitchFamily="18" charset="0"/>
              </a:rPr>
              <a:t>     + Loại </a:t>
            </a:r>
            <a:r>
              <a:rPr lang="vi-VN" sz="2400" dirty="0">
                <a:latin typeface="Cambria" panose="02040503050406030204" pitchFamily="18" charset="0"/>
              </a:rPr>
              <a:t>áp xe gan Amip có kích </a:t>
            </a:r>
            <a:r>
              <a:rPr lang="vi-VN" sz="2400" dirty="0" smtClean="0">
                <a:latin typeface="Cambria" panose="02040503050406030204" pitchFamily="18" charset="0"/>
              </a:rPr>
              <a:t>thước không </a:t>
            </a:r>
            <a:r>
              <a:rPr lang="vi-VN" sz="2400" dirty="0">
                <a:latin typeface="Cambria" panose="02040503050406030204" pitchFamily="18" charset="0"/>
              </a:rPr>
              <a:t>lớn quá (đường kính khoảng 6cm ).</a:t>
            </a:r>
          </a:p>
          <a:p>
            <a:r>
              <a:rPr lang="vi-VN" sz="2500" dirty="0">
                <a:latin typeface="Cambria" panose="02040503050406030204" pitchFamily="18" charset="0"/>
              </a:rPr>
              <a:t> </a:t>
            </a:r>
            <a:r>
              <a:rPr lang="vi-VN" sz="2500" dirty="0" smtClean="0">
                <a:latin typeface="Cambria" panose="02040503050406030204" pitchFamily="18" charset="0"/>
              </a:rPr>
              <a:t>     + bệnh </a:t>
            </a:r>
            <a:r>
              <a:rPr lang="vi-VN" sz="2500" dirty="0">
                <a:latin typeface="Cambria" panose="02040503050406030204" pitchFamily="18" charset="0"/>
              </a:rPr>
              <a:t>nhân bị áp xe gan </a:t>
            </a:r>
            <a:r>
              <a:rPr lang="vi-VN" sz="2500" dirty="0" smtClean="0">
                <a:latin typeface="Cambria" panose="02040503050406030204" pitchFamily="18" charset="0"/>
              </a:rPr>
              <a:t>do Amip </a:t>
            </a:r>
            <a:r>
              <a:rPr lang="vi-VN" sz="2500" dirty="0">
                <a:latin typeface="Cambria" panose="02040503050406030204" pitchFamily="18" charset="0"/>
              </a:rPr>
              <a:t>đến sớm ( trước 1 tháng ).</a:t>
            </a:r>
          </a:p>
        </p:txBody>
      </p:sp>
    </p:spTree>
    <p:extLst>
      <p:ext uri="{BB962C8B-B14F-4D97-AF65-F5344CB8AC3E}">
        <p14:creationId xmlns:p14="http://schemas.microsoft.com/office/powerpoint/2010/main" val="1848196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120680"/>
          </a:xfrm>
        </p:spPr>
        <p:txBody>
          <a:bodyPr>
            <a:normAutofit/>
          </a:bodyPr>
          <a:lstStyle/>
          <a:p>
            <a:pPr marL="0" indent="0">
              <a:buNone/>
            </a:pPr>
            <a:r>
              <a:rPr lang="vi-VN" sz="2500" dirty="0" smtClean="0">
                <a:latin typeface="Cambria" panose="02040503050406030204" pitchFamily="18" charset="0"/>
              </a:rPr>
              <a:t>b.Các nhóm thuốc diệt Amid</a:t>
            </a:r>
          </a:p>
          <a:p>
            <a:pPr>
              <a:buFontTx/>
              <a:buChar char="-"/>
            </a:pPr>
            <a:r>
              <a:rPr lang="vi-VN" sz="2500" dirty="0" smtClean="0">
                <a:latin typeface="Cambria" panose="02040503050406030204" pitchFamily="18" charset="0"/>
              </a:rPr>
              <a:t>Emetine </a:t>
            </a:r>
            <a:r>
              <a:rPr lang="vi-VN" sz="2500" dirty="0">
                <a:latin typeface="Cambria" panose="02040503050406030204" pitchFamily="18" charset="0"/>
              </a:rPr>
              <a:t>: Biệt dược: Dametine, Mebadin</a:t>
            </a:r>
            <a:r>
              <a:rPr lang="vi-VN" sz="2500" dirty="0" smtClean="0">
                <a:latin typeface="Cambria" panose="02040503050406030204" pitchFamily="18" charset="0"/>
              </a:rPr>
              <a:t>.</a:t>
            </a:r>
          </a:p>
          <a:p>
            <a:pPr>
              <a:buFontTx/>
              <a:buChar char="-"/>
            </a:pPr>
            <a:r>
              <a:rPr lang="vi-VN" sz="2500" dirty="0">
                <a:latin typeface="Cambria" panose="02040503050406030204" pitchFamily="18" charset="0"/>
              </a:rPr>
              <a:t>Nhóm 5-Metronidazol (tìm ra: Nakamura 1955, áp </a:t>
            </a:r>
            <a:r>
              <a:rPr lang="vi-VN" sz="2500" dirty="0" smtClean="0">
                <a:latin typeface="Cambria" panose="02040503050406030204" pitchFamily="18" charset="0"/>
              </a:rPr>
              <a:t>dụng lâm </a:t>
            </a:r>
            <a:r>
              <a:rPr lang="vi-VN" sz="2500" dirty="0">
                <a:latin typeface="Cambria" panose="02040503050406030204" pitchFamily="18" charset="0"/>
              </a:rPr>
              <a:t>sàng 1996). Biệt dược: Delagyl, Nivaquin, </a:t>
            </a:r>
            <a:r>
              <a:rPr lang="vi-VN" sz="2500" dirty="0" smtClean="0">
                <a:latin typeface="Cambria" panose="02040503050406030204" pitchFamily="18" charset="0"/>
              </a:rPr>
              <a:t>Quinogal, Reschine.</a:t>
            </a:r>
          </a:p>
          <a:p>
            <a:pPr>
              <a:buFontTx/>
              <a:buChar char="-"/>
            </a:pPr>
            <a:endParaRPr lang="vi-VN" sz="2500" dirty="0">
              <a:latin typeface="Cambria" panose="02040503050406030204" pitchFamily="18" charset="0"/>
            </a:endParaRPr>
          </a:p>
          <a:p>
            <a:pPr>
              <a:buFontTx/>
              <a:buChar char="-"/>
            </a:pPr>
            <a:endParaRPr lang="vi-VN" sz="2500" dirty="0" smtClean="0">
              <a:latin typeface="Cambria" panose="02040503050406030204" pitchFamily="18" charset="0"/>
            </a:endParaRPr>
          </a:p>
          <a:p>
            <a:pPr>
              <a:buFontTx/>
              <a:buChar char="-"/>
            </a:pPr>
            <a:endParaRPr lang="vi-VN" sz="2500" dirty="0">
              <a:latin typeface="Cambria" panose="02040503050406030204" pitchFamily="18" charset="0"/>
            </a:endParaRPr>
          </a:p>
          <a:p>
            <a:pPr>
              <a:buFontTx/>
              <a:buChar char="-"/>
            </a:pPr>
            <a:endParaRPr lang="vi-VN" sz="2500" dirty="0" smtClean="0">
              <a:latin typeface="Cambria" panose="02040503050406030204" pitchFamily="18" charset="0"/>
            </a:endParaRPr>
          </a:p>
          <a:p>
            <a:pPr marL="0" indent="0">
              <a:buNone/>
            </a:pPr>
            <a:endParaRPr lang="vi-VN" sz="2500" dirty="0">
              <a:latin typeface="Cambria" panose="02040503050406030204" pitchFamily="18" charset="0"/>
            </a:endParaRPr>
          </a:p>
          <a:p>
            <a:pPr marL="0" indent="0">
              <a:buNone/>
            </a:pPr>
            <a:r>
              <a:rPr lang="vi-VN" sz="2500" dirty="0" smtClean="0">
                <a:latin typeface="Cambria" panose="02040503050406030204" pitchFamily="18" charset="0"/>
              </a:rPr>
              <a:t> </a:t>
            </a:r>
          </a:p>
          <a:p>
            <a:pPr>
              <a:buFontTx/>
              <a:buChar char="-"/>
            </a:pPr>
            <a:r>
              <a:rPr lang="vi-VN" sz="2500" dirty="0" smtClean="0">
                <a:latin typeface="Cambria" panose="02040503050406030204" pitchFamily="18" charset="0"/>
              </a:rPr>
              <a:t>Diệt kén </a:t>
            </a:r>
            <a:r>
              <a:rPr lang="vi-VN" sz="2500" dirty="0">
                <a:latin typeface="Cambria" panose="02040503050406030204" pitchFamily="18" charset="0"/>
              </a:rPr>
              <a:t>Amip để tránh tái phát ta dùng dẫn chất </a:t>
            </a:r>
            <a:r>
              <a:rPr lang="vi-VN" sz="2500" dirty="0" smtClean="0">
                <a:latin typeface="Cambria" panose="02040503050406030204" pitchFamily="18" charset="0"/>
              </a:rPr>
              <a:t>Idooxquinoléin: Direxiod</a:t>
            </a:r>
            <a:r>
              <a:rPr lang="vi-VN" sz="2500" dirty="0">
                <a:latin typeface="Cambria" panose="02040503050406030204" pitchFamily="18" charset="0"/>
              </a:rPr>
              <a:t>; Bénarsal (diphétarsone); Aminarsone (carbarsone )</a:t>
            </a:r>
            <a:endParaRPr lang="en-US" sz="2500" dirty="0">
              <a:latin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2204864"/>
            <a:ext cx="2381250" cy="2667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7022" y="2600590"/>
            <a:ext cx="3173651" cy="2280991"/>
          </a:xfrm>
          <a:prstGeom prst="rect">
            <a:avLst/>
          </a:prstGeom>
        </p:spPr>
      </p:pic>
    </p:spTree>
    <p:extLst>
      <p:ext uri="{BB962C8B-B14F-4D97-AF65-F5344CB8AC3E}">
        <p14:creationId xmlns:p14="http://schemas.microsoft.com/office/powerpoint/2010/main" val="2360952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lnSpc>
                <a:spcPct val="120000"/>
              </a:lnSpc>
              <a:buNone/>
            </a:pPr>
            <a:r>
              <a:rPr lang="vi-VN" sz="2500" b="1" dirty="0" smtClean="0">
                <a:latin typeface="Cambria" panose="02040503050406030204" pitchFamily="18" charset="0"/>
              </a:rPr>
              <a:t>5.2</a:t>
            </a:r>
            <a:r>
              <a:rPr lang="vi-VN" sz="2500" b="1" dirty="0">
                <a:latin typeface="Cambria" panose="02040503050406030204" pitchFamily="18" charset="0"/>
              </a:rPr>
              <a:t>. Chọc hút mủ ổ áp xe gan Amip với thuốc diệt Amip</a:t>
            </a:r>
          </a:p>
          <a:p>
            <a:pPr marL="0" indent="0">
              <a:lnSpc>
                <a:spcPct val="120000"/>
              </a:lnSpc>
              <a:buNone/>
            </a:pPr>
            <a:r>
              <a:rPr lang="vi-VN" sz="2500" dirty="0">
                <a:latin typeface="Cambria" panose="02040503050406030204" pitchFamily="18" charset="0"/>
              </a:rPr>
              <a:t>a. Chỉ định:</a:t>
            </a:r>
          </a:p>
          <a:p>
            <a:pPr marL="0" indent="0">
              <a:lnSpc>
                <a:spcPct val="120000"/>
              </a:lnSpc>
              <a:buNone/>
            </a:pPr>
            <a:r>
              <a:rPr lang="vi-VN" sz="2500" dirty="0">
                <a:latin typeface="Cambria" panose="02040503050406030204" pitchFamily="18" charset="0"/>
              </a:rPr>
              <a:t>- Ổ áp xe </a:t>
            </a:r>
            <a:r>
              <a:rPr lang="vi-VN" sz="2500" dirty="0" smtClean="0">
                <a:latin typeface="Cambria" panose="02040503050406030204" pitchFamily="18" charset="0"/>
              </a:rPr>
              <a:t>gan đường kính &gt; 6cm.Bệnh nhân đến muộn &gt; </a:t>
            </a:r>
            <a:r>
              <a:rPr lang="vi-VN" sz="2500" dirty="0">
                <a:latin typeface="Cambria" panose="02040503050406030204" pitchFamily="18" charset="0"/>
              </a:rPr>
              <a:t>1 tháng.</a:t>
            </a:r>
          </a:p>
          <a:p>
            <a:pPr marL="0" indent="0">
              <a:lnSpc>
                <a:spcPct val="120000"/>
              </a:lnSpc>
              <a:buNone/>
            </a:pPr>
            <a:r>
              <a:rPr lang="vi-VN" sz="2500" dirty="0">
                <a:latin typeface="Cambria" panose="02040503050406030204" pitchFamily="18" charset="0"/>
              </a:rPr>
              <a:t>b. Phương pháp chọc hút </a:t>
            </a:r>
            <a:r>
              <a:rPr lang="vi-VN" sz="2500" dirty="0" smtClean="0">
                <a:latin typeface="Cambria" panose="02040503050406030204" pitchFamily="18" charset="0"/>
              </a:rPr>
              <a:t>mủ: Chọc  hút mũ. Số lần có </a:t>
            </a:r>
            <a:r>
              <a:rPr lang="vi-VN" sz="2500" dirty="0">
                <a:latin typeface="Cambria" panose="02040503050406030204" pitchFamily="18" charset="0"/>
              </a:rPr>
              <a:t>thể 1,2 </a:t>
            </a:r>
            <a:r>
              <a:rPr lang="vi-VN" sz="2500" dirty="0" smtClean="0">
                <a:latin typeface="Cambria" panose="02040503050406030204" pitchFamily="18" charset="0"/>
              </a:rPr>
              <a:t>hoặc 3</a:t>
            </a:r>
          </a:p>
          <a:p>
            <a:pPr marL="0" indent="0">
              <a:lnSpc>
                <a:spcPct val="120000"/>
              </a:lnSpc>
              <a:buNone/>
            </a:pPr>
            <a:r>
              <a:rPr lang="vi-VN" sz="2500" dirty="0" smtClean="0">
                <a:latin typeface="Cambria" panose="02040503050406030204" pitchFamily="18" charset="0"/>
              </a:rPr>
              <a:t>.</a:t>
            </a:r>
            <a:endParaRPr lang="en-US" sz="2500" dirty="0">
              <a:latin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429000"/>
            <a:ext cx="3693790" cy="2495550"/>
          </a:xfrm>
          <a:prstGeom prst="rect">
            <a:avLst/>
          </a:prstGeom>
        </p:spPr>
      </p:pic>
    </p:spTree>
    <p:extLst>
      <p:ext uri="{BB962C8B-B14F-4D97-AF65-F5344CB8AC3E}">
        <p14:creationId xmlns:p14="http://schemas.microsoft.com/office/powerpoint/2010/main" val="3390335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229600" cy="5400600"/>
          </a:xfrm>
        </p:spPr>
        <p:txBody>
          <a:bodyPr>
            <a:normAutofit/>
          </a:bodyPr>
          <a:lstStyle/>
          <a:p>
            <a:pPr marL="0" indent="0">
              <a:buNone/>
            </a:pPr>
            <a:r>
              <a:rPr lang="vi-VN" sz="2500" b="1" dirty="0">
                <a:latin typeface="Cambria" panose="02040503050406030204" pitchFamily="18" charset="0"/>
              </a:rPr>
              <a:t>5.3. Phẫu thuật kết hợp với dùng thuốc diệt Amip</a:t>
            </a:r>
          </a:p>
          <a:p>
            <a:pPr marL="0" indent="0">
              <a:buNone/>
            </a:pPr>
            <a:r>
              <a:rPr lang="vi-VN" sz="2500" dirty="0">
                <a:latin typeface="Cambria" panose="02040503050406030204" pitchFamily="18" charset="0"/>
              </a:rPr>
              <a:t>Chỉ định - ngày càng thu hẹp, chỉ giới hạn trong một số trường hợp sau:</a:t>
            </a:r>
          </a:p>
          <a:p>
            <a:pPr marL="0" indent="0">
              <a:buNone/>
            </a:pPr>
            <a:r>
              <a:rPr lang="vi-VN" sz="2500" dirty="0">
                <a:latin typeface="Cambria" panose="02040503050406030204" pitchFamily="18" charset="0"/>
              </a:rPr>
              <a:t>‒ Khi áp xe gan đã biến chứng nguy hiểm.</a:t>
            </a:r>
          </a:p>
          <a:p>
            <a:pPr marL="0" indent="0">
              <a:buNone/>
            </a:pPr>
            <a:r>
              <a:rPr lang="vi-VN" sz="2500" dirty="0">
                <a:latin typeface="Cambria" panose="02040503050406030204" pitchFamily="18" charset="0"/>
              </a:rPr>
              <a:t>‒ Ở bệnh nhân áp xe gan có đe dọa biến chứng không chọc hút mủ ổ áp xe được thì phải phẫu thuật.</a:t>
            </a:r>
          </a:p>
          <a:p>
            <a:pPr marL="0" indent="0">
              <a:buNone/>
            </a:pPr>
            <a:r>
              <a:rPr lang="vi-VN" sz="2500" dirty="0">
                <a:latin typeface="Cambria" panose="02040503050406030204" pitchFamily="18" charset="0"/>
              </a:rPr>
              <a:t>‒ Đến quá muộn (&gt; 4 tháng )điều trị nội khoa bằng chọc hút mủ và thuốc diệt Amip không có kết quả.</a:t>
            </a:r>
          </a:p>
          <a:p>
            <a:pPr marL="0" indent="0">
              <a:buNone/>
            </a:pPr>
            <a:r>
              <a:rPr lang="vi-VN" sz="2500" dirty="0">
                <a:latin typeface="Cambria" panose="02040503050406030204" pitchFamily="18" charset="0"/>
              </a:rPr>
              <a:t>‒ Ổ áp xe quá to, gan to quá rốn tới hố chậu và nổi phồng lên, sờ vàothấy căng như một bọc nước</a:t>
            </a:r>
            <a:endParaRPr lang="en-US" sz="2500" dirty="0">
              <a:latin typeface="Cambria" panose="02040503050406030204" pitchFamily="18" charset="0"/>
            </a:endParaRPr>
          </a:p>
        </p:txBody>
      </p:sp>
    </p:spTree>
    <p:extLst>
      <p:ext uri="{BB962C8B-B14F-4D97-AF65-F5344CB8AC3E}">
        <p14:creationId xmlns:p14="http://schemas.microsoft.com/office/powerpoint/2010/main" val="1950044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ambria" panose="02040503050406030204" pitchFamily="18" charset="0"/>
              </a:rPr>
              <a:t>TƯ LIỆU THAM KHẢO</a:t>
            </a:r>
            <a:endParaRPr lang="vi-VN" sz="4000"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buNone/>
            </a:pPr>
            <a:endParaRPr lang="en-US" sz="2500" dirty="0">
              <a:latin typeface="Cambria" panose="02040503050406030204" pitchFamily="18" charset="0"/>
              <a:hlinkClick r:id="rId2"/>
            </a:endParaRPr>
          </a:p>
          <a:p>
            <a:r>
              <a:rPr lang="en-US" sz="2500" dirty="0" smtClean="0">
                <a:latin typeface="Cambria" panose="02040503050406030204" pitchFamily="18" charset="0"/>
                <a:hlinkClick r:id="rId2"/>
              </a:rPr>
              <a:t>www.nguyenphuchoc199.com</a:t>
            </a:r>
            <a:endParaRPr lang="en-US" sz="2500" dirty="0" smtClean="0">
              <a:latin typeface="Cambria" panose="02040503050406030204" pitchFamily="18" charset="0"/>
            </a:endParaRPr>
          </a:p>
          <a:p>
            <a:r>
              <a:rPr lang="en-US" sz="2500" dirty="0" smtClean="0">
                <a:latin typeface="Cambria" panose="02040503050406030204" pitchFamily="18" charset="0"/>
                <a:hlinkClick r:id="rId3"/>
              </a:rPr>
              <a:t>www.google.com.vn</a:t>
            </a:r>
            <a:endParaRPr lang="en-US" sz="2500" dirty="0" smtClean="0">
              <a:latin typeface="Cambria" panose="02040503050406030204" pitchFamily="18" charset="0"/>
            </a:endParaRPr>
          </a:p>
          <a:p>
            <a:r>
              <a:rPr lang="en-US" sz="2500" dirty="0" err="1" smtClean="0">
                <a:latin typeface="Cambria" panose="02040503050406030204" pitchFamily="18" charset="0"/>
              </a:rPr>
              <a:t>Đai</a:t>
            </a:r>
            <a:r>
              <a:rPr lang="en-US" sz="2500" dirty="0" smtClean="0">
                <a:latin typeface="Cambria" panose="02040503050406030204" pitchFamily="18" charset="0"/>
              </a:rPr>
              <a:t> </a:t>
            </a:r>
            <a:r>
              <a:rPr lang="en-US" sz="2500" dirty="0" err="1" smtClean="0">
                <a:latin typeface="Cambria" panose="02040503050406030204" pitchFamily="18" charset="0"/>
              </a:rPr>
              <a:t>học</a:t>
            </a:r>
            <a:r>
              <a:rPr lang="en-US" sz="2500" dirty="0" smtClean="0">
                <a:latin typeface="Cambria" panose="02040503050406030204" pitchFamily="18" charset="0"/>
              </a:rPr>
              <a:t> </a:t>
            </a:r>
            <a:r>
              <a:rPr lang="en-US" sz="2500" dirty="0" err="1" smtClean="0">
                <a:latin typeface="Cambria" panose="02040503050406030204" pitchFamily="18" charset="0"/>
              </a:rPr>
              <a:t>duy</a:t>
            </a:r>
            <a:r>
              <a:rPr lang="en-US" sz="2500" dirty="0" smtClean="0">
                <a:latin typeface="Cambria" panose="02040503050406030204" pitchFamily="18" charset="0"/>
              </a:rPr>
              <a:t> </a:t>
            </a:r>
            <a:r>
              <a:rPr lang="en-US" sz="2500" dirty="0" err="1" smtClean="0">
                <a:latin typeface="Cambria" panose="02040503050406030204" pitchFamily="18" charset="0"/>
              </a:rPr>
              <a:t>tân</a:t>
            </a:r>
            <a:r>
              <a:rPr lang="en-US" sz="2500" dirty="0" smtClean="0">
                <a:latin typeface="Cambria" panose="02040503050406030204" pitchFamily="18" charset="0"/>
              </a:rPr>
              <a:t>,(2016) </a:t>
            </a:r>
            <a:r>
              <a:rPr lang="en-US" sz="2500" dirty="0" err="1" smtClean="0">
                <a:latin typeface="Cambria" panose="02040503050406030204" pitchFamily="18" charset="0"/>
              </a:rPr>
              <a:t>Tập</a:t>
            </a:r>
            <a:r>
              <a:rPr lang="en-US" sz="2500" dirty="0" smtClean="0">
                <a:latin typeface="Cambria" panose="02040503050406030204" pitchFamily="18" charset="0"/>
              </a:rPr>
              <a:t> </a:t>
            </a:r>
            <a:r>
              <a:rPr lang="en-US" sz="2500" dirty="0" err="1" smtClean="0">
                <a:latin typeface="Cambria" panose="02040503050406030204" pitchFamily="18" charset="0"/>
              </a:rPr>
              <a:t>bài</a:t>
            </a:r>
            <a:r>
              <a:rPr lang="en-US" sz="2500" dirty="0" smtClean="0">
                <a:latin typeface="Cambria" panose="02040503050406030204" pitchFamily="18" charset="0"/>
              </a:rPr>
              <a:t> </a:t>
            </a:r>
            <a:r>
              <a:rPr lang="en-US" sz="2500" dirty="0" err="1" smtClean="0">
                <a:latin typeface="Cambria" panose="02040503050406030204" pitchFamily="18" charset="0"/>
              </a:rPr>
              <a:t>giảng</a:t>
            </a:r>
            <a:r>
              <a:rPr lang="en-US" sz="2500" dirty="0" smtClean="0">
                <a:latin typeface="Cambria" panose="02040503050406030204" pitchFamily="18" charset="0"/>
              </a:rPr>
              <a:t> </a:t>
            </a:r>
            <a:r>
              <a:rPr lang="en-US" sz="2500" dirty="0" err="1" smtClean="0">
                <a:latin typeface="Cambria" panose="02040503050406030204" pitchFamily="18" charset="0"/>
              </a:rPr>
              <a:t>Bệnh</a:t>
            </a:r>
            <a:r>
              <a:rPr lang="en-US" sz="2500" dirty="0" smtClean="0">
                <a:latin typeface="Cambria" panose="02040503050406030204" pitchFamily="18" charset="0"/>
              </a:rPr>
              <a:t> </a:t>
            </a:r>
            <a:r>
              <a:rPr lang="en-US" sz="2500" dirty="0" err="1" smtClean="0">
                <a:latin typeface="Cambria" panose="02040503050406030204" pitchFamily="18" charset="0"/>
              </a:rPr>
              <a:t>lý</a:t>
            </a:r>
            <a:r>
              <a:rPr lang="en-US" sz="2500" dirty="0" smtClean="0">
                <a:latin typeface="Cambria" panose="02040503050406030204" pitchFamily="18" charset="0"/>
              </a:rPr>
              <a:t> </a:t>
            </a:r>
            <a:r>
              <a:rPr lang="en-US" sz="2500" dirty="0" err="1" smtClean="0">
                <a:latin typeface="Cambria" panose="02040503050406030204" pitchFamily="18" charset="0"/>
              </a:rPr>
              <a:t>học</a:t>
            </a:r>
            <a:endParaRPr lang="en-US" sz="2500" dirty="0" smtClean="0">
              <a:latin typeface="Cambria" panose="02040503050406030204" pitchFamily="18" charset="0"/>
            </a:endParaRPr>
          </a:p>
          <a:p>
            <a:r>
              <a:rPr lang="en-US" sz="2500" dirty="0" err="1" smtClean="0">
                <a:latin typeface="Cambria" panose="02040503050406030204" pitchFamily="18" charset="0"/>
              </a:rPr>
              <a:t>Các</a:t>
            </a:r>
            <a:r>
              <a:rPr lang="en-US" sz="2500" dirty="0" smtClean="0">
                <a:latin typeface="Cambria" panose="02040503050406030204" pitchFamily="18" charset="0"/>
              </a:rPr>
              <a:t> </a:t>
            </a:r>
            <a:r>
              <a:rPr lang="en-US" sz="2500" dirty="0" err="1" smtClean="0">
                <a:latin typeface="Cambria" panose="02040503050406030204" pitchFamily="18" charset="0"/>
              </a:rPr>
              <a:t>giáo</a:t>
            </a:r>
            <a:r>
              <a:rPr lang="en-US" sz="2500" dirty="0" smtClean="0">
                <a:latin typeface="Cambria" panose="02040503050406030204" pitchFamily="18" charset="0"/>
              </a:rPr>
              <a:t> </a:t>
            </a:r>
            <a:r>
              <a:rPr lang="en-US" sz="2500" dirty="0" err="1" smtClean="0">
                <a:latin typeface="Cambria" panose="02040503050406030204" pitchFamily="18" charset="0"/>
              </a:rPr>
              <a:t>trình</a:t>
            </a:r>
            <a:r>
              <a:rPr lang="en-US" sz="2500" dirty="0" smtClean="0">
                <a:latin typeface="Cambria" panose="02040503050406030204" pitchFamily="18" charset="0"/>
              </a:rPr>
              <a:t> </a:t>
            </a:r>
            <a:r>
              <a:rPr lang="en-US" sz="2500" dirty="0" err="1" smtClean="0">
                <a:latin typeface="Cambria" panose="02040503050406030204" pitchFamily="18" charset="0"/>
              </a:rPr>
              <a:t>về</a:t>
            </a:r>
            <a:r>
              <a:rPr lang="en-US" sz="2500" dirty="0" smtClean="0">
                <a:latin typeface="Cambria" panose="02040503050406030204" pitchFamily="18" charset="0"/>
              </a:rPr>
              <a:t> </a:t>
            </a:r>
            <a:r>
              <a:rPr lang="en-US" sz="2500" dirty="0" err="1" smtClean="0">
                <a:latin typeface="Cambria" panose="02040503050406030204" pitchFamily="18" charset="0"/>
              </a:rPr>
              <a:t>bệnh</a:t>
            </a:r>
            <a:r>
              <a:rPr lang="en-US" sz="2500" dirty="0" smtClean="0">
                <a:latin typeface="Cambria" panose="02040503050406030204" pitchFamily="18" charset="0"/>
              </a:rPr>
              <a:t> </a:t>
            </a:r>
            <a:r>
              <a:rPr lang="en-US" sz="2500" dirty="0" err="1" smtClean="0">
                <a:latin typeface="Cambria" panose="02040503050406030204" pitchFamily="18" charset="0"/>
              </a:rPr>
              <a:t>học</a:t>
            </a:r>
            <a:r>
              <a:rPr lang="en-US" sz="2500" dirty="0" smtClean="0">
                <a:latin typeface="Cambria" panose="02040503050406030204" pitchFamily="18" charset="0"/>
              </a:rPr>
              <a:t>, </a:t>
            </a:r>
            <a:r>
              <a:rPr lang="en-US" sz="2500" dirty="0" err="1" smtClean="0">
                <a:latin typeface="Cambria" panose="02040503050406030204" pitchFamily="18" charset="0"/>
              </a:rPr>
              <a:t>dược</a:t>
            </a:r>
            <a:r>
              <a:rPr lang="en-US" sz="2500" dirty="0" smtClean="0">
                <a:latin typeface="Cambria" panose="02040503050406030204" pitchFamily="18" charset="0"/>
              </a:rPr>
              <a:t> </a:t>
            </a:r>
            <a:r>
              <a:rPr lang="en-US" sz="2500" dirty="0" err="1" smtClean="0">
                <a:latin typeface="Cambria" panose="02040503050406030204" pitchFamily="18" charset="0"/>
              </a:rPr>
              <a:t>lý</a:t>
            </a:r>
            <a:r>
              <a:rPr lang="en-US" sz="2500" dirty="0" smtClean="0">
                <a:latin typeface="Cambria" panose="02040503050406030204" pitchFamily="18" charset="0"/>
              </a:rPr>
              <a:t>, </a:t>
            </a:r>
            <a:r>
              <a:rPr lang="en-US" sz="2500" dirty="0" err="1" smtClean="0">
                <a:latin typeface="Cambria" panose="02040503050406030204" pitchFamily="18" charset="0"/>
              </a:rPr>
              <a:t>dược</a:t>
            </a:r>
            <a:r>
              <a:rPr lang="en-US" sz="2500" dirty="0" smtClean="0">
                <a:latin typeface="Cambria" panose="02040503050406030204" pitchFamily="18" charset="0"/>
              </a:rPr>
              <a:t> </a:t>
            </a:r>
            <a:r>
              <a:rPr lang="en-US" sz="2500" dirty="0" err="1" smtClean="0">
                <a:latin typeface="Cambria" panose="02040503050406030204" pitchFamily="18" charset="0"/>
              </a:rPr>
              <a:t>lâm</a:t>
            </a:r>
            <a:r>
              <a:rPr lang="en-US" sz="2500" dirty="0" smtClean="0">
                <a:latin typeface="Cambria" panose="02040503050406030204" pitchFamily="18" charset="0"/>
              </a:rPr>
              <a:t> </a:t>
            </a:r>
            <a:r>
              <a:rPr lang="en-US" sz="2500" dirty="0" err="1" smtClean="0">
                <a:latin typeface="Cambria" panose="02040503050406030204" pitchFamily="18" charset="0"/>
              </a:rPr>
              <a:t>sàng</a:t>
            </a:r>
            <a:r>
              <a:rPr lang="en-US" sz="2500" dirty="0" smtClean="0">
                <a:latin typeface="Cambria" panose="02040503050406030204" pitchFamily="18" charset="0"/>
              </a:rPr>
              <a:t>.</a:t>
            </a:r>
            <a:endParaRPr lang="vi-VN" sz="2500" dirty="0">
              <a:latin typeface="Cambria" panose="02040503050406030204" pitchFamily="18" charset="0"/>
            </a:endParaRPr>
          </a:p>
        </p:txBody>
      </p:sp>
    </p:spTree>
    <p:extLst>
      <p:ext uri="{BB962C8B-B14F-4D97-AF65-F5344CB8AC3E}">
        <p14:creationId xmlns:p14="http://schemas.microsoft.com/office/powerpoint/2010/main" val="2180448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rcRect l="133" r="133"/>
          <a:stretch/>
        </p:blipFill>
        <p:spPr>
          <a:xfrm>
            <a:off x="0" y="36838"/>
            <a:ext cx="9119622" cy="6830217"/>
          </a:xfrm>
          <a:prstGeom prst="rect">
            <a:avLst/>
          </a:prstGeom>
        </p:spPr>
      </p:pic>
      <p:sp>
        <p:nvSpPr>
          <p:cNvPr id="9" name="TextBox 8"/>
          <p:cNvSpPr txBox="1"/>
          <p:nvPr/>
        </p:nvSpPr>
        <p:spPr>
          <a:xfrm>
            <a:off x="539552" y="1716902"/>
            <a:ext cx="7848872" cy="1938992"/>
          </a:xfrm>
          <a:prstGeom prst="rect">
            <a:avLst/>
          </a:prstGeom>
          <a:noFill/>
        </p:spPr>
        <p:txBody>
          <a:bodyPr wrap="square" rtlCol="0">
            <a:spAutoFit/>
          </a:bodyPr>
          <a:lstStyle/>
          <a:p>
            <a:pPr algn="ctr"/>
            <a:r>
              <a:rPr lang="en-US" sz="6000" b="1" dirty="0" err="1" smtClean="0"/>
              <a:t>Cảm</a:t>
            </a:r>
            <a:r>
              <a:rPr lang="en-US" sz="6000" b="1" dirty="0" smtClean="0"/>
              <a:t> </a:t>
            </a:r>
            <a:r>
              <a:rPr lang="en-US" sz="6000" b="1" dirty="0" err="1" smtClean="0"/>
              <a:t>ơn</a:t>
            </a:r>
            <a:r>
              <a:rPr lang="en-US" sz="6000" b="1" dirty="0" smtClean="0"/>
              <a:t> </a:t>
            </a:r>
            <a:r>
              <a:rPr lang="en-US" sz="6000" b="1" dirty="0" err="1" smtClean="0"/>
              <a:t>thầy</a:t>
            </a:r>
            <a:r>
              <a:rPr lang="en-US" sz="6000" b="1" dirty="0" smtClean="0"/>
              <a:t> </a:t>
            </a:r>
            <a:r>
              <a:rPr lang="en-US" sz="6000" b="1" dirty="0" err="1" smtClean="0"/>
              <a:t>và</a:t>
            </a:r>
            <a:r>
              <a:rPr lang="en-US" sz="6000" b="1" dirty="0" smtClean="0"/>
              <a:t> </a:t>
            </a:r>
            <a:r>
              <a:rPr lang="en-US" sz="6000" b="1" dirty="0" err="1" smtClean="0"/>
              <a:t>các</a:t>
            </a:r>
            <a:r>
              <a:rPr lang="en-US" sz="6000" b="1" dirty="0" smtClean="0"/>
              <a:t> </a:t>
            </a:r>
            <a:r>
              <a:rPr lang="en-US" sz="6000" b="1" dirty="0" err="1" smtClean="0"/>
              <a:t>bạn</a:t>
            </a:r>
            <a:r>
              <a:rPr lang="en-US" sz="6000" b="1" dirty="0" smtClean="0"/>
              <a:t> </a:t>
            </a:r>
            <a:r>
              <a:rPr lang="en-US" sz="6000" b="1" dirty="0" err="1" smtClean="0"/>
              <a:t>đã</a:t>
            </a:r>
            <a:r>
              <a:rPr lang="en-US" sz="6000" b="1" dirty="0" smtClean="0"/>
              <a:t> </a:t>
            </a:r>
            <a:r>
              <a:rPr lang="en-US" sz="6000" b="1" dirty="0" err="1" smtClean="0"/>
              <a:t>lắng</a:t>
            </a:r>
            <a:r>
              <a:rPr lang="en-US" sz="6000" b="1" dirty="0" smtClean="0"/>
              <a:t> </a:t>
            </a:r>
            <a:r>
              <a:rPr lang="en-US" sz="6000" b="1" dirty="0" err="1" smtClean="0"/>
              <a:t>nghe</a:t>
            </a:r>
            <a:endParaRPr lang="en-US" sz="6000" b="1" dirty="0"/>
          </a:p>
        </p:txBody>
      </p:sp>
    </p:spTree>
    <p:extLst>
      <p:ext uri="{BB962C8B-B14F-4D97-AF65-F5344CB8AC3E}">
        <p14:creationId xmlns:p14="http://schemas.microsoft.com/office/powerpoint/2010/main" val="2925350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7676926" cy="954344"/>
          </a:xfrm>
        </p:spPr>
        <p:txBody>
          <a:bodyPr>
            <a:normAutofit fontScale="90000"/>
          </a:bodyPr>
          <a:lstStyle/>
          <a:p>
            <a:pPr algn="l"/>
            <a:r>
              <a:rPr lang="en-US" b="1" dirty="0" smtClean="0">
                <a:solidFill>
                  <a:schemeClr val="tx2"/>
                </a:solidFill>
                <a:latin typeface="Cambria" panose="02040503050406030204" pitchFamily="18" charset="0"/>
              </a:rPr>
              <a:t>1. </a:t>
            </a:r>
            <a:r>
              <a:rPr lang="vi-VN" b="1" dirty="0" smtClean="0">
                <a:solidFill>
                  <a:schemeClr val="tx2"/>
                </a:solidFill>
                <a:latin typeface="Cambria" panose="02040503050406030204" pitchFamily="18" charset="0"/>
              </a:rPr>
              <a:t>Định nghĩa, nguyên nhân và bệnh sinh</a:t>
            </a:r>
            <a:r>
              <a:rPr lang="en-US" dirty="0" smtClean="0">
                <a:latin typeface="Cambria" panose="02040503050406030204" pitchFamily="18" charset="0"/>
              </a:rPr>
              <a:t/>
            </a:r>
            <a:br>
              <a:rPr lang="en-US" dirty="0" smtClean="0">
                <a:latin typeface="Cambria" panose="02040503050406030204" pitchFamily="18" charset="0"/>
              </a:rPr>
            </a:br>
            <a:endParaRPr lang="vi-VN" sz="3600" dirty="0">
              <a:latin typeface="Cambria" panose="02040503050406030204" pitchFamily="18" charset="0"/>
            </a:endParaRPr>
          </a:p>
        </p:txBody>
      </p:sp>
      <p:sp>
        <p:nvSpPr>
          <p:cNvPr id="3" name="Subtitle 2"/>
          <p:cNvSpPr>
            <a:spLocks noGrp="1"/>
          </p:cNvSpPr>
          <p:nvPr>
            <p:ph type="subTitle" idx="1"/>
          </p:nvPr>
        </p:nvSpPr>
        <p:spPr>
          <a:xfrm>
            <a:off x="323528" y="1443004"/>
            <a:ext cx="8640960" cy="2232248"/>
          </a:xfrm>
        </p:spPr>
        <p:txBody>
          <a:bodyPr>
            <a:normAutofit/>
          </a:bodyPr>
          <a:lstStyle/>
          <a:p>
            <a:pPr marL="457200" indent="-457200" algn="l"/>
            <a:r>
              <a:rPr lang="en-US" sz="2500" b="1" dirty="0" smtClean="0">
                <a:solidFill>
                  <a:schemeClr val="tx1"/>
                </a:solidFill>
              </a:rPr>
              <a:t>1.1. </a:t>
            </a:r>
            <a:r>
              <a:rPr lang="en-US" sz="2500" b="1" dirty="0" err="1" smtClean="0">
                <a:solidFill>
                  <a:schemeClr val="tx1"/>
                </a:solidFill>
                <a:latin typeface="Cambria" pitchFamily="18" charset="0"/>
              </a:rPr>
              <a:t>Định</a:t>
            </a:r>
            <a:r>
              <a:rPr lang="en-US" sz="2500" b="1" dirty="0" smtClean="0">
                <a:solidFill>
                  <a:schemeClr val="tx1"/>
                </a:solidFill>
                <a:latin typeface="Cambria" pitchFamily="18" charset="0"/>
              </a:rPr>
              <a:t> </a:t>
            </a:r>
            <a:r>
              <a:rPr lang="en-US" sz="2500" b="1" dirty="0" err="1" smtClean="0">
                <a:solidFill>
                  <a:schemeClr val="tx1"/>
                </a:solidFill>
                <a:latin typeface="Cambria" pitchFamily="18" charset="0"/>
              </a:rPr>
              <a:t>nghĩa</a:t>
            </a:r>
            <a:r>
              <a:rPr lang="en-US" sz="2500" b="1" dirty="0">
                <a:solidFill>
                  <a:schemeClr val="tx1"/>
                </a:solidFill>
                <a:latin typeface="Cambria" pitchFamily="18" charset="0"/>
              </a:rPr>
              <a:t>:</a:t>
            </a:r>
            <a:endParaRPr lang="en-US" sz="2500" b="1" dirty="0" smtClean="0">
              <a:solidFill>
                <a:schemeClr val="tx1"/>
              </a:solidFill>
              <a:latin typeface="Cambria" pitchFamily="18" charset="0"/>
            </a:endParaRPr>
          </a:p>
          <a:p>
            <a:pPr marL="342900" indent="-342900" algn="just">
              <a:buFont typeface="Arial" pitchFamily="34" charset="0"/>
              <a:buChar char="•"/>
            </a:pPr>
            <a:r>
              <a:rPr lang="vi-VN" sz="2500" dirty="0" smtClean="0">
                <a:solidFill>
                  <a:schemeClr val="tx1"/>
                </a:solidFill>
                <a:latin typeface="Cambria" pitchFamily="18" charset="0"/>
              </a:rPr>
              <a:t>Áp xe gan do amip là một bệnh có nhiều ổ mủ trong nhu mô gan do amip gây ra.</a:t>
            </a:r>
            <a:endParaRPr lang="en-US" sz="2500" dirty="0" smtClean="0">
              <a:solidFill>
                <a:schemeClr val="tx1"/>
              </a:solidFill>
              <a:latin typeface="Cambria" pitchFamily="18" charset="0"/>
            </a:endParaRPr>
          </a:p>
          <a:p>
            <a:pPr marL="342900" indent="-342900" algn="just">
              <a:buFont typeface="Arial" pitchFamily="34" charset="0"/>
              <a:buChar char="•"/>
            </a:pPr>
            <a:r>
              <a:rPr lang="vi-VN" sz="2500" dirty="0" smtClean="0">
                <a:solidFill>
                  <a:schemeClr val="tx1"/>
                </a:solidFill>
                <a:latin typeface="Cambria" pitchFamily="18" charset="0"/>
              </a:rPr>
              <a:t>Trong các bệnh nhiễm khuẩn gan mật thì đây là một trong những bệnh hay gặp nhất ở nước ta:</a:t>
            </a:r>
            <a:r>
              <a:rPr lang="en-US" sz="2500" dirty="0" smtClean="0">
                <a:solidFill>
                  <a:schemeClr val="tx1"/>
                </a:solidFill>
                <a:latin typeface="Cambria" pitchFamily="18" charset="0"/>
              </a:rPr>
              <a:t>             </a:t>
            </a:r>
          </a:p>
          <a:p>
            <a:pPr algn="l"/>
            <a:endParaRPr lang="en-US" sz="2500" dirty="0" smtClean="0">
              <a:solidFill>
                <a:schemeClr val="tx1"/>
              </a:solidFill>
            </a:endParaRPr>
          </a:p>
        </p:txBody>
      </p:sp>
      <p:sp>
        <p:nvSpPr>
          <p:cNvPr id="6" name="TextBox 5"/>
          <p:cNvSpPr txBox="1"/>
          <p:nvPr/>
        </p:nvSpPr>
        <p:spPr>
          <a:xfrm>
            <a:off x="611560" y="3675252"/>
            <a:ext cx="5112568" cy="3170099"/>
          </a:xfrm>
          <a:prstGeom prst="rect">
            <a:avLst/>
          </a:prstGeom>
          <a:noFill/>
        </p:spPr>
        <p:txBody>
          <a:bodyPr wrap="square" rtlCol="0">
            <a:spAutoFit/>
          </a:bodyPr>
          <a:lstStyle/>
          <a:p>
            <a:pPr marL="342900" indent="-342900" algn="just">
              <a:buFont typeface="Wingdings" pitchFamily="2" charset="2"/>
              <a:buChar char="Ø"/>
            </a:pPr>
            <a:r>
              <a:rPr lang="vi-VN" sz="2500" dirty="0" smtClean="0">
                <a:latin typeface="Cambria" pitchFamily="18" charset="0"/>
              </a:rPr>
              <a:t>Tại bệnh viện Bạch Mai từ 1977-1990 gặp 158 ca Nguyễn Khánh Trạch(1991)</a:t>
            </a:r>
          </a:p>
          <a:p>
            <a:pPr marL="342900" indent="-342900" algn="just">
              <a:buFont typeface="Wingdings" pitchFamily="2" charset="2"/>
              <a:buChar char="Ø"/>
            </a:pPr>
            <a:r>
              <a:rPr lang="vi-VN" sz="2500" dirty="0" smtClean="0">
                <a:latin typeface="Cambria" pitchFamily="18" charset="0"/>
              </a:rPr>
              <a:t>Thống kê tử vong của Quân y viện 103 từ 1982-1992 tử vong do áp xe gan chiếm 3,7% các bệnh về tiêu hóa và 0,86% trong tử vong chung Hoàng Gia Lợi(1993)</a:t>
            </a:r>
            <a:endParaRPr lang="en-US" sz="2500" dirty="0">
              <a:latin typeface="Cambria"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59" y="3861048"/>
            <a:ext cx="2962615" cy="2592288"/>
          </a:xfrm>
          <a:prstGeom prst="rect">
            <a:avLst/>
          </a:prstGeom>
        </p:spPr>
      </p:pic>
    </p:spTree>
    <p:extLst>
      <p:ext uri="{BB962C8B-B14F-4D97-AF65-F5344CB8AC3E}">
        <p14:creationId xmlns:p14="http://schemas.microsoft.com/office/powerpoint/2010/main" val="3150244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5976664" cy="6669360"/>
          </a:xfrm>
        </p:spPr>
        <p:txBody>
          <a:bodyPr>
            <a:normAutofit lnSpcReduction="10000"/>
          </a:bodyPr>
          <a:lstStyle/>
          <a:p>
            <a:pPr marL="457200" indent="-457200">
              <a:buNone/>
            </a:pPr>
            <a:r>
              <a:rPr lang="vi-VN" sz="2500" b="1" dirty="0" smtClean="0">
                <a:latin typeface="Cambria" pitchFamily="18" charset="0"/>
              </a:rPr>
              <a:t>1.2. Nguyên nhân và bệnh sinh:</a:t>
            </a:r>
          </a:p>
          <a:p>
            <a:pPr algn="just">
              <a:buFont typeface="Wingdings" pitchFamily="2" charset="2"/>
              <a:buChar char="v"/>
            </a:pPr>
            <a:r>
              <a:rPr lang="vi-VN" sz="2500" dirty="0" smtClean="0">
                <a:latin typeface="Cambria" pitchFamily="18" charset="0"/>
              </a:rPr>
              <a:t>Amip gây bệnh Entamoeba vegetative histolytica thể này ăn hồng cầu là thể gây bệnh.</a:t>
            </a:r>
          </a:p>
          <a:p>
            <a:pPr algn="just">
              <a:buFont typeface="Wingdings" pitchFamily="2" charset="2"/>
              <a:buChar char="v"/>
            </a:pPr>
            <a:r>
              <a:rPr lang="vi-VN" sz="2500" dirty="0" smtClean="0">
                <a:latin typeface="Cambria" pitchFamily="18" charset="0"/>
              </a:rPr>
              <a:t>Sau khi chui qua niêm mạc đại tràng để đột nhập vào máu, amip theo tĩnh mạch vào tuần hoàn cửa hoặc bạch mạch đến gan.</a:t>
            </a:r>
          </a:p>
          <a:p>
            <a:pPr algn="just">
              <a:buFont typeface="Wingdings" pitchFamily="2" charset="2"/>
              <a:buChar char="v"/>
            </a:pPr>
            <a:r>
              <a:rPr lang="vi-VN" sz="2500" dirty="0" smtClean="0">
                <a:latin typeface="Cambria" pitchFamily="18" charset="0"/>
              </a:rPr>
              <a:t>Amip gây ra các vi huyết khối do tắc mạch rồi hoại tử, nhiều ổ hoại tử hợp thành ổ áp xe, 90% bên phải kích thước trung bình 5-6cm chứa khoảng 500ml mủ.</a:t>
            </a:r>
          </a:p>
          <a:p>
            <a:pPr algn="just">
              <a:buFont typeface="Wingdings" pitchFamily="2" charset="2"/>
              <a:buChar char="v"/>
            </a:pPr>
            <a:r>
              <a:rPr lang="vi-VN" sz="2500" dirty="0" smtClean="0">
                <a:latin typeface="Cambria" pitchFamily="18" charset="0"/>
              </a:rPr>
              <a:t>Kén amip theo phân ra ngoài, có thể tồn tại 10-15 ngày, không bị tiêu hủy bởi thuốc tím và clor, trong formol 0,5% sau 30 phút kén mới chết.</a:t>
            </a:r>
          </a:p>
          <a:p>
            <a:pPr algn="just">
              <a:buFont typeface="Wingdings" pitchFamily="2" charset="2"/>
              <a:buChar char="§"/>
            </a:pPr>
            <a:endParaRPr lang="en-US" sz="2500" b="1" dirty="0" smtClean="0">
              <a:latin typeface="Cambria" pitchFamily="18" charset="0"/>
            </a:endParaRPr>
          </a:p>
          <a:p>
            <a:pPr marL="0" indent="0">
              <a:buNone/>
            </a:pPr>
            <a:endParaRPr lang="en-US" sz="2500" dirty="0" smtClean="0"/>
          </a:p>
          <a:p>
            <a:pPr marL="0" indent="0">
              <a:buNone/>
            </a:pPr>
            <a:endParaRPr lang="en-US" sz="2500" dirty="0" smtClean="0"/>
          </a:p>
          <a:p>
            <a:pPr>
              <a:buFont typeface="Wingdings" panose="05000000000000000000" pitchFamily="2" charset="2"/>
              <a:buChar char="Ø"/>
            </a:pPr>
            <a:endParaRPr lang="vi-VN" sz="2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0064" y="775683"/>
            <a:ext cx="2726432" cy="2016224"/>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0064" y="3717032"/>
            <a:ext cx="2732892" cy="2278055"/>
          </a:xfrm>
          <a:prstGeom prst="rect">
            <a:avLst/>
          </a:prstGeom>
        </p:spPr>
      </p:pic>
    </p:spTree>
    <p:extLst>
      <p:ext uri="{BB962C8B-B14F-4D97-AF65-F5344CB8AC3E}">
        <p14:creationId xmlns:p14="http://schemas.microsoft.com/office/powerpoint/2010/main" val="2222796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4857403"/>
          </a:xfrm>
        </p:spPr>
        <p:txBody>
          <a:bodyPr>
            <a:normAutofit/>
          </a:bodyPr>
          <a:lstStyle/>
          <a:p>
            <a:pPr>
              <a:buNone/>
            </a:pPr>
            <a:r>
              <a:rPr lang="en-US" sz="2500" b="1" dirty="0" smtClean="0">
                <a:latin typeface="Cambria" panose="02040503050406030204" pitchFamily="18" charset="0"/>
              </a:rPr>
              <a:t> </a:t>
            </a:r>
          </a:p>
          <a:p>
            <a:pPr marL="0" indent="0">
              <a:buNone/>
            </a:pPr>
            <a:endParaRPr lang="en-US" sz="2500" dirty="0" smtClean="0">
              <a:latin typeface="Cambria" panose="02040503050406030204" pitchFamily="18" charset="0"/>
            </a:endParaRPr>
          </a:p>
          <a:p>
            <a:pPr marL="0" indent="0">
              <a:buNone/>
            </a:pPr>
            <a:endParaRPr lang="vi-VN" sz="2500" dirty="0">
              <a:latin typeface="Cambria" panose="02040503050406030204" pitchFamily="18" charset="0"/>
            </a:endParaRPr>
          </a:p>
        </p:txBody>
      </p:sp>
      <p:sp>
        <p:nvSpPr>
          <p:cNvPr id="2" name="TextBox 1"/>
          <p:cNvSpPr txBox="1"/>
          <p:nvPr/>
        </p:nvSpPr>
        <p:spPr>
          <a:xfrm>
            <a:off x="251520" y="188640"/>
            <a:ext cx="8675873" cy="6093976"/>
          </a:xfrm>
          <a:prstGeom prst="rect">
            <a:avLst/>
          </a:prstGeom>
          <a:noFill/>
        </p:spPr>
        <p:txBody>
          <a:bodyPr wrap="square" rtlCol="0">
            <a:spAutoFit/>
          </a:bodyPr>
          <a:lstStyle/>
          <a:p>
            <a:r>
              <a:rPr lang="en-US" sz="4000" b="1" dirty="0" smtClean="0">
                <a:solidFill>
                  <a:schemeClr val="accent1">
                    <a:lumMod val="75000"/>
                  </a:schemeClr>
                </a:solidFill>
                <a:latin typeface="Cambria" pitchFamily="18" charset="0"/>
              </a:rPr>
              <a:t>2.Triệu </a:t>
            </a:r>
            <a:r>
              <a:rPr lang="en-US" sz="4000" b="1" dirty="0" err="1" smtClean="0">
                <a:solidFill>
                  <a:schemeClr val="accent1">
                    <a:lumMod val="75000"/>
                  </a:schemeClr>
                </a:solidFill>
                <a:latin typeface="Cambria" pitchFamily="18" charset="0"/>
              </a:rPr>
              <a:t>chứng</a:t>
            </a:r>
            <a:r>
              <a:rPr lang="en-US" sz="4000" b="1" dirty="0" smtClean="0">
                <a:solidFill>
                  <a:schemeClr val="accent1">
                    <a:lumMod val="75000"/>
                  </a:schemeClr>
                </a:solidFill>
                <a:latin typeface="Cambria" pitchFamily="18" charset="0"/>
              </a:rPr>
              <a:t>:</a:t>
            </a:r>
          </a:p>
          <a:p>
            <a:r>
              <a:rPr lang="en-US" sz="2500" b="1" dirty="0" smtClean="0">
                <a:latin typeface="Cambria" pitchFamily="18" charset="0"/>
              </a:rPr>
              <a:t>2.1. </a:t>
            </a:r>
            <a:r>
              <a:rPr lang="en-US" sz="2500" b="1" dirty="0" err="1" smtClean="0">
                <a:latin typeface="Cambria" pitchFamily="18" charset="0"/>
              </a:rPr>
              <a:t>Lâm</a:t>
            </a:r>
            <a:r>
              <a:rPr lang="en-US" sz="2500" b="1" dirty="0" smtClean="0">
                <a:latin typeface="Cambria" pitchFamily="18" charset="0"/>
              </a:rPr>
              <a:t> </a:t>
            </a:r>
            <a:r>
              <a:rPr lang="en-US" sz="2500" b="1" dirty="0" err="1" smtClean="0">
                <a:latin typeface="Cambria" pitchFamily="18" charset="0"/>
              </a:rPr>
              <a:t>sàng</a:t>
            </a:r>
            <a:endParaRPr lang="en-US" sz="2500" b="1" dirty="0" smtClean="0">
              <a:latin typeface="Cambria" pitchFamily="18" charset="0"/>
            </a:endParaRPr>
          </a:p>
          <a:p>
            <a:pPr marL="457200" indent="-457200">
              <a:buFont typeface="+mj-lt"/>
              <a:buAutoNum type="alphaLcPeriod"/>
            </a:pPr>
            <a:r>
              <a:rPr lang="en-US" sz="2500" dirty="0" err="1" smtClean="0">
                <a:latin typeface="Cambria" pitchFamily="18" charset="0"/>
              </a:rPr>
              <a:t>Thể</a:t>
            </a:r>
            <a:r>
              <a:rPr lang="en-US" sz="2500" dirty="0" smtClean="0">
                <a:latin typeface="Cambria" pitchFamily="18" charset="0"/>
              </a:rPr>
              <a:t> </a:t>
            </a:r>
            <a:r>
              <a:rPr lang="en-US" sz="2500" dirty="0" err="1" smtClean="0">
                <a:latin typeface="Cambria" pitchFamily="18" charset="0"/>
              </a:rPr>
              <a:t>điển</a:t>
            </a:r>
            <a:r>
              <a:rPr lang="en-US" sz="2500" dirty="0" smtClean="0">
                <a:latin typeface="Cambria" pitchFamily="18" charset="0"/>
              </a:rPr>
              <a:t> </a:t>
            </a:r>
            <a:r>
              <a:rPr lang="en-US" sz="2500" dirty="0" err="1" smtClean="0">
                <a:latin typeface="Cambria" pitchFamily="18" charset="0"/>
              </a:rPr>
              <a:t>hình</a:t>
            </a:r>
            <a:r>
              <a:rPr lang="en-US" sz="2500" dirty="0" smtClean="0">
                <a:latin typeface="Cambria" pitchFamily="18" charset="0"/>
              </a:rPr>
              <a:t>:</a:t>
            </a:r>
          </a:p>
          <a:p>
            <a:pPr algn="just"/>
            <a:r>
              <a:rPr lang="en-US" sz="2500" dirty="0" err="1" smtClean="0">
                <a:latin typeface="Cambria" pitchFamily="18" charset="0"/>
              </a:rPr>
              <a:t>Chiếm</a:t>
            </a:r>
            <a:r>
              <a:rPr lang="en-US" sz="2500" dirty="0" smtClean="0">
                <a:latin typeface="Cambria" pitchFamily="18" charset="0"/>
              </a:rPr>
              <a:t> </a:t>
            </a:r>
            <a:r>
              <a:rPr lang="en-US" sz="2500" dirty="0" err="1" smtClean="0">
                <a:latin typeface="Cambria" pitchFamily="18" charset="0"/>
              </a:rPr>
              <a:t>khoảng</a:t>
            </a:r>
            <a:r>
              <a:rPr lang="en-US" sz="2500" dirty="0" smtClean="0">
                <a:latin typeface="Cambria" pitchFamily="18" charset="0"/>
              </a:rPr>
              <a:t> 60-70% </a:t>
            </a:r>
            <a:r>
              <a:rPr lang="en-US" sz="2500" dirty="0" err="1" smtClean="0">
                <a:latin typeface="Cambria" pitchFamily="18" charset="0"/>
              </a:rPr>
              <a:t>trường</a:t>
            </a:r>
            <a:r>
              <a:rPr lang="en-US" sz="2500" dirty="0" smtClean="0">
                <a:latin typeface="Cambria" pitchFamily="18" charset="0"/>
              </a:rPr>
              <a:t> </a:t>
            </a:r>
            <a:r>
              <a:rPr lang="en-US" sz="2500" dirty="0" err="1" smtClean="0">
                <a:latin typeface="Cambria" pitchFamily="18" charset="0"/>
              </a:rPr>
              <a:t>hợp</a:t>
            </a:r>
            <a:r>
              <a:rPr lang="en-US" sz="2500" dirty="0" smtClean="0">
                <a:latin typeface="Cambria" pitchFamily="18" charset="0"/>
              </a:rPr>
              <a:t>, </a:t>
            </a:r>
            <a:r>
              <a:rPr lang="en-US" sz="2500" dirty="0" err="1" smtClean="0">
                <a:latin typeface="Cambria" pitchFamily="18" charset="0"/>
              </a:rPr>
              <a:t>có</a:t>
            </a:r>
            <a:r>
              <a:rPr lang="en-US" sz="2500" dirty="0" smtClean="0">
                <a:latin typeface="Cambria" pitchFamily="18" charset="0"/>
              </a:rPr>
              <a:t> 3 </a:t>
            </a:r>
            <a:r>
              <a:rPr lang="en-US" sz="2500" dirty="0" err="1" smtClean="0">
                <a:latin typeface="Cambria" pitchFamily="18" charset="0"/>
              </a:rPr>
              <a:t>triệu</a:t>
            </a:r>
            <a:r>
              <a:rPr lang="en-US" sz="2500" dirty="0" smtClean="0">
                <a:latin typeface="Cambria" pitchFamily="18" charset="0"/>
              </a:rPr>
              <a:t> </a:t>
            </a:r>
            <a:r>
              <a:rPr lang="en-US" sz="2500" dirty="0" err="1" smtClean="0">
                <a:latin typeface="Cambria" pitchFamily="18" charset="0"/>
              </a:rPr>
              <a:t>chứng</a:t>
            </a:r>
            <a:r>
              <a:rPr lang="en-US" sz="2500" dirty="0" smtClean="0">
                <a:latin typeface="Cambria" pitchFamily="18" charset="0"/>
              </a:rPr>
              <a:t> </a:t>
            </a:r>
            <a:r>
              <a:rPr lang="en-US" sz="2500" dirty="0" err="1" smtClean="0">
                <a:latin typeface="Cambria" pitchFamily="18" charset="0"/>
              </a:rPr>
              <a:t>chủ</a:t>
            </a:r>
            <a:r>
              <a:rPr lang="en-US" sz="2500" dirty="0" smtClean="0">
                <a:latin typeface="Cambria" pitchFamily="18" charset="0"/>
              </a:rPr>
              <a:t> </a:t>
            </a:r>
            <a:r>
              <a:rPr lang="en-US" sz="2500" dirty="0" err="1" smtClean="0">
                <a:latin typeface="Cambria" pitchFamily="18" charset="0"/>
              </a:rPr>
              <a:t>yếu</a:t>
            </a:r>
            <a:r>
              <a:rPr lang="en-US" sz="2500" dirty="0" smtClean="0">
                <a:latin typeface="Cambria" pitchFamily="18" charset="0"/>
              </a:rPr>
              <a:t> </a:t>
            </a:r>
            <a:r>
              <a:rPr lang="en-US" sz="2500" dirty="0" err="1" smtClean="0">
                <a:latin typeface="Cambria" pitchFamily="18" charset="0"/>
              </a:rPr>
              <a:t>tạo</a:t>
            </a:r>
            <a:r>
              <a:rPr lang="en-US" sz="2500" dirty="0" smtClean="0">
                <a:latin typeface="Cambria" pitchFamily="18" charset="0"/>
              </a:rPr>
              <a:t> </a:t>
            </a:r>
            <a:r>
              <a:rPr lang="en-US" sz="2500" dirty="0" err="1" smtClean="0">
                <a:latin typeface="Cambria" pitchFamily="18" charset="0"/>
              </a:rPr>
              <a:t>thành</a:t>
            </a:r>
            <a:r>
              <a:rPr lang="en-US" sz="2500" dirty="0" smtClean="0">
                <a:latin typeface="Cambria" pitchFamily="18" charset="0"/>
              </a:rPr>
              <a:t> tam </a:t>
            </a:r>
            <a:r>
              <a:rPr lang="en-US" sz="2500" dirty="0" err="1" smtClean="0">
                <a:latin typeface="Cambria" pitchFamily="18" charset="0"/>
              </a:rPr>
              <a:t>giác</a:t>
            </a:r>
            <a:r>
              <a:rPr lang="en-US" sz="2500" dirty="0" smtClean="0">
                <a:latin typeface="Cambria" pitchFamily="18" charset="0"/>
              </a:rPr>
              <a:t> </a:t>
            </a:r>
            <a:r>
              <a:rPr lang="en-US" sz="2500" dirty="0" err="1" smtClean="0">
                <a:latin typeface="Cambria" pitchFamily="18" charset="0"/>
              </a:rPr>
              <a:t>Fontam</a:t>
            </a:r>
            <a:r>
              <a:rPr lang="en-US" sz="2500" dirty="0" smtClean="0">
                <a:latin typeface="Cambria" pitchFamily="18" charset="0"/>
              </a:rPr>
              <a:t>:</a:t>
            </a:r>
          </a:p>
          <a:p>
            <a:pPr marL="342900" indent="-342900" algn="just">
              <a:buFont typeface="Courier New" pitchFamily="49" charset="0"/>
              <a:buChar char="o"/>
            </a:pPr>
            <a:r>
              <a:rPr lang="en-US" sz="2500" dirty="0" err="1" smtClean="0">
                <a:latin typeface="Cambria" pitchFamily="18" charset="0"/>
              </a:rPr>
              <a:t>Sốt</a:t>
            </a:r>
            <a:r>
              <a:rPr lang="en-US" sz="2500" dirty="0" smtClean="0">
                <a:latin typeface="Cambria" pitchFamily="18" charset="0"/>
              </a:rPr>
              <a:t>: </a:t>
            </a:r>
            <a:r>
              <a:rPr lang="en-US" sz="2500" dirty="0" err="1" smtClean="0">
                <a:latin typeface="Cambria" pitchFamily="18" charset="0"/>
              </a:rPr>
              <a:t>có</a:t>
            </a:r>
            <a:r>
              <a:rPr lang="en-US" sz="2500" dirty="0" smtClean="0">
                <a:latin typeface="Cambria" pitchFamily="18" charset="0"/>
              </a:rPr>
              <a:t> </a:t>
            </a:r>
            <a:r>
              <a:rPr lang="en-US" sz="2500" dirty="0" err="1" smtClean="0">
                <a:latin typeface="Cambria" pitchFamily="18" charset="0"/>
              </a:rPr>
              <a:t>thể</a:t>
            </a:r>
            <a:r>
              <a:rPr lang="en-US" sz="2500" dirty="0" smtClean="0">
                <a:latin typeface="Cambria" pitchFamily="18" charset="0"/>
              </a:rPr>
              <a:t> 39-400</a:t>
            </a:r>
            <a:r>
              <a:rPr lang="vi-VN" sz="2500" dirty="0" smtClean="0">
                <a:latin typeface="Cambria" pitchFamily="18" charset="0"/>
              </a:rPr>
              <a:t>°C, sốt nhẹ 37,5-38°C.  Thường sốt 3-4 ngày trước khi đau hạ sườn phải và gan to.</a:t>
            </a:r>
          </a:p>
          <a:p>
            <a:pPr marL="342900" indent="-342900" algn="just">
              <a:buFont typeface="Courier New" pitchFamily="49" charset="0"/>
              <a:buChar char="o"/>
            </a:pPr>
            <a:r>
              <a:rPr lang="vi-VN" sz="2500" dirty="0" smtClean="0">
                <a:latin typeface="Cambria" pitchFamily="18" charset="0"/>
              </a:rPr>
              <a:t>Đau hạ sườn phải và vùng gan: đau mức độ cảm giác tức nặng đau nhói, đau khó chịu không dám cử động mạnh. Đau hạ sườn phải xuyên lên vai phải, khi ho đau tăng. Đau triền miên kéo dài suốt ngày đêm.</a:t>
            </a:r>
          </a:p>
          <a:p>
            <a:pPr marL="342900" indent="-342900" algn="just">
              <a:buFont typeface="Courier New" pitchFamily="49" charset="0"/>
              <a:buChar char="o"/>
            </a:pPr>
            <a:r>
              <a:rPr lang="vi-VN" sz="2500" dirty="0" smtClean="0">
                <a:latin typeface="Cambria" pitchFamily="18" charset="0"/>
              </a:rPr>
              <a:t>Gan to và đau: gan to không nhiều 3-4cm dưới sườn phải mềm nhẵn, bờ tù, ấn đau. Làm nghiệm pháp rung gan(+), dấu hiệu louddlow(+).</a:t>
            </a:r>
            <a:endParaRPr lang="en-US" sz="2500" dirty="0" smtClean="0">
              <a:latin typeface="Cambria" pitchFamily="18" charset="0"/>
            </a:endParaRPr>
          </a:p>
          <a:p>
            <a:pPr algn="just"/>
            <a:endParaRPr lang="en-US" sz="2500" dirty="0">
              <a:latin typeface="Cambria" pitchFamily="18" charset="0"/>
            </a:endParaRPr>
          </a:p>
        </p:txBody>
      </p:sp>
    </p:spTree>
    <p:extLst>
      <p:ext uri="{BB962C8B-B14F-4D97-AF65-F5344CB8AC3E}">
        <p14:creationId xmlns:p14="http://schemas.microsoft.com/office/powerpoint/2010/main" val="32711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476672"/>
            <a:ext cx="8064896" cy="4324261"/>
          </a:xfrm>
          <a:prstGeom prst="rect">
            <a:avLst/>
          </a:prstGeom>
          <a:noFill/>
        </p:spPr>
        <p:txBody>
          <a:bodyPr wrap="square" rtlCol="0">
            <a:spAutoFit/>
          </a:bodyPr>
          <a:lstStyle/>
          <a:p>
            <a:pPr algn="just"/>
            <a:r>
              <a:rPr lang="vi-VN" sz="2500" dirty="0" smtClean="0">
                <a:latin typeface="Cambria" pitchFamily="18" charset="0"/>
              </a:rPr>
              <a:t>Ngoài tam chứng Fontan là chủ yếu, có thể gặp một số triệu chứng khác ít gặp hơn:</a:t>
            </a:r>
          </a:p>
          <a:p>
            <a:pPr marL="342900" indent="-342900" algn="just">
              <a:buFont typeface="Wingdings" pitchFamily="2" charset="2"/>
              <a:buChar char="ü"/>
            </a:pPr>
            <a:r>
              <a:rPr lang="vi-VN" sz="2500" dirty="0" smtClean="0">
                <a:latin typeface="Cambria" pitchFamily="18" charset="0"/>
              </a:rPr>
              <a:t>Rối loạn tiêu hóa: ỉa lỏng hoặc ỉa nhày máu giống lỵ, xảy ra đồng thời với sốt trước hoặc sau sốt vài ba ngày.</a:t>
            </a:r>
          </a:p>
          <a:p>
            <a:pPr marL="342900" indent="-342900" algn="just">
              <a:buFont typeface="Wingdings" pitchFamily="2" charset="2"/>
              <a:buChar char="ü"/>
            </a:pPr>
            <a:r>
              <a:rPr lang="vi-VN" sz="2500" dirty="0" smtClean="0">
                <a:latin typeface="Cambria" pitchFamily="18" charset="0"/>
              </a:rPr>
              <a:t>Mệt mỏi gầy sút nhanh làm cho chẩn đoán nhầm là ung thư gan.</a:t>
            </a:r>
          </a:p>
          <a:p>
            <a:pPr marL="342900" indent="-342900" algn="just">
              <a:buFont typeface="Wingdings" pitchFamily="2" charset="2"/>
              <a:buChar char="ü"/>
            </a:pPr>
            <a:r>
              <a:rPr lang="vi-VN" sz="2500" dirty="0" smtClean="0">
                <a:latin typeface="Cambria" pitchFamily="18" charset="0"/>
              </a:rPr>
              <a:t>Có thể phù nhẹ ở mu chân</a:t>
            </a:r>
          </a:p>
          <a:p>
            <a:pPr marL="342900" indent="-342900" algn="just">
              <a:buFont typeface="Wingdings" pitchFamily="2" charset="2"/>
              <a:buChar char="ü"/>
            </a:pPr>
            <a:r>
              <a:rPr lang="vi-VN" sz="2500" dirty="0" smtClean="0">
                <a:latin typeface="Cambria" pitchFamily="18" charset="0"/>
              </a:rPr>
              <a:t>Cổ trướng: đi đôi với phù</a:t>
            </a:r>
          </a:p>
          <a:p>
            <a:pPr marL="342900" indent="-342900" algn="just">
              <a:buFont typeface="Wingdings" pitchFamily="2" charset="2"/>
              <a:buChar char="ü"/>
            </a:pPr>
            <a:r>
              <a:rPr lang="vi-VN" sz="2500" dirty="0" smtClean="0">
                <a:latin typeface="Cambria" pitchFamily="18" charset="0"/>
              </a:rPr>
              <a:t>Tràn dịch màn phổi: thường do áp xe vỡ ở mặt trên gan gần sát cơ hoành.</a:t>
            </a:r>
          </a:p>
          <a:p>
            <a:pPr marL="342900" indent="-342900" algn="just">
              <a:buFont typeface="Wingdings" pitchFamily="2" charset="2"/>
              <a:buChar char="ü"/>
            </a:pPr>
            <a:r>
              <a:rPr lang="vi-VN" sz="2500" dirty="0" smtClean="0">
                <a:latin typeface="Cambria" pitchFamily="18" charset="0"/>
              </a:rPr>
              <a:t>Lách to: hiếm gặp, dễ nhầm với với xơ gan khoảng cửa.</a:t>
            </a:r>
            <a:endParaRPr lang="en-US" sz="25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7217040" cy="4708981"/>
          </a:xfrm>
          <a:prstGeom prst="rect">
            <a:avLst/>
          </a:prstGeom>
          <a:noFill/>
        </p:spPr>
        <p:txBody>
          <a:bodyPr wrap="none" rtlCol="0">
            <a:spAutoFit/>
          </a:bodyPr>
          <a:lstStyle/>
          <a:p>
            <a:r>
              <a:rPr lang="vi-VN" sz="2500" dirty="0" smtClean="0">
                <a:latin typeface="Cambria" pitchFamily="18" charset="0"/>
              </a:rPr>
              <a:t>b. Thể không điển hình biểu hiện theo thể lâm sàng:</a:t>
            </a:r>
          </a:p>
          <a:p>
            <a:pPr marL="342900" indent="-342900">
              <a:buFont typeface="Arial" pitchFamily="34" charset="0"/>
              <a:buChar char="•"/>
            </a:pPr>
            <a:r>
              <a:rPr lang="vi-VN" sz="2500" dirty="0" smtClean="0">
                <a:latin typeface="Cambria" pitchFamily="18" charset="0"/>
              </a:rPr>
              <a:t>Thể không sốt</a:t>
            </a:r>
          </a:p>
          <a:p>
            <a:pPr marL="342900" indent="-342900">
              <a:buFont typeface="Arial" pitchFamily="34" charset="0"/>
              <a:buChar char="•"/>
            </a:pPr>
            <a:r>
              <a:rPr lang="vi-VN" sz="2500" dirty="0" smtClean="0">
                <a:latin typeface="Cambria" pitchFamily="18" charset="0"/>
              </a:rPr>
              <a:t>Thể sốt kéo dài</a:t>
            </a:r>
          </a:p>
          <a:p>
            <a:pPr marL="342900" indent="-342900">
              <a:buFont typeface="Arial" pitchFamily="34" charset="0"/>
              <a:buChar char="•"/>
            </a:pPr>
            <a:r>
              <a:rPr lang="vi-VN" sz="2500" dirty="0" smtClean="0">
                <a:latin typeface="Cambria" pitchFamily="18" charset="0"/>
              </a:rPr>
              <a:t>Thể vàng da</a:t>
            </a:r>
          </a:p>
          <a:p>
            <a:pPr marL="342900" indent="-342900">
              <a:buFont typeface="Arial" pitchFamily="34" charset="0"/>
              <a:buChar char="•"/>
            </a:pPr>
            <a:r>
              <a:rPr lang="vi-VN" sz="2500" dirty="0" smtClean="0">
                <a:latin typeface="Cambria" pitchFamily="18" charset="0"/>
              </a:rPr>
              <a:t>Thể không đau</a:t>
            </a:r>
          </a:p>
          <a:p>
            <a:pPr marL="342900" indent="-342900">
              <a:buFont typeface="Arial" pitchFamily="34" charset="0"/>
              <a:buChar char="•"/>
            </a:pPr>
            <a:r>
              <a:rPr lang="vi-VN" sz="2500" dirty="0" smtClean="0">
                <a:latin typeface="Cambria" pitchFamily="18" charset="0"/>
              </a:rPr>
              <a:t>Thể suy gan</a:t>
            </a:r>
          </a:p>
          <a:p>
            <a:pPr marL="342900" indent="-342900">
              <a:buFont typeface="Arial" pitchFamily="34" charset="0"/>
              <a:buChar char="•"/>
            </a:pPr>
            <a:r>
              <a:rPr lang="vi-VN" sz="2500" dirty="0" smtClean="0">
                <a:latin typeface="Cambria" pitchFamily="18" charset="0"/>
              </a:rPr>
              <a:t>Thể theo kích thước của gan</a:t>
            </a:r>
          </a:p>
          <a:p>
            <a:pPr marL="342900" indent="-342900">
              <a:buFont typeface="Arial" pitchFamily="34" charset="0"/>
              <a:buChar char="•"/>
            </a:pPr>
            <a:r>
              <a:rPr lang="vi-VN" sz="2500" dirty="0" smtClean="0">
                <a:latin typeface="Cambria" pitchFamily="18" charset="0"/>
              </a:rPr>
              <a:t>Thể áp xe gan trái</a:t>
            </a:r>
          </a:p>
          <a:p>
            <a:pPr marL="342900" indent="-342900">
              <a:buFont typeface="Arial" pitchFamily="34" charset="0"/>
              <a:buChar char="•"/>
            </a:pPr>
            <a:r>
              <a:rPr lang="vi-VN" sz="2500" dirty="0" smtClean="0">
                <a:latin typeface="Cambria" pitchFamily="18" charset="0"/>
              </a:rPr>
              <a:t>Thể phổi màng phổi</a:t>
            </a:r>
          </a:p>
          <a:p>
            <a:pPr marL="342900" indent="-342900">
              <a:buFont typeface="Arial" pitchFamily="34" charset="0"/>
              <a:buChar char="•"/>
            </a:pPr>
            <a:r>
              <a:rPr lang="vi-VN" sz="2500" dirty="0" smtClean="0">
                <a:latin typeface="Cambria" pitchFamily="18" charset="0"/>
              </a:rPr>
              <a:t>Thể có tràn dịch ngoài màng tim</a:t>
            </a:r>
          </a:p>
          <a:p>
            <a:pPr marL="342900" indent="-342900">
              <a:buFont typeface="Arial" pitchFamily="34" charset="0"/>
              <a:buChar char="•"/>
            </a:pPr>
            <a:r>
              <a:rPr lang="vi-VN" sz="2500" dirty="0" smtClean="0">
                <a:latin typeface="Cambria" pitchFamily="18" charset="0"/>
              </a:rPr>
              <a:t>Thể giả ung thư gan</a:t>
            </a:r>
          </a:p>
          <a:p>
            <a:endParaRPr lang="en-US" sz="2500" dirty="0">
              <a:latin typeface="Cambria"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852701"/>
            <a:ext cx="2952327" cy="234115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1" y="3356992"/>
            <a:ext cx="2935451" cy="2349069"/>
          </a:xfrm>
          <a:prstGeom prst="rect">
            <a:avLst/>
          </a:prstGeom>
        </p:spPr>
      </p:pic>
      <p:sp>
        <p:nvSpPr>
          <p:cNvPr id="8" name="TextBox 7"/>
          <p:cNvSpPr txBox="1"/>
          <p:nvPr/>
        </p:nvSpPr>
        <p:spPr>
          <a:xfrm>
            <a:off x="4910739" y="5805264"/>
            <a:ext cx="4192704" cy="861774"/>
          </a:xfrm>
          <a:prstGeom prst="rect">
            <a:avLst/>
          </a:prstGeom>
          <a:noFill/>
        </p:spPr>
        <p:txBody>
          <a:bodyPr wrap="square" rtlCol="0">
            <a:spAutoFit/>
          </a:bodyPr>
          <a:lstStyle/>
          <a:p>
            <a:pPr algn="just"/>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a:t>
            </a:r>
            <a:r>
              <a:rPr lang="en-US" sz="2500" dirty="0" err="1" smtClean="0">
                <a:latin typeface="Cambria" pitchFamily="18" charset="0"/>
              </a:rPr>
              <a:t>gan</a:t>
            </a:r>
            <a:r>
              <a:rPr lang="en-US" sz="2500" dirty="0" smtClean="0">
                <a:latin typeface="Cambria" pitchFamily="18" charset="0"/>
              </a:rPr>
              <a:t>(</a:t>
            </a:r>
            <a:r>
              <a:rPr lang="en-US" sz="2500" dirty="0" err="1" smtClean="0">
                <a:latin typeface="Cambria" pitchFamily="18" charset="0"/>
              </a:rPr>
              <a:t>đa</a:t>
            </a:r>
            <a:r>
              <a:rPr lang="en-US" sz="2500" dirty="0" smtClean="0">
                <a:latin typeface="Cambria" pitchFamily="18" charset="0"/>
              </a:rPr>
              <a:t> ổ, </a:t>
            </a:r>
            <a:r>
              <a:rPr lang="en-US" sz="2500" dirty="0" err="1" smtClean="0">
                <a:latin typeface="Cambria" pitchFamily="18" charset="0"/>
              </a:rPr>
              <a:t>hai</a:t>
            </a:r>
            <a:r>
              <a:rPr lang="en-US" sz="2500" dirty="0" smtClean="0">
                <a:latin typeface="Cambria" pitchFamily="18" charset="0"/>
              </a:rPr>
              <a:t> </a:t>
            </a:r>
            <a:r>
              <a:rPr lang="en-US" sz="2500" dirty="0" err="1" smtClean="0">
                <a:latin typeface="Cambria" pitchFamily="18" charset="0"/>
              </a:rPr>
              <a:t>thùy</a:t>
            </a:r>
            <a:r>
              <a:rPr lang="en-US" sz="2500" dirty="0" smtClean="0">
                <a:latin typeface="Cambria" pitchFamily="18" charset="0"/>
              </a:rPr>
              <a:t>) </a:t>
            </a:r>
            <a:r>
              <a:rPr lang="en-US" sz="2500" dirty="0" err="1" smtClean="0">
                <a:latin typeface="Cambria" pitchFamily="18" charset="0"/>
              </a:rPr>
              <a:t>trên</a:t>
            </a:r>
            <a:r>
              <a:rPr lang="en-US" sz="2500" dirty="0" smtClean="0">
                <a:latin typeface="Cambria" pitchFamily="18" charset="0"/>
              </a:rPr>
              <a:t> CT( </a:t>
            </a:r>
            <a:r>
              <a:rPr lang="en-US" sz="2500" dirty="0" err="1" smtClean="0">
                <a:latin typeface="Cambria" pitchFamily="18" charset="0"/>
              </a:rPr>
              <a:t>không</a:t>
            </a:r>
            <a:r>
              <a:rPr lang="en-US" sz="2500" dirty="0" smtClean="0">
                <a:latin typeface="Cambria" pitchFamily="18" charset="0"/>
              </a:rPr>
              <a:t> </a:t>
            </a:r>
            <a:r>
              <a:rPr lang="en-US" sz="2500" dirty="0" err="1" smtClean="0">
                <a:latin typeface="Cambria" pitchFamily="18" charset="0"/>
              </a:rPr>
              <a:t>và</a:t>
            </a:r>
            <a:r>
              <a:rPr lang="en-US" sz="2500" dirty="0" smtClean="0">
                <a:latin typeface="Cambria" pitchFamily="18" charset="0"/>
              </a:rPr>
              <a:t> </a:t>
            </a:r>
            <a:r>
              <a:rPr lang="en-US" sz="2500" dirty="0" err="1" smtClean="0">
                <a:latin typeface="Cambria" pitchFamily="18" charset="0"/>
              </a:rPr>
              <a:t>có</a:t>
            </a:r>
            <a:r>
              <a:rPr lang="en-US" sz="2500" dirty="0" smtClean="0">
                <a:latin typeface="Cambria" pitchFamily="18" charset="0"/>
              </a:rPr>
              <a:t> </a:t>
            </a:r>
            <a:r>
              <a:rPr lang="en-US" sz="2500" dirty="0" err="1" smtClean="0">
                <a:latin typeface="Cambria" pitchFamily="18" charset="0"/>
              </a:rPr>
              <a:t>cản</a:t>
            </a:r>
            <a:r>
              <a:rPr lang="en-US" sz="2500" dirty="0" smtClean="0">
                <a:latin typeface="Cambria" pitchFamily="18" charset="0"/>
              </a:rPr>
              <a:t> </a:t>
            </a:r>
            <a:r>
              <a:rPr lang="en-US" sz="2500" dirty="0" err="1" smtClean="0">
                <a:latin typeface="Cambria" pitchFamily="18" charset="0"/>
              </a:rPr>
              <a:t>quang</a:t>
            </a:r>
            <a:r>
              <a:rPr lang="en-US" sz="2500" dirty="0" smtClean="0">
                <a:latin typeface="Cambria" pitchFamily="18" charset="0"/>
              </a:rPr>
              <a:t>)</a:t>
            </a:r>
            <a:endParaRPr lang="en-US" sz="2500"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214290"/>
            <a:ext cx="8424936" cy="6632585"/>
          </a:xfrm>
          <a:prstGeom prst="rect">
            <a:avLst/>
          </a:prstGeom>
          <a:noFill/>
        </p:spPr>
        <p:txBody>
          <a:bodyPr wrap="square" rtlCol="0">
            <a:spAutoFit/>
          </a:bodyPr>
          <a:lstStyle/>
          <a:p>
            <a:pPr algn="just"/>
            <a:r>
              <a:rPr lang="en-US" sz="2500" b="1" dirty="0" smtClean="0">
                <a:latin typeface="Cambria" pitchFamily="18" charset="0"/>
              </a:rPr>
              <a:t>2.2. </a:t>
            </a:r>
            <a:r>
              <a:rPr lang="en-US" sz="2500" b="1" dirty="0" err="1" smtClean="0">
                <a:latin typeface="Cambria" pitchFamily="18" charset="0"/>
              </a:rPr>
              <a:t>Cận</a:t>
            </a:r>
            <a:r>
              <a:rPr lang="en-US" sz="2500" b="1" dirty="0" smtClean="0">
                <a:latin typeface="Cambria" pitchFamily="18" charset="0"/>
              </a:rPr>
              <a:t> </a:t>
            </a:r>
            <a:r>
              <a:rPr lang="en-US" sz="2500" b="1" dirty="0" err="1" smtClean="0">
                <a:latin typeface="Cambria" pitchFamily="18" charset="0"/>
              </a:rPr>
              <a:t>lâm</a:t>
            </a:r>
            <a:r>
              <a:rPr lang="en-US" sz="2500" b="1" dirty="0" smtClean="0">
                <a:latin typeface="Cambria" pitchFamily="18" charset="0"/>
              </a:rPr>
              <a:t> </a:t>
            </a:r>
            <a:r>
              <a:rPr lang="en-US" sz="2500" b="1" dirty="0" err="1" smtClean="0">
                <a:latin typeface="Cambria" pitchFamily="18" charset="0"/>
              </a:rPr>
              <a:t>sàng</a:t>
            </a:r>
            <a:endParaRPr lang="en-US" sz="2500" b="1" dirty="0">
              <a:latin typeface="Cambria" pitchFamily="18" charset="0"/>
            </a:endParaRPr>
          </a:p>
          <a:p>
            <a:pPr marL="457200" indent="-457200" algn="just">
              <a:buFont typeface="+mj-lt"/>
              <a:buAutoNum type="alphaLcPeriod"/>
            </a:pPr>
            <a:r>
              <a:rPr lang="en-US" sz="2500" dirty="0" err="1" smtClean="0">
                <a:latin typeface="Cambria" pitchFamily="18" charset="0"/>
              </a:rPr>
              <a:t>Xét</a:t>
            </a:r>
            <a:r>
              <a:rPr lang="en-US" sz="2500" dirty="0" smtClean="0">
                <a:latin typeface="Cambria" pitchFamily="18" charset="0"/>
              </a:rPr>
              <a:t> </a:t>
            </a:r>
            <a:r>
              <a:rPr lang="en-US" sz="2500" dirty="0" err="1" smtClean="0">
                <a:latin typeface="Cambria" pitchFamily="18" charset="0"/>
              </a:rPr>
              <a:t>nghiệm</a:t>
            </a:r>
            <a:r>
              <a:rPr lang="en-US" sz="2500" dirty="0" smtClean="0">
                <a:latin typeface="Cambria" pitchFamily="18" charset="0"/>
              </a:rPr>
              <a:t> </a:t>
            </a:r>
            <a:r>
              <a:rPr lang="en-US" sz="2500" dirty="0" err="1" smtClean="0">
                <a:latin typeface="Cambria" pitchFamily="18" charset="0"/>
              </a:rPr>
              <a:t>máu</a:t>
            </a:r>
            <a:r>
              <a:rPr lang="en-US" sz="2500" dirty="0" smtClean="0">
                <a:latin typeface="Cambria" pitchFamily="18" charset="0"/>
              </a:rPr>
              <a:t>:</a:t>
            </a:r>
          </a:p>
          <a:p>
            <a:pPr marL="342900" indent="-342900" algn="just">
              <a:buFont typeface="Wingdings" pitchFamily="2" charset="2"/>
              <a:buChar char="Ø"/>
            </a:pPr>
            <a:r>
              <a:rPr lang="vi-VN" sz="2500" dirty="0">
                <a:latin typeface="Cambria" pitchFamily="18" charset="0"/>
              </a:rPr>
              <a:t>BC </a:t>
            </a:r>
            <a:r>
              <a:rPr lang="vi-VN" sz="2500" dirty="0" smtClean="0">
                <a:latin typeface="Cambria" pitchFamily="18" charset="0"/>
              </a:rPr>
              <a:t>tăng</a:t>
            </a:r>
            <a:r>
              <a:rPr lang="en-US" sz="2500" dirty="0" smtClean="0">
                <a:latin typeface="Cambria" pitchFamily="18" charset="0"/>
              </a:rPr>
              <a:t>.</a:t>
            </a:r>
            <a:endParaRPr lang="vi-VN" sz="2500" dirty="0">
              <a:latin typeface="Cambria" pitchFamily="18" charset="0"/>
            </a:endParaRPr>
          </a:p>
          <a:p>
            <a:pPr marL="342900" indent="-342900" algn="just">
              <a:buFont typeface="Wingdings" pitchFamily="2" charset="2"/>
              <a:buChar char="Ø"/>
            </a:pPr>
            <a:r>
              <a:rPr lang="vi-VN" sz="2500" dirty="0">
                <a:latin typeface="Cambria" pitchFamily="18" charset="0"/>
              </a:rPr>
              <a:t>Máu lắng </a:t>
            </a:r>
            <a:r>
              <a:rPr lang="vi-VN" sz="2500" dirty="0" smtClean="0">
                <a:latin typeface="Cambria" pitchFamily="18" charset="0"/>
              </a:rPr>
              <a:t>tăng</a:t>
            </a:r>
            <a:r>
              <a:rPr lang="en-US" sz="2500" dirty="0" smtClean="0">
                <a:latin typeface="Cambria" pitchFamily="18" charset="0"/>
              </a:rPr>
              <a:t>.</a:t>
            </a:r>
            <a:endParaRPr lang="vi-VN" sz="2500" dirty="0">
              <a:latin typeface="Cambria" pitchFamily="18" charset="0"/>
            </a:endParaRPr>
          </a:p>
          <a:p>
            <a:pPr marL="342900" indent="-342900" algn="just">
              <a:buFont typeface="Wingdings" pitchFamily="2" charset="2"/>
              <a:buChar char="Ø"/>
            </a:pPr>
            <a:r>
              <a:rPr lang="en-US" sz="2500" dirty="0" err="1">
                <a:latin typeface="Cambria" pitchFamily="18" charset="0"/>
              </a:rPr>
              <a:t>Các</a:t>
            </a:r>
            <a:r>
              <a:rPr lang="en-US" sz="2500" dirty="0">
                <a:latin typeface="Cambria" pitchFamily="18" charset="0"/>
              </a:rPr>
              <a:t> </a:t>
            </a:r>
            <a:r>
              <a:rPr lang="en-US" sz="2500" dirty="0" err="1">
                <a:latin typeface="Cambria" pitchFamily="18" charset="0"/>
              </a:rPr>
              <a:t>phản</a:t>
            </a:r>
            <a:r>
              <a:rPr lang="en-US" sz="2500" dirty="0">
                <a:latin typeface="Cambria" pitchFamily="18" charset="0"/>
              </a:rPr>
              <a:t> </a:t>
            </a:r>
            <a:r>
              <a:rPr lang="en-US" sz="2500" dirty="0" err="1">
                <a:latin typeface="Cambria" pitchFamily="18" charset="0"/>
              </a:rPr>
              <a:t>ứng</a:t>
            </a:r>
            <a:r>
              <a:rPr lang="en-US" sz="2500" dirty="0">
                <a:latin typeface="Cambria" pitchFamily="18" charset="0"/>
              </a:rPr>
              <a:t> </a:t>
            </a:r>
            <a:r>
              <a:rPr lang="en-US" sz="2500" dirty="0" err="1">
                <a:latin typeface="Cambria" pitchFamily="18" charset="0"/>
              </a:rPr>
              <a:t>huyết</a:t>
            </a:r>
            <a:r>
              <a:rPr lang="en-US" sz="2500" dirty="0">
                <a:latin typeface="Cambria" pitchFamily="18" charset="0"/>
              </a:rPr>
              <a:t> </a:t>
            </a:r>
            <a:r>
              <a:rPr lang="en-US" sz="2500" dirty="0" err="1">
                <a:latin typeface="Cambria" pitchFamily="18" charset="0"/>
              </a:rPr>
              <a:t>thanh</a:t>
            </a:r>
            <a:r>
              <a:rPr lang="en-US" sz="2500" dirty="0">
                <a:latin typeface="Cambria" pitchFamily="18" charset="0"/>
              </a:rPr>
              <a:t>- </a:t>
            </a:r>
            <a:r>
              <a:rPr lang="en-US" sz="2500" dirty="0" err="1">
                <a:latin typeface="Cambria" pitchFamily="18" charset="0"/>
              </a:rPr>
              <a:t>Phản</a:t>
            </a:r>
            <a:r>
              <a:rPr lang="en-US" sz="2500" dirty="0">
                <a:latin typeface="Cambria" pitchFamily="18" charset="0"/>
              </a:rPr>
              <a:t> </a:t>
            </a:r>
            <a:r>
              <a:rPr lang="en-US" sz="2500" dirty="0" err="1">
                <a:latin typeface="Cambria" pitchFamily="18" charset="0"/>
              </a:rPr>
              <a:t>ứng</a:t>
            </a:r>
            <a:r>
              <a:rPr lang="en-US" sz="2500" dirty="0">
                <a:latin typeface="Cambria" pitchFamily="18" charset="0"/>
              </a:rPr>
              <a:t> </a:t>
            </a:r>
            <a:r>
              <a:rPr lang="en-US" sz="2500" dirty="0" err="1">
                <a:latin typeface="Cambria" pitchFamily="18" charset="0"/>
              </a:rPr>
              <a:t>miễn</a:t>
            </a:r>
            <a:r>
              <a:rPr lang="en-US" sz="2500" dirty="0">
                <a:latin typeface="Cambria" pitchFamily="18" charset="0"/>
              </a:rPr>
              <a:t> </a:t>
            </a:r>
            <a:r>
              <a:rPr lang="en-US" sz="2500" dirty="0" err="1">
                <a:latin typeface="Cambria" pitchFamily="18" charset="0"/>
              </a:rPr>
              <a:t>dịch</a:t>
            </a:r>
            <a:r>
              <a:rPr lang="en-US" sz="2500" dirty="0">
                <a:latin typeface="Cambria" pitchFamily="18" charset="0"/>
              </a:rPr>
              <a:t> </a:t>
            </a:r>
            <a:r>
              <a:rPr lang="en-US" sz="2500" dirty="0" err="1">
                <a:latin typeface="Cambria" pitchFamily="18" charset="0"/>
              </a:rPr>
              <a:t>huỳnh</a:t>
            </a:r>
            <a:r>
              <a:rPr lang="en-US" sz="2500" dirty="0">
                <a:latin typeface="Cambria" pitchFamily="18" charset="0"/>
              </a:rPr>
              <a:t> </a:t>
            </a:r>
            <a:r>
              <a:rPr lang="en-US" sz="2500" dirty="0" err="1">
                <a:latin typeface="Cambria" pitchFamily="18" charset="0"/>
              </a:rPr>
              <a:t>quang</a:t>
            </a:r>
            <a:r>
              <a:rPr lang="en-US" sz="2500" dirty="0">
                <a:latin typeface="Cambria" pitchFamily="18" charset="0"/>
              </a:rPr>
              <a:t> </a:t>
            </a:r>
            <a:r>
              <a:rPr lang="en-US" sz="2500" dirty="0" err="1">
                <a:latin typeface="Cambria" pitchFamily="18" charset="0"/>
              </a:rPr>
              <a:t>với</a:t>
            </a:r>
            <a:r>
              <a:rPr lang="en-US" sz="2500" dirty="0">
                <a:latin typeface="Cambria" pitchFamily="18" charset="0"/>
              </a:rPr>
              <a:t> </a:t>
            </a:r>
            <a:r>
              <a:rPr lang="en-US" sz="2500" dirty="0" err="1" smtClean="0">
                <a:latin typeface="Cambria" pitchFamily="18" charset="0"/>
              </a:rPr>
              <a:t>amip</a:t>
            </a:r>
            <a:r>
              <a:rPr lang="en-US" sz="2500" dirty="0" smtClean="0">
                <a:latin typeface="Cambria" pitchFamily="18" charset="0"/>
              </a:rPr>
              <a:t>.</a:t>
            </a:r>
          </a:p>
          <a:p>
            <a:pPr algn="just"/>
            <a:r>
              <a:rPr lang="en-US" sz="2500" dirty="0" smtClean="0">
                <a:latin typeface="Cambria" pitchFamily="18" charset="0"/>
              </a:rPr>
              <a:t>b.   X </a:t>
            </a:r>
            <a:r>
              <a:rPr lang="en-US" sz="2500" dirty="0" err="1" smtClean="0">
                <a:latin typeface="Cambria" pitchFamily="18" charset="0"/>
              </a:rPr>
              <a:t>quang</a:t>
            </a:r>
            <a:r>
              <a:rPr lang="en-US" sz="2500" dirty="0" smtClean="0">
                <a:latin typeface="Cambria" pitchFamily="18" charset="0"/>
              </a:rPr>
              <a:t> </a:t>
            </a:r>
            <a:r>
              <a:rPr lang="en-US" sz="2500" dirty="0" err="1" smtClean="0">
                <a:latin typeface="Cambria" pitchFamily="18" charset="0"/>
              </a:rPr>
              <a:t>phổi</a:t>
            </a:r>
            <a:r>
              <a:rPr lang="en-US" sz="2500" dirty="0" smtClean="0">
                <a:latin typeface="Cambria" pitchFamily="18" charset="0"/>
              </a:rPr>
              <a:t>:</a:t>
            </a:r>
          </a:p>
          <a:p>
            <a:pPr marL="342900" indent="-342900" algn="just">
              <a:buFont typeface="Wingdings" pitchFamily="2" charset="2"/>
              <a:buChar char="Ø"/>
            </a:pPr>
            <a:r>
              <a:rPr lang="en-US" sz="2500" dirty="0" err="1" smtClean="0">
                <a:latin typeface="Cambria" pitchFamily="18" charset="0"/>
              </a:rPr>
              <a:t>Bóng</a:t>
            </a:r>
            <a:r>
              <a:rPr lang="en-US" sz="2500" dirty="0" smtClean="0">
                <a:latin typeface="Cambria" pitchFamily="18" charset="0"/>
              </a:rPr>
              <a:t> </a:t>
            </a:r>
            <a:r>
              <a:rPr lang="en-US" sz="2500" dirty="0" err="1" smtClean="0">
                <a:latin typeface="Cambria" pitchFamily="18" charset="0"/>
              </a:rPr>
              <a:t>gan</a:t>
            </a:r>
            <a:r>
              <a:rPr lang="en-US" sz="2500" dirty="0" smtClean="0">
                <a:latin typeface="Cambria" pitchFamily="18" charset="0"/>
              </a:rPr>
              <a:t> to.</a:t>
            </a:r>
          </a:p>
          <a:p>
            <a:pPr marL="342900" indent="-342900" algn="just">
              <a:buFont typeface="Wingdings" pitchFamily="2" charset="2"/>
              <a:buChar char="Ø"/>
            </a:pPr>
            <a:r>
              <a:rPr lang="en-US" sz="2500" dirty="0" err="1" smtClean="0">
                <a:latin typeface="Cambria" pitchFamily="18" charset="0"/>
              </a:rPr>
              <a:t>Vòm</a:t>
            </a:r>
            <a:r>
              <a:rPr lang="en-US" sz="2500" dirty="0" smtClean="0">
                <a:latin typeface="Cambria" pitchFamily="18" charset="0"/>
              </a:rPr>
              <a:t> </a:t>
            </a:r>
            <a:r>
              <a:rPr lang="en-US" sz="2500" dirty="0" err="1" smtClean="0">
                <a:latin typeface="Cambria" pitchFamily="18" charset="0"/>
              </a:rPr>
              <a:t>hoành</a:t>
            </a:r>
            <a:r>
              <a:rPr lang="en-US" sz="2500" dirty="0" smtClean="0">
                <a:latin typeface="Cambria" pitchFamily="18" charset="0"/>
              </a:rPr>
              <a:t> </a:t>
            </a:r>
            <a:r>
              <a:rPr lang="en-US" sz="2500" dirty="0" err="1" smtClean="0">
                <a:latin typeface="Cambria" pitchFamily="18" charset="0"/>
              </a:rPr>
              <a:t>bị</a:t>
            </a:r>
            <a:r>
              <a:rPr lang="en-US" sz="2500" dirty="0" smtClean="0">
                <a:latin typeface="Cambria" pitchFamily="18" charset="0"/>
              </a:rPr>
              <a:t> </a:t>
            </a:r>
            <a:r>
              <a:rPr lang="en-US" sz="2500" dirty="0" err="1" smtClean="0">
                <a:latin typeface="Cambria" pitchFamily="18" charset="0"/>
              </a:rPr>
              <a:t>đầy</a:t>
            </a:r>
            <a:r>
              <a:rPr lang="en-US" sz="2500" dirty="0" smtClean="0">
                <a:latin typeface="Cambria" pitchFamily="18" charset="0"/>
              </a:rPr>
              <a:t> </a:t>
            </a:r>
            <a:r>
              <a:rPr lang="en-US" sz="2500" dirty="0" err="1" smtClean="0">
                <a:latin typeface="Cambria" pitchFamily="18" charset="0"/>
              </a:rPr>
              <a:t>lên</a:t>
            </a:r>
            <a:r>
              <a:rPr lang="en-US" sz="2500" dirty="0" smtClean="0">
                <a:latin typeface="Cambria" pitchFamily="18" charset="0"/>
              </a:rPr>
              <a:t> </a:t>
            </a:r>
            <a:r>
              <a:rPr lang="en-US" sz="2500" dirty="0" err="1" smtClean="0">
                <a:latin typeface="Cambria" pitchFamily="18" charset="0"/>
              </a:rPr>
              <a:t>cao</a:t>
            </a:r>
            <a:r>
              <a:rPr lang="en-US" sz="2500" dirty="0" smtClean="0">
                <a:latin typeface="Cambria" pitchFamily="18" charset="0"/>
              </a:rPr>
              <a:t>, di </a:t>
            </a:r>
            <a:r>
              <a:rPr lang="en-US" sz="2500" dirty="0" err="1" smtClean="0">
                <a:latin typeface="Cambria" pitchFamily="18" charset="0"/>
              </a:rPr>
              <a:t>động</a:t>
            </a:r>
            <a:r>
              <a:rPr lang="en-US" sz="2500" dirty="0" smtClean="0">
                <a:latin typeface="Cambria" pitchFamily="18" charset="0"/>
              </a:rPr>
              <a:t> </a:t>
            </a:r>
            <a:r>
              <a:rPr lang="en-US" sz="2500" dirty="0" err="1" smtClean="0">
                <a:latin typeface="Cambria" pitchFamily="18" charset="0"/>
              </a:rPr>
              <a:t>kém</a:t>
            </a:r>
            <a:r>
              <a:rPr lang="en-US" sz="2500" dirty="0" smtClean="0">
                <a:latin typeface="Cambria" pitchFamily="18" charset="0"/>
              </a:rPr>
              <a:t>.</a:t>
            </a:r>
          </a:p>
          <a:p>
            <a:pPr marL="342900" indent="-342900" algn="just">
              <a:buFont typeface="Wingdings" pitchFamily="2" charset="2"/>
              <a:buChar char="Ø"/>
            </a:pPr>
            <a:r>
              <a:rPr lang="en-US" sz="2500" dirty="0" err="1" smtClean="0">
                <a:latin typeface="Cambria" pitchFamily="18" charset="0"/>
              </a:rPr>
              <a:t>Góc</a:t>
            </a:r>
            <a:r>
              <a:rPr lang="en-US" sz="2500" dirty="0" smtClean="0">
                <a:latin typeface="Cambria" pitchFamily="18" charset="0"/>
              </a:rPr>
              <a:t> </a:t>
            </a:r>
            <a:r>
              <a:rPr lang="en-US" sz="2500" dirty="0" err="1" smtClean="0">
                <a:latin typeface="Cambria" pitchFamily="18" charset="0"/>
              </a:rPr>
              <a:t>sườn</a:t>
            </a:r>
            <a:r>
              <a:rPr lang="en-US" sz="2500" dirty="0" smtClean="0">
                <a:latin typeface="Cambria" pitchFamily="18" charset="0"/>
              </a:rPr>
              <a:t> </a:t>
            </a:r>
            <a:r>
              <a:rPr lang="en-US" sz="2500" dirty="0" err="1" smtClean="0">
                <a:latin typeface="Cambria" pitchFamily="18" charset="0"/>
              </a:rPr>
              <a:t>hoành</a:t>
            </a:r>
            <a:r>
              <a:rPr lang="en-US" sz="2500" dirty="0" smtClean="0">
                <a:latin typeface="Cambria" pitchFamily="18" charset="0"/>
              </a:rPr>
              <a:t> </a:t>
            </a:r>
            <a:r>
              <a:rPr lang="en-US" sz="2500" dirty="0" err="1" smtClean="0">
                <a:latin typeface="Cambria" pitchFamily="18" charset="0"/>
              </a:rPr>
              <a:t>phải</a:t>
            </a:r>
            <a:r>
              <a:rPr lang="en-US" sz="2500" dirty="0" smtClean="0">
                <a:latin typeface="Cambria" pitchFamily="18" charset="0"/>
              </a:rPr>
              <a:t> </a:t>
            </a:r>
            <a:r>
              <a:rPr lang="en-US" sz="2500" dirty="0" err="1" smtClean="0">
                <a:latin typeface="Cambria" pitchFamily="18" charset="0"/>
              </a:rPr>
              <a:t>tù</a:t>
            </a:r>
            <a:r>
              <a:rPr lang="en-US" sz="2500" dirty="0" smtClean="0">
                <a:latin typeface="Cambria" pitchFamily="18" charset="0"/>
              </a:rPr>
              <a:t>.</a:t>
            </a:r>
          </a:p>
          <a:p>
            <a:pPr algn="just"/>
            <a:r>
              <a:rPr lang="en-US" sz="2500" dirty="0" smtClean="0">
                <a:latin typeface="Cambria" pitchFamily="18" charset="0"/>
              </a:rPr>
              <a:t>c.   </a:t>
            </a:r>
            <a:r>
              <a:rPr lang="en-US" sz="2500" dirty="0" err="1" smtClean="0">
                <a:latin typeface="Cambria" pitchFamily="18" charset="0"/>
              </a:rPr>
              <a:t>Soi</a:t>
            </a:r>
            <a:r>
              <a:rPr lang="en-US" sz="2500" dirty="0" smtClean="0">
                <a:latin typeface="Cambria" pitchFamily="18" charset="0"/>
              </a:rPr>
              <a:t> ổ </a:t>
            </a:r>
            <a:r>
              <a:rPr lang="en-US" sz="2500" dirty="0" err="1" smtClean="0">
                <a:latin typeface="Cambria" pitchFamily="18" charset="0"/>
              </a:rPr>
              <a:t>bụng</a:t>
            </a:r>
            <a:r>
              <a:rPr lang="en-US" sz="2500" dirty="0" smtClean="0">
                <a:latin typeface="Cambria" pitchFamily="18" charset="0"/>
              </a:rPr>
              <a:t>:</a:t>
            </a:r>
          </a:p>
          <a:p>
            <a:pPr marL="342900" indent="-342900" algn="just">
              <a:buFont typeface="Wingdings" pitchFamily="2" charset="2"/>
              <a:buChar char="Ø"/>
            </a:pPr>
            <a:r>
              <a:rPr lang="en-US" sz="2500" dirty="0" err="1" smtClean="0">
                <a:latin typeface="Cambria" pitchFamily="18" charset="0"/>
              </a:rPr>
              <a:t>Hoặc</a:t>
            </a:r>
            <a:r>
              <a:rPr lang="en-US" sz="2500" dirty="0" smtClean="0">
                <a:latin typeface="Cambria" pitchFamily="18" charset="0"/>
              </a:rPr>
              <a:t> </a:t>
            </a:r>
            <a:r>
              <a:rPr lang="en-US" sz="2500" dirty="0" err="1" smtClean="0">
                <a:latin typeface="Cambria" pitchFamily="18" charset="0"/>
              </a:rPr>
              <a:t>thấy</a:t>
            </a:r>
            <a:r>
              <a:rPr lang="en-US" sz="2500" dirty="0" smtClean="0">
                <a:latin typeface="Cambria" pitchFamily="18" charset="0"/>
              </a:rPr>
              <a:t> </a:t>
            </a:r>
            <a:r>
              <a:rPr lang="en-US" sz="2500" dirty="0" err="1" smtClean="0">
                <a:latin typeface="Cambria" pitchFamily="18" charset="0"/>
              </a:rPr>
              <a:t>trực</a:t>
            </a:r>
            <a:r>
              <a:rPr lang="en-US" sz="2500" dirty="0" smtClean="0">
                <a:latin typeface="Cambria" pitchFamily="18" charset="0"/>
              </a:rPr>
              <a:t> </a:t>
            </a:r>
            <a:r>
              <a:rPr lang="en-US" sz="2500" dirty="0" err="1" smtClean="0">
                <a:latin typeface="Cambria" pitchFamily="18" charset="0"/>
              </a:rPr>
              <a:t>tiếp</a:t>
            </a:r>
            <a:r>
              <a:rPr lang="en-US" sz="2500" dirty="0" smtClean="0">
                <a:latin typeface="Cambria" pitchFamily="18" charset="0"/>
              </a:rPr>
              <a:t> ổ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a:t>
            </a:r>
            <a:r>
              <a:rPr lang="en-US" sz="2500" dirty="0" err="1" smtClean="0">
                <a:latin typeface="Cambria" pitchFamily="18" charset="0"/>
              </a:rPr>
              <a:t>là</a:t>
            </a:r>
            <a:r>
              <a:rPr lang="en-US" sz="2500" dirty="0" smtClean="0">
                <a:latin typeface="Cambria" pitchFamily="18" charset="0"/>
              </a:rPr>
              <a:t> </a:t>
            </a:r>
            <a:r>
              <a:rPr lang="en-US" sz="2500" dirty="0" err="1" smtClean="0">
                <a:latin typeface="Cambria" pitchFamily="18" charset="0"/>
              </a:rPr>
              <a:t>một</a:t>
            </a:r>
            <a:r>
              <a:rPr lang="en-US" sz="2500" dirty="0" smtClean="0">
                <a:latin typeface="Cambria" pitchFamily="18" charset="0"/>
              </a:rPr>
              <a:t> </a:t>
            </a:r>
            <a:r>
              <a:rPr lang="en-US" sz="2500" dirty="0" err="1" smtClean="0">
                <a:latin typeface="Cambria" pitchFamily="18" charset="0"/>
              </a:rPr>
              <a:t>khối</a:t>
            </a:r>
            <a:r>
              <a:rPr lang="en-US" sz="2500" dirty="0" smtClean="0">
                <a:latin typeface="Cambria" pitchFamily="18" charset="0"/>
              </a:rPr>
              <a:t> </a:t>
            </a:r>
            <a:r>
              <a:rPr lang="en-US" sz="2500" dirty="0" err="1" smtClean="0">
                <a:latin typeface="Cambria" pitchFamily="18" charset="0"/>
              </a:rPr>
              <a:t>lồi</a:t>
            </a:r>
            <a:r>
              <a:rPr lang="en-US" sz="2500" dirty="0" smtClean="0">
                <a:latin typeface="Cambria" pitchFamily="18" charset="0"/>
              </a:rPr>
              <a:t> </a:t>
            </a:r>
            <a:r>
              <a:rPr lang="en-US" sz="2500" dirty="0" err="1" smtClean="0">
                <a:latin typeface="Cambria" pitchFamily="18" charset="0"/>
              </a:rPr>
              <a:t>lên</a:t>
            </a:r>
            <a:r>
              <a:rPr lang="en-US" sz="2500" dirty="0" smtClean="0">
                <a:latin typeface="Cambria" pitchFamily="18" charset="0"/>
              </a:rPr>
              <a:t> </a:t>
            </a:r>
            <a:r>
              <a:rPr lang="en-US" sz="2500" dirty="0" err="1" smtClean="0">
                <a:latin typeface="Cambria" pitchFamily="18" charset="0"/>
              </a:rPr>
              <a:t>trên</a:t>
            </a:r>
            <a:r>
              <a:rPr lang="en-US" sz="2500" dirty="0" smtClean="0">
                <a:latin typeface="Cambria" pitchFamily="18" charset="0"/>
              </a:rPr>
              <a:t> </a:t>
            </a:r>
            <a:r>
              <a:rPr lang="en-US" sz="2500" dirty="0" err="1" smtClean="0">
                <a:latin typeface="Cambria" pitchFamily="18" charset="0"/>
              </a:rPr>
              <a:t>mặt</a:t>
            </a:r>
            <a:r>
              <a:rPr lang="en-US" sz="2500" dirty="0" smtClean="0">
                <a:latin typeface="Cambria" pitchFamily="18" charset="0"/>
              </a:rPr>
              <a:t> </a:t>
            </a:r>
            <a:r>
              <a:rPr lang="en-US" sz="2500" dirty="0" err="1" smtClean="0">
                <a:latin typeface="Cambria" pitchFamily="18" charset="0"/>
              </a:rPr>
              <a:t>gan</a:t>
            </a:r>
            <a:r>
              <a:rPr lang="en-US" sz="2500" dirty="0" smtClean="0">
                <a:latin typeface="Cambria" pitchFamily="18" charset="0"/>
              </a:rPr>
              <a:t> </a:t>
            </a:r>
            <a:r>
              <a:rPr lang="en-US" sz="2500" dirty="0" err="1" smtClean="0">
                <a:latin typeface="Cambria" pitchFamily="18" charset="0"/>
              </a:rPr>
              <a:t>với</a:t>
            </a:r>
            <a:r>
              <a:rPr lang="en-US" sz="2500" dirty="0" smtClean="0">
                <a:latin typeface="Cambria" pitchFamily="18" charset="0"/>
              </a:rPr>
              <a:t> </a:t>
            </a:r>
            <a:r>
              <a:rPr lang="en-US" sz="2500" dirty="0" err="1" smtClean="0">
                <a:latin typeface="Cambria" pitchFamily="18" charset="0"/>
              </a:rPr>
              <a:t>các</a:t>
            </a:r>
            <a:r>
              <a:rPr lang="en-US" sz="2500" dirty="0" smtClean="0">
                <a:latin typeface="Cambria" pitchFamily="18" charset="0"/>
              </a:rPr>
              <a:t>  </a:t>
            </a:r>
            <a:r>
              <a:rPr lang="en-US" sz="2500" dirty="0" err="1" smtClean="0">
                <a:latin typeface="Cambria" pitchFamily="18" charset="0"/>
              </a:rPr>
              <a:t>biểu</a:t>
            </a:r>
            <a:r>
              <a:rPr lang="en-US" sz="2500" dirty="0" smtClean="0">
                <a:latin typeface="Cambria" pitchFamily="18" charset="0"/>
              </a:rPr>
              <a:t> </a:t>
            </a:r>
            <a:r>
              <a:rPr lang="en-US" sz="2500" dirty="0" err="1" smtClean="0">
                <a:latin typeface="Cambria" pitchFamily="18" charset="0"/>
              </a:rPr>
              <a:t>hiện</a:t>
            </a:r>
            <a:r>
              <a:rPr lang="en-US" sz="2500" dirty="0" smtClean="0">
                <a:latin typeface="Cambria" pitchFamily="18" charset="0"/>
              </a:rPr>
              <a:t> </a:t>
            </a:r>
            <a:r>
              <a:rPr lang="en-US" sz="2500" dirty="0" err="1" smtClean="0">
                <a:latin typeface="Cambria" pitchFamily="18" charset="0"/>
              </a:rPr>
              <a:t>viêm</a:t>
            </a:r>
            <a:r>
              <a:rPr lang="en-US" sz="2500" dirty="0" smtClean="0">
                <a:latin typeface="Cambria" pitchFamily="18" charset="0"/>
              </a:rPr>
              <a:t> </a:t>
            </a:r>
            <a:r>
              <a:rPr lang="en-US" sz="2500" dirty="0" err="1" smtClean="0">
                <a:latin typeface="Cambria" pitchFamily="18" charset="0"/>
              </a:rPr>
              <a:t>nhiễm</a:t>
            </a:r>
            <a:r>
              <a:rPr lang="en-US" sz="2500" dirty="0" smtClean="0">
                <a:latin typeface="Cambria" pitchFamily="18" charset="0"/>
              </a:rPr>
              <a:t> </a:t>
            </a:r>
            <a:r>
              <a:rPr lang="en-US" sz="2500" dirty="0" err="1" smtClean="0">
                <a:latin typeface="Cambria" pitchFamily="18" charset="0"/>
              </a:rPr>
              <a:t>như</a:t>
            </a:r>
            <a:r>
              <a:rPr lang="en-US" sz="2500" dirty="0" smtClean="0">
                <a:latin typeface="Cambria" pitchFamily="18" charset="0"/>
              </a:rPr>
              <a:t> </a:t>
            </a:r>
            <a:r>
              <a:rPr lang="en-US" sz="2500" dirty="0" err="1" smtClean="0">
                <a:latin typeface="Cambria" pitchFamily="18" charset="0"/>
              </a:rPr>
              <a:t>xung</a:t>
            </a:r>
            <a:r>
              <a:rPr lang="en-US" sz="2500" dirty="0" smtClean="0">
                <a:latin typeface="Cambria" pitchFamily="18" charset="0"/>
              </a:rPr>
              <a:t> </a:t>
            </a:r>
            <a:r>
              <a:rPr lang="en-US" sz="2500" dirty="0" err="1" smtClean="0">
                <a:latin typeface="Cambria" pitchFamily="18" charset="0"/>
              </a:rPr>
              <a:t>huyết</a:t>
            </a:r>
            <a:r>
              <a:rPr lang="en-US" sz="2500" dirty="0" smtClean="0">
                <a:latin typeface="Cambria" pitchFamily="18" charset="0"/>
              </a:rPr>
              <a:t>, </a:t>
            </a:r>
            <a:r>
              <a:rPr lang="en-US" sz="2500" dirty="0" err="1" smtClean="0">
                <a:latin typeface="Cambria" pitchFamily="18" charset="0"/>
              </a:rPr>
              <a:t>phù</a:t>
            </a:r>
            <a:r>
              <a:rPr lang="en-US" sz="2500" dirty="0" smtClean="0">
                <a:latin typeface="Cambria" pitchFamily="18" charset="0"/>
              </a:rPr>
              <a:t>, </a:t>
            </a:r>
            <a:r>
              <a:rPr lang="en-US" sz="2500" dirty="0" err="1" smtClean="0">
                <a:latin typeface="Cambria" pitchFamily="18" charset="0"/>
              </a:rPr>
              <a:t>dầy</a:t>
            </a:r>
            <a:r>
              <a:rPr lang="en-US" sz="2500" dirty="0" smtClean="0">
                <a:latin typeface="Cambria" pitchFamily="18" charset="0"/>
              </a:rPr>
              <a:t> </a:t>
            </a:r>
            <a:r>
              <a:rPr lang="en-US" sz="2500" dirty="0" err="1" smtClean="0">
                <a:latin typeface="Cambria" pitchFamily="18" charset="0"/>
              </a:rPr>
              <a:t>dính</a:t>
            </a:r>
            <a:r>
              <a:rPr lang="en-US" sz="2500" dirty="0" smtClean="0">
                <a:latin typeface="Cambria" pitchFamily="18" charset="0"/>
              </a:rPr>
              <a:t>, </a:t>
            </a:r>
            <a:r>
              <a:rPr lang="en-US" sz="2500" dirty="0" err="1" smtClean="0">
                <a:latin typeface="Cambria" pitchFamily="18" charset="0"/>
              </a:rPr>
              <a:t>hạt</a:t>
            </a:r>
            <a:r>
              <a:rPr lang="en-US" sz="2500" dirty="0" smtClean="0">
                <a:latin typeface="Cambria" pitchFamily="18" charset="0"/>
              </a:rPr>
              <a:t> Fibrin.</a:t>
            </a:r>
          </a:p>
          <a:p>
            <a:pPr marL="342900" indent="-342900" algn="just">
              <a:buFont typeface="Wingdings" pitchFamily="2" charset="2"/>
              <a:buChar char="Ø"/>
            </a:pPr>
            <a:r>
              <a:rPr lang="en-US" sz="2500" dirty="0" err="1" smtClean="0">
                <a:latin typeface="Cambria" pitchFamily="18" charset="0"/>
              </a:rPr>
              <a:t>Hoặc</a:t>
            </a:r>
            <a:r>
              <a:rPr lang="en-US" sz="2500" dirty="0" smtClean="0">
                <a:latin typeface="Cambria" pitchFamily="18" charset="0"/>
              </a:rPr>
              <a:t> </a:t>
            </a:r>
            <a:r>
              <a:rPr lang="en-US" sz="2500" dirty="0" err="1" smtClean="0">
                <a:latin typeface="Cambria" pitchFamily="18" charset="0"/>
              </a:rPr>
              <a:t>thấy</a:t>
            </a:r>
            <a:r>
              <a:rPr lang="en-US" sz="2500" dirty="0" smtClean="0">
                <a:latin typeface="Cambria" pitchFamily="18" charset="0"/>
              </a:rPr>
              <a:t> </a:t>
            </a:r>
            <a:r>
              <a:rPr lang="en-US" sz="2500" dirty="0" err="1" smtClean="0">
                <a:latin typeface="Cambria" pitchFamily="18" charset="0"/>
              </a:rPr>
              <a:t>hình</a:t>
            </a:r>
            <a:r>
              <a:rPr lang="en-US" sz="2500" dirty="0" smtClean="0">
                <a:latin typeface="Cambria" pitchFamily="18" charset="0"/>
              </a:rPr>
              <a:t> </a:t>
            </a:r>
            <a:r>
              <a:rPr lang="en-US" sz="2500" dirty="0" err="1" smtClean="0">
                <a:latin typeface="Cambria" pitchFamily="18" charset="0"/>
              </a:rPr>
              <a:t>ảnh</a:t>
            </a:r>
            <a:r>
              <a:rPr lang="en-US" sz="2500" dirty="0" smtClean="0">
                <a:latin typeface="Cambria" pitchFamily="18" charset="0"/>
              </a:rPr>
              <a:t> </a:t>
            </a:r>
            <a:r>
              <a:rPr lang="en-US" sz="2500" dirty="0" err="1" smtClean="0">
                <a:latin typeface="Cambria" pitchFamily="18" charset="0"/>
              </a:rPr>
              <a:t>gián</a:t>
            </a:r>
            <a:r>
              <a:rPr lang="en-US" sz="2500" dirty="0" smtClean="0">
                <a:latin typeface="Cambria" pitchFamily="18" charset="0"/>
              </a:rPr>
              <a:t> </a:t>
            </a:r>
            <a:r>
              <a:rPr lang="en-US" sz="2500" dirty="0" err="1" smtClean="0">
                <a:latin typeface="Cambria" pitchFamily="18" charset="0"/>
              </a:rPr>
              <a:t>tiếp</a:t>
            </a:r>
            <a:r>
              <a:rPr lang="en-US" sz="2500" dirty="0" smtClean="0">
                <a:latin typeface="Cambria" pitchFamily="18" charset="0"/>
              </a:rPr>
              <a:t> </a:t>
            </a:r>
            <a:r>
              <a:rPr lang="en-US" sz="2500" dirty="0" err="1" smtClean="0">
                <a:latin typeface="Cambria" pitchFamily="18" charset="0"/>
              </a:rPr>
              <a:t>của</a:t>
            </a:r>
            <a:r>
              <a:rPr lang="en-US" sz="2500" dirty="0" smtClean="0">
                <a:latin typeface="Cambria" pitchFamily="18" charset="0"/>
              </a:rPr>
              <a:t>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a:t>
            </a:r>
            <a:r>
              <a:rPr lang="en-US" sz="2500" dirty="0" err="1" smtClean="0">
                <a:latin typeface="Cambria" pitchFamily="18" charset="0"/>
              </a:rPr>
              <a:t>gan</a:t>
            </a:r>
            <a:r>
              <a:rPr lang="en-US" sz="2500" dirty="0" smtClean="0">
                <a:latin typeface="Cambria" pitchFamily="18" charset="0"/>
              </a:rPr>
              <a:t> </a:t>
            </a:r>
            <a:r>
              <a:rPr lang="en-US" sz="2500" dirty="0" err="1" smtClean="0">
                <a:latin typeface="Cambria" pitchFamily="18" charset="0"/>
              </a:rPr>
              <a:t>như</a:t>
            </a:r>
            <a:r>
              <a:rPr lang="en-US" sz="2500" dirty="0" smtClean="0">
                <a:latin typeface="Cambria" pitchFamily="18" charset="0"/>
              </a:rPr>
              <a:t> </a:t>
            </a:r>
            <a:r>
              <a:rPr lang="en-US" sz="2500" dirty="0" err="1" smtClean="0">
                <a:latin typeface="Cambria" pitchFamily="18" charset="0"/>
              </a:rPr>
              <a:t>gan</a:t>
            </a:r>
            <a:r>
              <a:rPr lang="en-US" sz="2500" dirty="0" smtClean="0">
                <a:latin typeface="Cambria" pitchFamily="18" charset="0"/>
              </a:rPr>
              <a:t> to </a:t>
            </a:r>
            <a:r>
              <a:rPr lang="en-US" sz="2500" dirty="0" err="1" smtClean="0">
                <a:latin typeface="Cambria" pitchFamily="18" charset="0"/>
              </a:rPr>
              <a:t>và</a:t>
            </a:r>
            <a:r>
              <a:rPr lang="en-US" sz="2500" dirty="0" smtClean="0">
                <a:latin typeface="Cambria" pitchFamily="18" charset="0"/>
              </a:rPr>
              <a:t> </a:t>
            </a:r>
            <a:r>
              <a:rPr lang="en-US" sz="2500" dirty="0" err="1" smtClean="0">
                <a:latin typeface="Cambria" pitchFamily="18" charset="0"/>
              </a:rPr>
              <a:t>những</a:t>
            </a:r>
            <a:r>
              <a:rPr lang="en-US" sz="2500" dirty="0" smtClean="0">
                <a:latin typeface="Cambria" pitchFamily="18" charset="0"/>
              </a:rPr>
              <a:t> </a:t>
            </a:r>
            <a:r>
              <a:rPr lang="en-US" sz="2500" dirty="0" err="1" smtClean="0">
                <a:latin typeface="Cambria" pitchFamily="18" charset="0"/>
              </a:rPr>
              <a:t>biểu</a:t>
            </a:r>
            <a:r>
              <a:rPr lang="en-US" sz="2500" dirty="0" smtClean="0">
                <a:latin typeface="Cambria" pitchFamily="18" charset="0"/>
              </a:rPr>
              <a:t> </a:t>
            </a:r>
            <a:r>
              <a:rPr lang="en-US" sz="2500" dirty="0" err="1" smtClean="0">
                <a:latin typeface="Cambria" pitchFamily="18" charset="0"/>
              </a:rPr>
              <a:t>hiện</a:t>
            </a:r>
            <a:r>
              <a:rPr lang="en-US" sz="2500" dirty="0" smtClean="0">
                <a:latin typeface="Cambria" pitchFamily="18" charset="0"/>
              </a:rPr>
              <a:t> </a:t>
            </a:r>
            <a:r>
              <a:rPr lang="en-US" sz="2500" dirty="0" err="1" smtClean="0">
                <a:latin typeface="Cambria" pitchFamily="18" charset="0"/>
              </a:rPr>
              <a:t>viêm</a:t>
            </a:r>
            <a:r>
              <a:rPr lang="en-US" sz="2500" dirty="0" smtClean="0">
                <a:latin typeface="Cambria" pitchFamily="18" charset="0"/>
              </a:rPr>
              <a:t> </a:t>
            </a:r>
            <a:r>
              <a:rPr lang="en-US" sz="2500" dirty="0" err="1" smtClean="0">
                <a:latin typeface="Cambria" pitchFamily="18" charset="0"/>
              </a:rPr>
              <a:t>nhiễm</a:t>
            </a:r>
            <a:r>
              <a:rPr lang="en-US" sz="2500" dirty="0">
                <a:latin typeface="Cambria" pitchFamily="18" charset="0"/>
              </a:rPr>
              <a:t>.</a:t>
            </a:r>
            <a:endParaRPr lang="en-US" sz="2500" dirty="0" smtClean="0">
              <a:latin typeface="Cambria" pitchFamily="18" charset="0"/>
            </a:endParaRPr>
          </a:p>
          <a:p>
            <a:endParaRPr lang="en-US" sz="2500" dirty="0" smtClean="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404664"/>
            <a:ext cx="8208912" cy="2785378"/>
          </a:xfrm>
          <a:prstGeom prst="rect">
            <a:avLst/>
          </a:prstGeom>
          <a:noFill/>
        </p:spPr>
        <p:txBody>
          <a:bodyPr wrap="square" rtlCol="0">
            <a:spAutoFit/>
          </a:bodyPr>
          <a:lstStyle/>
          <a:p>
            <a:pPr marL="457200" indent="-457200" algn="just">
              <a:buAutoNum type="alphaLcPeriod" startAt="4"/>
            </a:pPr>
            <a:r>
              <a:rPr lang="en-US" sz="2500" dirty="0" err="1" smtClean="0">
                <a:latin typeface="Cambria" pitchFamily="18" charset="0"/>
              </a:rPr>
              <a:t>Siêu</a:t>
            </a:r>
            <a:r>
              <a:rPr lang="en-US" sz="2500" dirty="0" smtClean="0">
                <a:latin typeface="Cambria" pitchFamily="18" charset="0"/>
              </a:rPr>
              <a:t> </a:t>
            </a:r>
            <a:r>
              <a:rPr lang="en-US" sz="2500" dirty="0" err="1" smtClean="0">
                <a:latin typeface="Cambria" pitchFamily="18" charset="0"/>
              </a:rPr>
              <a:t>âm</a:t>
            </a:r>
            <a:r>
              <a:rPr lang="en-US" sz="2500" dirty="0" smtClean="0">
                <a:latin typeface="Cambria" pitchFamily="18" charset="0"/>
              </a:rPr>
              <a:t> </a:t>
            </a:r>
            <a:r>
              <a:rPr lang="en-US" sz="2500" dirty="0" err="1" smtClean="0">
                <a:latin typeface="Cambria" pitchFamily="18" charset="0"/>
              </a:rPr>
              <a:t>gan</a:t>
            </a:r>
            <a:endParaRPr lang="en-US" sz="2500" dirty="0" smtClean="0">
              <a:latin typeface="Cambria" pitchFamily="18" charset="0"/>
            </a:endParaRPr>
          </a:p>
          <a:p>
            <a:pPr algn="just"/>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a:t>
            </a:r>
            <a:r>
              <a:rPr lang="en-US" sz="2500" dirty="0" err="1" smtClean="0">
                <a:latin typeface="Cambria" pitchFamily="18" charset="0"/>
              </a:rPr>
              <a:t>amip</a:t>
            </a:r>
            <a:r>
              <a:rPr lang="en-US" sz="2500" dirty="0" smtClean="0">
                <a:latin typeface="Cambria" pitchFamily="18" charset="0"/>
              </a:rPr>
              <a:t> ở </a:t>
            </a:r>
            <a:r>
              <a:rPr lang="en-US" sz="2500" dirty="0" err="1" smtClean="0">
                <a:latin typeface="Cambria" pitchFamily="18" charset="0"/>
              </a:rPr>
              <a:t>giai</a:t>
            </a:r>
            <a:r>
              <a:rPr lang="en-US" sz="2500" dirty="0" smtClean="0">
                <a:latin typeface="Cambria" pitchFamily="18" charset="0"/>
              </a:rPr>
              <a:t> </a:t>
            </a:r>
            <a:r>
              <a:rPr lang="en-US" sz="2500" dirty="0" err="1" smtClean="0">
                <a:latin typeface="Cambria" pitchFamily="18" charset="0"/>
              </a:rPr>
              <a:t>đoạn</a:t>
            </a:r>
            <a:r>
              <a:rPr lang="en-US" sz="2500" dirty="0" smtClean="0">
                <a:latin typeface="Cambria" pitchFamily="18" charset="0"/>
              </a:rPr>
              <a:t> </a:t>
            </a:r>
            <a:r>
              <a:rPr lang="en-US" sz="2500" dirty="0" err="1" smtClean="0">
                <a:latin typeface="Cambria" pitchFamily="18" charset="0"/>
              </a:rPr>
              <a:t>viêm</a:t>
            </a:r>
            <a:r>
              <a:rPr lang="en-US" sz="2500" dirty="0" smtClean="0">
                <a:latin typeface="Cambria" pitchFamily="18" charset="0"/>
              </a:rPr>
              <a:t> </a:t>
            </a:r>
            <a:r>
              <a:rPr lang="en-US" sz="2500" dirty="0" err="1" smtClean="0">
                <a:latin typeface="Cambria" pitchFamily="18" charset="0"/>
              </a:rPr>
              <a:t>và</a:t>
            </a:r>
            <a:r>
              <a:rPr lang="en-US" sz="2500" dirty="0" smtClean="0">
                <a:latin typeface="Cambria" pitchFamily="18" charset="0"/>
              </a:rPr>
              <a:t> </a:t>
            </a:r>
            <a:r>
              <a:rPr lang="en-US" sz="2500" dirty="0" err="1" smtClean="0">
                <a:latin typeface="Cambria" pitchFamily="18" charset="0"/>
              </a:rPr>
              <a:t>hoại</a:t>
            </a:r>
            <a:r>
              <a:rPr lang="en-US" sz="2500" dirty="0" smtClean="0">
                <a:latin typeface="Cambria" pitchFamily="18" charset="0"/>
              </a:rPr>
              <a:t> </a:t>
            </a:r>
            <a:r>
              <a:rPr lang="en-US" sz="2500" dirty="0" err="1" smtClean="0">
                <a:latin typeface="Cambria" pitchFamily="18" charset="0"/>
              </a:rPr>
              <a:t>tử</a:t>
            </a:r>
            <a:r>
              <a:rPr lang="en-US" sz="2500" dirty="0" smtClean="0">
                <a:latin typeface="Cambria" pitchFamily="18" charset="0"/>
              </a:rPr>
              <a:t> </a:t>
            </a:r>
            <a:r>
              <a:rPr lang="en-US" sz="2500" dirty="0" err="1" smtClean="0">
                <a:latin typeface="Cambria" pitchFamily="18" charset="0"/>
              </a:rPr>
              <a:t>thể</a:t>
            </a:r>
            <a:r>
              <a:rPr lang="en-US" sz="2500" dirty="0" smtClean="0">
                <a:latin typeface="Cambria" pitchFamily="18" charset="0"/>
              </a:rPr>
              <a:t> </a:t>
            </a:r>
            <a:r>
              <a:rPr lang="en-US" sz="2500" dirty="0" err="1" smtClean="0">
                <a:latin typeface="Cambria" pitchFamily="18" charset="0"/>
              </a:rPr>
              <a:t>hiện</a:t>
            </a:r>
            <a:r>
              <a:rPr lang="en-US" sz="2500" dirty="0" smtClean="0">
                <a:latin typeface="Cambria" pitchFamily="18" charset="0"/>
              </a:rPr>
              <a:t> </a:t>
            </a:r>
            <a:r>
              <a:rPr lang="en-US" sz="2500" dirty="0" err="1" smtClean="0">
                <a:latin typeface="Cambria" pitchFamily="18" charset="0"/>
              </a:rPr>
              <a:t>thành</a:t>
            </a:r>
            <a:r>
              <a:rPr lang="en-US" sz="2500" dirty="0" smtClean="0">
                <a:latin typeface="Cambria" pitchFamily="18" charset="0"/>
              </a:rPr>
              <a:t> </a:t>
            </a:r>
            <a:r>
              <a:rPr lang="en-US" sz="2500" dirty="0" err="1" smtClean="0">
                <a:latin typeface="Cambria" pitchFamily="18" charset="0"/>
              </a:rPr>
              <a:t>một</a:t>
            </a:r>
            <a:r>
              <a:rPr lang="en-US" sz="2500" dirty="0" smtClean="0">
                <a:latin typeface="Cambria" pitchFamily="18" charset="0"/>
              </a:rPr>
              <a:t> </a:t>
            </a:r>
            <a:r>
              <a:rPr lang="en-US" sz="2500" dirty="0" err="1" smtClean="0">
                <a:latin typeface="Cambria" pitchFamily="18" charset="0"/>
              </a:rPr>
              <a:t>khối</a:t>
            </a:r>
            <a:r>
              <a:rPr lang="en-US" sz="2500" dirty="0" smtClean="0">
                <a:latin typeface="Cambria" pitchFamily="18" charset="0"/>
              </a:rPr>
              <a:t> </a:t>
            </a:r>
            <a:r>
              <a:rPr lang="en-US" sz="2500" dirty="0" err="1" smtClean="0">
                <a:latin typeface="Cambria" pitchFamily="18" charset="0"/>
              </a:rPr>
              <a:t>đặc</a:t>
            </a:r>
            <a:r>
              <a:rPr lang="en-US" sz="2500" dirty="0" smtClean="0">
                <a:latin typeface="Cambria" pitchFamily="18" charset="0"/>
              </a:rPr>
              <a:t> </a:t>
            </a:r>
            <a:r>
              <a:rPr lang="en-US" sz="2500" dirty="0" err="1" smtClean="0">
                <a:latin typeface="Cambria" pitchFamily="18" charset="0"/>
              </a:rPr>
              <a:t>tăng</a:t>
            </a:r>
            <a:r>
              <a:rPr lang="en-US" sz="2500" dirty="0" smtClean="0">
                <a:latin typeface="Cambria" pitchFamily="18" charset="0"/>
              </a:rPr>
              <a:t> </a:t>
            </a:r>
            <a:r>
              <a:rPr lang="en-US" sz="2500" dirty="0" err="1" smtClean="0">
                <a:latin typeface="Cambria" pitchFamily="18" charset="0"/>
              </a:rPr>
              <a:t>âm</a:t>
            </a:r>
            <a:r>
              <a:rPr lang="en-US" sz="2500" dirty="0" smtClean="0">
                <a:latin typeface="Cambria" pitchFamily="18" charset="0"/>
              </a:rPr>
              <a:t> </a:t>
            </a:r>
            <a:r>
              <a:rPr lang="en-US" sz="2500" dirty="0" err="1" smtClean="0">
                <a:latin typeface="Cambria" pitchFamily="18" charset="0"/>
              </a:rPr>
              <a:t>hoặc</a:t>
            </a:r>
            <a:r>
              <a:rPr lang="en-US" sz="2500" dirty="0" smtClean="0">
                <a:latin typeface="Cambria" pitchFamily="18" charset="0"/>
              </a:rPr>
              <a:t> </a:t>
            </a:r>
            <a:r>
              <a:rPr lang="en-US" sz="2500" dirty="0" err="1" smtClean="0">
                <a:latin typeface="Cambria" pitchFamily="18" charset="0"/>
              </a:rPr>
              <a:t>giảm</a:t>
            </a:r>
            <a:r>
              <a:rPr lang="en-US" sz="2500" dirty="0" smtClean="0">
                <a:latin typeface="Cambria" pitchFamily="18" charset="0"/>
              </a:rPr>
              <a:t> </a:t>
            </a:r>
            <a:r>
              <a:rPr lang="en-US" sz="2500" dirty="0" err="1" smtClean="0">
                <a:latin typeface="Cambria" pitchFamily="18" charset="0"/>
              </a:rPr>
              <a:t>âm</a:t>
            </a:r>
            <a:r>
              <a:rPr lang="en-US" sz="2500" dirty="0" smtClean="0">
                <a:latin typeface="Cambria" pitchFamily="18" charset="0"/>
              </a:rPr>
              <a:t>, sang </a:t>
            </a:r>
            <a:r>
              <a:rPr lang="en-US" sz="2500" dirty="0" err="1" smtClean="0">
                <a:latin typeface="Cambria" pitchFamily="18" charset="0"/>
              </a:rPr>
              <a:t>giai</a:t>
            </a:r>
            <a:r>
              <a:rPr lang="en-US" sz="2500" dirty="0" smtClean="0">
                <a:latin typeface="Cambria" pitchFamily="18" charset="0"/>
              </a:rPr>
              <a:t> </a:t>
            </a:r>
            <a:r>
              <a:rPr lang="en-US" sz="2500" dirty="0" err="1" smtClean="0">
                <a:latin typeface="Cambria" pitchFamily="18" charset="0"/>
              </a:rPr>
              <a:t>đoạn</a:t>
            </a:r>
            <a:r>
              <a:rPr lang="en-US" sz="2500" dirty="0" smtClean="0">
                <a:latin typeface="Cambria" pitchFamily="18" charset="0"/>
              </a:rPr>
              <a:t>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a:t>
            </a:r>
            <a:r>
              <a:rPr lang="en-US" sz="2500" dirty="0" err="1" smtClean="0">
                <a:latin typeface="Cambria" pitchFamily="18" charset="0"/>
              </a:rPr>
              <a:t>đã</a:t>
            </a:r>
            <a:r>
              <a:rPr lang="en-US" sz="2500" dirty="0" smtClean="0">
                <a:latin typeface="Cambria" pitchFamily="18" charset="0"/>
              </a:rPr>
              <a:t> </a:t>
            </a:r>
            <a:r>
              <a:rPr lang="en-US" sz="2500" dirty="0" err="1" smtClean="0">
                <a:latin typeface="Cambria" pitchFamily="18" charset="0"/>
              </a:rPr>
              <a:t>có</a:t>
            </a:r>
            <a:r>
              <a:rPr lang="en-US" sz="2500" dirty="0" smtClean="0">
                <a:latin typeface="Cambria" pitchFamily="18" charset="0"/>
              </a:rPr>
              <a:t> </a:t>
            </a:r>
            <a:r>
              <a:rPr lang="en-US" sz="2500" dirty="0" err="1" smtClean="0">
                <a:latin typeface="Cambria" pitchFamily="18" charset="0"/>
              </a:rPr>
              <a:t>mủ</a:t>
            </a:r>
            <a:r>
              <a:rPr lang="en-US" sz="2500" dirty="0" smtClean="0">
                <a:latin typeface="Cambria" pitchFamily="18" charset="0"/>
              </a:rPr>
              <a:t> </a:t>
            </a:r>
            <a:r>
              <a:rPr lang="en-US" sz="2500" dirty="0" err="1" smtClean="0">
                <a:latin typeface="Cambria" pitchFamily="18" charset="0"/>
              </a:rPr>
              <a:t>sẽ</a:t>
            </a:r>
            <a:r>
              <a:rPr lang="en-US" sz="2500" dirty="0" smtClean="0">
                <a:latin typeface="Cambria" pitchFamily="18" charset="0"/>
              </a:rPr>
              <a:t> </a:t>
            </a:r>
            <a:r>
              <a:rPr lang="en-US" sz="2500" dirty="0" err="1" smtClean="0">
                <a:latin typeface="Cambria" pitchFamily="18" charset="0"/>
              </a:rPr>
              <a:t>thấy</a:t>
            </a:r>
            <a:r>
              <a:rPr lang="en-US" sz="2500" dirty="0" smtClean="0">
                <a:latin typeface="Cambria" pitchFamily="18" charset="0"/>
              </a:rPr>
              <a:t> </a:t>
            </a:r>
            <a:r>
              <a:rPr lang="en-US" sz="2500" dirty="0" err="1" smtClean="0">
                <a:latin typeface="Cambria" pitchFamily="18" charset="0"/>
              </a:rPr>
              <a:t>một</a:t>
            </a:r>
            <a:r>
              <a:rPr lang="en-US" sz="2500" dirty="0" smtClean="0">
                <a:latin typeface="Cambria" pitchFamily="18" charset="0"/>
              </a:rPr>
              <a:t> </a:t>
            </a:r>
            <a:r>
              <a:rPr lang="en-US" sz="2500" dirty="0" err="1" smtClean="0">
                <a:latin typeface="Cambria" pitchFamily="18" charset="0"/>
              </a:rPr>
              <a:t>hình</a:t>
            </a:r>
            <a:r>
              <a:rPr lang="en-US" sz="2500" dirty="0" smtClean="0">
                <a:latin typeface="Cambria" pitchFamily="18" charset="0"/>
              </a:rPr>
              <a:t> </a:t>
            </a:r>
            <a:r>
              <a:rPr lang="en-US" sz="2500" dirty="0" err="1" smtClean="0">
                <a:latin typeface="Cambria" pitchFamily="18" charset="0"/>
              </a:rPr>
              <a:t>hốc</a:t>
            </a:r>
            <a:r>
              <a:rPr lang="en-US" sz="2500" dirty="0" smtClean="0">
                <a:latin typeface="Cambria" pitchFamily="18" charset="0"/>
              </a:rPr>
              <a:t> </a:t>
            </a:r>
            <a:r>
              <a:rPr lang="en-US" sz="2500" dirty="0" err="1" smtClean="0">
                <a:latin typeface="Cambria" pitchFamily="18" charset="0"/>
              </a:rPr>
              <a:t>rỗng</a:t>
            </a:r>
            <a:r>
              <a:rPr lang="en-US" sz="2500" dirty="0" smtClean="0">
                <a:latin typeface="Cambria" pitchFamily="18" charset="0"/>
              </a:rPr>
              <a:t> </a:t>
            </a:r>
            <a:r>
              <a:rPr lang="en-US" sz="2500" dirty="0" err="1" smtClean="0">
                <a:latin typeface="Cambria" pitchFamily="18" charset="0"/>
              </a:rPr>
              <a:t>âm</a:t>
            </a:r>
            <a:r>
              <a:rPr lang="en-US" sz="2500" dirty="0" smtClean="0">
                <a:latin typeface="Cambria" pitchFamily="18" charset="0"/>
              </a:rPr>
              <a:t>, ở </a:t>
            </a:r>
            <a:r>
              <a:rPr lang="en-US" sz="2500" dirty="0" err="1" smtClean="0">
                <a:latin typeface="Cambria" pitchFamily="18" charset="0"/>
              </a:rPr>
              <a:t>giữa</a:t>
            </a:r>
            <a:r>
              <a:rPr lang="en-US" sz="2500" dirty="0" smtClean="0">
                <a:latin typeface="Cambria" pitchFamily="18" charset="0"/>
              </a:rPr>
              <a:t> </a:t>
            </a:r>
            <a:r>
              <a:rPr lang="en-US" sz="2500" dirty="0" err="1" smtClean="0">
                <a:latin typeface="Cambria" pitchFamily="18" charset="0"/>
              </a:rPr>
              <a:t>có</a:t>
            </a:r>
            <a:r>
              <a:rPr lang="en-US" sz="2500" dirty="0" smtClean="0">
                <a:latin typeface="Cambria" pitchFamily="18" charset="0"/>
              </a:rPr>
              <a:t> </a:t>
            </a:r>
            <a:r>
              <a:rPr lang="en-US" sz="2500" dirty="0" err="1" smtClean="0">
                <a:latin typeface="Cambria" pitchFamily="18" charset="0"/>
              </a:rPr>
              <a:t>một</a:t>
            </a:r>
            <a:r>
              <a:rPr lang="en-US" sz="2500" dirty="0" smtClean="0">
                <a:latin typeface="Cambria" pitchFamily="18" charset="0"/>
              </a:rPr>
              <a:t> </a:t>
            </a:r>
            <a:r>
              <a:rPr lang="en-US" sz="2500" dirty="0" err="1" smtClean="0">
                <a:latin typeface="Cambria" pitchFamily="18" charset="0"/>
              </a:rPr>
              <a:t>số</a:t>
            </a:r>
            <a:r>
              <a:rPr lang="en-US" sz="2500" dirty="0" smtClean="0">
                <a:latin typeface="Cambria" pitchFamily="18" charset="0"/>
              </a:rPr>
              <a:t> </a:t>
            </a:r>
            <a:r>
              <a:rPr lang="en-US" sz="2500" dirty="0" err="1" smtClean="0">
                <a:latin typeface="Cambria" pitchFamily="18" charset="0"/>
              </a:rPr>
              <a:t>âm</a:t>
            </a:r>
            <a:r>
              <a:rPr lang="en-US" sz="2500" dirty="0" smtClean="0">
                <a:latin typeface="Cambria" pitchFamily="18" charset="0"/>
              </a:rPr>
              <a:t> </a:t>
            </a:r>
            <a:r>
              <a:rPr lang="en-US" sz="2500" dirty="0" err="1" smtClean="0">
                <a:latin typeface="Cambria" pitchFamily="18" charset="0"/>
              </a:rPr>
              <a:t>đậm</a:t>
            </a:r>
            <a:r>
              <a:rPr lang="en-US" sz="2500" dirty="0" smtClean="0">
                <a:latin typeface="Cambria" pitchFamily="18" charset="0"/>
              </a:rPr>
              <a:t> </a:t>
            </a:r>
            <a:r>
              <a:rPr lang="en-US" sz="2500" dirty="0" err="1" smtClean="0">
                <a:latin typeface="Cambria" pitchFamily="18" charset="0"/>
              </a:rPr>
              <a:t>rải</a:t>
            </a:r>
            <a:r>
              <a:rPr lang="en-US" sz="2500" dirty="0" smtClean="0">
                <a:latin typeface="Cambria" pitchFamily="18" charset="0"/>
              </a:rPr>
              <a:t> </a:t>
            </a:r>
            <a:r>
              <a:rPr lang="en-US" sz="2500" dirty="0" err="1" smtClean="0">
                <a:latin typeface="Cambria" pitchFamily="18" charset="0"/>
              </a:rPr>
              <a:t>rác</a:t>
            </a:r>
            <a:r>
              <a:rPr lang="en-US" sz="2500" dirty="0" smtClean="0">
                <a:latin typeface="Cambria" pitchFamily="18" charset="0"/>
              </a:rPr>
              <a:t> </a:t>
            </a:r>
            <a:r>
              <a:rPr lang="en-US" sz="2500" dirty="0" err="1" smtClean="0">
                <a:latin typeface="Cambria" pitchFamily="18" charset="0"/>
              </a:rPr>
              <a:t>hoặc</a:t>
            </a:r>
            <a:r>
              <a:rPr lang="en-US" sz="2500" dirty="0" smtClean="0">
                <a:latin typeface="Cambria" pitchFamily="18" charset="0"/>
              </a:rPr>
              <a:t> 2,3 ổ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a:t>
            </a:r>
            <a:r>
              <a:rPr lang="en-US" sz="2500" dirty="0" err="1" smtClean="0">
                <a:latin typeface="Cambria" pitchFamily="18" charset="0"/>
              </a:rPr>
              <a:t>rời</a:t>
            </a:r>
            <a:r>
              <a:rPr lang="en-US" sz="2500" dirty="0" smtClean="0">
                <a:latin typeface="Cambria" pitchFamily="18" charset="0"/>
              </a:rPr>
              <a:t> </a:t>
            </a:r>
            <a:r>
              <a:rPr lang="en-US" sz="2500" dirty="0" err="1" smtClean="0">
                <a:latin typeface="Cambria" pitchFamily="18" charset="0"/>
              </a:rPr>
              <a:t>nhau</a:t>
            </a:r>
            <a:r>
              <a:rPr lang="en-US" sz="2500" dirty="0" smtClean="0">
                <a:latin typeface="Cambria" pitchFamily="18" charset="0"/>
              </a:rPr>
              <a:t> ở </a:t>
            </a:r>
            <a:r>
              <a:rPr lang="en-US" sz="2500" dirty="0" err="1" smtClean="0">
                <a:latin typeface="Cambria" pitchFamily="18" charset="0"/>
              </a:rPr>
              <a:t>cùng</a:t>
            </a:r>
            <a:r>
              <a:rPr lang="en-US" sz="2500" dirty="0" smtClean="0">
                <a:latin typeface="Cambria" pitchFamily="18" charset="0"/>
              </a:rPr>
              <a:t> </a:t>
            </a:r>
            <a:r>
              <a:rPr lang="en-US" sz="2500" dirty="0" err="1" smtClean="0">
                <a:latin typeface="Cambria" pitchFamily="18" charset="0"/>
              </a:rPr>
              <a:t>một</a:t>
            </a:r>
            <a:r>
              <a:rPr lang="en-US" sz="2500" dirty="0" smtClean="0">
                <a:latin typeface="Cambria" pitchFamily="18" charset="0"/>
              </a:rPr>
              <a:t> </a:t>
            </a:r>
            <a:r>
              <a:rPr lang="en-US" sz="2500" dirty="0" err="1" smtClean="0">
                <a:latin typeface="Cambria" pitchFamily="18" charset="0"/>
              </a:rPr>
              <a:t>phân</a:t>
            </a:r>
            <a:r>
              <a:rPr lang="en-US" sz="2500" dirty="0" smtClean="0">
                <a:latin typeface="Cambria" pitchFamily="18" charset="0"/>
              </a:rPr>
              <a:t> </a:t>
            </a:r>
            <a:r>
              <a:rPr lang="en-US" sz="2500" dirty="0" err="1" smtClean="0">
                <a:latin typeface="Cambria" pitchFamily="18" charset="0"/>
              </a:rPr>
              <a:t>thùy</a:t>
            </a:r>
            <a:r>
              <a:rPr lang="en-US" sz="2500" dirty="0" smtClean="0">
                <a:latin typeface="Cambria" pitchFamily="18" charset="0"/>
              </a:rPr>
              <a:t> </a:t>
            </a:r>
            <a:r>
              <a:rPr lang="en-US" sz="2500" dirty="0" err="1" smtClean="0">
                <a:latin typeface="Cambria" pitchFamily="18" charset="0"/>
              </a:rPr>
              <a:t>hoặc</a:t>
            </a:r>
            <a:r>
              <a:rPr lang="en-US" sz="2500" dirty="0" smtClean="0">
                <a:latin typeface="Cambria" pitchFamily="18" charset="0"/>
              </a:rPr>
              <a:t> </a:t>
            </a:r>
            <a:r>
              <a:rPr lang="en-US" sz="2500" dirty="0" err="1" smtClean="0">
                <a:latin typeface="Cambria" pitchFamily="18" charset="0"/>
              </a:rPr>
              <a:t>nhiều</a:t>
            </a:r>
            <a:r>
              <a:rPr lang="en-US" sz="2500" dirty="0" smtClean="0">
                <a:latin typeface="Cambria" pitchFamily="18" charset="0"/>
              </a:rPr>
              <a:t> </a:t>
            </a:r>
            <a:r>
              <a:rPr lang="en-US" sz="2500" dirty="0" err="1" smtClean="0">
                <a:latin typeface="Cambria" pitchFamily="18" charset="0"/>
              </a:rPr>
              <a:t>phân</a:t>
            </a:r>
            <a:r>
              <a:rPr lang="en-US" sz="2500" dirty="0" smtClean="0">
                <a:latin typeface="Cambria" pitchFamily="18" charset="0"/>
              </a:rPr>
              <a:t> </a:t>
            </a:r>
            <a:r>
              <a:rPr lang="en-US" sz="2500" dirty="0" err="1" smtClean="0">
                <a:latin typeface="Cambria" pitchFamily="18" charset="0"/>
              </a:rPr>
              <a:t>thùy</a:t>
            </a:r>
            <a:r>
              <a:rPr lang="en-US" sz="2500" dirty="0" smtClean="0">
                <a:latin typeface="Cambria" pitchFamily="18" charset="0"/>
              </a:rPr>
              <a:t> </a:t>
            </a:r>
            <a:r>
              <a:rPr lang="en-US" sz="2500" dirty="0" err="1" smtClean="0">
                <a:latin typeface="Cambria" pitchFamily="18" charset="0"/>
              </a:rPr>
              <a:t>khác</a:t>
            </a:r>
            <a:r>
              <a:rPr lang="en-US" sz="2500" dirty="0" smtClean="0">
                <a:latin typeface="Cambria" pitchFamily="18" charset="0"/>
              </a:rPr>
              <a:t> </a:t>
            </a:r>
            <a:r>
              <a:rPr lang="en-US" sz="2500" dirty="0" err="1" smtClean="0">
                <a:latin typeface="Cambria" pitchFamily="18" charset="0"/>
              </a:rPr>
              <a:t>nhau</a:t>
            </a:r>
            <a:r>
              <a:rPr lang="en-US" sz="2500" dirty="0" smtClean="0">
                <a:latin typeface="Cambria" pitchFamily="18" charset="0"/>
              </a:rPr>
              <a:t>. </a:t>
            </a:r>
            <a:r>
              <a:rPr lang="en-US" sz="2500" dirty="0" err="1" smtClean="0">
                <a:latin typeface="Cambria" pitchFamily="18" charset="0"/>
              </a:rPr>
              <a:t>Kích</a:t>
            </a:r>
            <a:r>
              <a:rPr lang="en-US" sz="2500" dirty="0" smtClean="0">
                <a:latin typeface="Cambria" pitchFamily="18" charset="0"/>
              </a:rPr>
              <a:t> </a:t>
            </a:r>
            <a:r>
              <a:rPr lang="en-US" sz="2500" dirty="0" err="1" smtClean="0">
                <a:latin typeface="Cambria" pitchFamily="18" charset="0"/>
              </a:rPr>
              <a:t>thước</a:t>
            </a:r>
            <a:r>
              <a:rPr lang="en-US" sz="2500" dirty="0" smtClean="0">
                <a:latin typeface="Cambria" pitchFamily="18" charset="0"/>
              </a:rPr>
              <a:t> ổ </a:t>
            </a:r>
            <a:r>
              <a:rPr lang="en-US" sz="2500" dirty="0" err="1" smtClean="0">
                <a:latin typeface="Cambria" pitchFamily="18" charset="0"/>
              </a:rPr>
              <a:t>áp</a:t>
            </a:r>
            <a:r>
              <a:rPr lang="en-US" sz="2500" dirty="0" smtClean="0">
                <a:latin typeface="Cambria" pitchFamily="18" charset="0"/>
              </a:rPr>
              <a:t> </a:t>
            </a:r>
            <a:r>
              <a:rPr lang="en-US" sz="2500" dirty="0" err="1" smtClean="0">
                <a:latin typeface="Cambria" pitchFamily="18" charset="0"/>
              </a:rPr>
              <a:t>xe</a:t>
            </a:r>
            <a:r>
              <a:rPr lang="en-US" sz="2500" dirty="0" smtClean="0">
                <a:latin typeface="Cambria" pitchFamily="18" charset="0"/>
              </a:rPr>
              <a:t> do </a:t>
            </a:r>
            <a:r>
              <a:rPr lang="en-US" sz="2500" dirty="0" err="1" smtClean="0">
                <a:latin typeface="Cambria" pitchFamily="18" charset="0"/>
              </a:rPr>
              <a:t>amip</a:t>
            </a:r>
            <a:r>
              <a:rPr lang="en-US" sz="2500" dirty="0" smtClean="0">
                <a:latin typeface="Cambria" pitchFamily="18" charset="0"/>
              </a:rPr>
              <a:t>  </a:t>
            </a:r>
            <a:r>
              <a:rPr lang="en-US" sz="2500" dirty="0" err="1" smtClean="0">
                <a:latin typeface="Cambria" pitchFamily="18" charset="0"/>
              </a:rPr>
              <a:t>tương</a:t>
            </a:r>
            <a:r>
              <a:rPr lang="en-US" sz="2500" dirty="0" smtClean="0">
                <a:latin typeface="Cambria" pitchFamily="18" charset="0"/>
              </a:rPr>
              <a:t> </a:t>
            </a:r>
            <a:r>
              <a:rPr lang="en-US" sz="2500" dirty="0" err="1" smtClean="0">
                <a:latin typeface="Cambria" pitchFamily="18" charset="0"/>
              </a:rPr>
              <a:t>đối</a:t>
            </a:r>
            <a:r>
              <a:rPr lang="en-US" sz="2500" dirty="0" smtClean="0">
                <a:latin typeface="Cambria" pitchFamily="18" charset="0"/>
              </a:rPr>
              <a:t> </a:t>
            </a:r>
            <a:r>
              <a:rPr lang="en-US" sz="2500" dirty="0" err="1" smtClean="0">
                <a:latin typeface="Cambria" pitchFamily="18" charset="0"/>
              </a:rPr>
              <a:t>lớn</a:t>
            </a:r>
            <a:r>
              <a:rPr lang="en-US" sz="2500" dirty="0" smtClean="0">
                <a:latin typeface="Cambria" pitchFamily="18" charset="0"/>
              </a:rPr>
              <a:t> </a:t>
            </a:r>
            <a:r>
              <a:rPr lang="en-US" sz="2500" dirty="0" err="1" smtClean="0">
                <a:latin typeface="Cambria" pitchFamily="18" charset="0"/>
              </a:rPr>
              <a:t>thường</a:t>
            </a:r>
            <a:r>
              <a:rPr lang="en-US" sz="2500" dirty="0" smtClean="0">
                <a:latin typeface="Cambria" pitchFamily="18" charset="0"/>
              </a:rPr>
              <a:t> </a:t>
            </a:r>
            <a:r>
              <a:rPr lang="en-US" sz="2500" dirty="0" err="1" smtClean="0">
                <a:latin typeface="Cambria" pitchFamily="18" charset="0"/>
              </a:rPr>
              <a:t>từ</a:t>
            </a:r>
            <a:r>
              <a:rPr lang="en-US" sz="2500" dirty="0" smtClean="0">
                <a:latin typeface="Cambria" pitchFamily="18" charset="0"/>
              </a:rPr>
              <a:t> 5-10cm.</a:t>
            </a:r>
            <a:endParaRPr lang="en-US" sz="2500" dirty="0">
              <a:latin typeface="Cambria"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7240" y="3453150"/>
            <a:ext cx="3437575" cy="2315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453149"/>
            <a:ext cx="3695110" cy="2315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351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7759368" cy="3785652"/>
          </a:xfrm>
          <a:prstGeom prst="rect">
            <a:avLst/>
          </a:prstGeom>
          <a:noFill/>
        </p:spPr>
        <p:txBody>
          <a:bodyPr wrap="none" rtlCol="0">
            <a:spAutoFit/>
          </a:bodyPr>
          <a:lstStyle/>
          <a:p>
            <a:r>
              <a:rPr lang="en-US" sz="4000" b="1" dirty="0" smtClean="0">
                <a:solidFill>
                  <a:schemeClr val="accent1">
                    <a:lumMod val="75000"/>
                  </a:schemeClr>
                </a:solidFill>
                <a:latin typeface="Cambria" pitchFamily="18" charset="0"/>
              </a:rPr>
              <a:t>3. </a:t>
            </a:r>
            <a:r>
              <a:rPr lang="en-US" sz="4000" b="1" dirty="0" err="1" smtClean="0">
                <a:solidFill>
                  <a:schemeClr val="accent1">
                    <a:lumMod val="75000"/>
                  </a:schemeClr>
                </a:solidFill>
                <a:latin typeface="Cambria" pitchFamily="18" charset="0"/>
              </a:rPr>
              <a:t>Biến</a:t>
            </a:r>
            <a:r>
              <a:rPr lang="en-US" sz="4000" b="1" dirty="0" smtClean="0">
                <a:solidFill>
                  <a:schemeClr val="accent1">
                    <a:lumMod val="75000"/>
                  </a:schemeClr>
                </a:solidFill>
                <a:latin typeface="Cambria" pitchFamily="18" charset="0"/>
              </a:rPr>
              <a:t> </a:t>
            </a:r>
            <a:r>
              <a:rPr lang="en-US" sz="4000" b="1" dirty="0" err="1" smtClean="0">
                <a:solidFill>
                  <a:schemeClr val="accent1">
                    <a:lumMod val="75000"/>
                  </a:schemeClr>
                </a:solidFill>
                <a:latin typeface="Cambria" pitchFamily="18" charset="0"/>
              </a:rPr>
              <a:t>chứng</a:t>
            </a:r>
            <a:endParaRPr lang="en-US" sz="4000" b="1" dirty="0" smtClean="0">
              <a:solidFill>
                <a:schemeClr val="accent1">
                  <a:lumMod val="75000"/>
                </a:schemeClr>
              </a:solidFill>
              <a:latin typeface="Cambria" pitchFamily="18" charset="0"/>
            </a:endParaRPr>
          </a:p>
          <a:p>
            <a:r>
              <a:rPr lang="en-US" sz="2500" b="1" dirty="0" smtClean="0">
                <a:latin typeface="Cambria" pitchFamily="18" charset="0"/>
              </a:rPr>
              <a:t>3.1. </a:t>
            </a:r>
            <a:r>
              <a:rPr lang="en-US" sz="2500" b="1" dirty="0" err="1" smtClean="0">
                <a:latin typeface="Cambria" pitchFamily="18" charset="0"/>
              </a:rPr>
              <a:t>Vỡ</a:t>
            </a:r>
            <a:r>
              <a:rPr lang="en-US" sz="2500" b="1" dirty="0" smtClean="0">
                <a:latin typeface="Cambria" pitchFamily="18" charset="0"/>
              </a:rPr>
              <a:t> ổ </a:t>
            </a:r>
            <a:r>
              <a:rPr lang="en-US" sz="2500" b="1" dirty="0" err="1" smtClean="0">
                <a:latin typeface="Cambria" pitchFamily="18" charset="0"/>
              </a:rPr>
              <a:t>áp</a:t>
            </a:r>
            <a:r>
              <a:rPr lang="en-US" sz="2500" b="1" dirty="0" smtClean="0">
                <a:latin typeface="Cambria" pitchFamily="18" charset="0"/>
              </a:rPr>
              <a:t> </a:t>
            </a:r>
            <a:r>
              <a:rPr lang="en-US" sz="2500" b="1" dirty="0" err="1" smtClean="0">
                <a:latin typeface="Cambria" pitchFamily="18" charset="0"/>
              </a:rPr>
              <a:t>xe</a:t>
            </a:r>
            <a:r>
              <a:rPr lang="en-US" sz="2500" b="1" dirty="0" smtClean="0">
                <a:latin typeface="Cambria" pitchFamily="18" charset="0"/>
              </a:rPr>
              <a:t>:</a:t>
            </a:r>
          </a:p>
          <a:p>
            <a:pPr marL="342900" indent="-342900">
              <a:buFont typeface="Wingdings" pitchFamily="2" charset="2"/>
              <a:buChar char="§"/>
            </a:pPr>
            <a:r>
              <a:rPr lang="en-US" sz="2500" dirty="0" err="1" smtClean="0">
                <a:latin typeface="Cambria" pitchFamily="18" charset="0"/>
              </a:rPr>
              <a:t>Vỡ</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phổi</a:t>
            </a:r>
            <a:endParaRPr lang="en-US" sz="2500" dirty="0" smtClean="0">
              <a:latin typeface="Cambria" pitchFamily="18" charset="0"/>
            </a:endParaRPr>
          </a:p>
          <a:p>
            <a:pPr marL="342900" indent="-342900">
              <a:buFont typeface="Wingdings" pitchFamily="2" charset="2"/>
              <a:buChar char="§"/>
            </a:pPr>
            <a:r>
              <a:rPr lang="en-US" sz="2500" dirty="0" err="1" smtClean="0">
                <a:latin typeface="Cambria" pitchFamily="18" charset="0"/>
              </a:rPr>
              <a:t>Vỡ</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màng</a:t>
            </a:r>
            <a:r>
              <a:rPr lang="en-US" sz="2500" dirty="0" smtClean="0">
                <a:latin typeface="Cambria" pitchFamily="18" charset="0"/>
              </a:rPr>
              <a:t> </a:t>
            </a:r>
            <a:r>
              <a:rPr lang="en-US" sz="2500" dirty="0" err="1" smtClean="0">
                <a:latin typeface="Cambria" pitchFamily="18" charset="0"/>
              </a:rPr>
              <a:t>phổi</a:t>
            </a:r>
            <a:endParaRPr lang="en-US" sz="2500" dirty="0" smtClean="0">
              <a:latin typeface="Cambria" pitchFamily="18" charset="0"/>
            </a:endParaRPr>
          </a:p>
          <a:p>
            <a:pPr marL="342900" indent="-342900">
              <a:buFont typeface="Wingdings" pitchFamily="2" charset="2"/>
              <a:buChar char="§"/>
            </a:pPr>
            <a:r>
              <a:rPr lang="en-US" sz="2500" dirty="0" err="1" smtClean="0">
                <a:latin typeface="Cambria" pitchFamily="18" charset="0"/>
              </a:rPr>
              <a:t>Vỡ</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màng</a:t>
            </a:r>
            <a:r>
              <a:rPr lang="en-US" sz="2500" dirty="0" smtClean="0">
                <a:latin typeface="Cambria" pitchFamily="18" charset="0"/>
              </a:rPr>
              <a:t> </a:t>
            </a:r>
            <a:r>
              <a:rPr lang="en-US" sz="2500" dirty="0" err="1" smtClean="0">
                <a:latin typeface="Cambria" pitchFamily="18" charset="0"/>
              </a:rPr>
              <a:t>ngoài</a:t>
            </a:r>
            <a:r>
              <a:rPr lang="en-US" sz="2500" dirty="0" smtClean="0">
                <a:latin typeface="Cambria" pitchFamily="18" charset="0"/>
              </a:rPr>
              <a:t> </a:t>
            </a:r>
            <a:r>
              <a:rPr lang="en-US" sz="2500" dirty="0" err="1" smtClean="0">
                <a:latin typeface="Cambria" pitchFamily="18" charset="0"/>
              </a:rPr>
              <a:t>tim</a:t>
            </a:r>
            <a:endParaRPr lang="en-US" sz="2500" dirty="0" smtClean="0">
              <a:latin typeface="Cambria" pitchFamily="18" charset="0"/>
            </a:endParaRPr>
          </a:p>
          <a:p>
            <a:pPr marL="342900" indent="-342900">
              <a:buFont typeface="Wingdings" pitchFamily="2" charset="2"/>
              <a:buChar char="§"/>
            </a:pPr>
            <a:r>
              <a:rPr lang="en-US" sz="2500" dirty="0" err="1" smtClean="0">
                <a:latin typeface="Cambria" pitchFamily="18" charset="0"/>
              </a:rPr>
              <a:t>Vỡ</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màng</a:t>
            </a:r>
            <a:r>
              <a:rPr lang="en-US" sz="2500" dirty="0" smtClean="0">
                <a:latin typeface="Cambria" pitchFamily="18" charset="0"/>
              </a:rPr>
              <a:t> </a:t>
            </a:r>
            <a:r>
              <a:rPr lang="en-US" sz="2500" dirty="0" err="1" smtClean="0">
                <a:latin typeface="Cambria" pitchFamily="18" charset="0"/>
              </a:rPr>
              <a:t>bụng</a:t>
            </a:r>
            <a:r>
              <a:rPr lang="en-US" sz="2500" dirty="0" smtClean="0">
                <a:latin typeface="Cambria" pitchFamily="18" charset="0"/>
              </a:rPr>
              <a:t> </a:t>
            </a:r>
            <a:r>
              <a:rPr lang="en-US" sz="2500" dirty="0" err="1" smtClean="0">
                <a:latin typeface="Cambria" pitchFamily="18" charset="0"/>
              </a:rPr>
              <a:t>gây</a:t>
            </a:r>
            <a:r>
              <a:rPr lang="en-US" sz="2500" dirty="0" smtClean="0">
                <a:latin typeface="Cambria" pitchFamily="18" charset="0"/>
              </a:rPr>
              <a:t> </a:t>
            </a:r>
            <a:r>
              <a:rPr lang="en-US" sz="2500" dirty="0" err="1" smtClean="0">
                <a:latin typeface="Cambria" pitchFamily="18" charset="0"/>
              </a:rPr>
              <a:t>viêm</a:t>
            </a:r>
            <a:r>
              <a:rPr lang="en-US" sz="2500" dirty="0" smtClean="0">
                <a:latin typeface="Cambria" pitchFamily="18" charset="0"/>
              </a:rPr>
              <a:t> </a:t>
            </a:r>
            <a:r>
              <a:rPr lang="en-US" sz="2500" dirty="0" err="1" smtClean="0">
                <a:latin typeface="Cambria" pitchFamily="18" charset="0"/>
              </a:rPr>
              <a:t>phúc</a:t>
            </a:r>
            <a:r>
              <a:rPr lang="en-US" sz="2500" dirty="0" smtClean="0">
                <a:latin typeface="Cambria" pitchFamily="18" charset="0"/>
              </a:rPr>
              <a:t> </a:t>
            </a:r>
            <a:r>
              <a:rPr lang="en-US" sz="2500" dirty="0" err="1" smtClean="0">
                <a:latin typeface="Cambria" pitchFamily="18" charset="0"/>
              </a:rPr>
              <a:t>mạc</a:t>
            </a:r>
            <a:r>
              <a:rPr lang="en-US" sz="2500" dirty="0" smtClean="0">
                <a:latin typeface="Cambria" pitchFamily="18" charset="0"/>
              </a:rPr>
              <a:t> </a:t>
            </a:r>
            <a:r>
              <a:rPr lang="en-US" sz="2500" dirty="0" err="1" smtClean="0">
                <a:latin typeface="Cambria" pitchFamily="18" charset="0"/>
              </a:rPr>
              <a:t>toàn</a:t>
            </a:r>
            <a:r>
              <a:rPr lang="en-US" sz="2500" dirty="0" smtClean="0">
                <a:latin typeface="Cambria" pitchFamily="18" charset="0"/>
              </a:rPr>
              <a:t> </a:t>
            </a:r>
            <a:r>
              <a:rPr lang="en-US" sz="2500" dirty="0" err="1" smtClean="0">
                <a:latin typeface="Cambria" pitchFamily="18" charset="0"/>
              </a:rPr>
              <a:t>thể</a:t>
            </a:r>
            <a:endParaRPr lang="en-US" sz="2500" dirty="0" smtClean="0">
              <a:latin typeface="Cambria" pitchFamily="18" charset="0"/>
            </a:endParaRPr>
          </a:p>
          <a:p>
            <a:pPr marL="342900" indent="-342900">
              <a:buFont typeface="Wingdings" pitchFamily="2" charset="2"/>
              <a:buChar char="§"/>
            </a:pPr>
            <a:r>
              <a:rPr lang="en-US" sz="2500" dirty="0" err="1" smtClean="0">
                <a:latin typeface="Cambria" pitchFamily="18" charset="0"/>
              </a:rPr>
              <a:t>Vỡ</a:t>
            </a:r>
            <a:r>
              <a:rPr lang="en-US" sz="2500" dirty="0" smtClean="0">
                <a:latin typeface="Cambria" pitchFamily="18" charset="0"/>
              </a:rPr>
              <a:t> </a:t>
            </a:r>
            <a:r>
              <a:rPr lang="en-US" sz="2500" dirty="0" err="1" smtClean="0">
                <a:latin typeface="Cambria" pitchFamily="18" charset="0"/>
              </a:rPr>
              <a:t>vào</a:t>
            </a:r>
            <a:r>
              <a:rPr lang="en-US" sz="2500" dirty="0" smtClean="0">
                <a:latin typeface="Cambria" pitchFamily="18" charset="0"/>
              </a:rPr>
              <a:t> </a:t>
            </a:r>
            <a:r>
              <a:rPr lang="en-US" sz="2500" dirty="0" err="1" smtClean="0">
                <a:latin typeface="Cambria" pitchFamily="18" charset="0"/>
              </a:rPr>
              <a:t>ống</a:t>
            </a:r>
            <a:r>
              <a:rPr lang="en-US" sz="2500" dirty="0" smtClean="0">
                <a:latin typeface="Cambria" pitchFamily="18" charset="0"/>
              </a:rPr>
              <a:t> </a:t>
            </a:r>
            <a:r>
              <a:rPr lang="en-US" sz="2500" dirty="0" err="1" smtClean="0">
                <a:latin typeface="Cambria" pitchFamily="18" charset="0"/>
              </a:rPr>
              <a:t>tiêu</a:t>
            </a:r>
            <a:r>
              <a:rPr lang="en-US" sz="2500" dirty="0" smtClean="0">
                <a:latin typeface="Cambria" pitchFamily="18" charset="0"/>
              </a:rPr>
              <a:t> </a:t>
            </a:r>
            <a:r>
              <a:rPr lang="en-US" sz="2500" dirty="0" err="1" smtClean="0">
                <a:latin typeface="Cambria" pitchFamily="18" charset="0"/>
              </a:rPr>
              <a:t>hóa</a:t>
            </a:r>
            <a:endParaRPr lang="en-US" sz="2500" dirty="0" smtClean="0">
              <a:latin typeface="Cambria" pitchFamily="18" charset="0"/>
            </a:endParaRPr>
          </a:p>
          <a:p>
            <a:r>
              <a:rPr lang="en-US" sz="2500" b="1" dirty="0" smtClean="0">
                <a:latin typeface="Cambria" pitchFamily="18" charset="0"/>
              </a:rPr>
              <a:t>3.2. </a:t>
            </a:r>
            <a:r>
              <a:rPr lang="en-US" sz="2500" b="1" dirty="0" err="1" smtClean="0">
                <a:latin typeface="Cambria" pitchFamily="18" charset="0"/>
              </a:rPr>
              <a:t>Bệnh</a:t>
            </a:r>
            <a:r>
              <a:rPr lang="en-US" sz="2500" b="1" dirty="0" smtClean="0">
                <a:latin typeface="Cambria" pitchFamily="18" charset="0"/>
              </a:rPr>
              <a:t> </a:t>
            </a:r>
            <a:r>
              <a:rPr lang="en-US" sz="2500" b="1" dirty="0" err="1" smtClean="0">
                <a:latin typeface="Cambria" pitchFamily="18" charset="0"/>
              </a:rPr>
              <a:t>nhân</a:t>
            </a:r>
            <a:r>
              <a:rPr lang="en-US" sz="2500" b="1" dirty="0" smtClean="0">
                <a:latin typeface="Cambria" pitchFamily="18" charset="0"/>
              </a:rPr>
              <a:t> </a:t>
            </a:r>
            <a:r>
              <a:rPr lang="en-US" sz="2500" b="1" dirty="0" err="1" smtClean="0">
                <a:latin typeface="Cambria" pitchFamily="18" charset="0"/>
              </a:rPr>
              <a:t>suy</a:t>
            </a:r>
            <a:r>
              <a:rPr lang="en-US" sz="2500" b="1" dirty="0" smtClean="0">
                <a:latin typeface="Cambria" pitchFamily="18" charset="0"/>
              </a:rPr>
              <a:t> </a:t>
            </a:r>
            <a:r>
              <a:rPr lang="en-US" sz="2500" b="1" dirty="0" err="1" smtClean="0">
                <a:latin typeface="Cambria" pitchFamily="18" charset="0"/>
              </a:rPr>
              <a:t>kiệt</a:t>
            </a:r>
            <a:r>
              <a:rPr lang="en-US" sz="2500" b="1" dirty="0" smtClean="0">
                <a:latin typeface="Cambria" pitchFamily="18" charset="0"/>
              </a:rPr>
              <a:t> </a:t>
            </a:r>
            <a:r>
              <a:rPr lang="en-US" sz="2500" b="1" dirty="0" err="1" smtClean="0">
                <a:latin typeface="Cambria" pitchFamily="18" charset="0"/>
              </a:rPr>
              <a:t>vì</a:t>
            </a:r>
            <a:r>
              <a:rPr lang="en-US" sz="2500" b="1" dirty="0" smtClean="0">
                <a:latin typeface="Cambria" pitchFamily="18" charset="0"/>
              </a:rPr>
              <a:t> </a:t>
            </a:r>
            <a:r>
              <a:rPr lang="en-US" sz="2500" b="1" dirty="0" err="1" smtClean="0">
                <a:latin typeface="Cambria" pitchFamily="18" charset="0"/>
              </a:rPr>
              <a:t>nhiễm</a:t>
            </a:r>
            <a:r>
              <a:rPr lang="en-US" sz="2500" b="1" dirty="0" smtClean="0">
                <a:latin typeface="Cambria" pitchFamily="18" charset="0"/>
              </a:rPr>
              <a:t> </a:t>
            </a:r>
            <a:r>
              <a:rPr lang="en-US" sz="2500" b="1" dirty="0" err="1" smtClean="0">
                <a:latin typeface="Cambria" pitchFamily="18" charset="0"/>
              </a:rPr>
              <a:t>trùng</a:t>
            </a:r>
            <a:r>
              <a:rPr lang="en-US" sz="2500" b="1" dirty="0" smtClean="0">
                <a:latin typeface="Cambria" pitchFamily="18" charset="0"/>
              </a:rPr>
              <a:t> </a:t>
            </a:r>
            <a:r>
              <a:rPr lang="en-US" sz="2500" b="1" dirty="0" err="1" smtClean="0">
                <a:latin typeface="Cambria" pitchFamily="18" charset="0"/>
              </a:rPr>
              <a:t>nặng</a:t>
            </a:r>
            <a:r>
              <a:rPr lang="en-US" sz="2500" b="1" dirty="0" smtClean="0">
                <a:latin typeface="Cambria" pitchFamily="18" charset="0"/>
              </a:rPr>
              <a:t> </a:t>
            </a:r>
            <a:r>
              <a:rPr lang="en-US" sz="2500" b="1" dirty="0" err="1" smtClean="0">
                <a:latin typeface="Cambria" pitchFamily="18" charset="0"/>
              </a:rPr>
              <a:t>kéo</a:t>
            </a:r>
            <a:r>
              <a:rPr lang="en-US" sz="2500" b="1" dirty="0" smtClean="0">
                <a:latin typeface="Cambria" pitchFamily="18" charset="0"/>
              </a:rPr>
              <a:t> </a:t>
            </a:r>
            <a:r>
              <a:rPr lang="en-US" sz="2500" b="1" dirty="0" err="1" smtClean="0">
                <a:latin typeface="Cambria" pitchFamily="18" charset="0"/>
              </a:rPr>
              <a:t>dài</a:t>
            </a:r>
            <a:endParaRPr lang="en-US" sz="2500" b="1" dirty="0" smtClean="0">
              <a:latin typeface="Cambria" pitchFamily="18" charset="0"/>
            </a:endParaRPr>
          </a:p>
          <a:p>
            <a:r>
              <a:rPr lang="en-US" sz="2500" b="1" dirty="0" smtClean="0">
                <a:latin typeface="Cambria" pitchFamily="18" charset="0"/>
              </a:rPr>
              <a:t>3.3. </a:t>
            </a:r>
            <a:r>
              <a:rPr lang="en-US" sz="2500" b="1" dirty="0" err="1" smtClean="0">
                <a:latin typeface="Cambria" pitchFamily="18" charset="0"/>
              </a:rPr>
              <a:t>Bội</a:t>
            </a:r>
            <a:r>
              <a:rPr lang="en-US" sz="2500" b="1" dirty="0" smtClean="0">
                <a:latin typeface="Cambria" pitchFamily="18" charset="0"/>
              </a:rPr>
              <a:t> </a:t>
            </a:r>
            <a:r>
              <a:rPr lang="en-US" sz="2500" b="1" dirty="0" err="1" smtClean="0">
                <a:latin typeface="Cambria" pitchFamily="18" charset="0"/>
              </a:rPr>
              <a:t>nhiễm</a:t>
            </a:r>
            <a:r>
              <a:rPr lang="en-US" sz="2500" b="1" dirty="0" smtClean="0">
                <a:latin typeface="Cambria" pitchFamily="18" charset="0"/>
              </a:rPr>
              <a:t> ổ </a:t>
            </a:r>
            <a:r>
              <a:rPr lang="en-US" sz="2500" b="1" dirty="0" err="1" smtClean="0">
                <a:latin typeface="Cambria" pitchFamily="18" charset="0"/>
              </a:rPr>
              <a:t>áp</a:t>
            </a:r>
            <a:r>
              <a:rPr lang="en-US" sz="2500" b="1" dirty="0" smtClean="0">
                <a:latin typeface="Cambria" pitchFamily="18" charset="0"/>
              </a:rPr>
              <a:t> </a:t>
            </a:r>
            <a:r>
              <a:rPr lang="en-US" sz="2500" b="1" dirty="0" err="1" smtClean="0">
                <a:latin typeface="Cambria" pitchFamily="18" charset="0"/>
              </a:rPr>
              <a:t>xe</a:t>
            </a:r>
            <a:endParaRPr lang="en-US" sz="2500" b="1" dirty="0">
              <a:latin typeface="Cambria" pitchFamily="18" charset="0"/>
            </a:endParaRPr>
          </a:p>
        </p:txBody>
      </p:sp>
    </p:spTree>
    <p:extLst>
      <p:ext uri="{BB962C8B-B14F-4D97-AF65-F5344CB8AC3E}">
        <p14:creationId xmlns:p14="http://schemas.microsoft.com/office/powerpoint/2010/main" val="3313769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1318</Words>
  <Application>Microsoft Office PowerPoint</Application>
  <PresentationFormat>On-screen Show (4:3)</PresentationFormat>
  <Paragraphs>123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1. Định nghĩa, nguyên nhân và bệnh sinh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TƯ LIỆU THAM KHẢO</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Vuong</dc:creator>
  <cp:lastModifiedBy>BC</cp:lastModifiedBy>
  <cp:revision>72</cp:revision>
  <dcterms:created xsi:type="dcterms:W3CDTF">2017-01-13T01:41:34Z</dcterms:created>
  <dcterms:modified xsi:type="dcterms:W3CDTF">2017-02-19T11:26:32Z</dcterms:modified>
</cp:coreProperties>
</file>