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65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69284" autoAdjust="0"/>
  </p:normalViewPr>
  <p:slideViewPr>
    <p:cSldViewPr>
      <p:cViewPr>
        <p:scale>
          <a:sx n="81" d="100"/>
          <a:sy n="81" d="100"/>
        </p:scale>
        <p:origin x="-4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30678-BB10-4B77-9445-16F02B7D02B9}" type="datetimeFigureOut">
              <a:rPr lang="vi-VN" smtClean="0"/>
              <a:t>26/03/2017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CE766-8B5F-4F40-BBB4-61F5A58206A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36774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vvvvvvvvv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5DCF4-14A2-46D5-A220-514AA73D3EE6}" type="slidenum">
              <a:rPr lang="vi-VN" smtClean="0"/>
              <a:pPr/>
              <a:t>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90915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26/03/2017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26/03/2017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26/03/2017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26/03/2017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26/03/2017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26/03/2017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26/03/2017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26/03/2017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26/03/2017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26/03/2017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26/03/2017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08F99-85BB-4260-82FB-97804CB82253}" type="datetimeFigureOut">
              <a:rPr lang="vi-VN" smtClean="0"/>
              <a:t>26/03/2017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guyenphuchoc199.com/pth-%2035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4"/>
            <a:ext cx="9149892" cy="6853586"/>
          </a:xfrm>
          <a:prstGeom prst="rect">
            <a:avLst/>
          </a:prstGeom>
        </p:spPr>
      </p:pic>
      <p:pic>
        <p:nvPicPr>
          <p:cNvPr id="5" name="Picture 4" descr="E:\New folder\Downloads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0718" y="674505"/>
            <a:ext cx="6643735" cy="1214446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99592" y="2204864"/>
            <a:ext cx="7848872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sz="3600" dirty="0">
                <a:latin typeface="Cambria" panose="02040503050406030204" pitchFamily="18" charset="0"/>
              </a:rPr>
              <a:t>NHỮNG VẤN ĐỀ CƠ BẢN TRONG BỆNH SINH CÁC BỆNH NHIỄM TRÙNG</a:t>
            </a:r>
            <a:endParaRPr lang="vi-VN" sz="3600" dirty="0">
              <a:latin typeface="Cambria" pitchFamily="18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2143108" y="3214686"/>
            <a:ext cx="550072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00" b="1" dirty="0" smtClean="0">
              <a:latin typeface="Cambria" pitchFamily="18" charset="0"/>
            </a:endParaRPr>
          </a:p>
          <a:p>
            <a:r>
              <a:rPr lang="en-US" sz="2500" b="1" dirty="0" smtClean="0">
                <a:latin typeface="Cambria" pitchFamily="18" charset="0"/>
              </a:rPr>
              <a:t>GVHD        : </a:t>
            </a:r>
            <a:r>
              <a:rPr lang="en-US" sz="2500" dirty="0" err="1" smtClean="0">
                <a:latin typeface="Cambria" pitchFamily="18" charset="0"/>
              </a:rPr>
              <a:t>Nguyễn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Phúc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Học</a:t>
            </a:r>
            <a:endParaRPr lang="en-US" sz="2500" dirty="0" smtClean="0">
              <a:latin typeface="Cambria" pitchFamily="18" charset="0"/>
            </a:endParaRPr>
          </a:p>
          <a:p>
            <a:r>
              <a:rPr lang="en-US" sz="2500" b="1" dirty="0" err="1" smtClean="0">
                <a:latin typeface="Cambria" pitchFamily="18" charset="0"/>
              </a:rPr>
              <a:t>Lớp</a:t>
            </a:r>
            <a:r>
              <a:rPr lang="en-US" sz="2500" b="1" dirty="0" smtClean="0">
                <a:latin typeface="Cambria" pitchFamily="18" charset="0"/>
              </a:rPr>
              <a:t>            : </a:t>
            </a:r>
            <a:r>
              <a:rPr lang="en-US" sz="2500" dirty="0" smtClean="0">
                <a:latin typeface="Cambria" pitchFamily="18" charset="0"/>
              </a:rPr>
              <a:t>PTH 350 H</a:t>
            </a:r>
          </a:p>
          <a:p>
            <a:r>
              <a:rPr lang="en-US" sz="2500" b="1" dirty="0" err="1" smtClean="0">
                <a:latin typeface="Cambria" pitchFamily="18" charset="0"/>
              </a:rPr>
              <a:t>Nhóm</a:t>
            </a:r>
            <a:r>
              <a:rPr lang="en-US" sz="2500" b="1" dirty="0" smtClean="0">
                <a:latin typeface="Cambria" pitchFamily="18" charset="0"/>
              </a:rPr>
              <a:t> 12 : </a:t>
            </a:r>
            <a:r>
              <a:rPr lang="en-US" sz="2500" dirty="0" err="1" smtClean="0">
                <a:latin typeface="Cambria" pitchFamily="18" charset="0"/>
              </a:rPr>
              <a:t>Phạm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Thị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Thùy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Linh</a:t>
            </a:r>
            <a:endParaRPr lang="en-US" sz="2500" dirty="0" smtClean="0">
              <a:latin typeface="Cambria" pitchFamily="18" charset="0"/>
            </a:endParaRPr>
          </a:p>
          <a:p>
            <a:r>
              <a:rPr lang="en-US" sz="2500" dirty="0" smtClean="0">
                <a:latin typeface="Cambria" pitchFamily="18" charset="0"/>
              </a:rPr>
              <a:t>                      </a:t>
            </a:r>
            <a:r>
              <a:rPr lang="en-US" sz="2500" dirty="0" err="1" smtClean="0">
                <a:latin typeface="Cambria" pitchFamily="18" charset="0"/>
              </a:rPr>
              <a:t>Trần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Thị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Kính</a:t>
            </a:r>
            <a:endParaRPr lang="en-US" sz="2500" dirty="0" smtClean="0">
              <a:latin typeface="Cambria" pitchFamily="18" charset="0"/>
            </a:endParaRPr>
          </a:p>
          <a:p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smtClean="0">
                <a:latin typeface="Cambria" pitchFamily="18" charset="0"/>
              </a:rPr>
              <a:t>                     </a:t>
            </a:r>
            <a:r>
              <a:rPr lang="en-US" sz="2500" dirty="0" err="1" smtClean="0">
                <a:latin typeface="Cambria" pitchFamily="18" charset="0"/>
              </a:rPr>
              <a:t>Đinh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Thị</a:t>
            </a:r>
            <a:r>
              <a:rPr lang="en-US" sz="2500" dirty="0" smtClean="0">
                <a:latin typeface="Cambria" pitchFamily="18" charset="0"/>
              </a:rPr>
              <a:t> Kim </a:t>
            </a:r>
            <a:r>
              <a:rPr lang="en-US" sz="2500" dirty="0" err="1" smtClean="0">
                <a:latin typeface="Cambria" pitchFamily="18" charset="0"/>
              </a:rPr>
              <a:t>Ngân</a:t>
            </a:r>
            <a:endParaRPr lang="en-US" sz="2500" dirty="0" smtClean="0">
              <a:latin typeface="Cambria" pitchFamily="18" charset="0"/>
            </a:endParaRPr>
          </a:p>
          <a:p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smtClean="0">
                <a:latin typeface="Cambria" pitchFamily="18" charset="0"/>
              </a:rPr>
              <a:t>                     </a:t>
            </a:r>
            <a:r>
              <a:rPr lang="en-US" sz="2500" dirty="0" err="1" smtClean="0">
                <a:latin typeface="Cambria" pitchFamily="18" charset="0"/>
              </a:rPr>
              <a:t>Văn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Thị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Sương</a:t>
            </a:r>
            <a:endParaRPr lang="en-US" sz="2500" dirty="0" smtClean="0">
              <a:latin typeface="Cambria" pitchFamily="18" charset="0"/>
            </a:endParaRPr>
          </a:p>
          <a:p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smtClean="0">
                <a:latin typeface="Cambria" pitchFamily="18" charset="0"/>
              </a:rPr>
              <a:t>                     </a:t>
            </a:r>
            <a:r>
              <a:rPr lang="en-US" sz="2500" dirty="0" err="1" smtClean="0">
                <a:latin typeface="Cambria" pitchFamily="18" charset="0"/>
              </a:rPr>
              <a:t>Võ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Hà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Cẩm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Tiên</a:t>
            </a:r>
            <a:r>
              <a:rPr lang="en-US" sz="2500" dirty="0" smtClean="0">
                <a:latin typeface="Cambria" pitchFamily="18" charset="0"/>
              </a:rPr>
              <a:t>                    </a:t>
            </a:r>
          </a:p>
          <a:p>
            <a:endParaRPr lang="vi-VN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69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vi-VN" sz="3600" b="1" dirty="0">
                <a:solidFill>
                  <a:schemeClr val="tx2"/>
                </a:solidFill>
                <a:latin typeface="Cambria" panose="02040503050406030204" pitchFamily="18" charset="0"/>
              </a:rPr>
              <a:t>6. Các hình thái phản ứng mô của vật chủ với nhiễm trùng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vi-VN" sz="2400" b="1" dirty="0">
                <a:latin typeface="Cambria" panose="02040503050406030204" pitchFamily="18" charset="0"/>
              </a:rPr>
              <a:t>6.1 Viêm </a:t>
            </a:r>
            <a:r>
              <a:rPr lang="vi-VN" sz="2400" b="1" dirty="0" smtClean="0">
                <a:latin typeface="Cambria" panose="02040503050406030204" pitchFamily="18" charset="0"/>
              </a:rPr>
              <a:t>mủ</a:t>
            </a:r>
            <a:endParaRPr lang="en-US" sz="2400" b="1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vi-VN" sz="2400" dirty="0" smtClean="0">
                <a:latin typeface="Cambria" panose="02040503050406030204" pitchFamily="18" charset="0"/>
              </a:rPr>
              <a:t>Bạch cầu </a:t>
            </a:r>
            <a:r>
              <a:rPr lang="vi-VN" sz="2400" dirty="0">
                <a:latin typeface="Cambria" panose="02040503050406030204" pitchFamily="18" charset="0"/>
              </a:rPr>
              <a:t>đa nhân bị lôi kéo đến ổ</a:t>
            </a:r>
          </a:p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viêm và phá hủy tổ chức tạo</a:t>
            </a:r>
          </a:p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thành mủ</a:t>
            </a:r>
            <a:r>
              <a:rPr lang="vi-VN" sz="2400" dirty="0" smtClean="0">
                <a:latin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r>
              <a:rPr lang="vi-VN" sz="2400" b="1" dirty="0">
                <a:latin typeface="Cambria" panose="02040503050406030204" pitchFamily="18" charset="0"/>
              </a:rPr>
              <a:t>6.2 Viêm u hạt</a:t>
            </a:r>
            <a:r>
              <a:rPr lang="vi-VN" sz="2400" dirty="0">
                <a:latin typeface="Cambria" panose="02040503050406030204" pitchFamily="18" charset="0"/>
              </a:rPr>
              <a:t> </a:t>
            </a:r>
            <a:endParaRPr lang="vi-VN" sz="24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vi-VN" sz="2400" dirty="0" smtClean="0">
                <a:latin typeface="Cambria" panose="02040503050406030204" pitchFamily="18" charset="0"/>
              </a:rPr>
              <a:t>(</a:t>
            </a:r>
            <a:r>
              <a:rPr lang="vi-VN" sz="2400" dirty="0" smtClean="0">
                <a:latin typeface="Cambria" panose="02040503050406030204" pitchFamily="18" charset="0"/>
              </a:rPr>
              <a:t>do các </a:t>
            </a:r>
            <a:r>
              <a:rPr lang="vi-VN" sz="2400" dirty="0">
                <a:latin typeface="Cambria" panose="02040503050406030204" pitchFamily="18" charset="0"/>
              </a:rPr>
              <a:t>đại thực bào tổn</a:t>
            </a:r>
          </a:p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thương hợp nhất với nhau</a:t>
            </a:r>
          </a:p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tạo thành) và các tế bào</a:t>
            </a:r>
          </a:p>
          <a:p>
            <a:pPr marL="0" indent="0">
              <a:buNone/>
            </a:pPr>
            <a:r>
              <a:rPr lang="vi-VN" sz="2400" dirty="0" smtClean="0">
                <a:latin typeface="Cambria" panose="02040503050406030204" pitchFamily="18" charset="0"/>
              </a:rPr>
              <a:t>Lympho</a:t>
            </a:r>
            <a:endParaRPr lang="vi-VN" sz="2400" dirty="0" smtClean="0">
              <a:latin typeface="Cambria" panose="0204050305040603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980728"/>
            <a:ext cx="3542059" cy="6425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41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400" b="1" dirty="0">
                <a:latin typeface="Cambria" panose="02040503050406030204" pitchFamily="18" charset="0"/>
              </a:rPr>
              <a:t>6.3 Viêm hoại </a:t>
            </a:r>
            <a:r>
              <a:rPr lang="vi-VN" sz="2400" b="1" dirty="0" smtClean="0">
                <a:latin typeface="Cambria" panose="02040503050406030204" pitchFamily="18" charset="0"/>
              </a:rPr>
              <a:t>tử</a:t>
            </a:r>
          </a:p>
          <a:p>
            <a:pPr marL="0" indent="0">
              <a:buNone/>
            </a:pPr>
            <a:r>
              <a:rPr lang="vi-VN" sz="2400" b="1" dirty="0" smtClean="0">
                <a:latin typeface="Cambria" panose="02040503050406030204" pitchFamily="18" charset="0"/>
              </a:rPr>
              <a:t> </a:t>
            </a:r>
            <a:r>
              <a:rPr lang="vi-VN" sz="2400" dirty="0">
                <a:latin typeface="Cambria" panose="02040503050406030204" pitchFamily="18" charset="0"/>
              </a:rPr>
              <a:t>Những vi sinh vật tiết các độc tố</a:t>
            </a:r>
          </a:p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mạnh gây ra tổn thương mô </a:t>
            </a:r>
            <a:endParaRPr lang="vi-VN" sz="24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vi-VN" sz="2400" dirty="0" smtClean="0">
                <a:latin typeface="Cambria" panose="02040503050406030204" pitchFamily="18" charset="0"/>
              </a:rPr>
              <a:t>đây </a:t>
            </a:r>
            <a:r>
              <a:rPr lang="vi-VN" sz="2400" dirty="0">
                <a:latin typeface="Cambria" panose="02040503050406030204" pitchFamily="18" charset="0"/>
              </a:rPr>
              <a:t>là hiện tượng nổi bật</a:t>
            </a:r>
          </a:p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của viêm hoại tử.</a:t>
            </a:r>
          </a:p>
          <a:p>
            <a:pPr marL="0" indent="0">
              <a:buNone/>
            </a:pPr>
            <a:endParaRPr lang="vi-VN" sz="2400" b="1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vi-VN" sz="2400" b="1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vi-VN" sz="2400" b="1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vi-VN" sz="2400" b="1" dirty="0" smtClean="0">
                <a:latin typeface="Cambria" panose="02040503050406030204" pitchFamily="18" charset="0"/>
              </a:rPr>
              <a:t>6.4 </a:t>
            </a:r>
            <a:r>
              <a:rPr lang="vi-VN" sz="2400" b="1" dirty="0">
                <a:latin typeface="Cambria" panose="02040503050406030204" pitchFamily="18" charset="0"/>
              </a:rPr>
              <a:t>Viêm mạn tính và sẹo </a:t>
            </a:r>
            <a:r>
              <a:rPr lang="vi-VN" sz="2400" b="1" dirty="0" smtClean="0">
                <a:latin typeface="Cambria" panose="02040503050406030204" pitchFamily="18" charset="0"/>
              </a:rPr>
              <a:t>hóa</a:t>
            </a:r>
          </a:p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gây rối loạn chức năng cơ quan </a:t>
            </a:r>
            <a:endParaRPr lang="vi-VN" sz="24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vi-VN" sz="2400" dirty="0" smtClean="0">
                <a:latin typeface="Cambria" panose="02040503050406030204" pitchFamily="18" charset="0"/>
              </a:rPr>
              <a:t>(</a:t>
            </a:r>
            <a:r>
              <a:rPr lang="vi-VN" sz="2400" dirty="0" smtClean="0">
                <a:latin typeface="Cambria" panose="02040503050406030204" pitchFamily="18" charset="0"/>
              </a:rPr>
              <a:t>xơ gan </a:t>
            </a:r>
            <a:r>
              <a:rPr lang="vi-VN" sz="2400" dirty="0">
                <a:latin typeface="Cambria" panose="02040503050406030204" pitchFamily="18" charset="0"/>
              </a:rPr>
              <a:t>do trứng sán máng…)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00" y="14282"/>
            <a:ext cx="4229100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41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40966"/>
          </a:xfrm>
        </p:spPr>
        <p:txBody>
          <a:bodyPr>
            <a:normAutofit/>
          </a:bodyPr>
          <a:lstStyle/>
          <a:p>
            <a:r>
              <a:rPr lang="vi-VN" sz="3600" dirty="0" smtClean="0">
                <a:latin typeface="Cambria" panose="02040503050406030204" pitchFamily="18" charset="0"/>
              </a:rPr>
              <a:t>Các thuốc được sử dụng </a:t>
            </a:r>
            <a:endParaRPr lang="vi-VN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sz="2400" b="1" dirty="0" smtClean="0">
                <a:latin typeface="Cambria" panose="02040503050406030204" pitchFamily="18" charset="0"/>
              </a:rPr>
              <a:t>1.Trị giun sán</a:t>
            </a:r>
            <a:r>
              <a:rPr lang="vi-VN" sz="2400" dirty="0" smtClean="0">
                <a:latin typeface="Cambria" panose="02040503050406030204" pitchFamily="18" charset="0"/>
              </a:rPr>
              <a:t>: Albendazol</a:t>
            </a:r>
          </a:p>
          <a:p>
            <a:pPr marL="0" indent="0">
              <a:buNone/>
            </a:pPr>
            <a:r>
              <a:rPr lang="vi-VN" sz="2400" b="1" dirty="0" smtClean="0">
                <a:latin typeface="Cambria" panose="02040503050406030204" pitchFamily="18" charset="0"/>
              </a:rPr>
              <a:t>2.Chống nhiễm khuẩn</a:t>
            </a:r>
          </a:p>
          <a:p>
            <a:r>
              <a:rPr lang="vi-VN" sz="2400" dirty="0" smtClean="0">
                <a:latin typeface="Cambria" panose="02040503050406030204" pitchFamily="18" charset="0"/>
              </a:rPr>
              <a:t>Nhóm Beta-lactam: Amoxicillin, amoxicillin+acid clavulanic, ampicillin,ampicillin+sulbactam, benzylpenicillin, cefaclor, cefadroxil, cefalexin, cefazolin, cefdinir, cefixim, cefoperazon, cefoperazon+sulbactam, cefotaxim, cefotiam, cefpodoxim, cefuroxim, cloxacillin, ertapenem, meropenem, oxacilin, piperacillin+tazobactam.</a:t>
            </a:r>
          </a:p>
          <a:p>
            <a:r>
              <a:rPr lang="vi-VN" sz="2400" dirty="0" smtClean="0">
                <a:latin typeface="Cambria" panose="02040503050406030204" pitchFamily="18" charset="0"/>
              </a:rPr>
              <a:t>Nhóm Aminoglycosid: Amikacin, gentamycin,tobramycin.</a:t>
            </a:r>
          </a:p>
          <a:p>
            <a:r>
              <a:rPr lang="vi-VN" sz="2400" dirty="0" smtClean="0">
                <a:latin typeface="Cambria" panose="02040503050406030204" pitchFamily="18" charset="0"/>
              </a:rPr>
              <a:t>Nhóm phenicol: cloramphenicol.</a:t>
            </a:r>
          </a:p>
        </p:txBody>
      </p:sp>
    </p:spTree>
    <p:extLst>
      <p:ext uri="{BB962C8B-B14F-4D97-AF65-F5344CB8AC3E}">
        <p14:creationId xmlns:p14="http://schemas.microsoft.com/office/powerpoint/2010/main" val="10130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5"/>
            <a:ext cx="8229600" cy="4320480"/>
          </a:xfrm>
        </p:spPr>
        <p:txBody>
          <a:bodyPr>
            <a:normAutofit/>
          </a:bodyPr>
          <a:lstStyle/>
          <a:p>
            <a:r>
              <a:rPr lang="vi-VN" sz="2400" dirty="0">
                <a:latin typeface="Cambria" panose="02040503050406030204" pitchFamily="18" charset="0"/>
              </a:rPr>
              <a:t>Nhóm nitroimidazol: metronidazol, tinidazol.</a:t>
            </a:r>
          </a:p>
          <a:p>
            <a:r>
              <a:rPr lang="vi-VN" sz="2400" dirty="0">
                <a:latin typeface="Cambria" panose="02040503050406030204" pitchFamily="18" charset="0"/>
              </a:rPr>
              <a:t>Nhóm lincosamid: clindamycin.</a:t>
            </a:r>
          </a:p>
          <a:p>
            <a:r>
              <a:rPr lang="vi-VN" sz="2400" dirty="0">
                <a:latin typeface="Cambria" panose="02040503050406030204" pitchFamily="18" charset="0"/>
              </a:rPr>
              <a:t>Nhóm macrolid: azithromycin, clarithromycin, </a:t>
            </a:r>
            <a:r>
              <a:rPr lang="vi-VN" sz="2400" dirty="0" smtClean="0">
                <a:latin typeface="Cambria" panose="02040503050406030204" pitchFamily="18" charset="0"/>
              </a:rPr>
              <a:t>erythromycin,spiramycin, spiramycin+metronidazol.</a:t>
            </a:r>
          </a:p>
          <a:p>
            <a:r>
              <a:rPr lang="vi-VN" sz="2400" dirty="0" smtClean="0">
                <a:latin typeface="Cambria" panose="02040503050406030204" pitchFamily="18" charset="0"/>
              </a:rPr>
              <a:t>Nhóm quinolon: ciprofloxacin, levofloxacin,moxifloxacin, nalidixic acid, ofloxacin, pefloxacin.</a:t>
            </a:r>
          </a:p>
          <a:p>
            <a:r>
              <a:rPr lang="vi-VN" sz="2400" dirty="0" smtClean="0">
                <a:latin typeface="Cambria" panose="02040503050406030204" pitchFamily="18" charset="0"/>
              </a:rPr>
              <a:t>Nhóm sulfamid: sulfadiazin bạc,sulfamethoxazol+trimethoprim, </a:t>
            </a:r>
          </a:p>
          <a:p>
            <a:r>
              <a:rPr lang="vi-VN" sz="2400" dirty="0" smtClean="0">
                <a:latin typeface="Cambria" panose="02040503050406030204" pitchFamily="18" charset="0"/>
              </a:rPr>
              <a:t>Nhóm tetracyclin: doxycyclin.</a:t>
            </a:r>
          </a:p>
          <a:p>
            <a:r>
              <a:rPr lang="vi-VN" sz="2400" dirty="0" smtClean="0">
                <a:latin typeface="Cambria" panose="02040503050406030204" pitchFamily="18" charset="0"/>
              </a:rPr>
              <a:t>Nhóm thuốc khác: vancomycin.</a:t>
            </a:r>
          </a:p>
          <a:p>
            <a:pPr marL="0" indent="0">
              <a:buNone/>
            </a:pPr>
            <a:endParaRPr lang="vi-VN" sz="2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15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400" b="1" dirty="0" smtClean="0">
                <a:latin typeface="Cambria" panose="02040503050406030204" pitchFamily="18" charset="0"/>
              </a:rPr>
              <a:t>3. Thuốc chống virus</a:t>
            </a:r>
          </a:p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Aciclovir, adefovir dipivoxil, entacavir</a:t>
            </a:r>
            <a:r>
              <a:rPr lang="vi-VN" sz="2400" dirty="0" smtClean="0">
                <a:latin typeface="Cambria" panose="02040503050406030204" pitchFamily="18" charset="0"/>
              </a:rPr>
              <a:t>,  lamivudin, ribavirin,  tenofovir.</a:t>
            </a:r>
          </a:p>
          <a:p>
            <a:pPr marL="0" indent="0">
              <a:buNone/>
            </a:pPr>
            <a:r>
              <a:rPr lang="vi-VN" sz="2400" b="1" dirty="0" smtClean="0">
                <a:latin typeface="Cambria" panose="02040503050406030204" pitchFamily="18" charset="0"/>
              </a:rPr>
              <a:t>4. Thuốc chống </a:t>
            </a:r>
            <a:r>
              <a:rPr lang="vi-VN" sz="2400" b="1" dirty="0" smtClean="0">
                <a:latin typeface="Cambria" panose="02040503050406030204" pitchFamily="18" charset="0"/>
              </a:rPr>
              <a:t>nấm</a:t>
            </a:r>
          </a:p>
          <a:p>
            <a:pPr marL="0" indent="0">
              <a:buNone/>
            </a:pPr>
            <a:r>
              <a:rPr lang="vi-VN" sz="2400" dirty="0" smtClean="0">
                <a:latin typeface="Cambria" panose="02040503050406030204" pitchFamily="18" charset="0"/>
              </a:rPr>
              <a:t>Amphotericin B, dequalinium, fluconazol, itraconazol, ketoconazol, nystatin+neomycin+polymycin B.</a:t>
            </a:r>
            <a:endParaRPr lang="vi-VN" sz="24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vi-VN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39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>
                <a:latin typeface="Cambria" panose="02040503050406030204" pitchFamily="18" charset="0"/>
              </a:rPr>
              <a:t>Tài liệu tham khảo</a:t>
            </a:r>
            <a:endParaRPr lang="vi-VN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3672408"/>
          </a:xfrm>
        </p:spPr>
        <p:txBody>
          <a:bodyPr>
            <a:noAutofit/>
          </a:bodyPr>
          <a:lstStyle/>
          <a:p>
            <a:r>
              <a:rPr lang="vi-VN" sz="2400" dirty="0" smtClean="0">
                <a:latin typeface="Cambria" panose="02040503050406030204" pitchFamily="18" charset="0"/>
              </a:rPr>
              <a:t>Tập </a:t>
            </a:r>
            <a:r>
              <a:rPr lang="vi-VN" sz="2400" dirty="0">
                <a:latin typeface="Cambria" panose="02040503050406030204" pitchFamily="18" charset="0"/>
              </a:rPr>
              <a:t>bài giảng Bệnh lý học</a:t>
            </a:r>
            <a:r>
              <a:rPr lang="vi-VN" sz="2400" dirty="0" smtClean="0">
                <a:latin typeface="Cambria" panose="02040503050406030204" pitchFamily="18" charset="0"/>
              </a:rPr>
              <a:t>.( đại học duy tân)</a:t>
            </a:r>
            <a:endParaRPr lang="vi-VN" sz="2400" dirty="0">
              <a:latin typeface="Cambria" panose="02040503050406030204" pitchFamily="18" charset="0"/>
            </a:endParaRPr>
          </a:p>
          <a:p>
            <a:r>
              <a:rPr lang="vi-VN" sz="2400" dirty="0" smtClean="0">
                <a:latin typeface="Cambria" panose="02040503050406030204" pitchFamily="18" charset="0"/>
              </a:rPr>
              <a:t> </a:t>
            </a:r>
            <a:r>
              <a:rPr lang="vi-VN" sz="2400" dirty="0">
                <a:latin typeface="Cambria" panose="02040503050406030204" pitchFamily="18" charset="0"/>
              </a:rPr>
              <a:t>Hoàng Thị Kim Huyền (2014), Dược lâm sàng những nguyên lý cơ </a:t>
            </a:r>
            <a:r>
              <a:rPr lang="vi-VN" sz="2400" dirty="0" smtClean="0">
                <a:latin typeface="Cambria" panose="02040503050406030204" pitchFamily="18" charset="0"/>
              </a:rPr>
              <a:t>bản và </a:t>
            </a:r>
            <a:r>
              <a:rPr lang="vi-VN" sz="2400" dirty="0">
                <a:latin typeface="Cambria" panose="02040503050406030204" pitchFamily="18" charset="0"/>
              </a:rPr>
              <a:t>sử dụng thuốc trong điều trị. Tập 2, Nhà xuất bản Y học.</a:t>
            </a:r>
          </a:p>
          <a:p>
            <a:r>
              <a:rPr lang="vi-VN" sz="2400" dirty="0" smtClean="0">
                <a:latin typeface="Cambria" panose="02040503050406030204" pitchFamily="18" charset="0"/>
              </a:rPr>
              <a:t> </a:t>
            </a:r>
            <a:r>
              <a:rPr lang="vi-VN" sz="2400" dirty="0">
                <a:latin typeface="Cambria" panose="02040503050406030204" pitchFamily="18" charset="0"/>
              </a:rPr>
              <a:t>Giáo trình Bệnh lý &amp; Thuốc PTH 350</a:t>
            </a:r>
          </a:p>
          <a:p>
            <a:r>
              <a:rPr lang="vi-VN" sz="2400" dirty="0">
                <a:latin typeface="Cambria" panose="02040503050406030204" pitchFamily="18" charset="0"/>
              </a:rPr>
              <a:t>(</a:t>
            </a:r>
            <a:r>
              <a:rPr lang="vi-VN" sz="2400" dirty="0">
                <a:latin typeface="Cambria" panose="02040503050406030204" pitchFamily="18" charset="0"/>
                <a:hlinkClick r:id="rId2"/>
              </a:rPr>
              <a:t>http://www.nguyenphuchoc199.com/pth- 350</a:t>
            </a:r>
            <a:r>
              <a:rPr lang="vi-VN" sz="2400" dirty="0" smtClean="0">
                <a:latin typeface="Cambria" panose="02040503050406030204" pitchFamily="18" charset="0"/>
              </a:rPr>
              <a:t>).</a:t>
            </a:r>
          </a:p>
          <a:p>
            <a:r>
              <a:rPr lang="vi-VN" sz="2400" dirty="0" smtClean="0">
                <a:latin typeface="Cambria" panose="02040503050406030204" pitchFamily="18" charset="0"/>
              </a:rPr>
              <a:t> </a:t>
            </a:r>
            <a:r>
              <a:rPr lang="vi-VN" sz="2400" dirty="0">
                <a:latin typeface="Cambria" panose="02040503050406030204" pitchFamily="18" charset="0"/>
              </a:rPr>
              <a:t>Bài Giảng Bệnh học Nội khoa, (2003). Các Bộ môn Nội- Trường Đại học Y </a:t>
            </a:r>
            <a:r>
              <a:rPr lang="vi-VN" sz="2400" dirty="0" smtClean="0">
                <a:latin typeface="Cambria" panose="02040503050406030204" pitchFamily="18" charset="0"/>
              </a:rPr>
              <a:t>Hà nội</a:t>
            </a:r>
            <a:r>
              <a:rPr lang="vi-VN" sz="2400" dirty="0">
                <a:latin typeface="Cambria" panose="02040503050406030204" pitchFamily="18" charset="0"/>
              </a:rPr>
              <a:t>, NXB Y học</a:t>
            </a:r>
          </a:p>
          <a:p>
            <a:r>
              <a:rPr lang="vi-VN" sz="2400" dirty="0" smtClean="0">
                <a:latin typeface="Cambria" panose="02040503050406030204" pitchFamily="18" charset="0"/>
              </a:rPr>
              <a:t>Các </a:t>
            </a:r>
            <a:r>
              <a:rPr lang="vi-VN" sz="2400" dirty="0">
                <a:latin typeface="Cambria" panose="02040503050406030204" pitchFamily="18" charset="0"/>
              </a:rPr>
              <a:t>giáo trình về Bệnh học, Dược lý, Dược lâm sàng,…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3648" y="5445224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dirty="0" smtClean="0">
                <a:solidFill>
                  <a:schemeClr val="tx2"/>
                </a:solidFill>
                <a:latin typeface="Cambria" panose="02040503050406030204" pitchFamily="18" charset="0"/>
              </a:rPr>
              <a:t>CẢM ƠN THẦY VÀ CÁC BẠN ĐÃ LẮNG NGHE</a:t>
            </a:r>
            <a:endParaRPr lang="vi-VN" sz="36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87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0"/>
            <a:ext cx="7704856" cy="102635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tx2"/>
                </a:solidFill>
                <a:latin typeface="Cambria" panose="02040503050406030204" pitchFamily="18" charset="0"/>
              </a:rPr>
              <a:t/>
            </a:r>
            <a:br>
              <a:rPr lang="en-US" b="1" dirty="0">
                <a:solidFill>
                  <a:schemeClr val="tx2"/>
                </a:solidFill>
                <a:latin typeface="Cambria" panose="02040503050406030204" pitchFamily="18" charset="0"/>
              </a:rPr>
            </a:b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/>
            </a:r>
            <a:b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</a:br>
            <a:r>
              <a:rPr lang="vi-VN" sz="4000" b="1" dirty="0">
                <a:solidFill>
                  <a:schemeClr val="accent1"/>
                </a:solidFill>
                <a:latin typeface="Cambria" panose="02040503050406030204" pitchFamily="18" charset="0"/>
              </a:rPr>
              <a:t>1. Tác nhân gây bệnh nhiễm trùng</a:t>
            </a:r>
            <a:r>
              <a:rPr lang="vi-VN" sz="4000" dirty="0">
                <a:solidFill>
                  <a:schemeClr val="accent1"/>
                </a:solidFill>
                <a:latin typeface="Cambria" panose="02040503050406030204" pitchFamily="18" charset="0"/>
              </a:rPr>
              <a:t>.</a:t>
            </a:r>
            <a:r>
              <a:rPr lang="en-US" sz="4000" b="1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/>
            </a:r>
            <a:br>
              <a:rPr lang="en-US" sz="4000" b="1" dirty="0" smtClean="0">
                <a:solidFill>
                  <a:schemeClr val="accent1"/>
                </a:solidFill>
                <a:latin typeface="Cambria" panose="02040503050406030204" pitchFamily="18" charset="0"/>
              </a:rPr>
            </a:br>
            <a:r>
              <a:rPr lang="en-US" sz="4000" b="1" dirty="0">
                <a:solidFill>
                  <a:schemeClr val="accent1"/>
                </a:solidFill>
                <a:latin typeface="Cambria" panose="02040503050406030204" pitchFamily="18" charset="0"/>
              </a:rPr>
              <a:t/>
            </a:r>
            <a:br>
              <a:rPr lang="en-US" sz="4000" b="1" dirty="0">
                <a:solidFill>
                  <a:schemeClr val="accent1"/>
                </a:solidFill>
                <a:latin typeface="Cambria" panose="02040503050406030204" pitchFamily="18" charset="0"/>
              </a:rPr>
            </a:br>
            <a:r>
              <a:rPr lang="en-US" dirty="0" smtClean="0">
                <a:latin typeface="Cambria" panose="02040503050406030204" pitchFamily="18" charset="0"/>
              </a:rPr>
              <a:t/>
            </a:r>
            <a:br>
              <a:rPr lang="en-US" dirty="0" smtClean="0">
                <a:latin typeface="Cambria" panose="02040503050406030204" pitchFamily="18" charset="0"/>
              </a:rPr>
            </a:br>
            <a:endParaRPr lang="vi-VN" sz="3600" dirty="0"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082" y="590527"/>
            <a:ext cx="8820472" cy="5688632"/>
          </a:xfrm>
        </p:spPr>
        <p:txBody>
          <a:bodyPr>
            <a:normAutofit lnSpcReduction="10000"/>
          </a:bodyPr>
          <a:lstStyle/>
          <a:p>
            <a:pPr marL="457200" indent="-457200" algn="l"/>
            <a:r>
              <a:rPr lang="en-US" sz="2400" b="1" dirty="0" smtClean="0">
                <a:solidFill>
                  <a:schemeClr val="tx1"/>
                </a:solidFill>
              </a:rPr>
              <a:t>1.1. 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Virus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vi-VN" sz="2400" dirty="0">
                <a:solidFill>
                  <a:schemeClr val="tx1"/>
                </a:solidFill>
                <a:latin typeface="Cambria" panose="02040503050406030204" pitchFamily="18" charset="0"/>
              </a:rPr>
              <a:t>Các virus đều sống và nhân lên nhờ năng lượng của tế bào chủ mà nó xâm nhập, vì </a:t>
            </a:r>
            <a:r>
              <a:rPr lang="vi-VN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vậy </a:t>
            </a:r>
            <a:r>
              <a:rPr lang="vi-VN" sz="2400" dirty="0">
                <a:solidFill>
                  <a:schemeClr val="tx1"/>
                </a:solidFill>
                <a:latin typeface="Cambria" panose="02040503050406030204" pitchFamily="18" charset="0"/>
              </a:rPr>
              <a:t>nó bắt buộc phải ký sinh trong tế bào</a:t>
            </a:r>
            <a:r>
              <a:rPr lang="vi-VN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.</a:t>
            </a:r>
          </a:p>
          <a:p>
            <a:pPr algn="just"/>
            <a:r>
              <a:rPr lang="vi-VN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1.2. Vi khuẩn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vi-VN" sz="2400" dirty="0">
                <a:solidFill>
                  <a:schemeClr val="tx1"/>
                </a:solidFill>
                <a:latin typeface="Cambria" panose="02040503050406030204" pitchFamily="18" charset="0"/>
              </a:rPr>
              <a:t>N</a:t>
            </a:r>
            <a:r>
              <a:rPr lang="vi-VN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hững tb </a:t>
            </a:r>
            <a:r>
              <a:rPr lang="vi-VN" sz="2400" dirty="0">
                <a:solidFill>
                  <a:schemeClr val="tx1"/>
                </a:solidFill>
                <a:latin typeface="Cambria" panose="02040503050406030204" pitchFamily="18" charset="0"/>
              </a:rPr>
              <a:t>có nhân phân tán, không </a:t>
            </a:r>
            <a:r>
              <a:rPr lang="vi-VN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lưới </a:t>
            </a:r>
            <a:r>
              <a:rPr lang="vi-VN" sz="2400" dirty="0">
                <a:solidFill>
                  <a:schemeClr val="tx1"/>
                </a:solidFill>
                <a:latin typeface="Cambria" panose="02040503050406030204" pitchFamily="18" charset="0"/>
              </a:rPr>
              <a:t>nội nguyên sinh, thành </a:t>
            </a:r>
            <a:r>
              <a:rPr lang="vi-VN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tb </a:t>
            </a:r>
            <a:r>
              <a:rPr lang="vi-VN" sz="2400" dirty="0">
                <a:solidFill>
                  <a:schemeClr val="tx1"/>
                </a:solidFill>
                <a:latin typeface="Cambria" panose="02040503050406030204" pitchFamily="18" charset="0"/>
              </a:rPr>
              <a:t>gồm 2 lớp phospholipid và 1 lớp peptidoglycan. </a:t>
            </a:r>
            <a:endParaRPr lang="vi-VN" sz="24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vi-VN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Thể </a:t>
            </a:r>
            <a:r>
              <a:rPr lang="vi-VN" sz="2400" dirty="0">
                <a:solidFill>
                  <a:schemeClr val="tx1"/>
                </a:solidFill>
                <a:latin typeface="Cambria" panose="02040503050406030204" pitchFamily="18" charset="0"/>
              </a:rPr>
              <a:t>thực khuẩn, plasmid và transposon: là những yếu tố di truyền động mã hóa các yếu tố độc của vi khuẩn </a:t>
            </a:r>
            <a:r>
              <a:rPr lang="vi-VN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…</a:t>
            </a:r>
          </a:p>
          <a:p>
            <a:pPr algn="just"/>
            <a:r>
              <a:rPr lang="vi-VN" sz="2400" b="1" dirty="0" smtClean="0">
                <a:solidFill>
                  <a:schemeClr val="tx1"/>
                </a:solidFill>
                <a:latin typeface="Cambria" pitchFamily="18" charset="0"/>
              </a:rPr>
              <a:t>1.3. Chlamydiae</a:t>
            </a:r>
            <a:r>
              <a:rPr lang="vi-VN" sz="2400" b="1" dirty="0">
                <a:solidFill>
                  <a:schemeClr val="tx1"/>
                </a:solidFill>
                <a:latin typeface="Cambria" panose="02040503050406030204" pitchFamily="18" charset="0"/>
              </a:rPr>
              <a:t>, Richkettsia, </a:t>
            </a:r>
            <a:r>
              <a:rPr lang="vi-VN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Mycoplasma</a:t>
            </a:r>
          </a:p>
          <a:p>
            <a:pPr algn="just"/>
            <a:r>
              <a:rPr lang="vi-VN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Chlamydia</a:t>
            </a:r>
            <a:r>
              <a:rPr lang="vi-VN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vi-VN" sz="2400" dirty="0">
                <a:solidFill>
                  <a:schemeClr val="tx1"/>
                </a:solidFill>
                <a:latin typeface="Cambria" panose="02040503050406030204" pitchFamily="18" charset="0"/>
              </a:rPr>
              <a:t>sống ký sinh nội bào, </a:t>
            </a:r>
            <a:endParaRPr lang="vi-VN" sz="24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just"/>
            <a:r>
              <a:rPr lang="vi-VN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kích </a:t>
            </a:r>
            <a:r>
              <a:rPr lang="vi-VN" sz="2400" dirty="0">
                <a:solidFill>
                  <a:schemeClr val="tx1"/>
                </a:solidFill>
                <a:latin typeface="Cambria" panose="02040503050406030204" pitchFamily="18" charset="0"/>
              </a:rPr>
              <a:t>thước rất nhỏ </a:t>
            </a:r>
            <a:r>
              <a:rPr lang="vi-VN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bé. </a:t>
            </a:r>
          </a:p>
          <a:p>
            <a:pPr algn="just"/>
            <a:r>
              <a:rPr lang="vi-VN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Gây bệnh mắt </a:t>
            </a:r>
            <a:r>
              <a:rPr lang="vi-VN" sz="2400" dirty="0">
                <a:solidFill>
                  <a:schemeClr val="tx1"/>
                </a:solidFill>
                <a:latin typeface="Cambria" panose="02040503050406030204" pitchFamily="18" charset="0"/>
              </a:rPr>
              <a:t>hột, bệnh Nicolas-Favre</a:t>
            </a:r>
            <a:r>
              <a:rPr lang="vi-VN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,</a:t>
            </a:r>
          </a:p>
          <a:p>
            <a:pPr algn="just"/>
            <a:r>
              <a:rPr lang="vi-VN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vi-VN" sz="2400" dirty="0">
                <a:solidFill>
                  <a:schemeClr val="tx1"/>
                </a:solidFill>
                <a:latin typeface="Cambria" panose="02040503050406030204" pitchFamily="18" charset="0"/>
              </a:rPr>
              <a:t>bệnh sốt vẹt - sốt chim </a:t>
            </a:r>
            <a:r>
              <a:rPr lang="vi-VN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còn là </a:t>
            </a:r>
            <a:r>
              <a:rPr lang="vi-VN" sz="2400" dirty="0">
                <a:solidFill>
                  <a:schemeClr val="tx1"/>
                </a:solidFill>
                <a:latin typeface="Cambria" panose="02040503050406030204" pitchFamily="18" charset="0"/>
              </a:rPr>
              <a:t>tác nhân </a:t>
            </a:r>
            <a:r>
              <a:rPr lang="vi-VN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của</a:t>
            </a:r>
          </a:p>
          <a:p>
            <a:pPr algn="just"/>
            <a:r>
              <a:rPr lang="vi-VN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một </a:t>
            </a:r>
            <a:r>
              <a:rPr lang="vi-VN" sz="2400" dirty="0">
                <a:solidFill>
                  <a:schemeClr val="tx1"/>
                </a:solidFill>
                <a:latin typeface="Cambria" panose="02040503050406030204" pitchFamily="18" charset="0"/>
              </a:rPr>
              <a:t>số bệnh về đường sinh dục - tiết </a:t>
            </a:r>
            <a:r>
              <a:rPr lang="vi-VN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niệu...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933056"/>
            <a:ext cx="3029526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24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04664"/>
            <a:ext cx="8229600" cy="579350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vi-VN" sz="3400" b="1" dirty="0" smtClean="0">
                <a:latin typeface="Cambria" pitchFamily="18" charset="0"/>
              </a:rPr>
              <a:t>Rickettsia </a:t>
            </a:r>
            <a:r>
              <a:rPr lang="vi-VN" sz="3400" dirty="0">
                <a:latin typeface="Cambria" pitchFamily="18" charset="0"/>
              </a:rPr>
              <a:t>đã có một thời xem như liên hệ mật thiết với virus vì kích thước nhỏ bé và phát triển nội </a:t>
            </a:r>
            <a:r>
              <a:rPr lang="vi-VN" sz="3400" dirty="0" smtClean="0">
                <a:latin typeface="Cambria" pitchFamily="18" charset="0"/>
              </a:rPr>
              <a:t>bào</a:t>
            </a:r>
          </a:p>
          <a:p>
            <a:pPr marL="0" indent="0">
              <a:buNone/>
            </a:pPr>
            <a:r>
              <a:rPr lang="vi-VN" sz="3400" dirty="0" smtClean="0">
                <a:latin typeface="Cambria" pitchFamily="18" charset="0"/>
              </a:rPr>
              <a:t>(</a:t>
            </a:r>
            <a:r>
              <a:rPr lang="vi-VN" sz="3400" dirty="0">
                <a:latin typeface="Cambria" pitchFamily="18" charset="0"/>
              </a:rPr>
              <a:t>4 nhóm</a:t>
            </a:r>
            <a:r>
              <a:rPr lang="vi-VN" sz="3400" dirty="0" smtClean="0">
                <a:latin typeface="Cambria" pitchFamily="18" charset="0"/>
              </a:rPr>
              <a:t>:</a:t>
            </a:r>
            <a:r>
              <a:rPr lang="vi-VN" sz="3400" dirty="0">
                <a:latin typeface="Cambria" pitchFamily="18" charset="0"/>
              </a:rPr>
              <a:t> - </a:t>
            </a:r>
            <a:r>
              <a:rPr lang="vi-VN" sz="3400" dirty="0" smtClean="0">
                <a:latin typeface="Cambria" pitchFamily="18" charset="0"/>
              </a:rPr>
              <a:t>Sốt </a:t>
            </a:r>
            <a:r>
              <a:rPr lang="vi-VN" sz="3400" dirty="0">
                <a:latin typeface="Cambria" pitchFamily="18" charset="0"/>
              </a:rPr>
              <a:t>phát ban dịch tễ </a:t>
            </a:r>
            <a:endParaRPr lang="vi-VN" sz="3400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vi-VN" sz="3400" dirty="0" smtClean="0">
                <a:latin typeface="Cambria" pitchFamily="18" charset="0"/>
              </a:rPr>
              <a:t>                   - Sốt </a:t>
            </a:r>
            <a:r>
              <a:rPr lang="vi-VN" sz="3400" dirty="0">
                <a:latin typeface="Cambria" pitchFamily="18" charset="0"/>
              </a:rPr>
              <a:t>có nốt</a:t>
            </a:r>
            <a:r>
              <a:rPr lang="vi-VN" sz="3400" dirty="0" smtClean="0">
                <a:latin typeface="Cambria" pitchFamily="18" charset="0"/>
              </a:rPr>
              <a:t>.</a:t>
            </a:r>
          </a:p>
          <a:p>
            <a:pPr marL="0" indent="0">
              <a:buNone/>
            </a:pPr>
            <a:r>
              <a:rPr lang="vi-VN" sz="3400" dirty="0" smtClean="0">
                <a:latin typeface="Cambria" pitchFamily="18" charset="0"/>
              </a:rPr>
              <a:t>                   -Nhóm </a:t>
            </a:r>
            <a:r>
              <a:rPr lang="vi-VN" sz="3400" dirty="0">
                <a:latin typeface="Cambria" pitchFamily="18" charset="0"/>
              </a:rPr>
              <a:t>sốt phát ban rừng rú. </a:t>
            </a:r>
          </a:p>
          <a:p>
            <a:pPr marL="0" indent="0">
              <a:buNone/>
            </a:pPr>
            <a:r>
              <a:rPr lang="vi-VN" sz="3400" dirty="0" smtClean="0">
                <a:latin typeface="Cambria" pitchFamily="18" charset="0"/>
              </a:rPr>
              <a:t>                   - Nhóm </a:t>
            </a:r>
            <a:r>
              <a:rPr lang="vi-VN" sz="3400" dirty="0">
                <a:latin typeface="Cambria" pitchFamily="18" charset="0"/>
              </a:rPr>
              <a:t>sốt “Q” (Query)</a:t>
            </a:r>
            <a:endParaRPr lang="en-US" sz="34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vi-VN" sz="3400" b="1" dirty="0" smtClean="0">
                <a:latin typeface="Cambria" panose="02040503050406030204" pitchFamily="18" charset="0"/>
              </a:rPr>
              <a:t>Mycoplasma</a:t>
            </a:r>
            <a:r>
              <a:rPr lang="vi-VN" sz="3400" dirty="0" smtClean="0">
                <a:latin typeface="Cambria" panose="02040503050406030204" pitchFamily="18" charset="0"/>
              </a:rPr>
              <a:t> </a:t>
            </a:r>
            <a:r>
              <a:rPr lang="vi-VN" sz="3400" dirty="0">
                <a:latin typeface="Cambria" panose="02040503050406030204" pitchFamily="18" charset="0"/>
              </a:rPr>
              <a:t>là vi khuẩn không vách </a:t>
            </a:r>
            <a:r>
              <a:rPr lang="vi-VN" sz="3400" dirty="0" smtClean="0">
                <a:latin typeface="Cambria" panose="02040503050406030204" pitchFamily="18" charset="0"/>
              </a:rPr>
              <a:t>tb</a:t>
            </a:r>
          </a:p>
          <a:p>
            <a:pPr marL="0" indent="0">
              <a:buNone/>
            </a:pPr>
            <a:r>
              <a:rPr lang="vi-VN" sz="3400" dirty="0">
                <a:latin typeface="Cambria" panose="02040503050406030204" pitchFamily="18" charset="0"/>
              </a:rPr>
              <a:t>4 loài gây bệnh ở người </a:t>
            </a:r>
            <a:r>
              <a:rPr lang="vi-VN" sz="3400" dirty="0" smtClean="0">
                <a:latin typeface="Cambria" panose="02040503050406030204" pitchFamily="18" charset="0"/>
              </a:rPr>
              <a:t>:</a:t>
            </a:r>
          </a:p>
          <a:p>
            <a:pPr marL="0" indent="0">
              <a:buNone/>
            </a:pPr>
            <a:r>
              <a:rPr lang="vi-VN" sz="3400" dirty="0" smtClean="0">
                <a:latin typeface="Cambria" panose="02040503050406030204" pitchFamily="18" charset="0"/>
              </a:rPr>
              <a:t>+ Mycoplasma </a:t>
            </a:r>
            <a:r>
              <a:rPr lang="vi-VN" sz="3400" dirty="0">
                <a:latin typeface="Cambria" panose="02040503050406030204" pitchFamily="18" charset="0"/>
              </a:rPr>
              <a:t>pneumoniae </a:t>
            </a:r>
            <a:endParaRPr lang="vi-VN" sz="34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vi-VN" sz="3400" dirty="0" smtClean="0">
                <a:latin typeface="Cambria" panose="02040503050406030204" pitchFamily="18" charset="0"/>
              </a:rPr>
              <a:t>gây </a:t>
            </a:r>
            <a:r>
              <a:rPr lang="vi-VN" sz="3400" dirty="0">
                <a:latin typeface="Cambria" panose="02040503050406030204" pitchFamily="18" charset="0"/>
              </a:rPr>
              <a:t>bệnh hô hấp, </a:t>
            </a:r>
            <a:endParaRPr lang="vi-VN" sz="34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vi-VN" sz="3400" dirty="0" smtClean="0">
                <a:latin typeface="Cambria" panose="02040503050406030204" pitchFamily="18" charset="0"/>
              </a:rPr>
              <a:t>+ </a:t>
            </a:r>
            <a:r>
              <a:rPr lang="vi-VN" sz="3400" dirty="0">
                <a:latin typeface="Cambria" panose="02040503050406030204" pitchFamily="18" charset="0"/>
              </a:rPr>
              <a:t>Mycoplasma hominis, </a:t>
            </a:r>
            <a:endParaRPr lang="vi-VN" sz="34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vi-VN" sz="3400" dirty="0" smtClean="0">
                <a:latin typeface="Cambria" panose="02040503050406030204" pitchFamily="18" charset="0"/>
              </a:rPr>
              <a:t>+ </a:t>
            </a:r>
            <a:r>
              <a:rPr lang="vi-VN" sz="3400" dirty="0">
                <a:latin typeface="Cambria" panose="02040503050406030204" pitchFamily="18" charset="0"/>
              </a:rPr>
              <a:t>Mycoplasma genitalium </a:t>
            </a:r>
            <a:endParaRPr lang="vi-VN" sz="34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vi-VN" sz="3400" dirty="0" smtClean="0">
                <a:latin typeface="Cambria" panose="02040503050406030204" pitchFamily="18" charset="0"/>
              </a:rPr>
              <a:t>+ </a:t>
            </a:r>
            <a:r>
              <a:rPr lang="vi-VN" sz="3400" dirty="0">
                <a:latin typeface="Cambria" panose="02040503050406030204" pitchFamily="18" charset="0"/>
              </a:rPr>
              <a:t>Mycoplasma </a:t>
            </a:r>
            <a:r>
              <a:rPr lang="vi-VN" sz="3400" dirty="0" smtClean="0">
                <a:latin typeface="Cambria" panose="02040503050406030204" pitchFamily="18" charset="0"/>
              </a:rPr>
              <a:t>urealyticum </a:t>
            </a:r>
            <a:r>
              <a:rPr lang="vi-VN" sz="3400" dirty="0">
                <a:latin typeface="Cambria" panose="02040503050406030204" pitchFamily="18" charset="0"/>
              </a:rPr>
              <a:t>là </a:t>
            </a:r>
            <a:endParaRPr lang="vi-VN" sz="34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vi-VN" sz="3400" dirty="0" smtClean="0">
                <a:latin typeface="Cambria" panose="02040503050406030204" pitchFamily="18" charset="0"/>
              </a:rPr>
              <a:t>tác </a:t>
            </a:r>
            <a:r>
              <a:rPr lang="vi-VN" sz="3400" dirty="0">
                <a:latin typeface="Cambria" panose="02040503050406030204" pitchFamily="18" charset="0"/>
              </a:rPr>
              <a:t>nhân của bệnh đường </a:t>
            </a:r>
            <a:r>
              <a:rPr lang="vi-VN" sz="3400" dirty="0" smtClean="0">
                <a:latin typeface="Cambria" panose="02040503050406030204" pitchFamily="18" charset="0"/>
              </a:rPr>
              <a:t>sinh dục.</a:t>
            </a:r>
            <a:endParaRPr lang="vi-VN" sz="3400" dirty="0">
              <a:latin typeface="Cambria" panose="0204050305040603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624" y="1068313"/>
            <a:ext cx="3384376" cy="26487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988" y="3717032"/>
            <a:ext cx="3384376" cy="2590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68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5914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400" b="1" dirty="0" smtClean="0">
                <a:latin typeface="Cambria" panose="02040503050406030204" pitchFamily="18" charset="0"/>
              </a:rPr>
              <a:t>1.4. Nấm</a:t>
            </a:r>
          </a:p>
          <a:p>
            <a:pPr marL="0" indent="0">
              <a:buNone/>
            </a:pPr>
            <a:r>
              <a:rPr lang="vi-VN" sz="2400" b="1" dirty="0">
                <a:latin typeface="Cambria" panose="02040503050406030204" pitchFamily="18" charset="0"/>
              </a:rPr>
              <a:t>1.5 Sinh vật đơn </a:t>
            </a:r>
            <a:r>
              <a:rPr lang="vi-VN" sz="2400" b="1" dirty="0" smtClean="0">
                <a:latin typeface="Cambria" panose="02040503050406030204" pitchFamily="18" charset="0"/>
              </a:rPr>
              <a:t>bào</a:t>
            </a:r>
          </a:p>
          <a:p>
            <a:pPr marL="0" indent="0">
              <a:buNone/>
            </a:pPr>
            <a:r>
              <a:rPr lang="vi-VN" sz="2400" b="1" dirty="0" smtClean="0">
                <a:latin typeface="Cambria" panose="02040503050406030204" pitchFamily="18" charset="0"/>
              </a:rPr>
              <a:t>1.6. </a:t>
            </a:r>
            <a:r>
              <a:rPr lang="vi-VN" sz="2400" b="1" dirty="0">
                <a:latin typeface="Cambria" panose="02040503050406030204" pitchFamily="18" charset="0"/>
              </a:rPr>
              <a:t>KST </a:t>
            </a:r>
            <a:r>
              <a:rPr lang="vi-VN" sz="2400" dirty="0">
                <a:latin typeface="Cambria" panose="02040503050406030204" pitchFamily="18" charset="0"/>
              </a:rPr>
              <a:t>(Các ký sinh trùng là những cơ thể đa bào biệt hóa, vòng đời phức </a:t>
            </a:r>
            <a:r>
              <a:rPr lang="vi-VN" sz="2400" dirty="0" smtClean="0">
                <a:latin typeface="Cambria" panose="02040503050406030204" pitchFamily="18" charset="0"/>
              </a:rPr>
              <a:t>tạp)</a:t>
            </a:r>
            <a:endParaRPr lang="vi-VN" sz="2400" dirty="0">
              <a:latin typeface="Cambria" panose="0204050305040603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916832"/>
            <a:ext cx="7488833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8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vi-VN" sz="3600" b="1" dirty="0">
                <a:solidFill>
                  <a:schemeClr val="accent1"/>
                </a:solidFill>
                <a:latin typeface="Cambria" panose="02040503050406030204" pitchFamily="18" charset="0"/>
              </a:rPr>
              <a:t>2. Các cơ chế bảo vệ chống vi sinh vật của cơ thể vật chủ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4838" y="1268760"/>
            <a:ext cx="853563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Cambria" panose="02040503050406030204" pitchFamily="18" charset="0"/>
              </a:rPr>
              <a:t>Hàng rào vật lý và hóa học: Tính toàn vẹn của da và niêm mạc</a:t>
            </a:r>
          </a:p>
          <a:p>
            <a:r>
              <a:rPr lang="vi-VN" sz="2400" dirty="0" smtClean="0">
                <a:latin typeface="Cambria" panose="02040503050406030204" pitchFamily="18" charset="0"/>
              </a:rPr>
              <a:t>                                                     Các cơ vòng, nắp thanh quản</a:t>
            </a:r>
          </a:p>
          <a:p>
            <a:pPr marL="2871788" indent="-2871788"/>
            <a:r>
              <a:rPr lang="vi-VN" sz="2400" dirty="0" smtClean="0">
                <a:latin typeface="Cambria" panose="02040503050406030204" pitchFamily="18" charset="0"/>
              </a:rPr>
              <a:t>           	          Dòng bài tiết bình thường</a:t>
            </a:r>
          </a:p>
          <a:p>
            <a:pPr marL="2871788" indent="-2871788"/>
            <a:r>
              <a:rPr lang="vi-VN" sz="2400" dirty="0">
                <a:latin typeface="Cambria" panose="02040503050406030204" pitchFamily="18" charset="0"/>
              </a:rPr>
              <a:t>	</a:t>
            </a:r>
            <a:r>
              <a:rPr lang="vi-VN" sz="2400" dirty="0" smtClean="0">
                <a:latin typeface="Cambria" panose="02040503050406030204" pitchFamily="18" charset="0"/>
              </a:rPr>
              <a:t>          VK chí nội sinh</a:t>
            </a:r>
          </a:p>
          <a:p>
            <a:pPr marL="2871788" indent="-2871788"/>
            <a:r>
              <a:rPr lang="vi-VN" sz="2400" dirty="0">
                <a:latin typeface="Cambria" panose="02040503050406030204" pitchFamily="18" charset="0"/>
              </a:rPr>
              <a:t>	</a:t>
            </a:r>
            <a:r>
              <a:rPr lang="vi-VN" sz="2400" dirty="0" smtClean="0">
                <a:latin typeface="Cambria" panose="02040503050406030204" pitchFamily="18" charset="0"/>
              </a:rPr>
              <a:t>          Dịch tiết: acid dạ dày, dịch tụy</a:t>
            </a:r>
          </a:p>
          <a:p>
            <a:pPr marL="2778125" indent="-2778125"/>
            <a:r>
              <a:rPr lang="vi-VN" sz="2400" dirty="0" smtClean="0">
                <a:latin typeface="Cambria" panose="02040503050406030204" pitchFamily="18" charset="0"/>
              </a:rPr>
              <a:t>Đáp ứng viêm	:Các tb thực bào trong máu</a:t>
            </a:r>
          </a:p>
          <a:p>
            <a:pPr marL="2871788" indent="-2871788"/>
            <a:r>
              <a:rPr lang="vi-VN" sz="2400" dirty="0">
                <a:latin typeface="Cambria" panose="02040503050406030204" pitchFamily="18" charset="0"/>
              </a:rPr>
              <a:t>	</a:t>
            </a:r>
            <a:r>
              <a:rPr lang="vi-VN" sz="2400" dirty="0" smtClean="0">
                <a:latin typeface="Cambria" panose="02040503050406030204" pitchFamily="18" charset="0"/>
              </a:rPr>
              <a:t>Bổ thể</a:t>
            </a:r>
          </a:p>
          <a:p>
            <a:pPr marL="2871788" indent="-2871788"/>
            <a:r>
              <a:rPr lang="vi-VN" sz="2400" dirty="0">
                <a:latin typeface="Cambria" panose="02040503050406030204" pitchFamily="18" charset="0"/>
              </a:rPr>
              <a:t>	</a:t>
            </a:r>
            <a:r>
              <a:rPr lang="vi-VN" sz="2400" dirty="0" smtClean="0">
                <a:latin typeface="Cambria" panose="02040503050406030204" pitchFamily="18" charset="0"/>
              </a:rPr>
              <a:t>Hệ thống protein huyết tương</a:t>
            </a:r>
          </a:p>
          <a:p>
            <a:pPr marL="2778125" indent="-2778125"/>
            <a:r>
              <a:rPr lang="vi-VN" sz="2400" dirty="0" smtClean="0">
                <a:latin typeface="Cambria" panose="02040503050406030204" pitchFamily="18" charset="0"/>
              </a:rPr>
              <a:t>Hệ võng nội mô	             :Các thực bào trong mô</a:t>
            </a:r>
          </a:p>
          <a:p>
            <a:pPr marL="2778125" indent="-2778125"/>
            <a:r>
              <a:rPr lang="vi-VN" sz="2400" dirty="0" smtClean="0">
                <a:latin typeface="Cambria" panose="02040503050406030204" pitchFamily="18" charset="0"/>
              </a:rPr>
              <a:t>Đáp ứng miễn dịch	:Miễn dịch qua trung gian tb</a:t>
            </a:r>
          </a:p>
          <a:p>
            <a:pPr marL="2871788" indent="-2871788"/>
            <a:r>
              <a:rPr lang="vi-VN" sz="2400" dirty="0" smtClean="0">
                <a:latin typeface="Cambria" panose="02040503050406030204" pitchFamily="18" charset="0"/>
              </a:rPr>
              <a:t>	Miễn dịch dịch thể</a:t>
            </a:r>
          </a:p>
          <a:p>
            <a:pPr marL="2871788" indent="-2871788"/>
            <a:r>
              <a:rPr lang="vi-VN" dirty="0"/>
              <a:t>	</a:t>
            </a:r>
            <a:endParaRPr lang="vi-VN" dirty="0" smtClean="0"/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26790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vi-VN" sz="3600" b="1" dirty="0">
                <a:solidFill>
                  <a:schemeClr val="accent1"/>
                </a:solidFill>
                <a:latin typeface="Cambria" panose="02040503050406030204" pitchFamily="18" charset="0"/>
              </a:rPr>
              <a:t>3. Cơ chế vi sinh vật gây bệnh vượt qua hàng rào bảo vệ cơ thể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vi-VN" sz="2600" b="1" dirty="0">
                <a:latin typeface="Cambria" panose="02040503050406030204" pitchFamily="18" charset="0"/>
              </a:rPr>
              <a:t>3.1 Qua </a:t>
            </a:r>
            <a:r>
              <a:rPr lang="vi-VN" sz="2600" b="1" dirty="0" smtClean="0">
                <a:latin typeface="Cambria" panose="02040503050406030204" pitchFamily="18" charset="0"/>
              </a:rPr>
              <a:t>da </a:t>
            </a:r>
            <a:r>
              <a:rPr lang="vi-VN" sz="2600" dirty="0" smtClean="0">
                <a:latin typeface="Cambria" panose="02040503050406030204" pitchFamily="18" charset="0"/>
              </a:rPr>
              <a:t>(Do </a:t>
            </a:r>
            <a:r>
              <a:rPr lang="vi-VN" sz="2600" dirty="0">
                <a:latin typeface="Cambria" panose="02040503050406030204" pitchFamily="18" charset="0"/>
              </a:rPr>
              <a:t>xước, bẩn, tổnthương, can thiệp tiêm, </a:t>
            </a:r>
            <a:r>
              <a:rPr lang="vi-VN" sz="2600" dirty="0" smtClean="0">
                <a:latin typeface="Cambria" panose="02040503050406030204" pitchFamily="18" charset="0"/>
              </a:rPr>
              <a:t>chọc dò…)</a:t>
            </a:r>
          </a:p>
          <a:p>
            <a:pPr marL="0" indent="0">
              <a:buNone/>
            </a:pPr>
            <a:r>
              <a:rPr lang="pt-BR" sz="2600" b="1" dirty="0">
                <a:latin typeface="Cambria" panose="02040503050406030204" pitchFamily="18" charset="0"/>
              </a:rPr>
              <a:t>3.2 Qua các niêm </a:t>
            </a:r>
            <a:r>
              <a:rPr lang="pt-BR" sz="2600" b="1" dirty="0" smtClean="0">
                <a:latin typeface="Cambria" panose="02040503050406030204" pitchFamily="18" charset="0"/>
              </a:rPr>
              <a:t>mạc</a:t>
            </a:r>
            <a:r>
              <a:rPr lang="vi-VN" sz="2600" b="1" dirty="0" smtClean="0">
                <a:latin typeface="Cambria" panose="02040503050406030204" pitchFamily="18" charset="0"/>
              </a:rPr>
              <a:t> </a:t>
            </a:r>
            <a:r>
              <a:rPr lang="vi-VN" sz="2600" dirty="0" smtClean="0">
                <a:latin typeface="Cambria" panose="02040503050406030204" pitchFamily="18" charset="0"/>
              </a:rPr>
              <a:t>(đường hô hấp, tiêu hóa, tiết niệu-sinh dục...)</a:t>
            </a:r>
          </a:p>
          <a:p>
            <a:pPr marL="0" indent="0">
              <a:buNone/>
            </a:pPr>
            <a:r>
              <a:rPr lang="vi-VN" sz="3600" b="1" dirty="0">
                <a:solidFill>
                  <a:schemeClr val="accent1"/>
                </a:solidFill>
                <a:latin typeface="Cambria" panose="02040503050406030204" pitchFamily="18" charset="0"/>
              </a:rPr>
              <a:t>4. Cơ chế gây bệnh nhiễm trùng của vi sinh </a:t>
            </a:r>
            <a:r>
              <a:rPr lang="vi-VN" sz="3600" b="1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vật</a:t>
            </a:r>
          </a:p>
          <a:p>
            <a:pPr marL="0" indent="0">
              <a:buNone/>
            </a:pPr>
            <a:r>
              <a:rPr lang="vi-VN" sz="2600" dirty="0">
                <a:latin typeface="Cambria" panose="02040503050406030204" pitchFamily="18" charset="0"/>
              </a:rPr>
              <a:t>‒ Vi sinh vật gây tổn thương mô theo các cách </a:t>
            </a:r>
            <a:r>
              <a:rPr lang="vi-VN" sz="2600" dirty="0" smtClean="0">
                <a:latin typeface="Cambria" panose="02040503050406030204" pitchFamily="18" charset="0"/>
              </a:rPr>
              <a:t>:</a:t>
            </a:r>
          </a:p>
          <a:p>
            <a:pPr marL="0" indent="0">
              <a:buNone/>
            </a:pPr>
            <a:r>
              <a:rPr lang="vi-VN" sz="2600" dirty="0" smtClean="0">
                <a:latin typeface="Cambria" panose="02040503050406030204" pitchFamily="18" charset="0"/>
              </a:rPr>
              <a:t>+ </a:t>
            </a:r>
            <a:r>
              <a:rPr lang="vi-VN" sz="2600" dirty="0">
                <a:latin typeface="Cambria" panose="02040503050406030204" pitchFamily="18" charset="0"/>
              </a:rPr>
              <a:t>Gây chết tế bào trực tiếp</a:t>
            </a:r>
          </a:p>
          <a:p>
            <a:pPr marL="0" indent="0">
              <a:buNone/>
            </a:pPr>
            <a:r>
              <a:rPr lang="vi-VN" sz="2600" dirty="0">
                <a:latin typeface="Cambria" panose="02040503050406030204" pitchFamily="18" charset="0"/>
              </a:rPr>
              <a:t>+ Giải phóng nội độc tố hay ngoại độc tố </a:t>
            </a:r>
            <a:r>
              <a:rPr lang="vi-VN" sz="2600" dirty="0" smtClean="0">
                <a:latin typeface="Cambria" panose="02040503050406030204" pitchFamily="18" charset="0"/>
              </a:rPr>
              <a:t>gây </a:t>
            </a:r>
            <a:r>
              <a:rPr lang="vi-VN" sz="2600" dirty="0">
                <a:latin typeface="Cambria" panose="02040503050406030204" pitchFamily="18" charset="0"/>
              </a:rPr>
              <a:t>hoại tử thiêu máu hay </a:t>
            </a:r>
            <a:r>
              <a:rPr lang="vi-VN" sz="2600" dirty="0" smtClean="0">
                <a:latin typeface="Cambria" panose="02040503050406030204" pitchFamily="18" charset="0"/>
              </a:rPr>
              <a:t>tổn thương </a:t>
            </a:r>
            <a:r>
              <a:rPr lang="vi-VN" sz="2600" dirty="0">
                <a:latin typeface="Cambria" panose="02040503050406030204" pitchFamily="18" charset="0"/>
              </a:rPr>
              <a:t>mạch máu.</a:t>
            </a:r>
          </a:p>
          <a:p>
            <a:pPr marL="0" indent="0">
              <a:buNone/>
            </a:pPr>
            <a:r>
              <a:rPr lang="vi-VN" sz="2600" dirty="0">
                <a:latin typeface="Cambria" panose="02040503050406030204" pitchFamily="18" charset="0"/>
              </a:rPr>
              <a:t>+ Gây nên phản ứng của tế bào vật chủ, do quá trình chống lại tác nhân </a:t>
            </a:r>
            <a:r>
              <a:rPr lang="vi-VN" sz="2600" dirty="0" smtClean="0">
                <a:latin typeface="Cambria" panose="02040503050406030204" pitchFamily="18" charset="0"/>
              </a:rPr>
              <a:t>gây nên </a:t>
            </a:r>
            <a:r>
              <a:rPr lang="vi-VN" sz="2600" dirty="0">
                <a:latin typeface="Cambria" panose="02040503050406030204" pitchFamily="18" charset="0"/>
              </a:rPr>
              <a:t>các tổn thương mô kèm thao như tạo mủ, sẹo hay quá mẫn.</a:t>
            </a:r>
          </a:p>
        </p:txBody>
      </p:sp>
    </p:spTree>
    <p:extLst>
      <p:ext uri="{BB962C8B-B14F-4D97-AF65-F5344CB8AC3E}">
        <p14:creationId xmlns:p14="http://schemas.microsoft.com/office/powerpoint/2010/main" val="366983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95362"/>
            <a:ext cx="8229600" cy="5217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vi-VN" sz="2400" b="1" dirty="0">
                <a:latin typeface="Cambria" panose="02040503050406030204" pitchFamily="18" charset="0"/>
              </a:rPr>
              <a:t>4.1 </a:t>
            </a:r>
            <a:r>
              <a:rPr lang="vi-VN" sz="2400" b="1" dirty="0" smtClean="0">
                <a:latin typeface="Cambria" panose="02040503050406030204" pitchFamily="18" charset="0"/>
              </a:rPr>
              <a:t>Virus </a:t>
            </a:r>
            <a:r>
              <a:rPr lang="vi-VN" sz="2400" dirty="0" smtClean="0">
                <a:latin typeface="Cambria" panose="02040503050406030204" pitchFamily="18" charset="0"/>
              </a:rPr>
              <a:t>chúng </a:t>
            </a:r>
            <a:r>
              <a:rPr lang="vi-VN" sz="2400" dirty="0">
                <a:latin typeface="Cambria" panose="02040503050406030204" pitchFamily="18" charset="0"/>
              </a:rPr>
              <a:t>gây chết tế bào vật chủ do:</a:t>
            </a:r>
          </a:p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+ Ức chế tổng hợp DNA, RNA, </a:t>
            </a:r>
            <a:r>
              <a:rPr lang="vi-VN" sz="2400" dirty="0" smtClean="0">
                <a:latin typeface="Cambria" panose="02040503050406030204" pitchFamily="18" charset="0"/>
              </a:rPr>
              <a:t>protein</a:t>
            </a:r>
            <a:endParaRPr lang="vi-VN" sz="2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+ Gây tổn hại màng tế bào vật chủ</a:t>
            </a:r>
          </a:p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+ Gây độc tế bào</a:t>
            </a:r>
          </a:p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+ Tổn thương các tế bào quan trọng </a:t>
            </a:r>
            <a:endParaRPr lang="vi-VN" sz="24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vi-VN" sz="2400" dirty="0" smtClean="0">
                <a:latin typeface="Cambria" panose="02040503050406030204" pitchFamily="18" charset="0"/>
              </a:rPr>
              <a:t>+ </a:t>
            </a:r>
            <a:r>
              <a:rPr lang="vi-VN" sz="2400" dirty="0">
                <a:latin typeface="Cambria" panose="02040503050406030204" pitchFamily="18" charset="0"/>
              </a:rPr>
              <a:t>Tổn thương gián tiếp tới các tế bào khác</a:t>
            </a:r>
          </a:p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+ Gây chuyển dạng tế bào làm tăng sinh u. </a:t>
            </a:r>
            <a:endParaRPr lang="vi-VN" sz="24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vi-VN" sz="2400" b="1" dirty="0">
                <a:latin typeface="Cambria" panose="02040503050406030204" pitchFamily="18" charset="0"/>
              </a:rPr>
              <a:t>4.2 Yếu tố dính và độc tố </a:t>
            </a:r>
            <a:r>
              <a:rPr lang="vi-VN" sz="2400" b="1" dirty="0" smtClean="0">
                <a:latin typeface="Cambria" panose="02040503050406030204" pitchFamily="18" charset="0"/>
              </a:rPr>
              <a:t>vk</a:t>
            </a:r>
            <a:r>
              <a:rPr lang="vi-VN" sz="2400" dirty="0" smtClean="0">
                <a:latin typeface="Cambria" panose="02040503050406030204" pitchFamily="18" charset="0"/>
              </a:rPr>
              <a:t> </a:t>
            </a:r>
            <a:r>
              <a:rPr lang="vi-VN" sz="2400" dirty="0">
                <a:latin typeface="Cambria" panose="02040503050406030204" pitchFamily="18" charset="0"/>
              </a:rPr>
              <a:t>là các phân tử gắn vào các thụ thể đặc biệt của mô </a:t>
            </a:r>
            <a:r>
              <a:rPr lang="vi-VN" sz="2400" dirty="0" smtClean="0">
                <a:latin typeface="Cambria" panose="02040503050406030204" pitchFamily="18" charset="0"/>
              </a:rPr>
              <a:t>tb khu </a:t>
            </a:r>
            <a:r>
              <a:rPr lang="vi-VN" sz="2400" dirty="0">
                <a:latin typeface="Cambria" panose="02040503050406030204" pitchFamily="18" charset="0"/>
              </a:rPr>
              <a:t>trú </a:t>
            </a:r>
            <a:r>
              <a:rPr lang="vi-VN" sz="2400" dirty="0" smtClean="0">
                <a:latin typeface="Cambria" panose="02040503050406030204" pitchFamily="18" charset="0"/>
              </a:rPr>
              <a:t>trên</a:t>
            </a:r>
          </a:p>
          <a:p>
            <a:pPr marL="0" indent="0">
              <a:buNone/>
            </a:pPr>
            <a:r>
              <a:rPr lang="vi-VN" sz="2400" dirty="0" smtClean="0">
                <a:latin typeface="Cambria" panose="02040503050406030204" pitchFamily="18" charset="0"/>
              </a:rPr>
              <a:t> </a:t>
            </a:r>
            <a:r>
              <a:rPr lang="vi-VN" sz="2400" dirty="0">
                <a:latin typeface="Cambria" panose="02040503050406030204" pitchFamily="18" charset="0"/>
              </a:rPr>
              <a:t>các cấu trúc sợi (lông, tua) của </a:t>
            </a:r>
            <a:r>
              <a:rPr lang="vi-VN" sz="2400" dirty="0" smtClean="0">
                <a:latin typeface="Cambria" panose="02040503050406030204" pitchFamily="18" charset="0"/>
              </a:rPr>
              <a:t>vk.</a:t>
            </a:r>
          </a:p>
          <a:p>
            <a:pPr marL="0" indent="0">
              <a:buNone/>
            </a:pPr>
            <a:r>
              <a:rPr lang="vi-VN" sz="2400" dirty="0" smtClean="0">
                <a:latin typeface="Cambria" panose="02040503050406030204" pitchFamily="18" charset="0"/>
              </a:rPr>
              <a:t>  Làm </a:t>
            </a:r>
            <a:r>
              <a:rPr lang="vi-VN" sz="2400" dirty="0">
                <a:latin typeface="Cambria" panose="02040503050406030204" pitchFamily="18" charset="0"/>
              </a:rPr>
              <a:t>tăng độc lực của </a:t>
            </a:r>
            <a:r>
              <a:rPr lang="vi-VN" sz="2400" dirty="0" smtClean="0">
                <a:latin typeface="Cambria" panose="02040503050406030204" pitchFamily="18" charset="0"/>
              </a:rPr>
              <a:t>vk.</a:t>
            </a:r>
            <a:endParaRPr lang="vi-VN" sz="2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vi-VN" sz="2400" dirty="0" smtClean="0">
                <a:latin typeface="Cambria" panose="02040503050406030204" pitchFamily="18" charset="0"/>
              </a:rPr>
              <a:t>  Độc tố giúp </a:t>
            </a:r>
            <a:r>
              <a:rPr lang="vi-VN" sz="2400" dirty="0">
                <a:latin typeface="Cambria" panose="02040503050406030204" pitchFamily="18" charset="0"/>
              </a:rPr>
              <a:t>cho vi khuẩn </a:t>
            </a:r>
            <a:r>
              <a:rPr lang="vi-VN" sz="2400" dirty="0" smtClean="0">
                <a:latin typeface="Cambria" panose="02040503050406030204" pitchFamily="18" charset="0"/>
              </a:rPr>
              <a:t>xâm </a:t>
            </a:r>
            <a:r>
              <a:rPr lang="vi-VN" sz="2400" dirty="0">
                <a:latin typeface="Cambria" panose="02040503050406030204" pitchFamily="18" charset="0"/>
              </a:rPr>
              <a:t>nhập </a:t>
            </a:r>
            <a:endParaRPr lang="vi-VN" sz="24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g</a:t>
            </a:r>
            <a:r>
              <a:rPr lang="vi-VN" sz="2400" dirty="0" smtClean="0">
                <a:latin typeface="Cambria" panose="02040503050406030204" pitchFamily="18" charset="0"/>
              </a:rPr>
              <a:t>ây tổn thương mô</a:t>
            </a:r>
            <a:endParaRPr lang="vi-VN" sz="2400" dirty="0">
              <a:latin typeface="Cambria" panose="0204050305040603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020" y="908720"/>
            <a:ext cx="3168352" cy="21633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149080"/>
            <a:ext cx="3939752" cy="271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78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sz="2400" b="1" dirty="0">
                <a:latin typeface="Cambria" panose="02040503050406030204" pitchFamily="18" charset="0"/>
              </a:rPr>
              <a:t>4.3 Sự né tránh miễn dịch của vi sinh vật</a:t>
            </a:r>
          </a:p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 </a:t>
            </a:r>
            <a:r>
              <a:rPr lang="vi-VN" sz="2400" dirty="0" smtClean="0">
                <a:latin typeface="Cambria" panose="02040503050406030204" pitchFamily="18" charset="0"/>
              </a:rPr>
              <a:t>VSV vượt </a:t>
            </a:r>
            <a:r>
              <a:rPr lang="vi-VN" sz="2400" dirty="0">
                <a:latin typeface="Cambria" panose="02040503050406030204" pitchFamily="18" charset="0"/>
              </a:rPr>
              <a:t>qua hệ thống miễn dịch của cơ thể bằng các cơ chế :</a:t>
            </a:r>
          </a:p>
          <a:p>
            <a:r>
              <a:rPr lang="vi-VN" sz="2400" dirty="0" smtClean="0">
                <a:latin typeface="Cambria" panose="02040503050406030204" pitchFamily="18" charset="0"/>
              </a:rPr>
              <a:t> </a:t>
            </a:r>
            <a:r>
              <a:rPr lang="vi-VN" sz="2400" dirty="0">
                <a:latin typeface="Cambria" panose="02040503050406030204" pitchFamily="18" charset="0"/>
              </a:rPr>
              <a:t>Không tiếp xúc với phản ứng miễn dịch</a:t>
            </a:r>
          </a:p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Sống trong long ruột non, bang quang hoặc xâm nhập nhanh vào tế bào </a:t>
            </a:r>
            <a:r>
              <a:rPr lang="vi-VN" sz="2400" dirty="0" smtClean="0">
                <a:latin typeface="Cambria" panose="02040503050406030204" pitchFamily="18" charset="0"/>
              </a:rPr>
              <a:t>chủ...</a:t>
            </a:r>
            <a:endParaRPr lang="vi-VN" sz="2400" dirty="0">
              <a:latin typeface="Cambria" panose="02040503050406030204" pitchFamily="18" charset="0"/>
            </a:endParaRPr>
          </a:p>
          <a:p>
            <a:r>
              <a:rPr lang="vi-VN" sz="2400" dirty="0" smtClean="0">
                <a:latin typeface="Cambria" panose="02040503050406030204" pitchFamily="18" charset="0"/>
              </a:rPr>
              <a:t>Che </a:t>
            </a:r>
            <a:r>
              <a:rPr lang="vi-VN" sz="2400" dirty="0">
                <a:latin typeface="Cambria" panose="02040503050406030204" pitchFamily="18" charset="0"/>
              </a:rPr>
              <a:t>đậy hoặc thay đổi cấu trúc kháng nguyên</a:t>
            </a:r>
          </a:p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Một số có khả năng thay đổi kháng nguyên bề mặt trong những lần tái </a:t>
            </a:r>
            <a:r>
              <a:rPr lang="vi-VN" sz="2400" dirty="0" smtClean="0">
                <a:latin typeface="Cambria" panose="02040503050406030204" pitchFamily="18" charset="0"/>
              </a:rPr>
              <a:t>nhiễm...</a:t>
            </a:r>
            <a:endParaRPr lang="vi-VN" sz="2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vi-VN" sz="2400" dirty="0" smtClean="0">
                <a:latin typeface="Cambria" panose="02040503050406030204" pitchFamily="18" charset="0"/>
              </a:rPr>
              <a:t>Đề </a:t>
            </a:r>
            <a:r>
              <a:rPr lang="vi-VN" sz="2400" dirty="0">
                <a:latin typeface="Cambria" panose="02040503050406030204" pitchFamily="18" charset="0"/>
              </a:rPr>
              <a:t>kháng với tiêu hủy qua trung gian bổ thể</a:t>
            </a:r>
          </a:p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Một số E.coli có kháng nguyên K ngăn cản sự hoạt hóa bổ thể theo con </a:t>
            </a:r>
            <a:r>
              <a:rPr lang="vi-VN" sz="2400" dirty="0" smtClean="0">
                <a:latin typeface="Cambria" panose="02040503050406030204" pitchFamily="18" charset="0"/>
              </a:rPr>
              <a:t>đườngtắt </a:t>
            </a:r>
            <a:r>
              <a:rPr lang="vi-VN" sz="2400" dirty="0">
                <a:latin typeface="Cambria" panose="02040503050406030204" pitchFamily="18" charset="0"/>
              </a:rPr>
              <a:t>và sự ly giải tế bào…</a:t>
            </a:r>
          </a:p>
          <a:p>
            <a:r>
              <a:rPr lang="vi-VN" sz="2400" dirty="0" smtClean="0">
                <a:latin typeface="Cambria" panose="02040503050406030204" pitchFamily="18" charset="0"/>
              </a:rPr>
              <a:t>Ức </a:t>
            </a:r>
            <a:r>
              <a:rPr lang="vi-VN" sz="2400" dirty="0">
                <a:latin typeface="Cambria" panose="02040503050406030204" pitchFamily="18" charset="0"/>
              </a:rPr>
              <a:t>chế miễn dịch đặc hiệu và không đặc hiệu</a:t>
            </a:r>
          </a:p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Heamophilus tiết ra các protease phân hủy các kháng thể…</a:t>
            </a:r>
          </a:p>
        </p:txBody>
      </p:sp>
    </p:spTree>
    <p:extLst>
      <p:ext uri="{BB962C8B-B14F-4D97-AF65-F5344CB8AC3E}">
        <p14:creationId xmlns:p14="http://schemas.microsoft.com/office/powerpoint/2010/main" val="355644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vi-VN" sz="3600" b="1" dirty="0">
                <a:solidFill>
                  <a:schemeClr val="tx2"/>
                </a:solidFill>
                <a:latin typeface="Cambria" panose="02040503050406030204" pitchFamily="18" charset="0"/>
              </a:rPr>
              <a:t>5. Biến đổi của cơ thể vật chủ trong bệnh nhiễm trùng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‒ Những biến đổi trong cơ thể người bệnh mắc bệnh nhiễm trùng về lâm </a:t>
            </a:r>
            <a:r>
              <a:rPr lang="vi-VN" sz="2400" dirty="0" smtClean="0">
                <a:latin typeface="Cambria" panose="02040503050406030204" pitchFamily="18" charset="0"/>
              </a:rPr>
              <a:t>sàng thường </a:t>
            </a:r>
            <a:r>
              <a:rPr lang="vi-VN" sz="2400" dirty="0">
                <a:latin typeface="Cambria" panose="02040503050406030204" pitchFamily="18" charset="0"/>
              </a:rPr>
              <a:t>là các triệu chứng:</a:t>
            </a:r>
          </a:p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‒ sốt, sưng, nóng đỏ, đau, rét run, viêm cục bộ, tăng bạch cầu, di hóa protein </a:t>
            </a:r>
            <a:r>
              <a:rPr lang="vi-VN" sz="2400" dirty="0" smtClean="0">
                <a:latin typeface="Cambria" panose="02040503050406030204" pitchFamily="18" charset="0"/>
              </a:rPr>
              <a:t>và phản </a:t>
            </a:r>
            <a:r>
              <a:rPr lang="vi-VN" sz="2400" dirty="0">
                <a:latin typeface="Cambria" panose="02040503050406030204" pitchFamily="18" charset="0"/>
              </a:rPr>
              <a:t>ứng huyết thanh.</a:t>
            </a:r>
          </a:p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‒ BC đa nhân tăng trong máu là do lympho và đại thực bào tham gia quá trình </a:t>
            </a:r>
            <a:r>
              <a:rPr lang="vi-VN" sz="2400" dirty="0" smtClean="0">
                <a:latin typeface="Cambria" panose="02040503050406030204" pitchFamily="18" charset="0"/>
              </a:rPr>
              <a:t>đáp ứng </a:t>
            </a:r>
            <a:r>
              <a:rPr lang="vi-VN" sz="2400" dirty="0">
                <a:latin typeface="Cambria" panose="02040503050406030204" pitchFamily="18" charset="0"/>
              </a:rPr>
              <a:t>chống nhiễm trùng sản xuất ra các cytokine thúc đẩy tủy xương tăng </a:t>
            </a:r>
            <a:r>
              <a:rPr lang="vi-VN" sz="2400" dirty="0" smtClean="0">
                <a:latin typeface="Cambria" panose="02040503050406030204" pitchFamily="18" charset="0"/>
              </a:rPr>
              <a:t>sinh bạch </a:t>
            </a:r>
            <a:r>
              <a:rPr lang="vi-VN" sz="2400" dirty="0">
                <a:latin typeface="Cambria" panose="02040503050406030204" pitchFamily="18" charset="0"/>
              </a:rPr>
              <a:t>cầu…</a:t>
            </a:r>
          </a:p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‒ Đáp ứng của cơ thể có thể gây ra các phản ứng có lợi hoặc bất lợi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4590280"/>
            <a:ext cx="2362200" cy="2238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812" y="4590280"/>
            <a:ext cx="3504202" cy="217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</TotalTime>
  <Words>1259</Words>
  <Application>Microsoft Office PowerPoint</Application>
  <PresentationFormat>On-screen Show (4:3)</PresentationFormat>
  <Paragraphs>133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  1. Tác nhân gây bệnh nhiễm trùng.   </vt:lpstr>
      <vt:lpstr>PowerPoint Presentation</vt:lpstr>
      <vt:lpstr>PowerPoint Presentation</vt:lpstr>
      <vt:lpstr>2. Các cơ chế bảo vệ chống vi sinh vật của cơ thể vật chủ</vt:lpstr>
      <vt:lpstr>3. Cơ chế vi sinh vật gây bệnh vượt qua hàng rào bảo vệ cơ thể</vt:lpstr>
      <vt:lpstr>PowerPoint Presentation</vt:lpstr>
      <vt:lpstr>PowerPoint Presentation</vt:lpstr>
      <vt:lpstr>5. Biến đổi của cơ thể vật chủ trong bệnh nhiễm trùng</vt:lpstr>
      <vt:lpstr>6. Các hình thái phản ứng mô của vật chủ với nhiễm trùng</vt:lpstr>
      <vt:lpstr>PowerPoint Presentation</vt:lpstr>
      <vt:lpstr>Các thuốc được sử dụng </vt:lpstr>
      <vt:lpstr>PowerPoint Presentation</vt:lpstr>
      <vt:lpstr>PowerPoint Presentation</vt:lpstr>
      <vt:lpstr>Tài liệu tham khảo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Vuong</dc:creator>
  <cp:lastModifiedBy>BC</cp:lastModifiedBy>
  <cp:revision>111</cp:revision>
  <dcterms:created xsi:type="dcterms:W3CDTF">2017-01-13T01:41:34Z</dcterms:created>
  <dcterms:modified xsi:type="dcterms:W3CDTF">2017-03-26T14:37:04Z</dcterms:modified>
</cp:coreProperties>
</file>