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65" r:id="rId3"/>
    <p:sldId id="285"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9328" autoAdjust="0"/>
  </p:normalViewPr>
  <p:slideViewPr>
    <p:cSldViewPr>
      <p:cViewPr>
        <p:scale>
          <a:sx n="75" d="100"/>
          <a:sy n="75" d="100"/>
        </p:scale>
        <p:origin x="100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30678-BB10-4B77-9445-16F02B7D02B9}" type="datetimeFigureOut">
              <a:rPr lang="vi-VN" smtClean="0"/>
              <a:t>10/04/2017</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CE766-8B5F-4F40-BBB4-61F5A58206A4}" type="slidenum">
              <a:rPr lang="vi-VN" smtClean="0"/>
              <a:t>‹#›</a:t>
            </a:fld>
            <a:endParaRPr lang="vi-VN"/>
          </a:p>
        </p:txBody>
      </p:sp>
    </p:spTree>
    <p:extLst>
      <p:ext uri="{BB962C8B-B14F-4D97-AF65-F5344CB8AC3E}">
        <p14:creationId xmlns:p14="http://schemas.microsoft.com/office/powerpoint/2010/main" val="213677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vvvvvvvvv</a:t>
            </a:r>
            <a:endParaRPr lang="vi-VN" dirty="0"/>
          </a:p>
        </p:txBody>
      </p:sp>
      <p:sp>
        <p:nvSpPr>
          <p:cNvPr id="4" name="Slide Number Placeholder 3"/>
          <p:cNvSpPr>
            <a:spLocks noGrp="1"/>
          </p:cNvSpPr>
          <p:nvPr>
            <p:ph type="sldNum" sz="quarter" idx="10"/>
          </p:nvPr>
        </p:nvSpPr>
        <p:spPr/>
        <p:txBody>
          <a:bodyPr/>
          <a:lstStyle/>
          <a:p>
            <a:fld id="{CDD5DCF4-14A2-46D5-A220-514AA73D3EE6}" type="slidenum">
              <a:rPr lang="vi-VN" smtClean="0"/>
              <a:pPr/>
              <a:t>2</a:t>
            </a:fld>
            <a:endParaRPr lang="vi-VN"/>
          </a:p>
        </p:txBody>
      </p:sp>
    </p:spTree>
    <p:extLst>
      <p:ext uri="{BB962C8B-B14F-4D97-AF65-F5344CB8AC3E}">
        <p14:creationId xmlns:p14="http://schemas.microsoft.com/office/powerpoint/2010/main" val="389091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BF08F99-85BB-4260-82FB-97804CB82253}" type="datetimeFigureOut">
              <a:rPr lang="vi-VN" smtClean="0"/>
              <a:t>10/04/2017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BF08F99-85BB-4260-82FB-97804CB82253}" type="datetimeFigureOut">
              <a:rPr lang="vi-VN" smtClean="0"/>
              <a:t>10/04/2017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BF08F99-85BB-4260-82FB-97804CB82253}" type="datetimeFigureOut">
              <a:rPr lang="vi-VN" smtClean="0"/>
              <a:t>10/04/2017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BF08F99-85BB-4260-82FB-97804CB82253}" type="datetimeFigureOut">
              <a:rPr lang="vi-VN" smtClean="0"/>
              <a:t>10/04/2017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08F99-85BB-4260-82FB-97804CB82253}" type="datetimeFigureOut">
              <a:rPr lang="vi-VN" smtClean="0"/>
              <a:t>10/04/2017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BF08F99-85BB-4260-82FB-97804CB82253}" type="datetimeFigureOut">
              <a:rPr lang="vi-VN" smtClean="0"/>
              <a:t>10/04/2017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BF08F99-85BB-4260-82FB-97804CB82253}" type="datetimeFigureOut">
              <a:rPr lang="vi-VN" smtClean="0"/>
              <a:t>10/04/2017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BF08F99-85BB-4260-82FB-97804CB82253}" type="datetimeFigureOut">
              <a:rPr lang="vi-VN" smtClean="0"/>
              <a:t>10/04/2017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08F99-85BB-4260-82FB-97804CB82253}" type="datetimeFigureOut">
              <a:rPr lang="vi-VN" smtClean="0"/>
              <a:t>10/04/2017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08F99-85BB-4260-82FB-97804CB82253}" type="datetimeFigureOut">
              <a:rPr lang="vi-VN" smtClean="0"/>
              <a:t>10/04/2017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08F99-85BB-4260-82FB-97804CB82253}" type="datetimeFigureOut">
              <a:rPr lang="vi-VN" smtClean="0"/>
              <a:t>10/04/2017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6A35F0-3C9B-4AFA-91A7-DCC5DEE80774}"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08F99-85BB-4260-82FB-97804CB82253}" type="datetimeFigureOut">
              <a:rPr lang="vi-VN" smtClean="0"/>
              <a:t>10/04/2017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A35F0-3C9B-4AFA-91A7-DCC5DEE80774}"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4"/>
            <a:ext cx="9149892" cy="6853586"/>
          </a:xfrm>
          <a:prstGeom prst="rect">
            <a:avLst/>
          </a:prstGeom>
        </p:spPr>
      </p:pic>
      <p:pic>
        <p:nvPicPr>
          <p:cNvPr id="5" name="Picture 4" descr="E:\New folder\Downloads\images.jpg"/>
          <p:cNvPicPr>
            <a:picLocks noChangeAspect="1" noChangeArrowheads="1"/>
          </p:cNvPicPr>
          <p:nvPr/>
        </p:nvPicPr>
        <p:blipFill>
          <a:blip r:embed="rId3"/>
          <a:srcRect/>
          <a:stretch>
            <a:fillRect/>
          </a:stretch>
        </p:blipFill>
        <p:spPr bwMode="auto">
          <a:xfrm>
            <a:off x="1370718" y="674505"/>
            <a:ext cx="6643735" cy="1214446"/>
          </a:xfrm>
          <a:prstGeom prst="rect">
            <a:avLst/>
          </a:prstGeom>
          <a:noFill/>
        </p:spPr>
      </p:pic>
      <p:sp>
        <p:nvSpPr>
          <p:cNvPr id="6" name="Title 1"/>
          <p:cNvSpPr txBox="1">
            <a:spLocks/>
          </p:cNvSpPr>
          <p:nvPr/>
        </p:nvSpPr>
        <p:spPr>
          <a:xfrm>
            <a:off x="611560" y="2204864"/>
            <a:ext cx="8352928" cy="11430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Cambria" panose="02040503050406030204" pitchFamily="18" charset="0"/>
              </a:rPr>
              <a:t>UNG THƯ VÀ THUỐC ĐIỀU TRỊ UNG THƯ</a:t>
            </a:r>
            <a:endParaRPr lang="vi-VN" sz="3600" dirty="0">
              <a:latin typeface="Cambria" pitchFamily="18" charset="0"/>
              <a:cs typeface="Arial" pitchFamily="34" charset="0"/>
            </a:endParaRPr>
          </a:p>
        </p:txBody>
      </p:sp>
      <p:sp>
        <p:nvSpPr>
          <p:cNvPr id="7" name="TextBox 6"/>
          <p:cNvSpPr txBox="1"/>
          <p:nvPr/>
        </p:nvSpPr>
        <p:spPr>
          <a:xfrm flipH="1">
            <a:off x="2143108" y="3214686"/>
            <a:ext cx="5500726" cy="3447098"/>
          </a:xfrm>
          <a:prstGeom prst="rect">
            <a:avLst/>
          </a:prstGeom>
          <a:noFill/>
        </p:spPr>
        <p:txBody>
          <a:bodyPr wrap="square" rtlCol="0">
            <a:spAutoFit/>
          </a:bodyPr>
          <a:lstStyle/>
          <a:p>
            <a:endParaRPr lang="en-US" sz="2500" b="1" dirty="0" smtClean="0">
              <a:latin typeface="Cambria" pitchFamily="18" charset="0"/>
            </a:endParaRPr>
          </a:p>
          <a:p>
            <a:r>
              <a:rPr lang="en-US" sz="2500" b="1" dirty="0" smtClean="0">
                <a:latin typeface="Cambria" pitchFamily="18" charset="0"/>
              </a:rPr>
              <a:t>GVHD        : </a:t>
            </a:r>
            <a:r>
              <a:rPr lang="en-US" sz="2500" dirty="0" err="1" smtClean="0">
                <a:latin typeface="Cambria" pitchFamily="18" charset="0"/>
              </a:rPr>
              <a:t>Nguyễn</a:t>
            </a:r>
            <a:r>
              <a:rPr lang="en-US" sz="2500" dirty="0" smtClean="0">
                <a:latin typeface="Cambria" pitchFamily="18" charset="0"/>
              </a:rPr>
              <a:t> </a:t>
            </a:r>
            <a:r>
              <a:rPr lang="en-US" sz="2500" dirty="0" err="1" smtClean="0">
                <a:latin typeface="Cambria" pitchFamily="18" charset="0"/>
              </a:rPr>
              <a:t>Phúc</a:t>
            </a:r>
            <a:r>
              <a:rPr lang="en-US" sz="2500" dirty="0" smtClean="0">
                <a:latin typeface="Cambria" pitchFamily="18" charset="0"/>
              </a:rPr>
              <a:t> </a:t>
            </a:r>
            <a:r>
              <a:rPr lang="en-US" sz="2500" dirty="0" err="1" smtClean="0">
                <a:latin typeface="Cambria" pitchFamily="18" charset="0"/>
              </a:rPr>
              <a:t>Học</a:t>
            </a:r>
            <a:endParaRPr lang="en-US" sz="2500" dirty="0" smtClean="0">
              <a:latin typeface="Cambria" pitchFamily="18" charset="0"/>
            </a:endParaRPr>
          </a:p>
          <a:p>
            <a:r>
              <a:rPr lang="en-US" sz="2500" b="1" dirty="0" err="1" smtClean="0">
                <a:latin typeface="Cambria" pitchFamily="18" charset="0"/>
              </a:rPr>
              <a:t>Lớp</a:t>
            </a:r>
            <a:r>
              <a:rPr lang="en-US" sz="2500" b="1" dirty="0" smtClean="0">
                <a:latin typeface="Cambria" pitchFamily="18" charset="0"/>
              </a:rPr>
              <a:t>            : </a:t>
            </a:r>
            <a:r>
              <a:rPr lang="en-US" sz="2500" dirty="0" smtClean="0">
                <a:latin typeface="Cambria" pitchFamily="18" charset="0"/>
              </a:rPr>
              <a:t>PTH 350 H</a:t>
            </a:r>
          </a:p>
          <a:p>
            <a:r>
              <a:rPr lang="en-US" sz="2500" b="1" dirty="0" err="1" smtClean="0">
                <a:latin typeface="Cambria" pitchFamily="18" charset="0"/>
              </a:rPr>
              <a:t>Nhóm</a:t>
            </a:r>
            <a:r>
              <a:rPr lang="en-US" sz="2500" b="1" dirty="0" smtClean="0">
                <a:latin typeface="Cambria" pitchFamily="18" charset="0"/>
              </a:rPr>
              <a:t> 12 : </a:t>
            </a:r>
            <a:r>
              <a:rPr lang="en-US" sz="2500" dirty="0" err="1" smtClean="0">
                <a:latin typeface="Cambria" pitchFamily="18" charset="0"/>
              </a:rPr>
              <a:t>Phạm</a:t>
            </a:r>
            <a:r>
              <a:rPr lang="en-US" sz="2500" dirty="0" smtClean="0">
                <a:latin typeface="Cambria" pitchFamily="18" charset="0"/>
              </a:rPr>
              <a:t> </a:t>
            </a:r>
            <a:r>
              <a:rPr lang="en-US" sz="2500" dirty="0" err="1" smtClean="0">
                <a:latin typeface="Cambria" pitchFamily="18" charset="0"/>
              </a:rPr>
              <a:t>Thị</a:t>
            </a:r>
            <a:r>
              <a:rPr lang="en-US" sz="2500" dirty="0" smtClean="0">
                <a:latin typeface="Cambria" pitchFamily="18" charset="0"/>
              </a:rPr>
              <a:t> </a:t>
            </a:r>
            <a:r>
              <a:rPr lang="en-US" sz="2500" dirty="0" err="1" smtClean="0">
                <a:latin typeface="Cambria" pitchFamily="18" charset="0"/>
              </a:rPr>
              <a:t>Thùy</a:t>
            </a:r>
            <a:r>
              <a:rPr lang="en-US" sz="2500" dirty="0" smtClean="0">
                <a:latin typeface="Cambria" pitchFamily="18" charset="0"/>
              </a:rPr>
              <a:t> </a:t>
            </a:r>
            <a:r>
              <a:rPr lang="en-US" sz="2500" dirty="0" err="1" smtClean="0">
                <a:latin typeface="Cambria" pitchFamily="18" charset="0"/>
              </a:rPr>
              <a:t>Linh</a:t>
            </a:r>
            <a:endParaRPr lang="en-US" sz="2500" dirty="0" smtClean="0">
              <a:latin typeface="Cambria" pitchFamily="18" charset="0"/>
            </a:endParaRPr>
          </a:p>
          <a:p>
            <a:r>
              <a:rPr lang="en-US" sz="2500" dirty="0" smtClean="0">
                <a:latin typeface="Cambria" pitchFamily="18" charset="0"/>
              </a:rPr>
              <a:t>                      </a:t>
            </a:r>
            <a:r>
              <a:rPr lang="en-US" sz="2500" dirty="0" err="1" smtClean="0">
                <a:latin typeface="Cambria" pitchFamily="18" charset="0"/>
              </a:rPr>
              <a:t>Trần</a:t>
            </a:r>
            <a:r>
              <a:rPr lang="en-US" sz="2500" dirty="0" smtClean="0">
                <a:latin typeface="Cambria" pitchFamily="18" charset="0"/>
              </a:rPr>
              <a:t> </a:t>
            </a:r>
            <a:r>
              <a:rPr lang="en-US" sz="2500" dirty="0" err="1" smtClean="0">
                <a:latin typeface="Cambria" pitchFamily="18" charset="0"/>
              </a:rPr>
              <a:t>Thị</a:t>
            </a:r>
            <a:r>
              <a:rPr lang="en-US" sz="2500" dirty="0" smtClean="0">
                <a:latin typeface="Cambria" pitchFamily="18" charset="0"/>
              </a:rPr>
              <a:t> </a:t>
            </a:r>
            <a:r>
              <a:rPr lang="en-US" sz="2500" dirty="0" err="1" smtClean="0">
                <a:latin typeface="Cambria" pitchFamily="18" charset="0"/>
              </a:rPr>
              <a:t>Kính</a:t>
            </a:r>
            <a:endParaRPr lang="en-US" sz="2500" dirty="0" smtClean="0">
              <a:latin typeface="Cambria" pitchFamily="18" charset="0"/>
            </a:endParaRPr>
          </a:p>
          <a:p>
            <a:r>
              <a:rPr lang="en-US" sz="2500" dirty="0">
                <a:latin typeface="Cambria" pitchFamily="18" charset="0"/>
              </a:rPr>
              <a:t> </a:t>
            </a:r>
            <a:r>
              <a:rPr lang="en-US" sz="2500" dirty="0" smtClean="0">
                <a:latin typeface="Cambria" pitchFamily="18" charset="0"/>
              </a:rPr>
              <a:t>                     </a:t>
            </a:r>
            <a:r>
              <a:rPr lang="en-US" sz="2500" dirty="0" err="1" smtClean="0">
                <a:latin typeface="Cambria" pitchFamily="18" charset="0"/>
              </a:rPr>
              <a:t>Đinh</a:t>
            </a:r>
            <a:r>
              <a:rPr lang="en-US" sz="2500" dirty="0" smtClean="0">
                <a:latin typeface="Cambria" pitchFamily="18" charset="0"/>
              </a:rPr>
              <a:t> </a:t>
            </a:r>
            <a:r>
              <a:rPr lang="en-US" sz="2500" dirty="0" err="1" smtClean="0">
                <a:latin typeface="Cambria" pitchFamily="18" charset="0"/>
              </a:rPr>
              <a:t>Thị</a:t>
            </a:r>
            <a:r>
              <a:rPr lang="en-US" sz="2500" dirty="0" smtClean="0">
                <a:latin typeface="Cambria" pitchFamily="18" charset="0"/>
              </a:rPr>
              <a:t> Kim </a:t>
            </a:r>
            <a:r>
              <a:rPr lang="en-US" sz="2500" dirty="0" err="1" smtClean="0">
                <a:latin typeface="Cambria" pitchFamily="18" charset="0"/>
              </a:rPr>
              <a:t>Ngân</a:t>
            </a:r>
            <a:endParaRPr lang="en-US" sz="2500" dirty="0" smtClean="0">
              <a:latin typeface="Cambria" pitchFamily="18" charset="0"/>
            </a:endParaRPr>
          </a:p>
          <a:p>
            <a:r>
              <a:rPr lang="en-US" sz="2500" dirty="0">
                <a:latin typeface="Cambria" pitchFamily="18" charset="0"/>
              </a:rPr>
              <a:t> </a:t>
            </a:r>
            <a:r>
              <a:rPr lang="en-US" sz="2500" dirty="0" smtClean="0">
                <a:latin typeface="Cambria" pitchFamily="18" charset="0"/>
              </a:rPr>
              <a:t>                     </a:t>
            </a:r>
            <a:r>
              <a:rPr lang="en-US" sz="2500" dirty="0" err="1" smtClean="0">
                <a:latin typeface="Cambria" pitchFamily="18" charset="0"/>
              </a:rPr>
              <a:t>Văn</a:t>
            </a:r>
            <a:r>
              <a:rPr lang="en-US" sz="2500" dirty="0" smtClean="0">
                <a:latin typeface="Cambria" pitchFamily="18" charset="0"/>
              </a:rPr>
              <a:t> </a:t>
            </a:r>
            <a:r>
              <a:rPr lang="en-US" sz="2500" dirty="0" err="1" smtClean="0">
                <a:latin typeface="Cambria" pitchFamily="18" charset="0"/>
              </a:rPr>
              <a:t>Thị</a:t>
            </a:r>
            <a:r>
              <a:rPr lang="en-US" sz="2500" dirty="0" smtClean="0">
                <a:latin typeface="Cambria" pitchFamily="18" charset="0"/>
              </a:rPr>
              <a:t> </a:t>
            </a:r>
            <a:r>
              <a:rPr lang="en-US" sz="2500" dirty="0" err="1" smtClean="0">
                <a:latin typeface="Cambria" pitchFamily="18" charset="0"/>
              </a:rPr>
              <a:t>Sương</a:t>
            </a:r>
            <a:endParaRPr lang="en-US" sz="2500" dirty="0" smtClean="0">
              <a:latin typeface="Cambria" pitchFamily="18" charset="0"/>
            </a:endParaRPr>
          </a:p>
          <a:p>
            <a:r>
              <a:rPr lang="en-US" sz="2500" dirty="0">
                <a:latin typeface="Cambria" pitchFamily="18" charset="0"/>
              </a:rPr>
              <a:t> </a:t>
            </a:r>
            <a:r>
              <a:rPr lang="en-US" sz="2500" dirty="0" smtClean="0">
                <a:latin typeface="Cambria" pitchFamily="18" charset="0"/>
              </a:rPr>
              <a:t>                     </a:t>
            </a:r>
            <a:r>
              <a:rPr lang="en-US" sz="2500" dirty="0" err="1" smtClean="0">
                <a:latin typeface="Cambria" pitchFamily="18" charset="0"/>
              </a:rPr>
              <a:t>Võ</a:t>
            </a:r>
            <a:r>
              <a:rPr lang="en-US" sz="2500" dirty="0" smtClean="0">
                <a:latin typeface="Cambria" pitchFamily="18" charset="0"/>
              </a:rPr>
              <a:t> </a:t>
            </a:r>
            <a:r>
              <a:rPr lang="en-US" sz="2500" dirty="0" err="1" smtClean="0">
                <a:latin typeface="Cambria" pitchFamily="18" charset="0"/>
              </a:rPr>
              <a:t>Hà</a:t>
            </a:r>
            <a:r>
              <a:rPr lang="en-US" sz="2500" dirty="0" smtClean="0">
                <a:latin typeface="Cambria" pitchFamily="18" charset="0"/>
              </a:rPr>
              <a:t> </a:t>
            </a:r>
            <a:r>
              <a:rPr lang="en-US" sz="2500" dirty="0" err="1" smtClean="0">
                <a:latin typeface="Cambria" pitchFamily="18" charset="0"/>
              </a:rPr>
              <a:t>Cẩm</a:t>
            </a:r>
            <a:r>
              <a:rPr lang="en-US" sz="2500" dirty="0" smtClean="0">
                <a:latin typeface="Cambria" pitchFamily="18" charset="0"/>
              </a:rPr>
              <a:t> </a:t>
            </a:r>
            <a:r>
              <a:rPr lang="en-US" sz="2500" dirty="0" err="1" smtClean="0">
                <a:latin typeface="Cambria" pitchFamily="18" charset="0"/>
              </a:rPr>
              <a:t>Tiên</a:t>
            </a:r>
            <a:r>
              <a:rPr lang="en-US" sz="2500" dirty="0" smtClean="0">
                <a:latin typeface="Cambria" pitchFamily="18" charset="0"/>
              </a:rPr>
              <a:t>                    </a:t>
            </a:r>
          </a:p>
          <a:p>
            <a:endParaRPr lang="vi-VN" dirty="0">
              <a:latin typeface="Cambria" pitchFamily="18" charset="0"/>
            </a:endParaRPr>
          </a:p>
        </p:txBody>
      </p:sp>
    </p:spTree>
    <p:extLst>
      <p:ext uri="{BB962C8B-B14F-4D97-AF65-F5344CB8AC3E}">
        <p14:creationId xmlns:p14="http://schemas.microsoft.com/office/powerpoint/2010/main" val="2659697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443841"/>
            <a:ext cx="4572000" cy="369332"/>
          </a:xfrm>
          <a:prstGeom prst="rect">
            <a:avLst/>
          </a:prstGeom>
        </p:spPr>
        <p:txBody>
          <a:bodyPr>
            <a:spAutoFit/>
          </a:bodyPr>
          <a:lstStyle/>
          <a:p>
            <a:endParaRPr lang="vi-VN" dirty="0"/>
          </a:p>
        </p:txBody>
      </p:sp>
      <p:sp>
        <p:nvSpPr>
          <p:cNvPr id="5" name="Rectangle 4"/>
          <p:cNvSpPr/>
          <p:nvPr/>
        </p:nvSpPr>
        <p:spPr>
          <a:xfrm>
            <a:off x="0" y="116632"/>
            <a:ext cx="9144000" cy="3785652"/>
          </a:xfrm>
          <a:prstGeom prst="rect">
            <a:avLst/>
          </a:prstGeom>
        </p:spPr>
        <p:txBody>
          <a:bodyPr wrap="square">
            <a:spAutoFit/>
          </a:bodyPr>
          <a:lstStyle/>
          <a:p>
            <a:r>
              <a:rPr lang="vi-VN" dirty="0"/>
              <a:t>.</a:t>
            </a:r>
            <a:r>
              <a:rPr lang="vi-VN" sz="2400" dirty="0">
                <a:latin typeface="Cambria" panose="02040503050406030204" pitchFamily="18" charset="0"/>
              </a:rPr>
              <a:t>2.3 Kháng sinh kháng ung thư: (nhóm gây độc tế bào</a:t>
            </a:r>
            <a:r>
              <a:rPr lang="vi-VN" sz="2400" dirty="0" smtClean="0">
                <a:latin typeface="Cambria" panose="02040503050406030204" pitchFamily="18" charset="0"/>
              </a:rPr>
              <a:t>)</a:t>
            </a:r>
            <a:endParaRPr lang="en-US" sz="2400" dirty="0" smtClean="0">
              <a:latin typeface="Cambria" panose="02040503050406030204" pitchFamily="18" charset="0"/>
            </a:endParaRPr>
          </a:p>
          <a:p>
            <a:pPr marL="285750" indent="-285750">
              <a:buFont typeface="Arial" panose="020B0604020202020204" pitchFamily="34" charset="0"/>
              <a:buChar char="•"/>
            </a:pPr>
            <a:r>
              <a:rPr lang="vi-VN" sz="2400" dirty="0" smtClean="0">
                <a:latin typeface="Cambria" panose="02040503050406030204" pitchFamily="18" charset="0"/>
              </a:rPr>
              <a:t> </a:t>
            </a:r>
            <a:r>
              <a:rPr lang="vi-VN" sz="2400" dirty="0">
                <a:latin typeface="Cambria" panose="02040503050406030204" pitchFamily="18" charset="0"/>
              </a:rPr>
              <a:t>Hầu hết kháng sinh kháng ung thư được phân lập từ các vi sinh vật thuộc chi </a:t>
            </a:r>
            <a:r>
              <a:rPr lang="vi-VN" sz="2400" dirty="0" smtClean="0">
                <a:latin typeface="Cambria" panose="02040503050406030204" pitchFamily="18" charset="0"/>
              </a:rPr>
              <a:t>Strept</a:t>
            </a:r>
            <a:r>
              <a:rPr lang="en-US" sz="2400" dirty="0" smtClean="0">
                <a:latin typeface="Cambria" panose="02040503050406030204" pitchFamily="18" charset="0"/>
              </a:rPr>
              <a:t>n</a:t>
            </a:r>
            <a:r>
              <a:rPr lang="vi-VN" sz="2400" dirty="0" smtClean="0">
                <a:latin typeface="Cambria" panose="02040503050406030204" pitchFamily="18" charset="0"/>
              </a:rPr>
              <a:t>omyces</a:t>
            </a:r>
            <a:r>
              <a:rPr lang="vi-VN" sz="2400" dirty="0">
                <a:latin typeface="Cambria" panose="02040503050406030204" pitchFamily="18" charset="0"/>
              </a:rPr>
              <a:t>. Các thuốc này có thể tác dụng theo cơ chế alkyl hóa (mitomycin) hay theo cơ chế xen vào giữa hai chuỗi xoắn kép của ADN, kết quả là ức chế sinh tổng hợp acid nhân</a:t>
            </a:r>
            <a:r>
              <a:rPr lang="vi-VN" sz="2400" dirty="0" smtClean="0">
                <a:latin typeface="Cambria" panose="02040503050406030204" pitchFamily="18" charset="0"/>
              </a:rPr>
              <a:t>.</a:t>
            </a:r>
            <a:endParaRPr lang="en-US" sz="2400" dirty="0" smtClean="0">
              <a:latin typeface="Cambria" panose="02040503050406030204" pitchFamily="18" charset="0"/>
            </a:endParaRPr>
          </a:p>
          <a:p>
            <a:r>
              <a:rPr lang="vi-VN" sz="2400" dirty="0">
                <a:latin typeface="Cambria" panose="02040503050406030204" pitchFamily="18" charset="0"/>
              </a:rPr>
              <a:t>.2.4 Các alcaloid tự nhiên có nguồn gốc thực </a:t>
            </a:r>
            <a:r>
              <a:rPr lang="vi-VN" sz="2400" dirty="0" smtClean="0">
                <a:latin typeface="Cambria" panose="02040503050406030204" pitchFamily="18" charset="0"/>
              </a:rPr>
              <a:t>vật(nhóm </a:t>
            </a:r>
            <a:r>
              <a:rPr lang="vi-VN" sz="2400" dirty="0">
                <a:latin typeface="Cambria" panose="02040503050406030204" pitchFamily="18" charset="0"/>
              </a:rPr>
              <a:t>gây độc tế bào</a:t>
            </a:r>
            <a:r>
              <a:rPr lang="vi-VN" sz="2400" dirty="0" smtClean="0">
                <a:latin typeface="Cambria" panose="02040503050406030204" pitchFamily="18" charset="0"/>
              </a:rPr>
              <a:t>)</a:t>
            </a:r>
            <a:r>
              <a:rPr lang="en-US" sz="2400" dirty="0">
                <a:latin typeface="Cambria" panose="02040503050406030204" pitchFamily="18" charset="0"/>
              </a:rPr>
              <a:t>:</a:t>
            </a:r>
            <a:r>
              <a:rPr lang="vi-VN" sz="2400" dirty="0" smtClean="0">
                <a:latin typeface="Cambria" panose="02040503050406030204" pitchFamily="18" charset="0"/>
              </a:rPr>
              <a:t> </a:t>
            </a:r>
            <a:r>
              <a:rPr lang="vi-VN" sz="2400" dirty="0">
                <a:latin typeface="Cambria" panose="02040503050406030204" pitchFamily="18" charset="0"/>
              </a:rPr>
              <a:t>được phân lập từ các cây cỏ tự nhiên (cây dừa cạn</a:t>
            </a:r>
            <a:r>
              <a:rPr lang="vi-VN" sz="2400" dirty="0" smtClean="0">
                <a:latin typeface="Cambria" panose="02040503050406030204" pitchFamily="18" charset="0"/>
              </a:rPr>
              <a:t>...).</a:t>
            </a:r>
            <a:endParaRPr lang="en-US" sz="2400" dirty="0" smtClean="0">
              <a:latin typeface="Cambria" panose="02040503050406030204" pitchFamily="18" charset="0"/>
            </a:endParaRPr>
          </a:p>
          <a:p>
            <a:r>
              <a:rPr lang="vi-VN" sz="2400" dirty="0" smtClean="0">
                <a:latin typeface="Cambria" panose="02040503050406030204" pitchFamily="18" charset="0"/>
              </a:rPr>
              <a:t> </a:t>
            </a:r>
            <a:r>
              <a:rPr lang="vi-VN" sz="2400" dirty="0">
                <a:latin typeface="Cambria" panose="02040503050406030204" pitchFamily="18" charset="0"/>
              </a:rPr>
              <a:t>‒ Các vinca alcaloid ức chế sự phân bào theo cơ chế ngăn cản sự hình thành của các tổ chức sợi tế </a:t>
            </a:r>
            <a:r>
              <a:rPr lang="vi-VN" sz="2400" dirty="0" smtClean="0">
                <a:latin typeface="Cambria" panose="02040503050406030204" pitchFamily="18" charset="0"/>
              </a:rPr>
              <a:t>bào</a:t>
            </a:r>
            <a:r>
              <a:rPr lang="en-US" sz="2400" dirty="0">
                <a:latin typeface="Cambria" panose="02040503050406030204" pitchFamily="18" charset="0"/>
              </a:rPr>
              <a:t>.</a:t>
            </a:r>
            <a:endParaRPr lang="en-US" sz="2400" dirty="0" smtClean="0">
              <a:latin typeface="Cambria" panose="02040503050406030204" pitchFamily="18" charset="0"/>
            </a:endParaRPr>
          </a:p>
          <a:p>
            <a:r>
              <a:rPr lang="vi-VN" sz="2400" dirty="0" smtClean="0">
                <a:latin typeface="Cambria" panose="02040503050406030204" pitchFamily="18" charset="0"/>
              </a:rPr>
              <a:t> </a:t>
            </a:r>
            <a:endParaRPr lang="en-US" sz="2400" dirty="0">
              <a:latin typeface="Cambria" panose="02040503050406030204" pitchFamily="18" charset="0"/>
            </a:endParaRPr>
          </a:p>
        </p:txBody>
      </p:sp>
      <p:sp>
        <p:nvSpPr>
          <p:cNvPr id="2" name="Rectangle 1"/>
          <p:cNvSpPr/>
          <p:nvPr/>
        </p:nvSpPr>
        <p:spPr>
          <a:xfrm>
            <a:off x="107504" y="3441680"/>
            <a:ext cx="5544616" cy="3046988"/>
          </a:xfrm>
          <a:prstGeom prst="rect">
            <a:avLst/>
          </a:prstGeom>
        </p:spPr>
        <p:txBody>
          <a:bodyPr wrap="square">
            <a:spAutoFit/>
          </a:bodyPr>
          <a:lstStyle/>
          <a:p>
            <a:r>
              <a:rPr lang="vi-VN" sz="2400" dirty="0">
                <a:latin typeface="Cambria" panose="02040503050406030204" pitchFamily="18" charset="0"/>
              </a:rPr>
              <a:t>‒ Các podophyllotoxin ức chế enzym topoisomerase II, là enzym cần thiết cho quá trình sinh tổng hợp ADN: etoposid</a:t>
            </a:r>
          </a:p>
          <a:p>
            <a:r>
              <a:rPr lang="vi-VN" sz="2400" dirty="0">
                <a:latin typeface="Cambria" panose="02040503050406030204" pitchFamily="18" charset="0"/>
              </a:rPr>
              <a:t> ‒ Các taxoid tác dụng theo cơ chế đảy mạnh sự hình thành và cố định các tổ chức sợi tế bào, kết quả cũng ức chế tế bào phát triển nhân lên: paclitaxel</a:t>
            </a:r>
          </a:p>
          <a:p>
            <a:r>
              <a:rPr lang="vi-VN" sz="2400" dirty="0">
                <a:latin typeface="Cambria" panose="02040503050406030204" pitchFamily="18" charset="0"/>
              </a:rPr>
              <a:t> ‒ Ức chế phân chia tế bào: cochicin </a:t>
            </a:r>
          </a:p>
        </p:txBody>
      </p:sp>
      <p:pic>
        <p:nvPicPr>
          <p:cNvPr id="3" name="Picture 2"/>
          <p:cNvPicPr>
            <a:picLocks noChangeAspect="1"/>
          </p:cNvPicPr>
          <p:nvPr/>
        </p:nvPicPr>
        <p:blipFill>
          <a:blip r:embed="rId2"/>
          <a:stretch>
            <a:fillRect/>
          </a:stretch>
        </p:blipFill>
        <p:spPr>
          <a:xfrm>
            <a:off x="5937424" y="3140382"/>
            <a:ext cx="2306984" cy="2937203"/>
          </a:xfrm>
          <a:prstGeom prst="rect">
            <a:avLst/>
          </a:prstGeom>
        </p:spPr>
      </p:pic>
      <p:sp>
        <p:nvSpPr>
          <p:cNvPr id="6" name="Rectangle 5"/>
          <p:cNvSpPr/>
          <p:nvPr/>
        </p:nvSpPr>
        <p:spPr>
          <a:xfrm>
            <a:off x="5937424" y="5949280"/>
            <a:ext cx="4572000" cy="646331"/>
          </a:xfrm>
          <a:prstGeom prst="rect">
            <a:avLst/>
          </a:prstGeom>
        </p:spPr>
        <p:txBody>
          <a:bodyPr>
            <a:spAutoFit/>
          </a:bodyPr>
          <a:lstStyle/>
          <a:p>
            <a:r>
              <a:rPr lang="en-US" dirty="0" err="1"/>
              <a:t>Vinorelbine</a:t>
            </a:r>
            <a:endParaRPr lang="en-US" dirty="0"/>
          </a:p>
          <a:p>
            <a:r>
              <a:rPr lang="en-US" dirty="0"/>
              <a:t>50mg:800.000</a:t>
            </a:r>
          </a:p>
        </p:txBody>
      </p:sp>
    </p:spTree>
    <p:extLst>
      <p:ext uri="{BB962C8B-B14F-4D97-AF65-F5344CB8AC3E}">
        <p14:creationId xmlns:p14="http://schemas.microsoft.com/office/powerpoint/2010/main" val="299136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144" y="728138"/>
            <a:ext cx="15956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31455" tIns="0" rIns="0" bIns="0" numCol="1" anchor="ctr" anchorCtr="0" compatLnSpc="1">
            <a:prstTxWarp prst="textNoShape">
              <a:avLst/>
            </a:prstTxWarp>
            <a:spAutoFit/>
          </a:bodyPr>
          <a:lstStyle/>
          <a:p>
            <a:endParaRPr lang="en-US" sz="2400">
              <a:latin typeface="Cambria" panose="02040503050406030204" pitchFamily="18" charset="0"/>
            </a:endParaRPr>
          </a:p>
        </p:txBody>
      </p:sp>
      <p:sp>
        <p:nvSpPr>
          <p:cNvPr id="3" name="Line 1"/>
          <p:cNvSpPr>
            <a:spLocks noChangeShapeType="1"/>
          </p:cNvSpPr>
          <p:nvPr/>
        </p:nvSpPr>
        <p:spPr bwMode="auto">
          <a:xfrm>
            <a:off x="29144" y="684204"/>
            <a:ext cx="943476" cy="0"/>
          </a:xfrm>
          <a:prstGeom prst="line">
            <a:avLst/>
          </a:prstGeom>
          <a:noFill/>
          <a:ln w="1778">
            <a:solidFill>
              <a:srgbClr val="FA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Cambria" panose="02040503050406030204" pitchFamily="18" charset="0"/>
            </a:endParaRPr>
          </a:p>
        </p:txBody>
      </p:sp>
      <p:sp>
        <p:nvSpPr>
          <p:cNvPr id="4" name="Rectangle 3"/>
          <p:cNvSpPr>
            <a:spLocks noChangeArrowheads="1"/>
          </p:cNvSpPr>
          <p:nvPr/>
        </p:nvSpPr>
        <p:spPr bwMode="auto">
          <a:xfrm>
            <a:off x="179512" y="-1996"/>
            <a:ext cx="912678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14400" marR="0" lvl="2" indent="0" algn="l"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effectLst/>
                <a:latin typeface="Cambria" panose="02040503050406030204" pitchFamily="18" charset="0"/>
                <a:ea typeface="Calibri" panose="020F0502020204030204" pitchFamily="34" charset="0"/>
              </a:rPr>
              <a:t>2.5.Hormon &amp; </a:t>
            </a:r>
            <a:r>
              <a:rPr kumimoji="0" lang="en-US" sz="2400" b="1" i="0" u="none" strike="noStrike" cap="none" normalizeH="0" baseline="0" dirty="0" err="1" smtClean="0">
                <a:ln>
                  <a:noFill/>
                </a:ln>
                <a:effectLst/>
                <a:latin typeface="Cambria" panose="02040503050406030204" pitchFamily="18" charset="0"/>
                <a:ea typeface="Calibri" panose="020F0502020204030204" pitchFamily="34" charset="0"/>
              </a:rPr>
              <a:t>enzym</a:t>
            </a:r>
            <a:r>
              <a:rPr kumimoji="0" lang="en-US" sz="2400" b="1"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1" i="0" u="none" strike="noStrike" cap="none" normalizeH="0" baseline="0" dirty="0" err="1" smtClean="0">
                <a:ln>
                  <a:noFill/>
                </a:ln>
                <a:effectLst/>
                <a:latin typeface="Cambria" panose="02040503050406030204" pitchFamily="18" charset="0"/>
                <a:ea typeface="Calibri" panose="020F0502020204030204" pitchFamily="34" charset="0"/>
              </a:rPr>
              <a:t>nhóm</a:t>
            </a:r>
            <a:r>
              <a:rPr kumimoji="0" lang="en-US" sz="2400" b="1"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1" i="0" u="none" strike="noStrike" cap="none" normalizeH="0" baseline="0" dirty="0" err="1" smtClean="0">
                <a:ln>
                  <a:noFill/>
                </a:ln>
                <a:effectLst/>
                <a:latin typeface="Cambria" panose="02040503050406030204" pitchFamily="18" charset="0"/>
                <a:ea typeface="Calibri" panose="020F0502020204030204" pitchFamily="34" charset="0"/>
              </a:rPr>
              <a:t>không</a:t>
            </a:r>
            <a:r>
              <a:rPr kumimoji="0" lang="en-US" sz="2400" b="1"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1" i="0" u="none" strike="noStrike" cap="none" normalizeH="0" baseline="0" dirty="0" err="1" smtClean="0">
                <a:ln>
                  <a:noFill/>
                </a:ln>
                <a:effectLst/>
                <a:latin typeface="Cambria" panose="02040503050406030204" pitchFamily="18" charset="0"/>
                <a:ea typeface="Calibri" panose="020F0502020204030204" pitchFamily="34" charset="0"/>
              </a:rPr>
              <a:t>gây</a:t>
            </a:r>
            <a:r>
              <a:rPr kumimoji="0" lang="en-US" sz="2400" b="1"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1" i="0" u="none" strike="noStrike" cap="none" normalizeH="0" baseline="0" dirty="0" err="1" smtClean="0">
                <a:ln>
                  <a:noFill/>
                </a:ln>
                <a:effectLst/>
                <a:latin typeface="Cambria" panose="02040503050406030204" pitchFamily="18" charset="0"/>
                <a:ea typeface="Calibri" panose="020F0502020204030204" pitchFamily="34" charset="0"/>
              </a:rPr>
              <a:t>độc</a:t>
            </a:r>
            <a:r>
              <a:rPr kumimoji="0" lang="en-US" sz="2400" b="1"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1" i="0" u="none" strike="noStrike" cap="none" normalizeH="0" baseline="0" dirty="0" err="1" smtClean="0">
                <a:ln>
                  <a:noFill/>
                </a:ln>
                <a:effectLst/>
                <a:latin typeface="Cambria" panose="02040503050406030204" pitchFamily="18" charset="0"/>
                <a:ea typeface="Calibri" panose="020F0502020204030204" pitchFamily="34" charset="0"/>
              </a:rPr>
              <a:t>tế</a:t>
            </a:r>
            <a:r>
              <a:rPr kumimoji="0" lang="en-US" sz="2400" b="1"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1" i="0" u="none" strike="noStrike" cap="none" normalizeH="0" baseline="0" dirty="0" err="1" smtClean="0">
                <a:ln>
                  <a:noFill/>
                </a:ln>
                <a:effectLst/>
                <a:latin typeface="Cambria" panose="02040503050406030204" pitchFamily="18" charset="0"/>
                <a:ea typeface="Calibri" panose="020F0502020204030204" pitchFamily="34" charset="0"/>
              </a:rPr>
              <a:t>bào</a:t>
            </a:r>
            <a:r>
              <a:rPr kumimoji="0" lang="en-US" sz="2400" b="1" i="0" u="none" strike="noStrike" cap="none" normalizeH="0" baseline="0" dirty="0" smtClean="0">
                <a:ln>
                  <a:noFill/>
                </a:ln>
                <a:effectLst/>
                <a:latin typeface="Cambria" panose="02040503050406030204" pitchFamily="18" charset="0"/>
                <a:ea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Một</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số</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hormon</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khi</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tăng</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cao</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sẽ</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làm</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phát</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triển</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ung</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thư</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dùng</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các</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chất</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chống</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lại</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sự</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tăng</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hormon</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đó</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gọi</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là</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liệu</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pháp</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hormon</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trị</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ung</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 </a:t>
            </a:r>
            <a:r>
              <a:rPr kumimoji="0" lang="en-US" sz="2400" b="0" i="0" u="none" strike="noStrike" cap="none" normalizeH="0" baseline="0" dirty="0" err="1" smtClean="0">
                <a:ln>
                  <a:noFill/>
                </a:ln>
                <a:effectLst/>
                <a:latin typeface="Cambria" panose="02040503050406030204" pitchFamily="18" charset="0"/>
                <a:ea typeface="Calibri" panose="020F0502020204030204" pitchFamily="34" charset="0"/>
              </a:rPr>
              <a:t>thư</a:t>
            </a:r>
            <a:r>
              <a:rPr kumimoji="0" lang="en-US" sz="2400" b="0" i="0" u="none" strike="noStrike" cap="none" normalizeH="0" baseline="0" dirty="0" smtClean="0">
                <a:ln>
                  <a:noFill/>
                </a:ln>
                <a:effectLst/>
                <a:latin typeface="Cambria" panose="02040503050406030204" pitchFamily="18" charset="0"/>
                <a:ea typeface="Calibri" panose="020F0502020204030204" pitchFamily="34" charset="0"/>
              </a:rPr>
              <a:t>’’</a:t>
            </a:r>
          </a:p>
          <a:p>
            <a:pPr lvl="0" eaLnBrk="0" fontAlgn="base" hangingPunct="0">
              <a:spcBef>
                <a:spcPct val="0"/>
              </a:spcBef>
              <a:spcAft>
                <a:spcPct val="0"/>
              </a:spcAft>
            </a:pPr>
            <a:r>
              <a:rPr lang="vi-VN" sz="2400" dirty="0" smtClean="0">
                <a:latin typeface="Cambria" panose="02040503050406030204" pitchFamily="18" charset="0"/>
                <a:ea typeface="Calibri" panose="020F0502020204030204" pitchFamily="34" charset="0"/>
              </a:rPr>
              <a:t>‒Các </a:t>
            </a:r>
            <a:r>
              <a:rPr lang="vi-VN" sz="2400" dirty="0">
                <a:latin typeface="Cambria" panose="02040503050406030204" pitchFamily="18" charset="0"/>
                <a:ea typeface="Calibri" panose="020F0502020204030204" pitchFamily="34" charset="0"/>
              </a:rPr>
              <a:t>androgen: fluoxymesterol, testosterol</a:t>
            </a:r>
          </a:p>
          <a:p>
            <a:pPr lvl="0" eaLnBrk="0" fontAlgn="base" hangingPunct="0">
              <a:spcBef>
                <a:spcPct val="0"/>
              </a:spcBef>
              <a:spcAft>
                <a:spcPct val="0"/>
              </a:spcAft>
            </a:pPr>
            <a:r>
              <a:rPr lang="vi-VN" sz="2400" dirty="0" smtClean="0">
                <a:latin typeface="Cambria" panose="02040503050406030204" pitchFamily="18" charset="0"/>
                <a:ea typeface="Calibri" panose="020F0502020204030204" pitchFamily="34" charset="0"/>
              </a:rPr>
              <a:t>‒Các </a:t>
            </a:r>
            <a:r>
              <a:rPr lang="vi-VN" sz="2400" dirty="0">
                <a:latin typeface="Cambria" panose="02040503050406030204" pitchFamily="18" charset="0"/>
                <a:ea typeface="Calibri" panose="020F0502020204030204" pitchFamily="34" charset="0"/>
              </a:rPr>
              <a:t>chất kháng thượng thận: aminoglutethimid</a:t>
            </a:r>
          </a:p>
          <a:p>
            <a:pPr lvl="0" eaLnBrk="0" fontAlgn="base" hangingPunct="0">
              <a:spcBef>
                <a:spcPct val="0"/>
              </a:spcBef>
              <a:spcAft>
                <a:spcPct val="0"/>
              </a:spcAft>
            </a:pPr>
            <a:r>
              <a:rPr lang="vi-VN" sz="2400" dirty="0" smtClean="0">
                <a:latin typeface="Cambria" panose="02040503050406030204" pitchFamily="18" charset="0"/>
                <a:ea typeface="Calibri" panose="020F0502020204030204" pitchFamily="34" charset="0"/>
              </a:rPr>
              <a:t>‒Các </a:t>
            </a:r>
            <a:r>
              <a:rPr lang="vi-VN" sz="2400" dirty="0">
                <a:latin typeface="Cambria" panose="02040503050406030204" pitchFamily="18" charset="0"/>
                <a:ea typeface="Calibri" panose="020F0502020204030204" pitchFamily="34" charset="0"/>
              </a:rPr>
              <a:t>chất kháng androgen: flutamid</a:t>
            </a:r>
          </a:p>
          <a:p>
            <a:pPr lvl="0" eaLnBrk="0" fontAlgn="base" hangingPunct="0">
              <a:spcBef>
                <a:spcPct val="0"/>
              </a:spcBef>
              <a:spcAft>
                <a:spcPct val="0"/>
              </a:spcAft>
            </a:pPr>
            <a:r>
              <a:rPr lang="vi-VN" sz="2400" dirty="0" smtClean="0">
                <a:latin typeface="Cambria" panose="02040503050406030204" pitchFamily="18" charset="0"/>
                <a:ea typeface="Calibri" panose="020F0502020204030204" pitchFamily="34" charset="0"/>
              </a:rPr>
              <a:t>‒Các </a:t>
            </a:r>
            <a:r>
              <a:rPr lang="vi-VN" sz="2400" dirty="0">
                <a:latin typeface="Cambria" panose="02040503050406030204" pitchFamily="18" charset="0"/>
                <a:ea typeface="Calibri" panose="020F0502020204030204" pitchFamily="34" charset="0"/>
              </a:rPr>
              <a:t>chất kháng estrogen: diethylstilbestrol (DES); ethinyl estradiol</a:t>
            </a:r>
          </a:p>
          <a:p>
            <a:pPr lvl="0" eaLnBrk="0" fontAlgn="base" hangingPunct="0">
              <a:spcBef>
                <a:spcPct val="0"/>
              </a:spcBef>
              <a:spcAft>
                <a:spcPct val="0"/>
              </a:spcAft>
            </a:pPr>
            <a:r>
              <a:rPr lang="vi-VN" sz="2400" dirty="0" smtClean="0">
                <a:latin typeface="Cambria" panose="02040503050406030204" pitchFamily="18" charset="0"/>
                <a:ea typeface="Calibri" panose="020F0502020204030204" pitchFamily="34" charset="0"/>
              </a:rPr>
              <a:t>‒Các </a:t>
            </a:r>
            <a:r>
              <a:rPr lang="vi-VN" sz="2400" dirty="0">
                <a:latin typeface="Cambria" panose="02040503050406030204" pitchFamily="18" charset="0"/>
                <a:ea typeface="Calibri" panose="020F0502020204030204" pitchFamily="34" charset="0"/>
              </a:rPr>
              <a:t>progestin: megestrol</a:t>
            </a:r>
          </a:p>
          <a:p>
            <a:pPr lvl="0" eaLnBrk="0" fontAlgn="base" hangingPunct="0">
              <a:spcBef>
                <a:spcPct val="0"/>
              </a:spcBef>
              <a:spcAft>
                <a:spcPct val="0"/>
              </a:spcAft>
            </a:pPr>
            <a:r>
              <a:rPr lang="vi-VN" sz="2400" dirty="0" smtClean="0">
                <a:latin typeface="Cambria" panose="02040503050406030204" pitchFamily="18" charset="0"/>
                <a:ea typeface="Calibri" panose="020F0502020204030204" pitchFamily="34" charset="0"/>
              </a:rPr>
              <a:t>‒Các </a:t>
            </a:r>
            <a:r>
              <a:rPr lang="vi-VN" sz="2400" dirty="0">
                <a:latin typeface="Cambria" panose="02040503050406030204" pitchFamily="18" charset="0"/>
                <a:ea typeface="Calibri" panose="020F0502020204030204" pitchFamily="34" charset="0"/>
              </a:rPr>
              <a:t>chất tương tự LH, RH: leuprolid</a:t>
            </a:r>
          </a:p>
          <a:p>
            <a:pPr lvl="0" eaLnBrk="0" fontAlgn="base" hangingPunct="0">
              <a:spcBef>
                <a:spcPct val="0"/>
              </a:spcBef>
              <a:spcAft>
                <a:spcPct val="0"/>
              </a:spcAft>
            </a:pPr>
            <a:r>
              <a:rPr lang="vi-VN" sz="2400" dirty="0" smtClean="0">
                <a:latin typeface="Cambria" panose="02040503050406030204" pitchFamily="18" charset="0"/>
                <a:ea typeface="Calibri" panose="020F0502020204030204" pitchFamily="34" charset="0"/>
              </a:rPr>
              <a:t>‒Chất </a:t>
            </a:r>
            <a:r>
              <a:rPr lang="vi-VN" sz="2400" dirty="0">
                <a:latin typeface="Cambria" panose="02040503050406030204" pitchFamily="18" charset="0"/>
                <a:ea typeface="Calibri" panose="020F0502020204030204" pitchFamily="34" charset="0"/>
              </a:rPr>
              <a:t>ức chế aromatase: Anastrozole</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mbria" panose="02040503050406030204" pitchFamily="18" charset="0"/>
              </a:rPr>
              <a:t> </a:t>
            </a:r>
          </a:p>
        </p:txBody>
      </p:sp>
      <p:sp>
        <p:nvSpPr>
          <p:cNvPr id="17" name="Rectangle 16"/>
          <p:cNvSpPr/>
          <p:nvPr/>
        </p:nvSpPr>
        <p:spPr>
          <a:xfrm>
            <a:off x="179512" y="4111085"/>
            <a:ext cx="8469947" cy="2677656"/>
          </a:xfrm>
          <a:prstGeom prst="rect">
            <a:avLst/>
          </a:prstGeom>
        </p:spPr>
        <p:txBody>
          <a:bodyPr wrap="square">
            <a:spAutoFit/>
          </a:bodyPr>
          <a:lstStyle/>
          <a:p>
            <a:r>
              <a:rPr lang="vi-VN" sz="2400" dirty="0">
                <a:latin typeface="Cambria" panose="02040503050406030204" pitchFamily="18" charset="0"/>
              </a:rPr>
              <a:t>2.2.6	Các chất biến đổi đáp ứng </a:t>
            </a:r>
            <a:r>
              <a:rPr lang="vi-VN" sz="2400" dirty="0" smtClean="0">
                <a:latin typeface="Cambria" panose="02040503050406030204" pitchFamily="18" charset="0"/>
              </a:rPr>
              <a:t>miễn </a:t>
            </a:r>
            <a:r>
              <a:rPr lang="vi-VN" sz="2400" dirty="0">
                <a:latin typeface="Cambria" panose="02040503050406030204" pitchFamily="18" charset="0"/>
              </a:rPr>
              <a:t>dịch (nhóm không gây độc tế bào):</a:t>
            </a:r>
          </a:p>
          <a:p>
            <a:r>
              <a:rPr lang="vi-VN" sz="2400" dirty="0">
                <a:latin typeface="Cambria" panose="02040503050406030204" pitchFamily="18" charset="0"/>
              </a:rPr>
              <a:t>Các thuốc này thúc đẩy sự trưởng thành của tế bào T từ các lympho bào ở máu ngoại vi, làm </a:t>
            </a:r>
            <a:r>
              <a:rPr lang="vi-VN" sz="2400" dirty="0" smtClean="0">
                <a:latin typeface="Cambria" panose="02040503050406030204" pitchFamily="18" charset="0"/>
              </a:rPr>
              <a:t>tăng interferon </a:t>
            </a:r>
            <a:r>
              <a:rPr lang="vi-VN" sz="2400" dirty="0">
                <a:latin typeface="Cambria" panose="02040503050406030204" pitchFamily="18" charset="0"/>
              </a:rPr>
              <a:t>(alpha, gama), inteulekin-2 và 3 tăng số thụ thể lymphokin trên tế bào T dùng trong ung thư biểu mô tế bào gan nguyên phát, ung thư phổi không phải tế bào nhỏ, u tế bào hắc tố</a:t>
            </a:r>
          </a:p>
        </p:txBody>
      </p:sp>
    </p:spTree>
    <p:extLst>
      <p:ext uri="{BB962C8B-B14F-4D97-AF65-F5344CB8AC3E}">
        <p14:creationId xmlns:p14="http://schemas.microsoft.com/office/powerpoint/2010/main" val="391741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15" y="7516"/>
            <a:ext cx="8844354" cy="3046988"/>
          </a:xfrm>
          <a:prstGeom prst="rect">
            <a:avLst/>
          </a:prstGeom>
        </p:spPr>
        <p:txBody>
          <a:bodyPr wrap="square">
            <a:spAutoFit/>
          </a:bodyPr>
          <a:lstStyle/>
          <a:p>
            <a:r>
              <a:rPr lang="vi-VN" sz="2400" dirty="0">
                <a:latin typeface="Cambria" panose="02040503050406030204" pitchFamily="18" charset="0"/>
              </a:rPr>
              <a:t>2.2.7	Nhóm thuốc mới nhằm tới phân tử đích làm chết &amp; kìm chế sự phát triển lan  </a:t>
            </a:r>
            <a:r>
              <a:rPr lang="vi-VN" sz="2400" dirty="0" smtClean="0">
                <a:latin typeface="Cambria" panose="02040503050406030204" pitchFamily="18" charset="0"/>
              </a:rPr>
              <a:t>tỏa</a:t>
            </a:r>
            <a:r>
              <a:rPr lang="en-US" sz="2400" dirty="0" smtClean="0">
                <a:latin typeface="Cambria" panose="02040503050406030204" pitchFamily="18" charset="0"/>
              </a:rPr>
              <a:t> </a:t>
            </a:r>
            <a:r>
              <a:rPr lang="vi-VN" sz="2400" dirty="0" smtClean="0">
                <a:latin typeface="Cambria" panose="02040503050406030204" pitchFamily="18" charset="0"/>
              </a:rPr>
              <a:t>ung </a:t>
            </a:r>
            <a:r>
              <a:rPr lang="vi-VN" sz="2400" dirty="0">
                <a:latin typeface="Cambria" panose="02040503050406030204" pitchFamily="18" charset="0"/>
              </a:rPr>
              <a:t>thư:</a:t>
            </a:r>
          </a:p>
          <a:p>
            <a:r>
              <a:rPr lang="vi-VN" sz="2400" dirty="0" smtClean="0">
                <a:latin typeface="Cambria" panose="02040503050406030204" pitchFamily="18" charset="0"/>
              </a:rPr>
              <a:t>‒</a:t>
            </a:r>
            <a:r>
              <a:rPr lang="en-US" sz="2400" dirty="0" smtClean="0">
                <a:latin typeface="Cambria" panose="02040503050406030204" pitchFamily="18" charset="0"/>
              </a:rPr>
              <a:t>M</a:t>
            </a:r>
            <a:r>
              <a:rPr lang="vi-VN" sz="2400" dirty="0" smtClean="0">
                <a:latin typeface="Cambria" panose="02040503050406030204" pitchFamily="18" charset="0"/>
              </a:rPr>
              <a:t>ột </a:t>
            </a:r>
            <a:r>
              <a:rPr lang="vi-VN" sz="2400" dirty="0">
                <a:latin typeface="Cambria" panose="02040503050406030204" pitchFamily="18" charset="0"/>
              </a:rPr>
              <a:t>số ‘phân tử đặc hiệu’ quyết định sự dẫn truyền tín hiệu tăng trưởng, sinh mạch, điều hòa chu trình lập và chết theo lập trình của tế bào ung thư, coi các phân tử này như một cái ‘đích’. Tấn công vào ‘đích’ này thì có thể ngăn chặn hoặc loại trừ được ung </a:t>
            </a:r>
            <a:r>
              <a:rPr lang="vi-VN" sz="2400" dirty="0" smtClean="0">
                <a:latin typeface="Cambria" panose="02040503050406030204" pitchFamily="18" charset="0"/>
              </a:rPr>
              <a:t>thư</a:t>
            </a:r>
            <a:endParaRPr lang="vi-VN" sz="2400" dirty="0">
              <a:latin typeface="Cambria" panose="02040503050406030204" pitchFamily="18" charset="0"/>
            </a:endParaRPr>
          </a:p>
          <a:p>
            <a:r>
              <a:rPr lang="vi-VN" sz="2400" dirty="0" smtClean="0">
                <a:latin typeface="Cambria" panose="02040503050406030204" pitchFamily="18" charset="0"/>
              </a:rPr>
              <a:t>‒Nhóm </a:t>
            </a:r>
            <a:r>
              <a:rPr lang="vi-VN" sz="2400" dirty="0">
                <a:latin typeface="Cambria" panose="02040503050406030204" pitchFamily="18" charset="0"/>
              </a:rPr>
              <a:t>ức chế sinh </a:t>
            </a:r>
            <a:r>
              <a:rPr lang="vi-VN" sz="2400" dirty="0" smtClean="0">
                <a:latin typeface="Cambria" panose="02040503050406030204" pitchFamily="18" charset="0"/>
              </a:rPr>
              <a:t>mạch</a:t>
            </a:r>
            <a:endParaRPr lang="en-US" sz="2400" dirty="0" smtClean="0">
              <a:latin typeface="Cambria" panose="02040503050406030204" pitchFamily="18" charset="0"/>
            </a:endParaRPr>
          </a:p>
          <a:p>
            <a:r>
              <a:rPr lang="vi-VN" sz="2400" dirty="0" smtClean="0">
                <a:latin typeface="Cambria" panose="02040503050406030204" pitchFamily="18" charset="0"/>
              </a:rPr>
              <a:t>‒Nhóm </a:t>
            </a:r>
            <a:r>
              <a:rPr lang="vi-VN" sz="2400" dirty="0">
                <a:latin typeface="Cambria" panose="02040503050406030204" pitchFamily="18" charset="0"/>
              </a:rPr>
              <a:t>kháng di </a:t>
            </a:r>
            <a:r>
              <a:rPr lang="vi-VN" sz="2400" dirty="0" smtClean="0">
                <a:latin typeface="Cambria" panose="02040503050406030204" pitchFamily="18" charset="0"/>
              </a:rPr>
              <a:t>căn</a:t>
            </a:r>
            <a:endParaRPr lang="vi-VN" sz="2400" dirty="0">
              <a:latin typeface="Cambria" panose="02040503050406030204" pitchFamily="18" charset="0"/>
            </a:endParaRPr>
          </a:p>
        </p:txBody>
      </p:sp>
      <p:sp>
        <p:nvSpPr>
          <p:cNvPr id="3" name="Rectangle 2"/>
          <p:cNvSpPr/>
          <p:nvPr/>
        </p:nvSpPr>
        <p:spPr>
          <a:xfrm>
            <a:off x="179512" y="3029352"/>
            <a:ext cx="8640960" cy="3785652"/>
          </a:xfrm>
          <a:prstGeom prst="rect">
            <a:avLst/>
          </a:prstGeom>
        </p:spPr>
        <p:txBody>
          <a:bodyPr wrap="square">
            <a:spAutoFit/>
          </a:bodyPr>
          <a:lstStyle/>
          <a:p>
            <a:r>
              <a:rPr lang="vi-VN" sz="2400" dirty="0">
                <a:latin typeface="Cambria" panose="02040503050406030204" pitchFamily="18" charset="0"/>
              </a:rPr>
              <a:t>Ứng dụng thực tế ~ trong ung thư phổi:</a:t>
            </a:r>
          </a:p>
          <a:p>
            <a:r>
              <a:rPr lang="vi-VN" sz="2400" dirty="0" smtClean="0">
                <a:latin typeface="Cambria" panose="02040503050406030204" pitchFamily="18" charset="0"/>
              </a:rPr>
              <a:t>‒Ung </a:t>
            </a:r>
            <a:r>
              <a:rPr lang="vi-VN" sz="2400" dirty="0">
                <a:latin typeface="Cambria" panose="02040503050406030204" pitchFamily="18" charset="0"/>
              </a:rPr>
              <a:t>thư phổi được chia làm hai loại chính là ung thư phổi tế bào nhỏ (SCLC ~ khoảng 20 %) và ung thư phổi không phải tế bào nhỏ </a:t>
            </a:r>
            <a:r>
              <a:rPr lang="vi-VN" sz="2400" dirty="0" smtClean="0">
                <a:latin typeface="Cambria" panose="02040503050406030204" pitchFamily="18" charset="0"/>
              </a:rPr>
              <a:t>(NSCLC ~ </a:t>
            </a:r>
            <a:r>
              <a:rPr lang="en-US" sz="2400" dirty="0" smtClean="0">
                <a:latin typeface="Cambria" panose="02040503050406030204" pitchFamily="18" charset="0"/>
              </a:rPr>
              <a:t>80)         </a:t>
            </a:r>
          </a:p>
          <a:p>
            <a:r>
              <a:rPr lang="en-US" sz="2400" dirty="0" smtClean="0">
                <a:latin typeface="Cambria" panose="02040503050406030204" pitchFamily="18" charset="0"/>
              </a:rPr>
              <a:t> </a:t>
            </a:r>
            <a:r>
              <a:rPr lang="vi-VN" sz="2400" dirty="0" smtClean="0">
                <a:latin typeface="Cambria" panose="02040503050406030204" pitchFamily="18" charset="0"/>
              </a:rPr>
              <a:t>‒</a:t>
            </a:r>
            <a:r>
              <a:rPr lang="en-US" sz="2400" dirty="0" smtClean="0">
                <a:latin typeface="Cambria" panose="02040503050406030204" pitchFamily="18" charset="0"/>
              </a:rPr>
              <a:t>C</a:t>
            </a:r>
            <a:r>
              <a:rPr lang="vi-VN" sz="2400" dirty="0" smtClean="0">
                <a:latin typeface="Cambria" panose="02040503050406030204" pitchFamily="18" charset="0"/>
              </a:rPr>
              <a:t>ó thể kiểm tra đột biến gen để sử dụng thuốc điều trị nhắm đích, chúng </a:t>
            </a:r>
            <a:r>
              <a:rPr lang="vi-VN" sz="2400" dirty="0">
                <a:latin typeface="Cambria" panose="02040503050406030204" pitchFamily="18" charset="0"/>
              </a:rPr>
              <a:t>ta hoàn toàn có thể kiểm tra gen đột biết trên từng cá thể ung thư phổi. Với bệnh nhân phát hiện ung thư phổi, sinh thiết khối u là xét nghiệm cần thiết để kiểm tra gen EGFR và gen ALK.</a:t>
            </a:r>
          </a:p>
          <a:p>
            <a:r>
              <a:rPr lang="vi-VN" sz="2400" dirty="0" smtClean="0">
                <a:latin typeface="Cambria" panose="02040503050406030204" pitchFamily="18" charset="0"/>
              </a:rPr>
              <a:t> </a:t>
            </a:r>
            <a:endParaRPr lang="vi-VN" sz="2400" dirty="0">
              <a:latin typeface="Cambria" panose="02040503050406030204" pitchFamily="18" charset="0"/>
            </a:endParaRPr>
          </a:p>
        </p:txBody>
      </p:sp>
    </p:spTree>
    <p:extLst>
      <p:ext uri="{BB962C8B-B14F-4D97-AF65-F5344CB8AC3E}">
        <p14:creationId xmlns:p14="http://schemas.microsoft.com/office/powerpoint/2010/main" val="3426418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568952" cy="1785104"/>
          </a:xfrm>
          <a:prstGeom prst="rect">
            <a:avLst/>
          </a:prstGeom>
        </p:spPr>
        <p:txBody>
          <a:bodyPr wrap="square">
            <a:spAutoFit/>
          </a:bodyPr>
          <a:lstStyle/>
          <a:p>
            <a:r>
              <a:rPr lang="vi-VN" sz="2200" dirty="0">
                <a:latin typeface="Cambria" panose="02040503050406030204" pitchFamily="18" charset="0"/>
              </a:rPr>
              <a:t>‒Với loại khối u gen EGFR có thể điều trị với thuốc Gefitinib, Erlotinib hoặc Afatinib hoặc với loại khối u có gen ALK thuốc Crizotinib là loại thuốc nhắm đích được sử  dụng khống chế khối u với ít tác dụng phụ.</a:t>
            </a:r>
          </a:p>
          <a:p>
            <a:r>
              <a:rPr lang="vi-VN" sz="2200" dirty="0">
                <a:latin typeface="Cambria" panose="02040503050406030204" pitchFamily="18" charset="0"/>
              </a:rPr>
              <a:t>‒Nếu bệnh nhân không có những loại gen trên, thì phương pháp điều trị hóa trị căn bản truyền thống là tối ưu.</a:t>
            </a:r>
          </a:p>
        </p:txBody>
      </p:sp>
      <p:sp>
        <p:nvSpPr>
          <p:cNvPr id="3" name="Rectangle 2"/>
          <p:cNvSpPr/>
          <p:nvPr/>
        </p:nvSpPr>
        <p:spPr>
          <a:xfrm>
            <a:off x="251520" y="1901736"/>
            <a:ext cx="8424936" cy="4832092"/>
          </a:xfrm>
          <a:prstGeom prst="rect">
            <a:avLst/>
          </a:prstGeom>
        </p:spPr>
        <p:txBody>
          <a:bodyPr wrap="square">
            <a:spAutoFit/>
          </a:bodyPr>
          <a:lstStyle/>
          <a:p>
            <a:r>
              <a:rPr lang="vi-VN" sz="2200" dirty="0" smtClean="0">
                <a:latin typeface="Cambria" panose="02040503050406030204" pitchFamily="18" charset="0"/>
              </a:rPr>
              <a:t>‒</a:t>
            </a:r>
            <a:r>
              <a:rPr lang="en-US" sz="2200" dirty="0" smtClean="0">
                <a:latin typeface="Cambria" panose="02040503050406030204" pitchFamily="18" charset="0"/>
              </a:rPr>
              <a:t>T</a:t>
            </a:r>
            <a:r>
              <a:rPr lang="vi-VN" sz="2200" dirty="0" smtClean="0">
                <a:latin typeface="Cambria" panose="02040503050406030204" pitchFamily="18" charset="0"/>
              </a:rPr>
              <a:t>huốc </a:t>
            </a:r>
            <a:r>
              <a:rPr lang="vi-VN" sz="2200" dirty="0">
                <a:latin typeface="Cambria" panose="02040503050406030204" pitchFamily="18" charset="0"/>
              </a:rPr>
              <a:t>ức chế </a:t>
            </a:r>
            <a:r>
              <a:rPr lang="vi-VN" sz="2200" dirty="0" smtClean="0">
                <a:latin typeface="Cambria" panose="02040503050406030204" pitchFamily="18" charset="0"/>
              </a:rPr>
              <a:t>EGFR </a:t>
            </a:r>
            <a:r>
              <a:rPr lang="vi-VN" sz="2200" dirty="0">
                <a:latin typeface="Cambria" panose="02040503050406030204" pitchFamily="18" charset="0"/>
              </a:rPr>
              <a:t>và ức chế phát </a:t>
            </a:r>
            <a:r>
              <a:rPr lang="vi-VN" sz="2200" dirty="0" smtClean="0">
                <a:latin typeface="Cambria" panose="02040503050406030204" pitchFamily="18" charset="0"/>
              </a:rPr>
              <a:t>triển</a:t>
            </a:r>
            <a:r>
              <a:rPr lang="en-US" sz="2200" dirty="0" smtClean="0">
                <a:latin typeface="Cambria" panose="02040503050406030204" pitchFamily="18" charset="0"/>
              </a:rPr>
              <a:t> </a:t>
            </a:r>
            <a:r>
              <a:rPr lang="vi-VN" sz="2200" dirty="0" smtClean="0">
                <a:latin typeface="Cambria" panose="02040503050406030204" pitchFamily="18" charset="0"/>
              </a:rPr>
              <a:t>mạch máu</a:t>
            </a:r>
            <a:r>
              <a:rPr lang="en-US" sz="2200" dirty="0" smtClean="0">
                <a:latin typeface="Cambria" panose="02040503050406030204" pitchFamily="18" charset="0"/>
              </a:rPr>
              <a:t>:</a:t>
            </a:r>
            <a:r>
              <a:rPr lang="vi-VN" sz="2200" dirty="0" smtClean="0">
                <a:latin typeface="Cambria" panose="02040503050406030204" pitchFamily="18" charset="0"/>
              </a:rPr>
              <a:t> điều </a:t>
            </a:r>
            <a:r>
              <a:rPr lang="vi-VN" sz="2200" dirty="0">
                <a:latin typeface="Cambria" panose="02040503050406030204" pitchFamily="18" charset="0"/>
              </a:rPr>
              <a:t>trị ung thư không tế bào nhỏ giai đoạn muộn</a:t>
            </a:r>
          </a:p>
          <a:p>
            <a:r>
              <a:rPr lang="vi-VN" sz="2200" dirty="0" smtClean="0">
                <a:latin typeface="Cambria" panose="02040503050406030204" pitchFamily="18" charset="0"/>
              </a:rPr>
              <a:t>‒Erlotinib</a:t>
            </a:r>
            <a:r>
              <a:rPr lang="vi-VN" sz="2200" dirty="0">
                <a:latin typeface="Cambria" panose="02040503050406030204" pitchFamily="18" charset="0"/>
              </a:rPr>
              <a:t>, </a:t>
            </a:r>
            <a:r>
              <a:rPr lang="vi-VN" sz="2200" dirty="0" smtClean="0">
                <a:latin typeface="Cambria" panose="02040503050406030204" pitchFamily="18" charset="0"/>
              </a:rPr>
              <a:t>Gefitinib</a:t>
            </a:r>
            <a:r>
              <a:rPr lang="en-US" sz="2200" dirty="0" smtClean="0">
                <a:latin typeface="Cambria" panose="02040503050406030204" pitchFamily="18" charset="0"/>
              </a:rPr>
              <a:t>:</a:t>
            </a:r>
            <a:r>
              <a:rPr lang="vi-VN" sz="2200" dirty="0" smtClean="0">
                <a:latin typeface="Cambria" panose="02040503050406030204" pitchFamily="18" charset="0"/>
              </a:rPr>
              <a:t> ung </a:t>
            </a:r>
            <a:r>
              <a:rPr lang="vi-VN" sz="2200" dirty="0">
                <a:latin typeface="Cambria" panose="02040503050406030204" pitchFamily="18" charset="0"/>
              </a:rPr>
              <a:t>thư phổi không tế bào nhỏ có đột biến hoạt hóa EGFR, bệnh nhân không đủ thể lực để hóa trị hay có chỉ số tổng trạng cơ thế chức năng hoạt động kém.</a:t>
            </a:r>
          </a:p>
          <a:p>
            <a:r>
              <a:rPr lang="vi-VN" sz="2200" dirty="0" smtClean="0">
                <a:latin typeface="Cambria" panose="02040503050406030204" pitchFamily="18" charset="0"/>
              </a:rPr>
              <a:t>‒EGFR </a:t>
            </a:r>
            <a:r>
              <a:rPr lang="vi-VN" sz="2200" dirty="0">
                <a:latin typeface="Cambria" panose="02040503050406030204" pitchFamily="18" charset="0"/>
              </a:rPr>
              <a:t>dương tính thì được chỉ định điều trị nhắm trúng đích với Erlotinib, Gefitinib . Việc điều trị bằng thuốc ức chế EGFR cũng giúp bệnh nhân tránh được nhiều tác dụng phụ; theo thống kê việc đi ngoài lỏng, phát ban, nổi mụn, khô da là 4 tác dụng phụ thường thấy của thuốc điều trị đích, nhưng không phải ai cũng gặp, và có tỉ lệ tương ứng là 49%, 44%, 25%, 13% khi dùng liều Iressa 250mg.</a:t>
            </a:r>
          </a:p>
          <a:p>
            <a:r>
              <a:rPr lang="vi-VN" sz="2200" dirty="0" smtClean="0">
                <a:latin typeface="Cambria" panose="02040503050406030204" pitchFamily="18" charset="0"/>
              </a:rPr>
              <a:t>‒</a:t>
            </a:r>
            <a:r>
              <a:rPr lang="en-US" sz="2200" dirty="0" smtClean="0">
                <a:latin typeface="Cambria" panose="02040503050406030204" pitchFamily="18" charset="0"/>
              </a:rPr>
              <a:t>T</a:t>
            </a:r>
            <a:r>
              <a:rPr lang="vi-VN" sz="2200" dirty="0" smtClean="0">
                <a:latin typeface="Cambria" panose="02040503050406030204" pitchFamily="18" charset="0"/>
              </a:rPr>
              <a:t>huốc </a:t>
            </a:r>
            <a:r>
              <a:rPr lang="vi-VN" sz="2200" dirty="0">
                <a:latin typeface="Cambria" panose="02040503050406030204" pitchFamily="18" charset="0"/>
              </a:rPr>
              <a:t>ức chế EGFR </a:t>
            </a:r>
            <a:r>
              <a:rPr lang="vi-VN" sz="2200" dirty="0" smtClean="0">
                <a:latin typeface="Cambria" panose="02040503050406030204" pitchFamily="18" charset="0"/>
              </a:rPr>
              <a:t>kéo </a:t>
            </a:r>
            <a:r>
              <a:rPr lang="vi-VN" sz="2200" dirty="0">
                <a:latin typeface="Cambria" panose="02040503050406030204" pitchFamily="18" charset="0"/>
              </a:rPr>
              <a:t>dài thời gian sống không bệnh tiến triển gấp hai đến ba lần so với hóa trị...</a:t>
            </a:r>
          </a:p>
          <a:p>
            <a:r>
              <a:rPr lang="vi-VN" sz="2200" dirty="0" smtClean="0">
                <a:latin typeface="Cambria" panose="02040503050406030204" pitchFamily="18" charset="0"/>
              </a:rPr>
              <a:t>‒Erlotinib </a:t>
            </a:r>
            <a:r>
              <a:rPr lang="vi-VN" sz="2200" dirty="0">
                <a:latin typeface="Cambria" panose="02040503050406030204" pitchFamily="18" charset="0"/>
              </a:rPr>
              <a:t>Tablets (</a:t>
            </a:r>
            <a:r>
              <a:rPr lang="vi-VN" sz="2200" dirty="0" smtClean="0">
                <a:latin typeface="Cambria" panose="02040503050406030204" pitchFamily="18" charset="0"/>
              </a:rPr>
              <a:t>Tecxavar</a:t>
            </a:r>
            <a:r>
              <a:rPr lang="en-US" sz="2200" dirty="0" smtClean="0">
                <a:latin typeface="Cambria" panose="02040503050406030204" pitchFamily="18" charset="0"/>
              </a:rPr>
              <a:t>)</a:t>
            </a:r>
            <a:endParaRPr lang="vi-VN" sz="2200" dirty="0">
              <a:latin typeface="Cambria" panose="02040503050406030204" pitchFamily="18" charset="0"/>
            </a:endParaRPr>
          </a:p>
        </p:txBody>
      </p:sp>
    </p:spTree>
    <p:extLst>
      <p:ext uri="{BB962C8B-B14F-4D97-AF65-F5344CB8AC3E}">
        <p14:creationId xmlns:p14="http://schemas.microsoft.com/office/powerpoint/2010/main" val="101305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568952" cy="3416320"/>
          </a:xfrm>
          <a:prstGeom prst="rect">
            <a:avLst/>
          </a:prstGeom>
        </p:spPr>
        <p:txBody>
          <a:bodyPr wrap="square">
            <a:spAutoFit/>
          </a:bodyPr>
          <a:lstStyle/>
          <a:p>
            <a:r>
              <a:rPr lang="vi-VN" sz="2400" b="1" dirty="0" smtClean="0">
                <a:latin typeface="Cambria" panose="02040503050406030204" pitchFamily="18" charset="0"/>
              </a:rPr>
              <a:t>3.</a:t>
            </a:r>
            <a:r>
              <a:rPr lang="en-US" sz="2400" b="1" dirty="0" smtClean="0">
                <a:latin typeface="Cambria" panose="02040503050406030204" pitchFamily="18" charset="0"/>
              </a:rPr>
              <a:t> </a:t>
            </a:r>
            <a:r>
              <a:rPr lang="vi-VN" sz="2400" b="1" dirty="0" smtClean="0">
                <a:latin typeface="Cambria" panose="02040503050406030204" pitchFamily="18" charset="0"/>
              </a:rPr>
              <a:t>ĐỘC </a:t>
            </a:r>
            <a:r>
              <a:rPr lang="vi-VN" sz="2400" b="1" dirty="0">
                <a:latin typeface="Cambria" panose="02040503050406030204" pitchFamily="18" charset="0"/>
              </a:rPr>
              <a:t>TÍNH CỦA HÓA TRỊ LIỆU UNG THƯ</a:t>
            </a:r>
          </a:p>
          <a:p>
            <a:r>
              <a:rPr lang="vi-VN" sz="2400" dirty="0">
                <a:latin typeface="Cambria" panose="02040503050406030204" pitchFamily="18" charset="0"/>
              </a:rPr>
              <a:t>Các tác dụng phụ liên quan đến thuốc chống ung thư theo cơ chế gây độc tế bào:</a:t>
            </a:r>
          </a:p>
          <a:p>
            <a:pPr marL="342900" indent="-342900">
              <a:buFont typeface="Arial" panose="020B0604020202020204" pitchFamily="34" charset="0"/>
              <a:buChar char="•"/>
            </a:pPr>
            <a:r>
              <a:rPr lang="vi-VN" sz="2400" dirty="0" smtClean="0">
                <a:latin typeface="Cambria" panose="02040503050406030204" pitchFamily="18" charset="0"/>
              </a:rPr>
              <a:t>Độc </a:t>
            </a:r>
            <a:r>
              <a:rPr lang="vi-VN" sz="2400" dirty="0">
                <a:latin typeface="Cambria" panose="02040503050406030204" pitchFamily="18" charset="0"/>
              </a:rPr>
              <a:t>tính trên các tế bào sinh trưởng nhanh:</a:t>
            </a:r>
          </a:p>
          <a:p>
            <a:pPr marL="342900" indent="-342900">
              <a:buFont typeface="Arial" panose="020B0604020202020204" pitchFamily="34" charset="0"/>
              <a:buChar char="•"/>
            </a:pPr>
            <a:r>
              <a:rPr lang="vi-VN" sz="2400" dirty="0" smtClean="0">
                <a:latin typeface="Cambria" panose="02040503050406030204" pitchFamily="18" charset="0"/>
              </a:rPr>
              <a:t>Loét </a:t>
            </a:r>
            <a:r>
              <a:rPr lang="vi-VN" sz="2400" dirty="0">
                <a:latin typeface="Cambria" panose="02040503050406030204" pitchFamily="18" charset="0"/>
              </a:rPr>
              <a:t>miệng do tăng tiết acid</a:t>
            </a:r>
          </a:p>
          <a:p>
            <a:pPr marL="342900" indent="-342900">
              <a:buFont typeface="Arial" panose="020B0604020202020204" pitchFamily="34" charset="0"/>
              <a:buChar char="•"/>
            </a:pPr>
            <a:r>
              <a:rPr lang="vi-VN" sz="2400" dirty="0" smtClean="0">
                <a:latin typeface="Cambria" panose="02040503050406030204" pitchFamily="18" charset="0"/>
              </a:rPr>
              <a:t>Phản </a:t>
            </a:r>
            <a:r>
              <a:rPr lang="vi-VN" sz="2400" dirty="0">
                <a:latin typeface="Cambria" panose="02040503050406030204" pitchFamily="18" charset="0"/>
              </a:rPr>
              <a:t>ứng quá mẫn: ví dụ với asparaginase</a:t>
            </a:r>
          </a:p>
          <a:p>
            <a:pPr marL="342900" indent="-342900">
              <a:buFont typeface="Arial" panose="020B0604020202020204" pitchFamily="34" charset="0"/>
              <a:buChar char="•"/>
            </a:pPr>
            <a:r>
              <a:rPr lang="vi-VN" sz="2400" dirty="0" smtClean="0">
                <a:latin typeface="Cambria" panose="02040503050406030204" pitchFamily="18" charset="0"/>
              </a:rPr>
              <a:t>Độc </a:t>
            </a:r>
            <a:r>
              <a:rPr lang="vi-VN" sz="2400" dirty="0">
                <a:latin typeface="Cambria" panose="02040503050406030204" pitchFamily="18" charset="0"/>
              </a:rPr>
              <a:t>tính trên các cơ quan đặc biệt ~ các thuốc:</a:t>
            </a:r>
          </a:p>
          <a:p>
            <a:pPr marL="342900" indent="-342900">
              <a:buFont typeface="Arial" panose="020B0604020202020204" pitchFamily="34" charset="0"/>
              <a:buChar char="•"/>
            </a:pPr>
            <a:r>
              <a:rPr lang="vi-VN" sz="2400" dirty="0" smtClean="0">
                <a:latin typeface="Cambria" panose="02040503050406030204" pitchFamily="18" charset="0"/>
              </a:rPr>
              <a:t>Độc </a:t>
            </a:r>
            <a:r>
              <a:rPr lang="vi-VN" sz="2400" dirty="0">
                <a:latin typeface="Cambria" panose="02040503050406030204" pitchFamily="18" charset="0"/>
              </a:rPr>
              <a:t>tính muộn của hóa trị liệu</a:t>
            </a:r>
          </a:p>
          <a:p>
            <a:endParaRPr lang="vi-VN" sz="2400" dirty="0">
              <a:latin typeface="Cambria" panose="02040503050406030204" pitchFamily="18" charset="0"/>
            </a:endParaRPr>
          </a:p>
        </p:txBody>
      </p:sp>
      <p:sp>
        <p:nvSpPr>
          <p:cNvPr id="3" name="Rectangle 2"/>
          <p:cNvSpPr/>
          <p:nvPr/>
        </p:nvSpPr>
        <p:spPr>
          <a:xfrm>
            <a:off x="323528" y="3212976"/>
            <a:ext cx="4968552" cy="2677656"/>
          </a:xfrm>
          <a:prstGeom prst="rect">
            <a:avLst/>
          </a:prstGeom>
        </p:spPr>
        <p:txBody>
          <a:bodyPr wrap="square">
            <a:spAutoFit/>
          </a:bodyPr>
          <a:lstStyle/>
          <a:p>
            <a:r>
              <a:rPr lang="vi-VN" sz="2400" b="1" dirty="0" smtClean="0">
                <a:latin typeface="Cambria" panose="02040503050406030204" pitchFamily="18" charset="0"/>
              </a:rPr>
              <a:t>4.MỘT </a:t>
            </a:r>
            <a:r>
              <a:rPr lang="vi-VN" sz="2400" b="1" dirty="0">
                <a:latin typeface="Cambria" panose="02040503050406030204" pitchFamily="18" charset="0"/>
              </a:rPr>
              <a:t>SỐ NGUYÊN TẮC KHI DÙNG THUỐC CHỐNG UNG THƯ:</a:t>
            </a:r>
          </a:p>
          <a:p>
            <a:pPr marL="285750" indent="-285750">
              <a:buFont typeface="Arial" panose="020B0604020202020204" pitchFamily="34" charset="0"/>
              <a:buChar char="•"/>
            </a:pPr>
            <a:r>
              <a:rPr lang="vi-VN" sz="2400" dirty="0" smtClean="0">
                <a:latin typeface="Cambria" panose="02040503050406030204" pitchFamily="18" charset="0"/>
              </a:rPr>
              <a:t>Dùng </a:t>
            </a:r>
            <a:r>
              <a:rPr lang="vi-VN" sz="2400" dirty="0">
                <a:latin typeface="Cambria" panose="02040503050406030204" pitchFamily="18" charset="0"/>
              </a:rPr>
              <a:t>thuốc với liều cao nhất:</a:t>
            </a:r>
          </a:p>
          <a:p>
            <a:pPr marL="285750" indent="-285750">
              <a:buFont typeface="Arial" panose="020B0604020202020204" pitchFamily="34" charset="0"/>
              <a:buChar char="•"/>
            </a:pPr>
            <a:r>
              <a:rPr lang="vi-VN" sz="2400" dirty="0" smtClean="0">
                <a:latin typeface="Cambria" panose="02040503050406030204" pitchFamily="18" charset="0"/>
              </a:rPr>
              <a:t>Phối </a:t>
            </a:r>
            <a:r>
              <a:rPr lang="vi-VN" sz="2400" dirty="0">
                <a:latin typeface="Cambria" panose="02040503050406030204" pitchFamily="18" charset="0"/>
              </a:rPr>
              <a:t>hợp thuốc:</a:t>
            </a:r>
          </a:p>
          <a:p>
            <a:pPr marL="285750" indent="-285750">
              <a:buFont typeface="Arial" panose="020B0604020202020204" pitchFamily="34" charset="0"/>
              <a:buChar char="•"/>
            </a:pPr>
            <a:r>
              <a:rPr lang="vi-VN" sz="2400" dirty="0" smtClean="0">
                <a:latin typeface="Cambria" panose="02040503050406030204" pitchFamily="18" charset="0"/>
              </a:rPr>
              <a:t>Pha </a:t>
            </a:r>
            <a:r>
              <a:rPr lang="vi-VN" sz="2400" dirty="0">
                <a:latin typeface="Cambria" panose="02040503050406030204" pitchFamily="18" charset="0"/>
              </a:rPr>
              <a:t>loãng khi tiêm tĩnh mạch</a:t>
            </a:r>
            <a:r>
              <a:rPr lang="vi-VN" sz="2400" dirty="0" smtClean="0">
                <a:latin typeface="Cambria" panose="02040503050406030204" pitchFamily="18" charset="0"/>
              </a:rPr>
              <a:t>:</a:t>
            </a:r>
            <a:endParaRPr lang="vi-VN" sz="2400" dirty="0">
              <a:latin typeface="Cambria" panose="02040503050406030204" pitchFamily="18" charset="0"/>
            </a:endParaRPr>
          </a:p>
          <a:p>
            <a:pPr marL="285750" indent="-285750">
              <a:buFont typeface="Arial" panose="020B0604020202020204" pitchFamily="34" charset="0"/>
              <a:buChar char="•"/>
            </a:pPr>
            <a:r>
              <a:rPr lang="vi-VN" sz="2400" dirty="0" smtClean="0">
                <a:latin typeface="Cambria" panose="02040503050406030204" pitchFamily="18" charset="0"/>
              </a:rPr>
              <a:t>Chú </a:t>
            </a:r>
            <a:r>
              <a:rPr lang="vi-VN" sz="2400" dirty="0">
                <a:latin typeface="Cambria" panose="02040503050406030204" pitchFamily="18" charset="0"/>
              </a:rPr>
              <a:t>ý nhiễm khuẩn:</a:t>
            </a:r>
          </a:p>
          <a:p>
            <a:r>
              <a:rPr lang="vi-VN" sz="2400" dirty="0">
                <a:latin typeface="Cambria" panose="02040503050406030204" pitchFamily="18" charset="0"/>
              </a:rPr>
              <a:t>	</a:t>
            </a:r>
          </a:p>
        </p:txBody>
      </p:sp>
      <p:pic>
        <p:nvPicPr>
          <p:cNvPr id="4" name="Picture 3"/>
          <p:cNvPicPr>
            <a:picLocks noChangeAspect="1"/>
          </p:cNvPicPr>
          <p:nvPr/>
        </p:nvPicPr>
        <p:blipFill>
          <a:blip r:embed="rId2"/>
          <a:stretch>
            <a:fillRect/>
          </a:stretch>
        </p:blipFill>
        <p:spPr>
          <a:xfrm>
            <a:off x="5292080" y="2893680"/>
            <a:ext cx="3048264" cy="2996952"/>
          </a:xfrm>
          <a:prstGeom prst="rect">
            <a:avLst/>
          </a:prstGeom>
        </p:spPr>
      </p:pic>
    </p:spTree>
    <p:extLst>
      <p:ext uri="{BB962C8B-B14F-4D97-AF65-F5344CB8AC3E}">
        <p14:creationId xmlns:p14="http://schemas.microsoft.com/office/powerpoint/2010/main" val="3810157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8.jpeg"/>
          <p:cNvPicPr/>
          <p:nvPr/>
        </p:nvPicPr>
        <p:blipFill>
          <a:blip r:embed="rId2" cstate="print"/>
          <a:stretch>
            <a:fillRect/>
          </a:stretch>
        </p:blipFill>
        <p:spPr>
          <a:xfrm>
            <a:off x="1739264" y="135355"/>
            <a:ext cx="1468755" cy="1666875"/>
          </a:xfrm>
          <a:prstGeom prst="rect">
            <a:avLst/>
          </a:prstGeom>
        </p:spPr>
      </p:pic>
      <p:pic>
        <p:nvPicPr>
          <p:cNvPr id="3" name="image39.jpeg"/>
          <p:cNvPicPr/>
          <p:nvPr/>
        </p:nvPicPr>
        <p:blipFill>
          <a:blip r:embed="rId3" cstate="print"/>
          <a:stretch>
            <a:fillRect/>
          </a:stretch>
        </p:blipFill>
        <p:spPr>
          <a:xfrm>
            <a:off x="600718" y="193685"/>
            <a:ext cx="728345" cy="1426210"/>
          </a:xfrm>
          <a:prstGeom prst="rect">
            <a:avLst/>
          </a:prstGeom>
        </p:spPr>
      </p:pic>
      <p:sp>
        <p:nvSpPr>
          <p:cNvPr id="4" name="Rectangle 3"/>
          <p:cNvSpPr/>
          <p:nvPr/>
        </p:nvSpPr>
        <p:spPr>
          <a:xfrm>
            <a:off x="479107" y="1721569"/>
            <a:ext cx="4572000" cy="646331"/>
          </a:xfrm>
          <a:prstGeom prst="rect">
            <a:avLst/>
          </a:prstGeom>
        </p:spPr>
        <p:txBody>
          <a:bodyPr>
            <a:spAutoFit/>
          </a:bodyPr>
          <a:lstStyle/>
          <a:p>
            <a:r>
              <a:rPr lang="en-US" dirty="0"/>
              <a:t>Carboplatin 50-150mg: 200.000 – 400.000/</a:t>
            </a:r>
            <a:r>
              <a:rPr lang="en-US" dirty="0" err="1"/>
              <a:t>lọ</a:t>
            </a:r>
            <a:r>
              <a:rPr lang="en-US" dirty="0"/>
              <a:t> </a:t>
            </a:r>
            <a:r>
              <a:rPr lang="en-US" dirty="0" err="1"/>
              <a:t>Oxalipatin</a:t>
            </a:r>
            <a:r>
              <a:rPr lang="en-US" dirty="0"/>
              <a:t> 50-100 mg: 1.700.000-3.500.000/</a:t>
            </a:r>
            <a:r>
              <a:rPr lang="en-US" dirty="0" err="1"/>
              <a:t>lọ</a:t>
            </a:r>
            <a:endParaRPr lang="en-US" dirty="0"/>
          </a:p>
        </p:txBody>
      </p:sp>
      <p:pic>
        <p:nvPicPr>
          <p:cNvPr id="11" name="image43.jpeg"/>
          <p:cNvPicPr/>
          <p:nvPr/>
        </p:nvPicPr>
        <p:blipFill>
          <a:blip r:embed="rId4" cstate="print"/>
          <a:stretch>
            <a:fillRect/>
          </a:stretch>
        </p:blipFill>
        <p:spPr>
          <a:xfrm>
            <a:off x="1432379" y="4020592"/>
            <a:ext cx="951230" cy="1776730"/>
          </a:xfrm>
          <a:prstGeom prst="rect">
            <a:avLst/>
          </a:prstGeom>
        </p:spPr>
      </p:pic>
      <p:pic>
        <p:nvPicPr>
          <p:cNvPr id="20" name="image46.jpeg"/>
          <p:cNvPicPr/>
          <p:nvPr/>
        </p:nvPicPr>
        <p:blipFill>
          <a:blip r:embed="rId5" cstate="print"/>
          <a:stretch>
            <a:fillRect/>
          </a:stretch>
        </p:blipFill>
        <p:spPr>
          <a:xfrm>
            <a:off x="479107" y="4053285"/>
            <a:ext cx="825109" cy="1669162"/>
          </a:xfrm>
          <a:prstGeom prst="rect">
            <a:avLst/>
          </a:prstGeom>
        </p:spPr>
      </p:pic>
      <p:pic>
        <p:nvPicPr>
          <p:cNvPr id="26" name="image47.jpeg"/>
          <p:cNvPicPr/>
          <p:nvPr/>
        </p:nvPicPr>
        <p:blipFill>
          <a:blip r:embed="rId6" cstate="print"/>
          <a:stretch>
            <a:fillRect/>
          </a:stretch>
        </p:blipFill>
        <p:spPr>
          <a:xfrm>
            <a:off x="6360098" y="2165827"/>
            <a:ext cx="1953158" cy="1917617"/>
          </a:xfrm>
          <a:prstGeom prst="rect">
            <a:avLst/>
          </a:prstGeom>
        </p:spPr>
      </p:pic>
      <p:sp>
        <p:nvSpPr>
          <p:cNvPr id="16" name="Rectangle 15"/>
          <p:cNvSpPr/>
          <p:nvPr/>
        </p:nvSpPr>
        <p:spPr>
          <a:xfrm>
            <a:off x="6156176" y="4118645"/>
            <a:ext cx="4572000" cy="369332"/>
          </a:xfrm>
          <a:prstGeom prst="rect">
            <a:avLst/>
          </a:prstGeom>
        </p:spPr>
        <p:txBody>
          <a:bodyPr>
            <a:spAutoFit/>
          </a:bodyPr>
          <a:lstStyle/>
          <a:p>
            <a:r>
              <a:rPr lang="en-US" dirty="0" err="1"/>
              <a:t>Etoposid</a:t>
            </a:r>
            <a:r>
              <a:rPr lang="en-US" dirty="0"/>
              <a:t> </a:t>
            </a:r>
            <a:r>
              <a:rPr lang="en-US" dirty="0" smtClean="0"/>
              <a:t>100mg:190.000</a:t>
            </a:r>
            <a:endParaRPr lang="en-US" dirty="0"/>
          </a:p>
        </p:txBody>
      </p:sp>
      <p:pic>
        <p:nvPicPr>
          <p:cNvPr id="28" name="image50.jpeg"/>
          <p:cNvPicPr/>
          <p:nvPr/>
        </p:nvPicPr>
        <p:blipFill>
          <a:blip r:embed="rId7" cstate="print"/>
          <a:stretch>
            <a:fillRect/>
          </a:stretch>
        </p:blipFill>
        <p:spPr>
          <a:xfrm>
            <a:off x="6360098" y="4679647"/>
            <a:ext cx="2452370" cy="1442085"/>
          </a:xfrm>
          <a:prstGeom prst="rect">
            <a:avLst/>
          </a:prstGeom>
        </p:spPr>
      </p:pic>
      <p:sp>
        <p:nvSpPr>
          <p:cNvPr id="17" name="Rectangle 16"/>
          <p:cNvSpPr/>
          <p:nvPr/>
        </p:nvSpPr>
        <p:spPr>
          <a:xfrm>
            <a:off x="5790555" y="6146401"/>
            <a:ext cx="3517373" cy="369332"/>
          </a:xfrm>
          <a:prstGeom prst="rect">
            <a:avLst/>
          </a:prstGeom>
        </p:spPr>
        <p:txBody>
          <a:bodyPr wrap="none">
            <a:spAutoFit/>
          </a:bodyPr>
          <a:lstStyle/>
          <a:p>
            <a:r>
              <a:rPr lang="en-US" dirty="0" err="1"/>
              <a:t>Palitaxel</a:t>
            </a:r>
            <a:r>
              <a:rPr lang="en-US" dirty="0"/>
              <a:t> 30mg:800.000 – 1.000.000</a:t>
            </a:r>
          </a:p>
        </p:txBody>
      </p:sp>
      <p:pic>
        <p:nvPicPr>
          <p:cNvPr id="30" name="image49.jpeg"/>
          <p:cNvPicPr/>
          <p:nvPr/>
        </p:nvPicPr>
        <p:blipFill>
          <a:blip r:embed="rId8" cstate="print"/>
          <a:stretch>
            <a:fillRect/>
          </a:stretch>
        </p:blipFill>
        <p:spPr>
          <a:xfrm>
            <a:off x="3228607" y="2376885"/>
            <a:ext cx="2190750" cy="1676400"/>
          </a:xfrm>
          <a:prstGeom prst="rect">
            <a:avLst/>
          </a:prstGeom>
        </p:spPr>
      </p:pic>
      <p:sp>
        <p:nvSpPr>
          <p:cNvPr id="18" name="Rectangle 17"/>
          <p:cNvSpPr/>
          <p:nvPr/>
        </p:nvSpPr>
        <p:spPr>
          <a:xfrm>
            <a:off x="3042516" y="4130600"/>
            <a:ext cx="4572000" cy="646331"/>
          </a:xfrm>
          <a:prstGeom prst="rect">
            <a:avLst/>
          </a:prstGeom>
        </p:spPr>
        <p:txBody>
          <a:bodyPr>
            <a:spAutoFit/>
          </a:bodyPr>
          <a:lstStyle/>
          <a:p>
            <a:r>
              <a:rPr lang="da-DK" dirty="0"/>
              <a:t>Navelbin v20mg:1.500.000</a:t>
            </a:r>
          </a:p>
          <a:p>
            <a:r>
              <a:rPr lang="da-DK" dirty="0"/>
              <a:t>Navelbin v30mg: 2.250.000</a:t>
            </a:r>
          </a:p>
        </p:txBody>
      </p:sp>
      <p:pic>
        <p:nvPicPr>
          <p:cNvPr id="32" name="image53.jpeg"/>
          <p:cNvPicPr/>
          <p:nvPr/>
        </p:nvPicPr>
        <p:blipFill>
          <a:blip r:embed="rId9" cstate="print"/>
          <a:stretch>
            <a:fillRect/>
          </a:stretch>
        </p:blipFill>
        <p:spPr>
          <a:xfrm>
            <a:off x="495999" y="2395304"/>
            <a:ext cx="1689100" cy="993140"/>
          </a:xfrm>
          <a:prstGeom prst="rect">
            <a:avLst/>
          </a:prstGeom>
        </p:spPr>
      </p:pic>
      <p:sp>
        <p:nvSpPr>
          <p:cNvPr id="19" name="Rectangle 18"/>
          <p:cNvSpPr/>
          <p:nvPr/>
        </p:nvSpPr>
        <p:spPr>
          <a:xfrm>
            <a:off x="425940" y="3445593"/>
            <a:ext cx="2339167" cy="369332"/>
          </a:xfrm>
          <a:prstGeom prst="rect">
            <a:avLst/>
          </a:prstGeom>
        </p:spPr>
        <p:txBody>
          <a:bodyPr wrap="none">
            <a:spAutoFit/>
          </a:bodyPr>
          <a:lstStyle/>
          <a:p>
            <a:r>
              <a:rPr lang="en-US" dirty="0" err="1"/>
              <a:t>Anastrozol</a:t>
            </a:r>
            <a:r>
              <a:rPr lang="en-US" dirty="0"/>
              <a:t> 1mg:70.000</a:t>
            </a:r>
          </a:p>
        </p:txBody>
      </p:sp>
      <p:pic>
        <p:nvPicPr>
          <p:cNvPr id="34" name="image61.jpeg"/>
          <p:cNvPicPr/>
          <p:nvPr/>
        </p:nvPicPr>
        <p:blipFill>
          <a:blip r:embed="rId10" cstate="print"/>
          <a:stretch>
            <a:fillRect/>
          </a:stretch>
        </p:blipFill>
        <p:spPr>
          <a:xfrm>
            <a:off x="3208019" y="4786403"/>
            <a:ext cx="1998527" cy="1470488"/>
          </a:xfrm>
          <a:prstGeom prst="rect">
            <a:avLst/>
          </a:prstGeom>
        </p:spPr>
      </p:pic>
      <p:sp>
        <p:nvSpPr>
          <p:cNvPr id="21" name="Rectangle 20"/>
          <p:cNvSpPr/>
          <p:nvPr/>
        </p:nvSpPr>
        <p:spPr>
          <a:xfrm>
            <a:off x="2420722" y="6198280"/>
            <a:ext cx="3369833" cy="369332"/>
          </a:xfrm>
          <a:prstGeom prst="rect">
            <a:avLst/>
          </a:prstGeom>
        </p:spPr>
        <p:txBody>
          <a:bodyPr wrap="none">
            <a:spAutoFit/>
          </a:bodyPr>
          <a:lstStyle/>
          <a:p>
            <a:r>
              <a:rPr lang="en-US" dirty="0" err="1"/>
              <a:t>Erlotinib</a:t>
            </a:r>
            <a:r>
              <a:rPr lang="en-US" dirty="0"/>
              <a:t> 100mg: 650.00 - 900.000</a:t>
            </a:r>
          </a:p>
        </p:txBody>
      </p:sp>
      <p:pic>
        <p:nvPicPr>
          <p:cNvPr id="36" name="image62.jpeg"/>
          <p:cNvPicPr/>
          <p:nvPr/>
        </p:nvPicPr>
        <p:blipFill>
          <a:blip r:embed="rId11" cstate="print"/>
          <a:stretch>
            <a:fillRect/>
          </a:stretch>
        </p:blipFill>
        <p:spPr>
          <a:xfrm>
            <a:off x="5442885" y="274911"/>
            <a:ext cx="1974357" cy="1263758"/>
          </a:xfrm>
          <a:prstGeom prst="rect">
            <a:avLst/>
          </a:prstGeom>
        </p:spPr>
      </p:pic>
      <p:sp>
        <p:nvSpPr>
          <p:cNvPr id="22" name="Rectangle 21"/>
          <p:cNvSpPr/>
          <p:nvPr/>
        </p:nvSpPr>
        <p:spPr>
          <a:xfrm>
            <a:off x="3761112" y="1657190"/>
            <a:ext cx="4199548" cy="369332"/>
          </a:xfrm>
          <a:prstGeom prst="rect">
            <a:avLst/>
          </a:prstGeom>
        </p:spPr>
        <p:txBody>
          <a:bodyPr wrap="none">
            <a:spAutoFit/>
          </a:bodyPr>
          <a:lstStyle/>
          <a:p>
            <a:pPr marL="1377950" marR="0">
              <a:spcBef>
                <a:spcPts val="220"/>
              </a:spcBef>
              <a:spcAft>
                <a:spcPts val="0"/>
              </a:spcAft>
              <a:tabLst>
                <a:tab pos="4850765" algn="l"/>
              </a:tabLst>
            </a:pPr>
            <a:r>
              <a:rPr lang="en-US" dirty="0" err="1">
                <a:solidFill>
                  <a:srgbClr val="943735"/>
                </a:solidFill>
                <a:latin typeface="Calibri" panose="020F0502020204030204" pitchFamily="34" charset="0"/>
                <a:ea typeface="Calibri" panose="020F0502020204030204" pitchFamily="34" charset="0"/>
              </a:rPr>
              <a:t>Sorafenib</a:t>
            </a:r>
            <a:r>
              <a:rPr lang="en-US" dirty="0">
                <a:solidFill>
                  <a:srgbClr val="943735"/>
                </a:solidFill>
                <a:latin typeface="Calibri" panose="020F0502020204030204" pitchFamily="34" charset="0"/>
                <a:ea typeface="Calibri" panose="020F0502020204030204" pitchFamily="34" charset="0"/>
              </a:rPr>
              <a:t> 200mg:</a:t>
            </a:r>
            <a:r>
              <a:rPr lang="en-US" spc="-100" dirty="0">
                <a:solidFill>
                  <a:srgbClr val="943735"/>
                </a:solidFill>
                <a:latin typeface="Calibri" panose="020F0502020204030204" pitchFamily="34" charset="0"/>
                <a:ea typeface="Calibri" panose="020F0502020204030204" pitchFamily="34" charset="0"/>
              </a:rPr>
              <a:t> </a:t>
            </a:r>
            <a:r>
              <a:rPr lang="en-US" dirty="0">
                <a:solidFill>
                  <a:srgbClr val="943735"/>
                </a:solidFill>
                <a:latin typeface="Calibri" panose="020F0502020204030204" pitchFamily="34" charset="0"/>
                <a:ea typeface="Calibri" panose="020F0502020204030204" pitchFamily="34" charset="0"/>
              </a:rPr>
              <a:t>1.000.000</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10398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048"/>
            <a:ext cx="8229600" cy="1143000"/>
          </a:xfrm>
        </p:spPr>
        <p:txBody>
          <a:bodyPr/>
          <a:lstStyle/>
          <a:p>
            <a:r>
              <a:rPr lang="vi-VN" dirty="0" smtClean="0">
                <a:latin typeface="Cambria" panose="02040503050406030204" pitchFamily="18" charset="0"/>
              </a:rPr>
              <a:t>Tài liệu tham khảo</a:t>
            </a:r>
            <a:endParaRPr lang="vi-VN" dirty="0">
              <a:latin typeface="Cambria" panose="02040503050406030204" pitchFamily="18" charset="0"/>
            </a:endParaRPr>
          </a:p>
        </p:txBody>
      </p:sp>
      <p:sp>
        <p:nvSpPr>
          <p:cNvPr id="4" name="TextBox 3"/>
          <p:cNvSpPr txBox="1"/>
          <p:nvPr/>
        </p:nvSpPr>
        <p:spPr>
          <a:xfrm>
            <a:off x="1403648" y="5445224"/>
            <a:ext cx="6624736" cy="1200329"/>
          </a:xfrm>
          <a:prstGeom prst="rect">
            <a:avLst/>
          </a:prstGeom>
          <a:noFill/>
        </p:spPr>
        <p:txBody>
          <a:bodyPr wrap="square" rtlCol="0">
            <a:spAutoFit/>
          </a:bodyPr>
          <a:lstStyle/>
          <a:p>
            <a:pPr algn="ctr"/>
            <a:r>
              <a:rPr lang="vi-VN" sz="3600" dirty="0" smtClean="0">
                <a:solidFill>
                  <a:schemeClr val="tx2"/>
                </a:solidFill>
                <a:latin typeface="Cambria" panose="02040503050406030204" pitchFamily="18" charset="0"/>
              </a:rPr>
              <a:t>CẢM ƠN THẦY VÀ CÁC BẠN ĐÃ LẮNG NGHE</a:t>
            </a:r>
            <a:endParaRPr lang="vi-VN" sz="3600" dirty="0">
              <a:solidFill>
                <a:schemeClr val="tx2"/>
              </a:solidFill>
              <a:latin typeface="Cambria" panose="02040503050406030204" pitchFamily="18" charset="0"/>
            </a:endParaRPr>
          </a:p>
        </p:txBody>
      </p:sp>
      <p:sp>
        <p:nvSpPr>
          <p:cNvPr id="3" name="Rectangle 2"/>
          <p:cNvSpPr/>
          <p:nvPr/>
        </p:nvSpPr>
        <p:spPr>
          <a:xfrm>
            <a:off x="534380" y="863313"/>
            <a:ext cx="8363272" cy="4893647"/>
          </a:xfrm>
          <a:prstGeom prst="rect">
            <a:avLst/>
          </a:prstGeom>
        </p:spPr>
        <p:txBody>
          <a:bodyPr wrap="square">
            <a:spAutoFit/>
          </a:bodyPr>
          <a:lstStyle/>
          <a:p>
            <a:pPr marL="342900" indent="-342900">
              <a:buFont typeface="+mj-lt"/>
              <a:buAutoNum type="arabicPeriod"/>
            </a:pPr>
            <a:r>
              <a:rPr lang="vi-VN" sz="2100" dirty="0" smtClean="0">
                <a:latin typeface="Cambria" panose="02040503050406030204" pitchFamily="18" charset="0"/>
              </a:rPr>
              <a:t>Nguyễn </a:t>
            </a:r>
            <a:r>
              <a:rPr lang="vi-VN" sz="2100" dirty="0">
                <a:latin typeface="Cambria" panose="02040503050406030204" pitchFamily="18" charset="0"/>
              </a:rPr>
              <a:t>Bá Đức (2005),Ung thư học đại cương , Nhà xuất bản Y học</a:t>
            </a:r>
          </a:p>
          <a:p>
            <a:pPr marL="342900" indent="-342900">
              <a:buFont typeface="+mj-lt"/>
              <a:buAutoNum type="arabicPeriod"/>
            </a:pPr>
            <a:r>
              <a:rPr lang="vi-VN" sz="2100" dirty="0" smtClean="0">
                <a:latin typeface="Cambria" panose="02040503050406030204" pitchFamily="18" charset="0"/>
              </a:rPr>
              <a:t>Nguyễn </a:t>
            </a:r>
            <a:r>
              <a:rPr lang="vi-VN" sz="2100" dirty="0">
                <a:latin typeface="Cambria" panose="02040503050406030204" pitchFamily="18" charset="0"/>
              </a:rPr>
              <a:t>Bá Đức (20005), Hóa chất điều trị bệnh ung thư, Nhà xuất bản Y học</a:t>
            </a:r>
          </a:p>
          <a:p>
            <a:pPr marL="342900" indent="-342900">
              <a:buFont typeface="+mj-lt"/>
              <a:buAutoNum type="arabicPeriod"/>
            </a:pPr>
            <a:r>
              <a:rPr lang="vi-VN" sz="2100" dirty="0" smtClean="0">
                <a:latin typeface="Cambria" panose="02040503050406030204" pitchFamily="18" charset="0"/>
              </a:rPr>
              <a:t>WHO </a:t>
            </a:r>
            <a:r>
              <a:rPr lang="vi-VN" sz="2100" dirty="0">
                <a:latin typeface="Cambria" panose="02040503050406030204" pitchFamily="18" charset="0"/>
              </a:rPr>
              <a:t>http://www.who.int/cancer/en/</a:t>
            </a:r>
          </a:p>
          <a:p>
            <a:pPr marL="342900" indent="-342900">
              <a:buFont typeface="+mj-lt"/>
              <a:buAutoNum type="arabicPeriod"/>
            </a:pPr>
            <a:r>
              <a:rPr lang="vi-VN" sz="2100" dirty="0" smtClean="0">
                <a:latin typeface="Cambria" panose="02040503050406030204" pitchFamily="18" charset="0"/>
              </a:rPr>
              <a:t>Hoàng </a:t>
            </a:r>
            <a:r>
              <a:rPr lang="vi-VN" sz="2100" dirty="0">
                <a:latin typeface="Cambria" panose="02040503050406030204" pitchFamily="18" charset="0"/>
              </a:rPr>
              <a:t>Thị Kim Huyền, Dược lâm sàng những nguyên l{ cơ bản và sử dụng trong điều trị, tập 2 – sử dụng thuốc trong điều </a:t>
            </a:r>
            <a:r>
              <a:rPr lang="vi-VN" sz="2100" dirty="0" smtClean="0">
                <a:latin typeface="Cambria" panose="02040503050406030204" pitchFamily="18" charset="0"/>
              </a:rPr>
              <a:t>trị</a:t>
            </a:r>
            <a:r>
              <a:rPr lang="en-US" sz="2100" dirty="0" smtClean="0">
                <a:latin typeface="Cambria" panose="02040503050406030204" pitchFamily="18" charset="0"/>
              </a:rPr>
              <a:t> </a:t>
            </a:r>
            <a:r>
              <a:rPr lang="vi-VN" sz="2100" dirty="0" smtClean="0">
                <a:latin typeface="Cambria" panose="02040503050406030204" pitchFamily="18" charset="0"/>
              </a:rPr>
              <a:t>(2014</a:t>
            </a:r>
            <a:r>
              <a:rPr lang="vi-VN" sz="2100" dirty="0">
                <a:latin typeface="Cambria" panose="02040503050406030204" pitchFamily="18" charset="0"/>
              </a:rPr>
              <a:t>), Nhà xuất bản Y học.</a:t>
            </a:r>
          </a:p>
          <a:p>
            <a:pPr marL="342900" indent="-342900">
              <a:buFont typeface="+mj-lt"/>
              <a:buAutoNum type="arabicPeriod"/>
            </a:pPr>
            <a:r>
              <a:rPr lang="vi-VN" sz="2100" dirty="0" smtClean="0">
                <a:latin typeface="Cambria" panose="02040503050406030204" pitchFamily="18" charset="0"/>
              </a:rPr>
              <a:t>Danh </a:t>
            </a:r>
            <a:r>
              <a:rPr lang="vi-VN" sz="2100" dirty="0">
                <a:latin typeface="Cambria" panose="02040503050406030204" pitchFamily="18" charset="0"/>
              </a:rPr>
              <a:t>mục thuốc bệnh viên (2013), Sở Y tế Đà Nẵng.</a:t>
            </a:r>
          </a:p>
          <a:p>
            <a:pPr marL="342900" indent="-342900">
              <a:buFont typeface="+mj-lt"/>
              <a:buAutoNum type="arabicPeriod"/>
            </a:pPr>
            <a:r>
              <a:rPr lang="vi-VN" sz="2100" dirty="0" smtClean="0">
                <a:latin typeface="Cambria" panose="02040503050406030204" pitchFamily="18" charset="0"/>
              </a:rPr>
              <a:t>Harrison's </a:t>
            </a:r>
            <a:r>
              <a:rPr lang="vi-VN" sz="2100" dirty="0">
                <a:latin typeface="Cambria" panose="02040503050406030204" pitchFamily="18" charset="0"/>
              </a:rPr>
              <a:t>Principles of Internal Medicine(2015) 19th Edition</a:t>
            </a:r>
          </a:p>
          <a:p>
            <a:pPr marL="342900" indent="-342900">
              <a:buFont typeface="+mj-lt"/>
              <a:buAutoNum type="arabicPeriod"/>
            </a:pPr>
            <a:r>
              <a:rPr lang="vi-VN" sz="2100" dirty="0" smtClean="0">
                <a:latin typeface="Cambria" panose="02040503050406030204" pitchFamily="18" charset="0"/>
              </a:rPr>
              <a:t>Robbins </a:t>
            </a:r>
            <a:r>
              <a:rPr lang="vi-VN" sz="2100" dirty="0">
                <a:latin typeface="Cambria" panose="02040503050406030204" pitchFamily="18" charset="0"/>
              </a:rPr>
              <a:t>pathology 8th edition (2010)</a:t>
            </a:r>
          </a:p>
          <a:p>
            <a:pPr marL="342900" indent="-342900">
              <a:buFont typeface="+mj-lt"/>
              <a:buAutoNum type="arabicPeriod"/>
            </a:pPr>
            <a:r>
              <a:rPr lang="vi-VN" sz="2100" dirty="0" smtClean="0">
                <a:latin typeface="Cambria" panose="02040503050406030204" pitchFamily="18" charset="0"/>
              </a:rPr>
              <a:t>Katzung </a:t>
            </a:r>
            <a:r>
              <a:rPr lang="vi-VN" sz="2100" dirty="0">
                <a:latin typeface="Cambria" panose="02040503050406030204" pitchFamily="18" charset="0"/>
              </a:rPr>
              <a:t>basic and clinical pharmacology 11th edition (2007)</a:t>
            </a:r>
          </a:p>
          <a:p>
            <a:pPr marL="342900" indent="-342900">
              <a:buFont typeface="+mj-lt"/>
              <a:buAutoNum type="arabicPeriod"/>
            </a:pPr>
            <a:r>
              <a:rPr lang="vi-VN" sz="2100" dirty="0" smtClean="0">
                <a:latin typeface="Cambria" panose="02040503050406030204" pitchFamily="18" charset="0"/>
              </a:rPr>
              <a:t>The </a:t>
            </a:r>
            <a:r>
              <a:rPr lang="vi-VN" sz="2100" dirty="0">
                <a:latin typeface="Cambria" panose="02040503050406030204" pitchFamily="18" charset="0"/>
              </a:rPr>
              <a:t>Washington Manual of Therapeutics 34th  Edition (2014)</a:t>
            </a:r>
          </a:p>
          <a:p>
            <a:pPr marL="342900" indent="-342900">
              <a:buFont typeface="+mj-lt"/>
              <a:buAutoNum type="arabicPeriod"/>
            </a:pPr>
            <a:r>
              <a:rPr lang="vi-VN" sz="2100" dirty="0" smtClean="0">
                <a:latin typeface="Cambria" panose="02040503050406030204" pitchFamily="18" charset="0"/>
              </a:rPr>
              <a:t>Các </a:t>
            </a:r>
            <a:r>
              <a:rPr lang="vi-VN" sz="2100" dirty="0">
                <a:latin typeface="Cambria" panose="02040503050406030204" pitchFamily="18" charset="0"/>
              </a:rPr>
              <a:t>website về ung thư trên </a:t>
            </a:r>
            <a:r>
              <a:rPr lang="vi-VN" sz="2100" dirty="0" smtClean="0">
                <a:latin typeface="Cambria" panose="02040503050406030204" pitchFamily="18" charset="0"/>
              </a:rPr>
              <a:t>internet</a:t>
            </a:r>
            <a:endParaRPr lang="en-US" sz="2100" dirty="0">
              <a:latin typeface="Cambria" panose="02040503050406030204" pitchFamily="18" charset="0"/>
            </a:endParaRPr>
          </a:p>
          <a:p>
            <a:pPr marL="342900" indent="-342900">
              <a:buFont typeface="+mj-lt"/>
              <a:buAutoNum type="arabicPeriod"/>
            </a:pPr>
            <a:r>
              <a:rPr lang="en-US" sz="2100" dirty="0" smtClean="0">
                <a:latin typeface="Cambria" panose="02040503050406030204" pitchFamily="18" charset="0"/>
              </a:rPr>
              <a:t>Portal </a:t>
            </a:r>
            <a:r>
              <a:rPr lang="en-US" sz="2100" dirty="0" err="1" smtClean="0">
                <a:latin typeface="Cambria" panose="02040503050406030204" pitchFamily="18" charset="0"/>
              </a:rPr>
              <a:t>DrHoc’s</a:t>
            </a:r>
            <a:endParaRPr lang="vi-VN" sz="2100" dirty="0">
              <a:latin typeface="Cambria" panose="02040503050406030204" pitchFamily="18" charset="0"/>
            </a:endParaRPr>
          </a:p>
          <a:p>
            <a:r>
              <a:rPr lang="vi-VN" dirty="0"/>
              <a:t> </a:t>
            </a:r>
          </a:p>
        </p:txBody>
      </p:sp>
    </p:spTree>
    <p:extLst>
      <p:ext uri="{BB962C8B-B14F-4D97-AF65-F5344CB8AC3E}">
        <p14:creationId xmlns:p14="http://schemas.microsoft.com/office/powerpoint/2010/main" val="378987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0"/>
            <a:ext cx="7272808" cy="1026352"/>
          </a:xfrm>
        </p:spPr>
        <p:txBody>
          <a:bodyPr>
            <a:normAutofit fontScale="90000"/>
          </a:bodyPr>
          <a:lstStyle/>
          <a:p>
            <a:pPr algn="l"/>
            <a:r>
              <a:rPr lang="en-US" b="1" dirty="0">
                <a:solidFill>
                  <a:schemeClr val="tx2"/>
                </a:solidFill>
                <a:latin typeface="Cambria" panose="02040503050406030204" pitchFamily="18" charset="0"/>
              </a:rPr>
              <a:t/>
            </a:r>
            <a:br>
              <a:rPr lang="en-US" b="1" dirty="0">
                <a:solidFill>
                  <a:schemeClr val="tx2"/>
                </a:solidFill>
                <a:latin typeface="Cambria" panose="02040503050406030204" pitchFamily="18" charset="0"/>
              </a:rPr>
            </a:br>
            <a:r>
              <a:rPr lang="en-US" b="1" dirty="0" smtClean="0">
                <a:solidFill>
                  <a:schemeClr val="tx2"/>
                </a:solidFill>
                <a:latin typeface="Cambria" panose="02040503050406030204" pitchFamily="18" charset="0"/>
              </a:rPr>
              <a:t/>
            </a:r>
            <a:br>
              <a:rPr lang="en-US" b="1" dirty="0" smtClean="0">
                <a:solidFill>
                  <a:schemeClr val="tx2"/>
                </a:solidFill>
                <a:latin typeface="Cambria" panose="02040503050406030204" pitchFamily="18" charset="0"/>
              </a:rPr>
            </a:br>
            <a:r>
              <a:rPr lang="vi-VN" sz="4000" b="1" dirty="0">
                <a:latin typeface="Cambria" panose="02040503050406030204" pitchFamily="18" charset="0"/>
              </a:rPr>
              <a:t>1. </a:t>
            </a:r>
            <a:r>
              <a:rPr lang="en-US" sz="4000" b="1" dirty="0" err="1" smtClean="0">
                <a:latin typeface="Cambria" panose="02040503050406030204" pitchFamily="18" charset="0"/>
              </a:rPr>
              <a:t>Đại</a:t>
            </a:r>
            <a:r>
              <a:rPr lang="en-US" sz="4000" b="1" dirty="0" smtClean="0">
                <a:latin typeface="Cambria" panose="02040503050406030204" pitchFamily="18" charset="0"/>
              </a:rPr>
              <a:t> </a:t>
            </a:r>
            <a:r>
              <a:rPr lang="en-US" sz="4000" b="1" dirty="0" err="1" smtClean="0">
                <a:latin typeface="Cambria" panose="02040503050406030204" pitchFamily="18" charset="0"/>
              </a:rPr>
              <a:t>cương</a:t>
            </a:r>
            <a:r>
              <a:rPr lang="en-US" sz="4000" b="1" dirty="0" smtClean="0">
                <a:latin typeface="Cambria" panose="02040503050406030204" pitchFamily="18" charset="0"/>
              </a:rPr>
              <a:t>:</a:t>
            </a:r>
            <a:r>
              <a:rPr lang="en-US" sz="4000" b="1" dirty="0" smtClean="0">
                <a:solidFill>
                  <a:schemeClr val="accent1"/>
                </a:solidFill>
                <a:latin typeface="Cambria" panose="02040503050406030204" pitchFamily="18" charset="0"/>
              </a:rPr>
              <a:t/>
            </a:r>
            <a:br>
              <a:rPr lang="en-US" sz="4000" b="1" dirty="0" smtClean="0">
                <a:solidFill>
                  <a:schemeClr val="accent1"/>
                </a:solidFill>
                <a:latin typeface="Cambria" panose="02040503050406030204" pitchFamily="18" charset="0"/>
              </a:rPr>
            </a:br>
            <a:r>
              <a:rPr lang="en-US" sz="4000" b="1" dirty="0">
                <a:solidFill>
                  <a:schemeClr val="accent1"/>
                </a:solidFill>
                <a:latin typeface="Cambria" panose="02040503050406030204" pitchFamily="18" charset="0"/>
              </a:rPr>
              <a:t/>
            </a:r>
            <a:br>
              <a:rPr lang="en-US" sz="4000" b="1" dirty="0">
                <a:solidFill>
                  <a:schemeClr val="accent1"/>
                </a:solidFill>
                <a:latin typeface="Cambria" panose="02040503050406030204" pitchFamily="18" charset="0"/>
              </a:rPr>
            </a:br>
            <a:r>
              <a:rPr lang="en-US" dirty="0" smtClean="0">
                <a:latin typeface="Cambria" panose="02040503050406030204" pitchFamily="18" charset="0"/>
              </a:rPr>
              <a:t/>
            </a:r>
            <a:br>
              <a:rPr lang="en-US" dirty="0" smtClean="0">
                <a:latin typeface="Cambria" panose="02040503050406030204" pitchFamily="18" charset="0"/>
              </a:rPr>
            </a:br>
            <a:endParaRPr lang="vi-VN" sz="3600" dirty="0">
              <a:latin typeface="Cambria" panose="02040503050406030204" pitchFamily="18" charset="0"/>
            </a:endParaRPr>
          </a:p>
        </p:txBody>
      </p:sp>
      <p:sp>
        <p:nvSpPr>
          <p:cNvPr id="3" name="Subtitle 2"/>
          <p:cNvSpPr>
            <a:spLocks noGrp="1"/>
          </p:cNvSpPr>
          <p:nvPr>
            <p:ph type="subTitle" idx="1"/>
          </p:nvPr>
        </p:nvSpPr>
        <p:spPr>
          <a:xfrm>
            <a:off x="467544" y="590527"/>
            <a:ext cx="8496944" cy="5688632"/>
          </a:xfrm>
        </p:spPr>
        <p:txBody>
          <a:bodyPr>
            <a:normAutofit/>
          </a:bodyPr>
          <a:lstStyle/>
          <a:p>
            <a:pPr marL="457200" indent="-457200" algn="l"/>
            <a:r>
              <a:rPr lang="en-US" sz="2400" b="1" dirty="0" smtClean="0">
                <a:solidFill>
                  <a:schemeClr val="tx1"/>
                </a:solidFill>
              </a:rPr>
              <a:t>1.1. </a:t>
            </a:r>
            <a:r>
              <a:rPr lang="en-US" sz="2400" b="1" dirty="0" err="1" smtClean="0">
                <a:solidFill>
                  <a:schemeClr val="tx1"/>
                </a:solidFill>
                <a:latin typeface="Cambria" pitchFamily="18" charset="0"/>
              </a:rPr>
              <a:t>Khái</a:t>
            </a:r>
            <a:r>
              <a:rPr lang="en-US" sz="2400" b="1" dirty="0" smtClean="0">
                <a:solidFill>
                  <a:schemeClr val="tx1"/>
                </a:solidFill>
                <a:latin typeface="Cambria" pitchFamily="18" charset="0"/>
              </a:rPr>
              <a:t> </a:t>
            </a:r>
            <a:r>
              <a:rPr lang="en-US" sz="2400" b="1" dirty="0" err="1" smtClean="0">
                <a:solidFill>
                  <a:schemeClr val="tx1"/>
                </a:solidFill>
                <a:latin typeface="Cambria" pitchFamily="18" charset="0"/>
              </a:rPr>
              <a:t>niệm</a:t>
            </a:r>
            <a:r>
              <a:rPr lang="en-US" sz="2400" b="1" dirty="0" smtClean="0">
                <a:solidFill>
                  <a:schemeClr val="tx1"/>
                </a:solidFill>
                <a:latin typeface="Cambria" pitchFamily="18" charset="0"/>
              </a:rPr>
              <a:t>:</a:t>
            </a:r>
          </a:p>
          <a:p>
            <a:pPr marL="457200" indent="-457200" algn="just">
              <a:buFont typeface="Wingdings" pitchFamily="2" charset="2"/>
              <a:buChar char="Ø"/>
            </a:pPr>
            <a:r>
              <a:rPr lang="en-US" sz="2400" dirty="0" err="1" smtClean="0">
                <a:solidFill>
                  <a:schemeClr val="tx1"/>
                </a:solidFill>
                <a:latin typeface="Cambria" pitchFamily="18" charset="0"/>
              </a:rPr>
              <a:t>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thư</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là</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tên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chung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dùng</a:t>
            </a:r>
            <a:r>
              <a:rPr lang="en-US" sz="2400" dirty="0">
                <a:solidFill>
                  <a:schemeClr val="tx1"/>
                </a:solidFill>
                <a:latin typeface="Cambria" pitchFamily="18" charset="0"/>
              </a:rPr>
              <a:t> </a:t>
            </a:r>
            <a:r>
              <a:rPr lang="en-US" sz="2400" dirty="0" err="1" smtClean="0">
                <a:solidFill>
                  <a:schemeClr val="tx1"/>
                </a:solidFill>
                <a:latin typeface="Cambria" pitchFamily="18" charset="0"/>
              </a:rPr>
              <a:t>để</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gọi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một</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nhóm</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hơn</a:t>
            </a:r>
            <a:r>
              <a:rPr lang="en-US" sz="2400" dirty="0" smtClean="0">
                <a:solidFill>
                  <a:schemeClr val="tx1"/>
                </a:solidFill>
                <a:latin typeface="Cambria" pitchFamily="18" charset="0"/>
              </a:rPr>
              <a:t> 200 </a:t>
            </a:r>
            <a:r>
              <a:rPr lang="en-US" sz="2400" dirty="0" err="1" smtClean="0">
                <a:solidFill>
                  <a:schemeClr val="tx1"/>
                </a:solidFill>
                <a:latin typeface="Cambria" pitchFamily="18" charset="0"/>
              </a:rPr>
              <a:t>loại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bệnh</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khác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nhau</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khác</a:t>
            </a:r>
            <a:r>
              <a:rPr lang="en-US" sz="2400" dirty="0">
                <a:solidFill>
                  <a:schemeClr val="tx1"/>
                </a:solidFill>
                <a:latin typeface="Cambria" pitchFamily="18" charset="0"/>
              </a:rPr>
              <a:t> </a:t>
            </a:r>
            <a:r>
              <a:rPr lang="en-US" sz="2400" dirty="0" err="1" smtClean="0">
                <a:solidFill>
                  <a:schemeClr val="tx1"/>
                </a:solidFill>
                <a:latin typeface="Cambria" pitchFamily="18" charset="0"/>
              </a:rPr>
              <a:t>về</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nguồn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gốc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tế</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bào</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căn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nguyên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tiên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lượng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và</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cách</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điều</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trị</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nhưng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có</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đặc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điểm</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chung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sự</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phân</a:t>
            </a:r>
            <a:r>
              <a:rPr lang="en-US" sz="2400" dirty="0" smtClean="0">
                <a:solidFill>
                  <a:schemeClr val="tx1"/>
                </a:solidFill>
                <a:latin typeface="Cambria" pitchFamily="18" charset="0"/>
              </a:rPr>
              <a:t> chia </a:t>
            </a:r>
            <a:r>
              <a:rPr lang="en-US" sz="2400" dirty="0" err="1" smtClean="0">
                <a:solidFill>
                  <a:schemeClr val="tx1"/>
                </a:solidFill>
                <a:latin typeface="Cambria" pitchFamily="18" charset="0"/>
              </a:rPr>
              <a:t>không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kiểm</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soát</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được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của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tế</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bào</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khả</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năng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tồn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tại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và</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phát</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triển</a:t>
            </a:r>
            <a:r>
              <a:rPr lang="en-US" sz="2400" dirty="0" smtClean="0">
                <a:solidFill>
                  <a:schemeClr val="tx1"/>
                </a:solidFill>
                <a:latin typeface="Cambria" pitchFamily="18" charset="0"/>
              </a:rPr>
              <a:t> ở </a:t>
            </a:r>
            <a:r>
              <a:rPr lang="en-US" sz="2400" dirty="0" err="1" smtClean="0">
                <a:solidFill>
                  <a:schemeClr val="tx1"/>
                </a:solidFill>
                <a:latin typeface="Cambria" pitchFamily="18" charset="0"/>
              </a:rPr>
              <a:t>các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cơ</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quan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và</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tổ</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chức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lạ</a:t>
            </a:r>
            <a:r>
              <a:rPr lang="en-US" sz="2400" dirty="0" smtClean="0">
                <a:solidFill>
                  <a:schemeClr val="tx1"/>
                </a:solidFill>
                <a:latin typeface="Cambria" pitchFamily="18" charset="0"/>
              </a:rPr>
              <a:t>.</a:t>
            </a:r>
          </a:p>
          <a:p>
            <a:pPr marL="457200" indent="-457200" algn="just">
              <a:buFont typeface="Wingdings" pitchFamily="2" charset="2"/>
              <a:buChar char="Ø"/>
            </a:pPr>
            <a:r>
              <a:rPr lang="en-US" sz="2400" dirty="0" err="1" smtClean="0">
                <a:solidFill>
                  <a:schemeClr val="tx1"/>
                </a:solidFill>
                <a:latin typeface="Cambria" pitchFamily="18" charset="0"/>
              </a:rPr>
              <a:t>Điều</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kiện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cần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thiết</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để</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hình</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thành</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thư</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là</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phải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đột</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biến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cả</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hai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nhóm</a:t>
            </a:r>
            <a:r>
              <a:rPr lang="en-US" sz="2400" dirty="0" smtClean="0">
                <a:solidFill>
                  <a:schemeClr val="tx1"/>
                </a:solidFill>
                <a:latin typeface="Cambria" pitchFamily="18" charset="0"/>
              </a:rPr>
              <a:t> gene: gene </a:t>
            </a:r>
            <a:r>
              <a:rPr lang="en-US" sz="2400" dirty="0" err="1" smtClean="0">
                <a:solidFill>
                  <a:schemeClr val="tx1"/>
                </a:solidFill>
                <a:latin typeface="Cambria" pitchFamily="18" charset="0"/>
              </a:rPr>
              <a:t>tiền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thư</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và</a:t>
            </a:r>
            <a:r>
              <a:rPr lang="en-US" sz="2400" dirty="0" smtClean="0">
                <a:solidFill>
                  <a:schemeClr val="tx1"/>
                </a:solidFill>
                <a:latin typeface="Cambria" pitchFamily="18" charset="0"/>
              </a:rPr>
              <a:t> gene </a:t>
            </a:r>
            <a:r>
              <a:rPr lang="en-US" sz="2400" dirty="0" err="1" smtClean="0">
                <a:solidFill>
                  <a:schemeClr val="tx1"/>
                </a:solidFill>
                <a:latin typeface="Cambria" pitchFamily="18" charset="0"/>
              </a:rPr>
              <a:t>chế</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áp</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thư</a:t>
            </a:r>
            <a:r>
              <a:rPr lang="en-US" sz="2400" dirty="0" smtClean="0">
                <a:solidFill>
                  <a:schemeClr val="tx1"/>
                </a:solidFill>
                <a:latin typeface="Cambria" pitchFamily="18" charset="0"/>
              </a:rPr>
              <a:t>.</a:t>
            </a:r>
          </a:p>
          <a:p>
            <a:pPr marL="457200" indent="-457200" algn="just">
              <a:buFont typeface="Wingdings" pitchFamily="2" charset="2"/>
              <a:buChar char="Ø"/>
            </a:pPr>
            <a:r>
              <a:rPr lang="en-US" sz="2400" dirty="0" err="1" smtClean="0">
                <a:solidFill>
                  <a:schemeClr val="tx1"/>
                </a:solidFill>
                <a:latin typeface="Cambria" pitchFamily="18" charset="0"/>
              </a:rPr>
              <a:t>Tế</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bào</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thư</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khác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với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tế</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bào</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thường</a:t>
            </a:r>
            <a:r>
              <a:rPr lang="en-US" sz="2400" dirty="0" smtClean="0">
                <a:solidFill>
                  <a:schemeClr val="tx1"/>
                </a:solidFill>
                <a:latin typeface="Cambria" pitchFamily="18" charset="0"/>
              </a:rPr>
              <a:t> ở </a:t>
            </a:r>
            <a:r>
              <a:rPr lang="en-US" sz="2400" dirty="0" err="1" smtClean="0">
                <a:solidFill>
                  <a:schemeClr val="tx1"/>
                </a:solidFill>
                <a:latin typeface="Cambria" pitchFamily="18" charset="0"/>
              </a:rPr>
              <a:t>những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đặc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trưng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riêng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như</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tránh</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được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sự</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chết</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tế</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bào</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theo</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chương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trình</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khả</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năng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phát</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triển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vô</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hạn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tốc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độ</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phân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bào</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nhanh</a:t>
            </a:r>
            <a:r>
              <a:rPr lang="en-US" sz="2400" dirty="0" smtClean="0">
                <a:solidFill>
                  <a:schemeClr val="tx1"/>
                </a:solidFill>
                <a:latin typeface="Cambria" pitchFamily="18" charset="0"/>
              </a:rPr>
              <a:t>…</a:t>
            </a:r>
          </a:p>
          <a:p>
            <a:pPr marL="457200" indent="-457200" algn="just">
              <a:buFont typeface="Wingdings" pitchFamily="2" charset="2"/>
              <a:buChar char="Ø"/>
            </a:pPr>
            <a:r>
              <a:rPr lang="en-US" sz="2400" dirty="0" err="1" smtClean="0">
                <a:solidFill>
                  <a:schemeClr val="tx1"/>
                </a:solidFill>
                <a:latin typeface="Cambria" pitchFamily="18" charset="0"/>
              </a:rPr>
              <a:t>Tùy</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theo</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loại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và</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giai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đoạn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của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thư</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mà</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việc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điều</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trị</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áp</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dụng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một</a:t>
            </a:r>
            <a:r>
              <a:rPr lang="en-US" sz="2400" dirty="0" smtClean="0">
                <a:solidFill>
                  <a:schemeClr val="tx1"/>
                </a:solidFill>
                <a:latin typeface="Cambria" pitchFamily="18" charset="0"/>
              </a:rPr>
              <a:t> hay </a:t>
            </a:r>
            <a:r>
              <a:rPr lang="en-US" sz="2400" dirty="0" err="1" smtClean="0">
                <a:solidFill>
                  <a:schemeClr val="tx1"/>
                </a:solidFill>
                <a:latin typeface="Cambria" pitchFamily="18" charset="0"/>
              </a:rPr>
              <a:t>nhiều</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phương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pháp</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khác</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nhau</a:t>
            </a:r>
            <a:r>
              <a:rPr lang="en-US" sz="2400" dirty="0" smtClean="0">
                <a:solidFill>
                  <a:schemeClr val="tx1"/>
                </a:solidFill>
                <a:latin typeface="Cambria" pitchFamily="18" charset="0"/>
              </a:rPr>
              <a:t>.</a:t>
            </a:r>
          </a:p>
        </p:txBody>
      </p:sp>
    </p:spTree>
    <p:extLst>
      <p:ext uri="{BB962C8B-B14F-4D97-AF65-F5344CB8AC3E}">
        <p14:creationId xmlns:p14="http://schemas.microsoft.com/office/powerpoint/2010/main" val="3150244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7992888" cy="5262979"/>
          </a:xfrm>
          <a:prstGeom prst="rect">
            <a:avLst/>
          </a:prstGeom>
          <a:noFill/>
        </p:spPr>
        <p:txBody>
          <a:bodyPr wrap="square" rtlCol="0">
            <a:spAutoFit/>
          </a:bodyPr>
          <a:lstStyle/>
          <a:p>
            <a:pPr marL="342900" indent="-342900" algn="just">
              <a:buFont typeface="Wingdings" pitchFamily="2" charset="2"/>
              <a:buChar char="Ø"/>
            </a:pPr>
            <a:r>
              <a:rPr lang="en-US" sz="2400" dirty="0" err="1" smtClean="0">
                <a:latin typeface="Cambria" pitchFamily="18" charset="0"/>
              </a:rPr>
              <a:t>Phân</a:t>
            </a:r>
            <a:r>
              <a:rPr lang="en-US" sz="2400" dirty="0" smtClean="0">
                <a:latin typeface="Cambria" pitchFamily="18" charset="0"/>
              </a:rPr>
              <a:t> chia </a:t>
            </a:r>
            <a:r>
              <a:rPr lang="en-US" sz="2400" dirty="0" err="1" smtClean="0">
                <a:latin typeface="Cambria" pitchFamily="18" charset="0"/>
              </a:rPr>
              <a:t>tế</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 </a:t>
            </a:r>
            <a:r>
              <a:rPr lang="en-US" sz="2400" dirty="0" err="1" smtClean="0">
                <a:latin typeface="Cambria" pitchFamily="18" charset="0"/>
              </a:rPr>
              <a:t>là</a:t>
            </a:r>
            <a:r>
              <a:rPr lang="en-US" sz="2400" dirty="0" smtClean="0">
                <a:latin typeface="Cambria" pitchFamily="18" charset="0"/>
              </a:rPr>
              <a:t> </a:t>
            </a:r>
            <a:r>
              <a:rPr lang="en-US" sz="2400" dirty="0" err="1" smtClean="0">
                <a:latin typeface="Cambria" pitchFamily="18" charset="0"/>
              </a:rPr>
              <a:t>quá</a:t>
            </a:r>
            <a:r>
              <a:rPr lang="en-US" sz="2400" dirty="0" smtClean="0">
                <a:latin typeface="Cambria" pitchFamily="18" charset="0"/>
              </a:rPr>
              <a:t> </a:t>
            </a:r>
            <a:r>
              <a:rPr lang="en-US" sz="2400" dirty="0" err="1" smtClean="0">
                <a:latin typeface="Cambria" pitchFamily="18" charset="0"/>
              </a:rPr>
              <a:t>trình</a:t>
            </a:r>
            <a:r>
              <a:rPr lang="en-US" sz="2400" dirty="0" smtClean="0">
                <a:latin typeface="Cambria" pitchFamily="18" charset="0"/>
              </a:rPr>
              <a:t> </a:t>
            </a:r>
            <a:r>
              <a:rPr lang="en-US" sz="2400" dirty="0" err="1" smtClean="0">
                <a:latin typeface="Cambria" pitchFamily="18" charset="0"/>
              </a:rPr>
              <a:t>sinh</a:t>
            </a:r>
            <a:r>
              <a:rPr lang="en-US" sz="2400" dirty="0" smtClean="0">
                <a:latin typeface="Cambria" pitchFamily="18" charset="0"/>
              </a:rPr>
              <a:t> </a:t>
            </a:r>
            <a:r>
              <a:rPr lang="en-US" sz="2400" dirty="0" err="1" smtClean="0">
                <a:latin typeface="Cambria" pitchFamily="18" charset="0"/>
              </a:rPr>
              <a:t>lý</a:t>
            </a:r>
            <a:r>
              <a:rPr lang="en-US" sz="2400" dirty="0" smtClean="0">
                <a:latin typeface="Cambria" pitchFamily="18" charset="0"/>
              </a:rPr>
              <a:t> </a:t>
            </a:r>
            <a:r>
              <a:rPr lang="en-US" sz="2400" dirty="0" err="1" smtClean="0">
                <a:latin typeface="Cambria" pitchFamily="18" charset="0"/>
              </a:rPr>
              <a:t>xảy</a:t>
            </a:r>
            <a:r>
              <a:rPr lang="en-US" sz="2400" dirty="0" smtClean="0">
                <a:latin typeface="Cambria" pitchFamily="18" charset="0"/>
              </a:rPr>
              <a:t> </a:t>
            </a:r>
            <a:r>
              <a:rPr lang="en-US" sz="2400" dirty="0" err="1" smtClean="0">
                <a:latin typeface="Cambria" pitchFamily="18" charset="0"/>
              </a:rPr>
              <a:t>ra</a:t>
            </a:r>
            <a:r>
              <a:rPr lang="en-US" sz="2400" dirty="0" smtClean="0">
                <a:latin typeface="Cambria" pitchFamily="18" charset="0"/>
              </a:rPr>
              <a:t> </a:t>
            </a:r>
            <a:r>
              <a:rPr lang="en-US" sz="2400" dirty="0" err="1" smtClean="0">
                <a:latin typeface="Cambria" pitchFamily="18" charset="0"/>
              </a:rPr>
              <a:t>trong</a:t>
            </a:r>
            <a:r>
              <a:rPr lang="en-US" sz="2400" dirty="0" smtClean="0">
                <a:latin typeface="Cambria" pitchFamily="18" charset="0"/>
              </a:rPr>
              <a:t> </a:t>
            </a:r>
            <a:r>
              <a:rPr lang="en-US" sz="2400" dirty="0" err="1" smtClean="0">
                <a:latin typeface="Cambria" pitchFamily="18" charset="0"/>
              </a:rPr>
              <a:t>những</a:t>
            </a:r>
            <a:r>
              <a:rPr lang="en-US" sz="2400" dirty="0" smtClean="0">
                <a:latin typeface="Cambria" pitchFamily="18" charset="0"/>
              </a:rPr>
              <a:t> </a:t>
            </a:r>
            <a:r>
              <a:rPr lang="en-US" sz="2400" dirty="0" err="1" smtClean="0">
                <a:latin typeface="Cambria" pitchFamily="18" charset="0"/>
              </a:rPr>
              <a:t>điều</a:t>
            </a:r>
            <a:r>
              <a:rPr lang="en-US" sz="2400" dirty="0" smtClean="0">
                <a:latin typeface="Cambria" pitchFamily="18" charset="0"/>
              </a:rPr>
              <a:t> </a:t>
            </a:r>
            <a:r>
              <a:rPr lang="en-US" sz="2400" dirty="0" err="1" smtClean="0">
                <a:latin typeface="Cambria" pitchFamily="18" charset="0"/>
              </a:rPr>
              <a:t>kiện</a:t>
            </a:r>
            <a:r>
              <a:rPr lang="en-US" sz="2400" dirty="0" smtClean="0">
                <a:latin typeface="Cambria" pitchFamily="18" charset="0"/>
              </a:rPr>
              <a:t> </a:t>
            </a:r>
            <a:r>
              <a:rPr lang="en-US" sz="2400" dirty="0" err="1" smtClean="0">
                <a:latin typeface="Cambria" pitchFamily="18" charset="0"/>
              </a:rPr>
              <a:t>nhất</a:t>
            </a:r>
            <a:r>
              <a:rPr lang="en-US" sz="2400" dirty="0" smtClean="0">
                <a:latin typeface="Cambria" pitchFamily="18" charset="0"/>
              </a:rPr>
              <a:t> </a:t>
            </a:r>
            <a:r>
              <a:rPr lang="en-US" sz="2400" dirty="0" err="1" smtClean="0">
                <a:latin typeface="Cambria" pitchFamily="18" charset="0"/>
              </a:rPr>
              <a:t>định</a:t>
            </a:r>
            <a:r>
              <a:rPr lang="en-US" sz="2400" dirty="0" smtClean="0">
                <a:latin typeface="Cambria" pitchFamily="18" charset="0"/>
              </a:rPr>
              <a:t> ở </a:t>
            </a:r>
            <a:r>
              <a:rPr lang="en-US" sz="2400" dirty="0" err="1" smtClean="0">
                <a:latin typeface="Cambria" pitchFamily="18" charset="0"/>
              </a:rPr>
              <a:t>hầu</a:t>
            </a:r>
            <a:r>
              <a:rPr lang="en-US" sz="2400" dirty="0" smtClean="0">
                <a:latin typeface="Cambria" pitchFamily="18" charset="0"/>
              </a:rPr>
              <a:t> </a:t>
            </a:r>
            <a:r>
              <a:rPr lang="en-US" sz="2400" dirty="0" err="1" smtClean="0">
                <a:latin typeface="Cambria" pitchFamily="18" charset="0"/>
              </a:rPr>
              <a:t>hết</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mô</a:t>
            </a:r>
            <a:r>
              <a:rPr lang="en-US" sz="2400" dirty="0" smtClean="0">
                <a:latin typeface="Cambria" pitchFamily="18" charset="0"/>
              </a:rPr>
              <a:t> </a:t>
            </a:r>
            <a:r>
              <a:rPr lang="en-US" sz="2400" dirty="0" err="1" smtClean="0">
                <a:latin typeface="Cambria" pitchFamily="18" charset="0"/>
              </a:rPr>
              <a:t>trong</a:t>
            </a:r>
            <a:r>
              <a:rPr lang="en-US" sz="2400" dirty="0" smtClean="0">
                <a:latin typeface="Cambria" pitchFamily="18" charset="0"/>
              </a:rPr>
              <a:t> </a:t>
            </a:r>
            <a:r>
              <a:rPr lang="en-US" sz="2400" dirty="0" err="1" smtClean="0">
                <a:latin typeface="Cambria" pitchFamily="18" charset="0"/>
              </a:rPr>
              <a:t>cơ</a:t>
            </a:r>
            <a:r>
              <a:rPr lang="en-US" sz="2400" dirty="0" smtClean="0">
                <a:latin typeface="Cambria" pitchFamily="18" charset="0"/>
              </a:rPr>
              <a:t> </a:t>
            </a:r>
            <a:r>
              <a:rPr lang="en-US" sz="2400" dirty="0" err="1" smtClean="0">
                <a:latin typeface="Cambria" pitchFamily="18" charset="0"/>
              </a:rPr>
              <a:t>thể</a:t>
            </a:r>
            <a:r>
              <a:rPr lang="en-US" sz="2400" dirty="0" smtClean="0">
                <a:latin typeface="Cambria" pitchFamily="18" charset="0"/>
              </a:rPr>
              <a:t> </a:t>
            </a:r>
            <a:r>
              <a:rPr lang="en-US" sz="2400" dirty="0" err="1" smtClean="0">
                <a:latin typeface="Cambria" pitchFamily="18" charset="0"/>
              </a:rPr>
              <a:t>sinh</a:t>
            </a:r>
            <a:r>
              <a:rPr lang="en-US" sz="2400" dirty="0" smtClean="0">
                <a:latin typeface="Cambria" pitchFamily="18" charset="0"/>
              </a:rPr>
              <a:t> </a:t>
            </a:r>
            <a:r>
              <a:rPr lang="en-US" sz="2400" dirty="0" err="1" smtClean="0">
                <a:latin typeface="Cambria" pitchFamily="18" charset="0"/>
              </a:rPr>
              <a:t>vật</a:t>
            </a:r>
            <a:r>
              <a:rPr lang="en-US" sz="2400" dirty="0" smtClean="0">
                <a:latin typeface="Cambria" pitchFamily="18" charset="0"/>
              </a:rPr>
              <a:t> </a:t>
            </a:r>
            <a:r>
              <a:rPr lang="en-US" sz="2400" dirty="0" err="1" smtClean="0">
                <a:latin typeface="Cambria" pitchFamily="18" charset="0"/>
              </a:rPr>
              <a:t>đa</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a:t>
            </a:r>
          </a:p>
          <a:p>
            <a:pPr marL="342900" indent="-342900" algn="just">
              <a:buFont typeface="Wingdings" pitchFamily="2" charset="2"/>
              <a:buChar char="Ø"/>
            </a:pPr>
            <a:r>
              <a:rPr lang="en-US" sz="2400" dirty="0" err="1" smtClean="0">
                <a:latin typeface="Cambria" pitchFamily="18" charset="0"/>
              </a:rPr>
              <a:t>Sự</a:t>
            </a:r>
            <a:r>
              <a:rPr lang="en-US" sz="2400" dirty="0" smtClean="0">
                <a:latin typeface="Cambria" pitchFamily="18" charset="0"/>
              </a:rPr>
              <a:t> </a:t>
            </a:r>
            <a:r>
              <a:rPr lang="en-US" sz="2400" dirty="0" err="1" smtClean="0">
                <a:latin typeface="Cambria" pitchFamily="18" charset="0"/>
              </a:rPr>
              <a:t>tăng</a:t>
            </a:r>
            <a:r>
              <a:rPr lang="en-US" sz="2400" dirty="0" smtClean="0">
                <a:latin typeface="Cambria" pitchFamily="18" charset="0"/>
              </a:rPr>
              <a:t> </a:t>
            </a:r>
            <a:r>
              <a:rPr lang="en-US" sz="2400" dirty="0" err="1" smtClean="0">
                <a:latin typeface="Cambria" pitchFamily="18" charset="0"/>
              </a:rPr>
              <a:t>sinh</a:t>
            </a:r>
            <a:r>
              <a:rPr lang="en-US" sz="2400" dirty="0" smtClean="0">
                <a:latin typeface="Cambria" pitchFamily="18" charset="0"/>
              </a:rPr>
              <a:t> </a:t>
            </a:r>
            <a:r>
              <a:rPr lang="en-US" sz="2400" dirty="0" err="1" smtClean="0">
                <a:latin typeface="Cambria" pitchFamily="18" charset="0"/>
              </a:rPr>
              <a:t>không</a:t>
            </a:r>
            <a:r>
              <a:rPr lang="en-US" sz="2400" dirty="0" smtClean="0">
                <a:latin typeface="Cambria" pitchFamily="18" charset="0"/>
              </a:rPr>
              <a:t> </a:t>
            </a:r>
            <a:r>
              <a:rPr lang="en-US" sz="2400" dirty="0" err="1" smtClean="0">
                <a:latin typeface="Cambria" pitchFamily="18" charset="0"/>
              </a:rPr>
              <a:t>kiểm</a:t>
            </a:r>
            <a:r>
              <a:rPr lang="en-US" sz="2400" dirty="0" smtClean="0">
                <a:latin typeface="Cambria" pitchFamily="18" charset="0"/>
              </a:rPr>
              <a:t> </a:t>
            </a:r>
            <a:r>
              <a:rPr lang="en-US" sz="2400" dirty="0" err="1" smtClean="0">
                <a:latin typeface="Cambria" pitchFamily="18" charset="0"/>
              </a:rPr>
              <a:t>soát</a:t>
            </a:r>
            <a:r>
              <a:rPr lang="en-US" sz="2400" dirty="0" smtClean="0">
                <a:latin typeface="Cambria" pitchFamily="18" charset="0"/>
              </a:rPr>
              <a:t> </a:t>
            </a:r>
            <a:r>
              <a:rPr lang="en-US" sz="2400" dirty="0" err="1" smtClean="0">
                <a:latin typeface="Cambria" pitchFamily="18" charset="0"/>
              </a:rPr>
              <a:t>sẽ</a:t>
            </a:r>
            <a:r>
              <a:rPr lang="en-US" sz="2400" dirty="0" smtClean="0">
                <a:latin typeface="Cambria" pitchFamily="18" charset="0"/>
              </a:rPr>
              <a:t> </a:t>
            </a:r>
            <a:r>
              <a:rPr lang="en-US" sz="2400" dirty="0" err="1" smtClean="0">
                <a:latin typeface="Cambria" pitchFamily="18" charset="0"/>
              </a:rPr>
              <a:t>tạo</a:t>
            </a:r>
            <a:r>
              <a:rPr lang="en-US" sz="2400" dirty="0" smtClean="0">
                <a:latin typeface="Cambria" pitchFamily="18" charset="0"/>
              </a:rPr>
              <a:t> </a:t>
            </a:r>
            <a:r>
              <a:rPr lang="en-US" sz="2400" dirty="0" err="1" smtClean="0">
                <a:latin typeface="Cambria" pitchFamily="18" charset="0"/>
              </a:rPr>
              <a:t>thành</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khối</a:t>
            </a:r>
            <a:r>
              <a:rPr lang="en-US" sz="2400" dirty="0" smtClean="0">
                <a:latin typeface="Cambria" pitchFamily="18" charset="0"/>
              </a:rPr>
              <a:t> u </a:t>
            </a:r>
            <a:r>
              <a:rPr lang="en-US" sz="2400" dirty="0" err="1" smtClean="0">
                <a:latin typeface="Cambria" pitchFamily="18" charset="0"/>
              </a:rPr>
              <a:t>lành</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hay </a:t>
            </a:r>
            <a:r>
              <a:rPr lang="en-US" sz="2400" dirty="0" err="1" smtClean="0">
                <a:latin typeface="Cambria" pitchFamily="18" charset="0"/>
              </a:rPr>
              <a:t>ác</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a:t>
            </a:r>
          </a:p>
          <a:p>
            <a:pPr marL="342900" indent="-342900" algn="just">
              <a:buFont typeface="Wingdings" pitchFamily="2" charset="2"/>
              <a:buChar char="Ø"/>
            </a:pPr>
            <a:r>
              <a:rPr lang="en-US" sz="2400" dirty="0" smtClean="0">
                <a:latin typeface="Cambria" pitchFamily="18" charset="0"/>
              </a:rPr>
              <a:t>U </a:t>
            </a:r>
            <a:r>
              <a:rPr lang="en-US" sz="2400" dirty="0" err="1" smtClean="0">
                <a:latin typeface="Cambria" pitchFamily="18" charset="0"/>
              </a:rPr>
              <a:t>lành</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không</a:t>
            </a:r>
            <a:r>
              <a:rPr lang="en-US" sz="2400" dirty="0" smtClean="0">
                <a:latin typeface="Cambria" pitchFamily="18" charset="0"/>
              </a:rPr>
              <a:t> </a:t>
            </a:r>
            <a:r>
              <a:rPr lang="en-US" sz="2400" dirty="0" err="1" smtClean="0">
                <a:latin typeface="Cambria" pitchFamily="18" charset="0"/>
              </a:rPr>
              <a:t>lan</a:t>
            </a:r>
            <a:r>
              <a:rPr lang="en-US" sz="2400" dirty="0" smtClean="0">
                <a:latin typeface="Cambria" pitchFamily="18" charset="0"/>
              </a:rPr>
              <a:t> </a:t>
            </a:r>
            <a:r>
              <a:rPr lang="en-US" sz="2400" dirty="0" err="1" smtClean="0">
                <a:latin typeface="Cambria" pitchFamily="18" charset="0"/>
              </a:rPr>
              <a:t>tràn</a:t>
            </a:r>
            <a:r>
              <a:rPr lang="en-US" sz="2400" dirty="0" smtClean="0">
                <a:latin typeface="Cambria" pitchFamily="18" charset="0"/>
              </a:rPr>
              <a:t> </a:t>
            </a:r>
            <a:r>
              <a:rPr lang="en-US" sz="2400" dirty="0" err="1" smtClean="0">
                <a:latin typeface="Cambria" pitchFamily="18" charset="0"/>
              </a:rPr>
              <a:t>đến</a:t>
            </a:r>
            <a:r>
              <a:rPr lang="en-US" sz="2400" dirty="0" smtClean="0">
                <a:latin typeface="Cambria" pitchFamily="18" charset="0"/>
              </a:rPr>
              <a:t> </a:t>
            </a:r>
            <a:r>
              <a:rPr lang="en-US" sz="2400" dirty="0" err="1" smtClean="0">
                <a:latin typeface="Cambria" pitchFamily="18" charset="0"/>
              </a:rPr>
              <a:t>những</a:t>
            </a:r>
            <a:r>
              <a:rPr lang="en-US" sz="2400" dirty="0" smtClean="0">
                <a:latin typeface="Cambria" pitchFamily="18" charset="0"/>
              </a:rPr>
              <a:t> </a:t>
            </a:r>
            <a:r>
              <a:rPr lang="en-US" sz="2400" dirty="0" err="1" smtClean="0">
                <a:latin typeface="Cambria" pitchFamily="18" charset="0"/>
              </a:rPr>
              <a:t>nơi</a:t>
            </a:r>
            <a:r>
              <a:rPr lang="en-US" sz="2400" dirty="0" smtClean="0">
                <a:latin typeface="Cambria" pitchFamily="18" charset="0"/>
              </a:rPr>
              <a:t> </a:t>
            </a:r>
            <a:r>
              <a:rPr lang="en-US" sz="2400" dirty="0" err="1" smtClean="0">
                <a:latin typeface="Cambria" pitchFamily="18" charset="0"/>
              </a:rPr>
              <a:t>khác</a:t>
            </a:r>
            <a:r>
              <a:rPr lang="en-US" sz="2400" dirty="0" smtClean="0">
                <a:latin typeface="Cambria" pitchFamily="18" charset="0"/>
              </a:rPr>
              <a:t> hay </a:t>
            </a:r>
            <a:r>
              <a:rPr lang="en-US" sz="2400" dirty="0" err="1" smtClean="0">
                <a:latin typeface="Cambria" pitchFamily="18" charset="0"/>
              </a:rPr>
              <a:t>xâm</a:t>
            </a:r>
            <a:r>
              <a:rPr lang="en-US" sz="2400" dirty="0" smtClean="0">
                <a:latin typeface="Cambria" pitchFamily="18" charset="0"/>
              </a:rPr>
              <a:t> </a:t>
            </a:r>
            <a:r>
              <a:rPr lang="en-US" sz="2400" dirty="0" err="1" smtClean="0">
                <a:latin typeface="Cambria" pitchFamily="18" charset="0"/>
              </a:rPr>
              <a:t>lấn</a:t>
            </a:r>
            <a:r>
              <a:rPr lang="en-US" sz="2400" dirty="0" smtClean="0">
                <a:latin typeface="Cambria" pitchFamily="18" charset="0"/>
              </a:rPr>
              <a:t> </a:t>
            </a:r>
            <a:r>
              <a:rPr lang="en-US" sz="2400" dirty="0" err="1" smtClean="0">
                <a:latin typeface="Cambria" pitchFamily="18" charset="0"/>
              </a:rPr>
              <a:t>vào</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mô</a:t>
            </a:r>
            <a:r>
              <a:rPr lang="en-US" sz="2400" dirty="0" smtClean="0">
                <a:latin typeface="Cambria" pitchFamily="18" charset="0"/>
              </a:rPr>
              <a:t>, </a:t>
            </a:r>
            <a:r>
              <a:rPr lang="en-US" sz="2400" dirty="0" err="1" smtClean="0">
                <a:latin typeface="Cambria" pitchFamily="18" charset="0"/>
              </a:rPr>
              <a:t>hiếm</a:t>
            </a:r>
            <a:r>
              <a:rPr lang="en-US" sz="2400" dirty="0" smtClean="0">
                <a:latin typeface="Cambria" pitchFamily="18" charset="0"/>
              </a:rPr>
              <a:t> </a:t>
            </a:r>
            <a:r>
              <a:rPr lang="en-US" sz="2400" dirty="0" err="1" smtClean="0">
                <a:latin typeface="Cambria" pitchFamily="18" charset="0"/>
              </a:rPr>
              <a:t>khi</a:t>
            </a:r>
            <a:r>
              <a:rPr lang="en-US" sz="2400" dirty="0" smtClean="0">
                <a:latin typeface="Cambria" pitchFamily="18" charset="0"/>
              </a:rPr>
              <a:t> </a:t>
            </a:r>
            <a:r>
              <a:rPr lang="en-US" sz="2400" dirty="0" err="1" smtClean="0">
                <a:latin typeface="Cambria" pitchFamily="18" charset="0"/>
              </a:rPr>
              <a:t>đe</a:t>
            </a:r>
            <a:r>
              <a:rPr lang="en-US" sz="2400" dirty="0" smtClean="0">
                <a:latin typeface="Cambria" pitchFamily="18" charset="0"/>
              </a:rPr>
              <a:t> </a:t>
            </a:r>
            <a:r>
              <a:rPr lang="en-US" sz="2400" dirty="0" err="1" smtClean="0">
                <a:latin typeface="Cambria" pitchFamily="18" charset="0"/>
              </a:rPr>
              <a:t>dọa</a:t>
            </a:r>
            <a:r>
              <a:rPr lang="en-US" sz="2400" dirty="0" smtClean="0">
                <a:latin typeface="Cambria" pitchFamily="18" charset="0"/>
              </a:rPr>
              <a:t> </a:t>
            </a:r>
            <a:r>
              <a:rPr lang="en-US" sz="2400" dirty="0" err="1" smtClean="0">
                <a:latin typeface="Cambria" pitchFamily="18" charset="0"/>
              </a:rPr>
              <a:t>đến</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mạng</a:t>
            </a:r>
            <a:r>
              <a:rPr lang="en-US" sz="2400" dirty="0" smtClean="0">
                <a:latin typeface="Cambria" pitchFamily="18" charset="0"/>
              </a:rPr>
              <a:t>. U </a:t>
            </a:r>
            <a:r>
              <a:rPr lang="en-US" sz="2400" dirty="0" err="1" smtClean="0">
                <a:latin typeface="Cambria" pitchFamily="18" charset="0"/>
              </a:rPr>
              <a:t>ác</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xâm</a:t>
            </a:r>
            <a:r>
              <a:rPr lang="en-US" sz="2400" dirty="0" smtClean="0">
                <a:latin typeface="Cambria" pitchFamily="18" charset="0"/>
              </a:rPr>
              <a:t> </a:t>
            </a:r>
            <a:r>
              <a:rPr lang="en-US" sz="2400" dirty="0" err="1" smtClean="0">
                <a:latin typeface="Cambria" pitchFamily="18" charset="0"/>
              </a:rPr>
              <a:t>lấn</a:t>
            </a:r>
            <a:r>
              <a:rPr lang="en-US" sz="2400" dirty="0" smtClean="0">
                <a:latin typeface="Cambria" pitchFamily="18" charset="0"/>
              </a:rPr>
              <a:t> </a:t>
            </a:r>
            <a:r>
              <a:rPr lang="en-US" sz="2400" dirty="0" err="1" smtClean="0">
                <a:latin typeface="Cambria" pitchFamily="18" charset="0"/>
              </a:rPr>
              <a:t>vào</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cơ</a:t>
            </a:r>
            <a:r>
              <a:rPr lang="en-US" sz="2400" dirty="0" smtClean="0">
                <a:latin typeface="Cambria" pitchFamily="18" charset="0"/>
              </a:rPr>
              <a:t> </a:t>
            </a:r>
            <a:r>
              <a:rPr lang="en-US" sz="2400" dirty="0" err="1" smtClean="0">
                <a:latin typeface="Cambria" pitchFamily="18" charset="0"/>
              </a:rPr>
              <a:t>quan</a:t>
            </a:r>
            <a:r>
              <a:rPr lang="en-US" sz="2400" dirty="0" smtClean="0">
                <a:latin typeface="Cambria" pitchFamily="18" charset="0"/>
              </a:rPr>
              <a:t> </a:t>
            </a:r>
            <a:r>
              <a:rPr lang="en-US" sz="2400" dirty="0" err="1" smtClean="0">
                <a:latin typeface="Cambria" pitchFamily="18" charset="0"/>
              </a:rPr>
              <a:t>khác</a:t>
            </a:r>
            <a:r>
              <a:rPr lang="en-US" sz="2400" dirty="0" smtClean="0">
                <a:latin typeface="Cambria" pitchFamily="18" charset="0"/>
              </a:rPr>
              <a:t>, </a:t>
            </a:r>
            <a:r>
              <a:rPr lang="en-US" sz="2400" dirty="0" err="1" smtClean="0">
                <a:latin typeface="Cambria" pitchFamily="18" charset="0"/>
              </a:rPr>
              <a:t>lan</a:t>
            </a:r>
            <a:r>
              <a:rPr lang="en-US" sz="2400" dirty="0" smtClean="0">
                <a:latin typeface="Cambria" pitchFamily="18" charset="0"/>
              </a:rPr>
              <a:t> </a:t>
            </a:r>
            <a:r>
              <a:rPr lang="en-US" sz="2400" dirty="0" err="1" smtClean="0">
                <a:latin typeface="Cambria" pitchFamily="18" charset="0"/>
              </a:rPr>
              <a:t>đến</a:t>
            </a:r>
            <a:r>
              <a:rPr lang="en-US" sz="2400" dirty="0" smtClean="0">
                <a:latin typeface="Cambria" pitchFamily="18" charset="0"/>
              </a:rPr>
              <a:t> </a:t>
            </a:r>
            <a:r>
              <a:rPr lang="en-US" sz="2400" dirty="0" err="1" smtClean="0">
                <a:latin typeface="Cambria" pitchFamily="18" charset="0"/>
              </a:rPr>
              <a:t>những</a:t>
            </a:r>
            <a:r>
              <a:rPr lang="en-US" sz="2400" dirty="0" smtClean="0">
                <a:latin typeface="Cambria" pitchFamily="18" charset="0"/>
              </a:rPr>
              <a:t> </a:t>
            </a:r>
            <a:r>
              <a:rPr lang="en-US" sz="2400" dirty="0" err="1" smtClean="0">
                <a:latin typeface="Cambria" pitchFamily="18" charset="0"/>
              </a:rPr>
              <a:t>nơi</a:t>
            </a:r>
            <a:r>
              <a:rPr lang="en-US" sz="2400" dirty="0" smtClean="0">
                <a:latin typeface="Cambria" pitchFamily="18" charset="0"/>
              </a:rPr>
              <a:t> </a:t>
            </a:r>
            <a:r>
              <a:rPr lang="en-US" sz="2400" dirty="0" err="1" smtClean="0">
                <a:latin typeface="Cambria" pitchFamily="18" charset="0"/>
              </a:rPr>
              <a:t>xa</a:t>
            </a:r>
            <a:r>
              <a:rPr lang="en-US" sz="2400" dirty="0" smtClean="0">
                <a:latin typeface="Cambria" pitchFamily="18" charset="0"/>
              </a:rPr>
              <a:t> </a:t>
            </a:r>
            <a:r>
              <a:rPr lang="en-US" sz="2400" dirty="0" err="1" smtClean="0">
                <a:latin typeface="Cambria" pitchFamily="18" charset="0"/>
              </a:rPr>
              <a:t>hơn</a:t>
            </a:r>
            <a:r>
              <a:rPr lang="en-US" sz="2400" dirty="0" smtClean="0">
                <a:latin typeface="Cambria" pitchFamily="18" charset="0"/>
              </a:rPr>
              <a:t>, </a:t>
            </a:r>
            <a:r>
              <a:rPr lang="en-US" sz="2400" dirty="0" err="1" smtClean="0">
                <a:latin typeface="Cambria" pitchFamily="18" charset="0"/>
              </a:rPr>
              <a:t>đe</a:t>
            </a:r>
            <a:r>
              <a:rPr lang="en-US" sz="2400" dirty="0" smtClean="0">
                <a:latin typeface="Cambria" pitchFamily="18" charset="0"/>
              </a:rPr>
              <a:t> </a:t>
            </a:r>
            <a:r>
              <a:rPr lang="en-US" sz="2400" dirty="0" err="1" smtClean="0">
                <a:latin typeface="Cambria" pitchFamily="18" charset="0"/>
              </a:rPr>
              <a:t>dọa</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mạng</a:t>
            </a:r>
            <a:r>
              <a:rPr lang="en-US" sz="2400" dirty="0" smtClean="0">
                <a:latin typeface="Cambria" pitchFamily="18" charset="0"/>
              </a:rPr>
              <a:t>.</a:t>
            </a:r>
          </a:p>
          <a:p>
            <a:pPr marL="342900" indent="-342900" algn="just">
              <a:buFont typeface="Wingdings" pitchFamily="2" charset="2"/>
              <a:buChar char="Ø"/>
            </a:pPr>
            <a:r>
              <a:rPr lang="en-US" sz="2400" dirty="0" err="1" smtClean="0">
                <a:latin typeface="Cambria" pitchFamily="18" charset="0"/>
              </a:rPr>
              <a:t>Hơn</a:t>
            </a:r>
            <a:r>
              <a:rPr lang="en-US" sz="2400" dirty="0" smtClean="0">
                <a:latin typeface="Cambria" pitchFamily="18" charset="0"/>
              </a:rPr>
              <a:t> </a:t>
            </a:r>
            <a:r>
              <a:rPr lang="en-US" sz="2400" dirty="0" err="1" smtClean="0">
                <a:latin typeface="Cambria" pitchFamily="18" charset="0"/>
              </a:rPr>
              <a:t>phân</a:t>
            </a:r>
            <a:r>
              <a:rPr lang="en-US" sz="2400" dirty="0" smtClean="0">
                <a:latin typeface="Cambria" pitchFamily="18" charset="0"/>
              </a:rPr>
              <a:t> </a:t>
            </a:r>
            <a:r>
              <a:rPr lang="en-US" sz="2400" dirty="0" err="1" smtClean="0">
                <a:latin typeface="Cambria" pitchFamily="18" charset="0"/>
              </a:rPr>
              <a:t>nửa</a:t>
            </a:r>
            <a:r>
              <a:rPr lang="en-US" sz="2400" dirty="0" smtClean="0">
                <a:latin typeface="Cambria" pitchFamily="18" charset="0"/>
              </a:rPr>
              <a:t> </a:t>
            </a:r>
            <a:r>
              <a:rPr lang="en-US" sz="2400" dirty="0" err="1" smtClean="0">
                <a:latin typeface="Cambria" pitchFamily="18" charset="0"/>
              </a:rPr>
              <a:t>số</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a:t>
            </a:r>
            <a:r>
              <a:rPr lang="en-US" sz="2400" dirty="0" err="1" smtClean="0">
                <a:latin typeface="Cambria" pitchFamily="18" charset="0"/>
              </a:rPr>
              <a:t>có</a:t>
            </a:r>
            <a:r>
              <a:rPr lang="en-US" sz="2400" dirty="0" smtClean="0">
                <a:latin typeface="Cambria" pitchFamily="18" charset="0"/>
              </a:rPr>
              <a:t> </a:t>
            </a:r>
            <a:r>
              <a:rPr lang="en-US" sz="2400" dirty="0" err="1" smtClean="0">
                <a:latin typeface="Cambria" pitchFamily="18" charset="0"/>
              </a:rPr>
              <a:t>tổn</a:t>
            </a:r>
            <a:r>
              <a:rPr lang="en-US" sz="2400" dirty="0" smtClean="0">
                <a:latin typeface="Cambria" pitchFamily="18" charset="0"/>
              </a:rPr>
              <a:t> </a:t>
            </a:r>
            <a:r>
              <a:rPr lang="en-US" sz="2400" dirty="0" err="1" smtClean="0">
                <a:latin typeface="Cambria" pitchFamily="18" charset="0"/>
              </a:rPr>
              <a:t>thương</a:t>
            </a:r>
            <a:r>
              <a:rPr lang="en-US" sz="2400" dirty="0" smtClean="0">
                <a:latin typeface="Cambria" pitchFamily="18" charset="0"/>
              </a:rPr>
              <a:t> gene p53-một protein </a:t>
            </a:r>
            <a:r>
              <a:rPr lang="en-US" sz="2400" dirty="0" err="1" smtClean="0">
                <a:latin typeface="Cambria" pitchFamily="18" charset="0"/>
              </a:rPr>
              <a:t>quan</a:t>
            </a:r>
            <a:r>
              <a:rPr lang="en-US" sz="2400" dirty="0" smtClean="0">
                <a:latin typeface="Cambria" pitchFamily="18" charset="0"/>
              </a:rPr>
              <a:t> </a:t>
            </a:r>
            <a:r>
              <a:rPr lang="en-US" sz="2400" dirty="0" err="1" smtClean="0">
                <a:latin typeface="Cambria" pitchFamily="18" charset="0"/>
              </a:rPr>
              <a:t>trọng</a:t>
            </a:r>
            <a:r>
              <a:rPr lang="en-US" sz="2400" dirty="0" smtClean="0">
                <a:latin typeface="Cambria" pitchFamily="18" charset="0"/>
              </a:rPr>
              <a:t> </a:t>
            </a:r>
            <a:r>
              <a:rPr lang="en-US" sz="2400" dirty="0" err="1" smtClean="0">
                <a:latin typeface="Cambria" pitchFamily="18" charset="0"/>
              </a:rPr>
              <a:t>trong</a:t>
            </a:r>
            <a:r>
              <a:rPr lang="en-US" sz="2400" dirty="0" smtClean="0">
                <a:latin typeface="Cambria" pitchFamily="18" charset="0"/>
              </a:rPr>
              <a:t> </a:t>
            </a:r>
            <a:r>
              <a:rPr lang="en-US" sz="2400" dirty="0" err="1" smtClean="0">
                <a:latin typeface="Cambria" pitchFamily="18" charset="0"/>
              </a:rPr>
              <a:t>điều</a:t>
            </a:r>
            <a:r>
              <a:rPr lang="en-US" sz="2400" dirty="0" smtClean="0">
                <a:latin typeface="Cambria" pitchFamily="18" charset="0"/>
              </a:rPr>
              <a:t> </a:t>
            </a:r>
            <a:r>
              <a:rPr lang="en-US" sz="2400" dirty="0" err="1" smtClean="0">
                <a:latin typeface="Cambria" pitchFamily="18" charset="0"/>
              </a:rPr>
              <a:t>hòa</a:t>
            </a:r>
            <a:r>
              <a:rPr lang="en-US" sz="2400" dirty="0" smtClean="0">
                <a:latin typeface="Cambria" pitchFamily="18" charset="0"/>
              </a:rPr>
              <a:t> </a:t>
            </a:r>
            <a:r>
              <a:rPr lang="en-US" sz="2400" dirty="0" err="1" smtClean="0">
                <a:latin typeface="Cambria" pitchFamily="18" charset="0"/>
              </a:rPr>
              <a:t>chu</a:t>
            </a:r>
            <a:r>
              <a:rPr lang="en-US" sz="2400" dirty="0" smtClean="0">
                <a:latin typeface="Cambria" pitchFamily="18" charset="0"/>
              </a:rPr>
              <a:t> </a:t>
            </a:r>
            <a:r>
              <a:rPr lang="en-US" sz="2400" dirty="0" err="1" smtClean="0">
                <a:latin typeface="Cambria" pitchFamily="18" charset="0"/>
              </a:rPr>
              <a:t>kỳ</a:t>
            </a:r>
            <a:r>
              <a:rPr lang="en-US" sz="2400" dirty="0" smtClean="0">
                <a:latin typeface="Cambria" pitchFamily="18" charset="0"/>
              </a:rPr>
              <a:t> </a:t>
            </a:r>
            <a:r>
              <a:rPr lang="en-US" sz="2400" dirty="0" err="1" smtClean="0">
                <a:latin typeface="Cambria" pitchFamily="18" charset="0"/>
              </a:rPr>
              <a:t>tế</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a:t>
            </a:r>
          </a:p>
          <a:p>
            <a:pPr marL="342900" indent="-342900" algn="just">
              <a:buFont typeface="Wingdings" pitchFamily="2" charset="2"/>
              <a:buChar char="Ø"/>
            </a:pP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chất</a:t>
            </a:r>
            <a:r>
              <a:rPr lang="en-US" sz="2400" dirty="0" smtClean="0">
                <a:latin typeface="Cambria" pitchFamily="18" charset="0"/>
              </a:rPr>
              <a:t> </a:t>
            </a:r>
            <a:r>
              <a:rPr lang="en-US" sz="2400" dirty="0" err="1" smtClean="0">
                <a:latin typeface="Cambria" pitchFamily="18" charset="0"/>
              </a:rPr>
              <a:t>đặc</a:t>
            </a:r>
            <a:r>
              <a:rPr lang="en-US" sz="2400" dirty="0" smtClean="0">
                <a:latin typeface="Cambria" pitchFamily="18" charset="0"/>
              </a:rPr>
              <a:t> </a:t>
            </a:r>
            <a:r>
              <a:rPr lang="en-US" sz="2400" dirty="0" err="1" smtClean="0">
                <a:latin typeface="Cambria" pitchFamily="18" charset="0"/>
              </a:rPr>
              <a:t>trưng</a:t>
            </a:r>
            <a:r>
              <a:rPr lang="en-US" sz="2400" dirty="0" smtClean="0">
                <a:latin typeface="Cambria" pitchFamily="18" charset="0"/>
              </a:rPr>
              <a:t> </a:t>
            </a:r>
            <a:r>
              <a:rPr lang="en-US" sz="2400" dirty="0" err="1" smtClean="0">
                <a:latin typeface="Cambria" pitchFamily="18" charset="0"/>
              </a:rPr>
              <a:t>của</a:t>
            </a:r>
            <a:r>
              <a:rPr lang="en-US" sz="2400" dirty="0" smtClean="0">
                <a:latin typeface="Cambria" pitchFamily="18" charset="0"/>
              </a:rPr>
              <a:t> </a:t>
            </a:r>
            <a:r>
              <a:rPr lang="en-US" sz="2400" dirty="0" err="1" smtClean="0">
                <a:latin typeface="Cambria" pitchFamily="18" charset="0"/>
              </a:rPr>
              <a:t>tế</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 </a:t>
            </a:r>
            <a:r>
              <a:rPr lang="en-US" sz="2400" dirty="0" err="1" smtClean="0">
                <a:latin typeface="Cambria" pitchFamily="18" charset="0"/>
              </a:rPr>
              <a:t>ác</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tránh</a:t>
            </a:r>
            <a:r>
              <a:rPr lang="en-US" sz="2400" dirty="0" smtClean="0">
                <a:latin typeface="Cambria" pitchFamily="18" charset="0"/>
              </a:rPr>
              <a:t> </a:t>
            </a:r>
            <a:r>
              <a:rPr lang="en-US" sz="2400" dirty="0" err="1" smtClean="0">
                <a:latin typeface="Cambria" pitchFamily="18" charset="0"/>
              </a:rPr>
              <a:t>được</a:t>
            </a:r>
            <a:r>
              <a:rPr lang="en-US" sz="2400" dirty="0" smtClean="0">
                <a:latin typeface="Cambria" pitchFamily="18" charset="0"/>
              </a:rPr>
              <a:t> apoptosis, </a:t>
            </a:r>
            <a:r>
              <a:rPr lang="en-US" sz="2400" dirty="0" err="1" smtClean="0">
                <a:latin typeface="Cambria" pitchFamily="18" charset="0"/>
              </a:rPr>
              <a:t>khả</a:t>
            </a:r>
            <a:r>
              <a:rPr lang="en-US" sz="2400" dirty="0" smtClean="0">
                <a:latin typeface="Cambria" pitchFamily="18" charset="0"/>
              </a:rPr>
              <a:t> </a:t>
            </a:r>
            <a:r>
              <a:rPr lang="en-US" sz="2400" dirty="0" err="1" smtClean="0">
                <a:latin typeface="Cambria" pitchFamily="18" charset="0"/>
              </a:rPr>
              <a:t>năng</a:t>
            </a:r>
            <a:r>
              <a:rPr lang="en-US" sz="2400" dirty="0" smtClean="0">
                <a:latin typeface="Cambria" pitchFamily="18" charset="0"/>
              </a:rPr>
              <a:t> </a:t>
            </a:r>
            <a:r>
              <a:rPr lang="en-US" sz="2400" dirty="0" err="1" smtClean="0">
                <a:latin typeface="Cambria" pitchFamily="18" charset="0"/>
              </a:rPr>
              <a:t>phát</a:t>
            </a:r>
            <a:r>
              <a:rPr lang="en-US" sz="2400" dirty="0" smtClean="0">
                <a:latin typeface="Cambria" pitchFamily="18" charset="0"/>
              </a:rPr>
              <a:t> </a:t>
            </a:r>
            <a:r>
              <a:rPr lang="en-US" sz="2400" dirty="0" err="1" smtClean="0">
                <a:latin typeface="Cambria" pitchFamily="18" charset="0"/>
              </a:rPr>
              <a:t>triển</a:t>
            </a:r>
            <a:r>
              <a:rPr lang="en-US" sz="2400" dirty="0" smtClean="0">
                <a:latin typeface="Cambria" pitchFamily="18" charset="0"/>
              </a:rPr>
              <a:t> </a:t>
            </a:r>
            <a:r>
              <a:rPr lang="en-US" sz="2400" dirty="0" err="1" smtClean="0">
                <a:latin typeface="Cambria" pitchFamily="18" charset="0"/>
              </a:rPr>
              <a:t>vô</a:t>
            </a:r>
            <a:r>
              <a:rPr lang="en-US" sz="2400" dirty="0" smtClean="0">
                <a:latin typeface="Cambria" pitchFamily="18" charset="0"/>
              </a:rPr>
              <a:t> </a:t>
            </a:r>
            <a:r>
              <a:rPr lang="en-US" sz="2400" dirty="0" err="1" smtClean="0">
                <a:latin typeface="Cambria" pitchFamily="18" charset="0"/>
              </a:rPr>
              <a:t>hạn</a:t>
            </a:r>
            <a:r>
              <a:rPr lang="en-US" sz="2400" dirty="0" smtClean="0">
                <a:latin typeface="Cambria" pitchFamily="18" charset="0"/>
              </a:rPr>
              <a:t>, </a:t>
            </a:r>
            <a:r>
              <a:rPr lang="en-US" sz="2400" dirty="0" err="1" smtClean="0">
                <a:latin typeface="Cambria" pitchFamily="18" charset="0"/>
              </a:rPr>
              <a:t>tự</a:t>
            </a:r>
            <a:r>
              <a:rPr lang="en-US" sz="2400" dirty="0" smtClean="0">
                <a:latin typeface="Cambria" pitchFamily="18" charset="0"/>
              </a:rPr>
              <a:t> </a:t>
            </a:r>
            <a:r>
              <a:rPr lang="en-US" sz="2400" dirty="0" err="1" smtClean="0">
                <a:latin typeface="Cambria" pitchFamily="18" charset="0"/>
              </a:rPr>
              <a:t>cung</a:t>
            </a:r>
            <a:r>
              <a:rPr lang="en-US" sz="2400" dirty="0" smtClean="0">
                <a:latin typeface="Cambria" pitchFamily="18" charset="0"/>
              </a:rPr>
              <a:t> </a:t>
            </a:r>
            <a:r>
              <a:rPr lang="en-US" sz="2400" dirty="0" err="1" smtClean="0">
                <a:latin typeface="Cambria" pitchFamily="18" charset="0"/>
              </a:rPr>
              <a:t>cấp</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yeus</a:t>
            </a:r>
            <a:r>
              <a:rPr lang="en-US" sz="2400" dirty="0" smtClean="0">
                <a:latin typeface="Cambria" pitchFamily="18" charset="0"/>
              </a:rPr>
              <a:t> </a:t>
            </a:r>
            <a:r>
              <a:rPr lang="en-US" sz="2400" dirty="0" err="1" smtClean="0">
                <a:latin typeface="Cambria" pitchFamily="18" charset="0"/>
              </a:rPr>
              <a:t>tố</a:t>
            </a:r>
            <a:r>
              <a:rPr lang="en-US" sz="2400" dirty="0" smtClean="0">
                <a:latin typeface="Cambria" pitchFamily="18" charset="0"/>
              </a:rPr>
              <a:t> </a:t>
            </a:r>
            <a:r>
              <a:rPr lang="en-US" sz="2400" dirty="0" err="1" smtClean="0">
                <a:latin typeface="Cambria" pitchFamily="18" charset="0"/>
              </a:rPr>
              <a:t>phát</a:t>
            </a:r>
            <a:r>
              <a:rPr lang="en-US" sz="2400" dirty="0" smtClean="0">
                <a:latin typeface="Cambria" pitchFamily="18" charset="0"/>
              </a:rPr>
              <a:t> </a:t>
            </a:r>
            <a:r>
              <a:rPr lang="en-US" sz="2400" dirty="0" err="1" smtClean="0">
                <a:latin typeface="Cambria" pitchFamily="18" charset="0"/>
              </a:rPr>
              <a:t>triển</a:t>
            </a:r>
            <a:r>
              <a:rPr lang="en-US" sz="2400" dirty="0" smtClean="0">
                <a:latin typeface="Cambria" pitchFamily="18" charset="0"/>
              </a:rPr>
              <a:t>, </a:t>
            </a:r>
            <a:r>
              <a:rPr lang="en-US" sz="2400" dirty="0" err="1" smtClean="0">
                <a:latin typeface="Cambria" pitchFamily="18" charset="0"/>
              </a:rPr>
              <a:t>tốc</a:t>
            </a:r>
            <a:r>
              <a:rPr lang="en-US" sz="2400" dirty="0" smtClean="0">
                <a:latin typeface="Cambria" pitchFamily="18" charset="0"/>
              </a:rPr>
              <a:t> </a:t>
            </a:r>
            <a:r>
              <a:rPr lang="en-US" sz="2400" dirty="0" err="1" smtClean="0">
                <a:latin typeface="Cambria" pitchFamily="18" charset="0"/>
              </a:rPr>
              <a:t>độ</a:t>
            </a:r>
            <a:r>
              <a:rPr lang="en-US" sz="2400" dirty="0" smtClean="0">
                <a:latin typeface="Cambria" pitchFamily="18" charset="0"/>
              </a:rPr>
              <a:t> </a:t>
            </a:r>
            <a:r>
              <a:rPr lang="en-US" sz="2400" dirty="0" err="1" smtClean="0">
                <a:latin typeface="Cambria" pitchFamily="18" charset="0"/>
              </a:rPr>
              <a:t>phân</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 </a:t>
            </a:r>
            <a:r>
              <a:rPr lang="en-US" sz="2400" dirty="0" err="1" smtClean="0">
                <a:latin typeface="Cambria" pitchFamily="18" charset="0"/>
              </a:rPr>
              <a:t>gia</a:t>
            </a:r>
            <a:r>
              <a:rPr lang="en-US" sz="2400" dirty="0" smtClean="0">
                <a:latin typeface="Cambria" pitchFamily="18" charset="0"/>
              </a:rPr>
              <a:t> </a:t>
            </a:r>
            <a:r>
              <a:rPr lang="en-US" sz="2400" dirty="0" err="1" smtClean="0">
                <a:latin typeface="Cambria" pitchFamily="18" charset="0"/>
              </a:rPr>
              <a:t>tăng</a:t>
            </a:r>
            <a:r>
              <a:rPr lang="en-US" sz="2400" dirty="0" smtClean="0">
                <a:latin typeface="Cambria" pitchFamily="18" charset="0"/>
              </a:rPr>
              <a:t>…</a:t>
            </a:r>
            <a:endParaRPr lang="en-US" sz="2400" dirty="0">
              <a:latin typeface="Cambria" pitchFamily="18" charset="0"/>
            </a:endParaRPr>
          </a:p>
        </p:txBody>
      </p:sp>
    </p:spTree>
    <p:extLst>
      <p:ext uri="{BB962C8B-B14F-4D97-AF65-F5344CB8AC3E}">
        <p14:creationId xmlns:p14="http://schemas.microsoft.com/office/powerpoint/2010/main" val="148843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4320480" cy="5793507"/>
          </a:xfrm>
        </p:spPr>
        <p:txBody>
          <a:bodyPr>
            <a:normAutofit lnSpcReduction="10000"/>
          </a:bodyPr>
          <a:lstStyle/>
          <a:p>
            <a:pPr marL="0" indent="0">
              <a:buNone/>
            </a:pPr>
            <a:r>
              <a:rPr lang="en-US" sz="2400" b="1" dirty="0" smtClean="0">
                <a:latin typeface="Cambria" pitchFamily="18" charset="0"/>
              </a:rPr>
              <a:t>1.2. </a:t>
            </a:r>
            <a:r>
              <a:rPr lang="en-US" sz="2400" b="1" dirty="0" err="1" smtClean="0">
                <a:latin typeface="Cambria" pitchFamily="18" charset="0"/>
              </a:rPr>
              <a:t>Dịch</a:t>
            </a:r>
            <a:r>
              <a:rPr lang="en-US" sz="2400" b="1" dirty="0" smtClean="0">
                <a:latin typeface="Cambria" pitchFamily="18" charset="0"/>
              </a:rPr>
              <a:t> </a:t>
            </a:r>
            <a:r>
              <a:rPr lang="en-US" sz="2400" b="1" dirty="0" err="1" smtClean="0">
                <a:latin typeface="Cambria" pitchFamily="18" charset="0"/>
              </a:rPr>
              <a:t>tễ</a:t>
            </a:r>
            <a:r>
              <a:rPr lang="en-US" sz="2400" b="1" dirty="0" smtClean="0">
                <a:latin typeface="Cambria" pitchFamily="18" charset="0"/>
              </a:rPr>
              <a:t>:</a:t>
            </a:r>
          </a:p>
          <a:p>
            <a:pPr algn="just">
              <a:buFont typeface="Wingdings" pitchFamily="2" charset="2"/>
              <a:buChar char="v"/>
            </a:pPr>
            <a:r>
              <a:rPr lang="en-US" sz="2400" dirty="0" err="1" smtClean="0">
                <a:latin typeface="Cambria" pitchFamily="18" charset="0"/>
              </a:rPr>
              <a:t>Quốc</a:t>
            </a:r>
            <a:r>
              <a:rPr lang="en-US" sz="2400" dirty="0" smtClean="0">
                <a:latin typeface="Cambria" pitchFamily="18" charset="0"/>
              </a:rPr>
              <a:t> </a:t>
            </a:r>
            <a:r>
              <a:rPr lang="en-US" sz="2400" dirty="0" err="1" smtClean="0">
                <a:latin typeface="Cambria" pitchFamily="18" charset="0"/>
              </a:rPr>
              <a:t>tế</a:t>
            </a:r>
            <a:r>
              <a:rPr lang="en-US" sz="2400" dirty="0" smtClean="0">
                <a:latin typeface="Cambria" pitchFamily="18" charset="0"/>
              </a:rPr>
              <a:t>: </a:t>
            </a:r>
            <a:r>
              <a:rPr lang="en-US" sz="2400" dirty="0" err="1" smtClean="0">
                <a:latin typeface="Cambria" pitchFamily="18" charset="0"/>
              </a:rPr>
              <a:t>Mỗi</a:t>
            </a:r>
            <a:r>
              <a:rPr lang="en-US" sz="2400" dirty="0" smtClean="0">
                <a:latin typeface="Cambria" pitchFamily="18" charset="0"/>
              </a:rPr>
              <a:t> </a:t>
            </a:r>
            <a:r>
              <a:rPr lang="en-US" sz="2400" dirty="0" err="1" smtClean="0">
                <a:latin typeface="Cambria" pitchFamily="18" charset="0"/>
              </a:rPr>
              <a:t>năm</a:t>
            </a:r>
            <a:r>
              <a:rPr lang="en-US" sz="2400" dirty="0" smtClean="0">
                <a:latin typeface="Cambria" pitchFamily="18" charset="0"/>
              </a:rPr>
              <a:t> </a:t>
            </a:r>
            <a:r>
              <a:rPr lang="en-US" sz="2400" dirty="0" err="1" smtClean="0">
                <a:latin typeface="Cambria" pitchFamily="18" charset="0"/>
              </a:rPr>
              <a:t>có</a:t>
            </a:r>
            <a:r>
              <a:rPr lang="en-US" sz="2400" dirty="0" smtClean="0">
                <a:latin typeface="Cambria" pitchFamily="18" charset="0"/>
              </a:rPr>
              <a:t> 14,1 </a:t>
            </a:r>
            <a:r>
              <a:rPr lang="en-US" sz="2400" dirty="0" err="1" smtClean="0">
                <a:latin typeface="Cambria" pitchFamily="18" charset="0"/>
              </a:rPr>
              <a:t>triệu</a:t>
            </a:r>
            <a:r>
              <a:rPr lang="en-US" sz="2400" dirty="0" smtClean="0">
                <a:latin typeface="Cambria" pitchFamily="18" charset="0"/>
              </a:rPr>
              <a:t> </a:t>
            </a:r>
            <a:r>
              <a:rPr lang="en-US" sz="2400" dirty="0" err="1" smtClean="0">
                <a:latin typeface="Cambria" pitchFamily="18" charset="0"/>
              </a:rPr>
              <a:t>người</a:t>
            </a:r>
            <a:r>
              <a:rPr lang="en-US" sz="2400" dirty="0" smtClean="0">
                <a:latin typeface="Cambria" pitchFamily="18" charset="0"/>
              </a:rPr>
              <a:t> </a:t>
            </a:r>
            <a:r>
              <a:rPr lang="en-US" sz="2400" dirty="0" err="1" smtClean="0">
                <a:latin typeface="Cambria" pitchFamily="18" charset="0"/>
              </a:rPr>
              <a:t>được</a:t>
            </a:r>
            <a:r>
              <a:rPr lang="en-US" sz="2400" dirty="0" smtClean="0">
                <a:latin typeface="Cambria" pitchFamily="18" charset="0"/>
              </a:rPr>
              <a:t> </a:t>
            </a:r>
            <a:r>
              <a:rPr lang="en-US" sz="2400" dirty="0" err="1" smtClean="0">
                <a:latin typeface="Cambria" pitchFamily="18" charset="0"/>
              </a:rPr>
              <a:t>chuẩn</a:t>
            </a:r>
            <a:r>
              <a:rPr lang="en-US" sz="2400" dirty="0" smtClean="0">
                <a:latin typeface="Cambria" pitchFamily="18" charset="0"/>
              </a:rPr>
              <a:t> </a:t>
            </a:r>
            <a:r>
              <a:rPr lang="en-US" sz="2400" dirty="0" err="1" smtClean="0">
                <a:latin typeface="Cambria" pitchFamily="18" charset="0"/>
              </a:rPr>
              <a:t>đoán</a:t>
            </a:r>
            <a:r>
              <a:rPr lang="en-US" sz="2400" dirty="0" smtClean="0">
                <a:latin typeface="Cambria" pitchFamily="18" charset="0"/>
              </a:rPr>
              <a:t> </a:t>
            </a:r>
            <a:r>
              <a:rPr lang="en-US" sz="2400" dirty="0" err="1" smtClean="0">
                <a:latin typeface="Cambria" pitchFamily="18" charset="0"/>
              </a:rPr>
              <a:t>mắc</a:t>
            </a:r>
            <a:r>
              <a:rPr lang="en-US" sz="2400" dirty="0" smtClean="0">
                <a:latin typeface="Cambria" pitchFamily="18" charset="0"/>
              </a:rPr>
              <a:t> </a:t>
            </a:r>
            <a:r>
              <a:rPr lang="en-US" sz="2400" dirty="0" err="1" smtClean="0">
                <a:latin typeface="Cambria" pitchFamily="18" charset="0"/>
              </a:rPr>
              <a:t>bệnh</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a:t>
            </a:r>
            <a:r>
              <a:rPr lang="en-US" sz="2400" dirty="0" err="1" smtClean="0">
                <a:latin typeface="Cambria" pitchFamily="18" charset="0"/>
              </a:rPr>
              <a:t>và</a:t>
            </a:r>
            <a:r>
              <a:rPr lang="en-US" sz="2400" dirty="0" smtClean="0">
                <a:latin typeface="Cambria" pitchFamily="18" charset="0"/>
              </a:rPr>
              <a:t> 8,2 </a:t>
            </a:r>
            <a:r>
              <a:rPr lang="en-US" sz="2400" dirty="0" err="1" smtClean="0">
                <a:latin typeface="Cambria" pitchFamily="18" charset="0"/>
              </a:rPr>
              <a:t>người</a:t>
            </a:r>
            <a:r>
              <a:rPr lang="en-US" sz="2400" dirty="0" smtClean="0">
                <a:latin typeface="Cambria" pitchFamily="18" charset="0"/>
              </a:rPr>
              <a:t> </a:t>
            </a:r>
            <a:r>
              <a:rPr lang="en-US" sz="2400" dirty="0" err="1" smtClean="0">
                <a:latin typeface="Cambria" pitchFamily="18" charset="0"/>
              </a:rPr>
              <a:t>chết</a:t>
            </a:r>
            <a:r>
              <a:rPr lang="en-US" sz="2400" dirty="0" smtClean="0">
                <a:latin typeface="Cambria" pitchFamily="18" charset="0"/>
              </a:rPr>
              <a:t> </a:t>
            </a:r>
            <a:r>
              <a:rPr lang="en-US" sz="2400" dirty="0" err="1" smtClean="0">
                <a:latin typeface="Cambria" pitchFamily="18" charset="0"/>
              </a:rPr>
              <a:t>vì</a:t>
            </a:r>
            <a:r>
              <a:rPr lang="en-US" sz="2400" dirty="0" smtClean="0">
                <a:latin typeface="Cambria" pitchFamily="18" charset="0"/>
              </a:rPr>
              <a:t> </a:t>
            </a:r>
            <a:r>
              <a:rPr lang="en-US" sz="2400" dirty="0" err="1" smtClean="0">
                <a:latin typeface="Cambria" pitchFamily="18" charset="0"/>
              </a:rPr>
              <a:t>căn</a:t>
            </a:r>
            <a:r>
              <a:rPr lang="en-US" sz="2400" dirty="0" smtClean="0">
                <a:latin typeface="Cambria" pitchFamily="18" charset="0"/>
              </a:rPr>
              <a:t> </a:t>
            </a:r>
            <a:r>
              <a:rPr lang="en-US" sz="2400" dirty="0" err="1" smtClean="0">
                <a:latin typeface="Cambria" pitchFamily="18" charset="0"/>
              </a:rPr>
              <a:t>bệnh</a:t>
            </a:r>
            <a:r>
              <a:rPr lang="en-US" sz="2400" dirty="0" smtClean="0">
                <a:latin typeface="Cambria" pitchFamily="18" charset="0"/>
              </a:rPr>
              <a:t> </a:t>
            </a:r>
            <a:r>
              <a:rPr lang="en-US" sz="2400" dirty="0" err="1" smtClean="0">
                <a:latin typeface="Cambria" pitchFamily="18" charset="0"/>
              </a:rPr>
              <a:t>này</a:t>
            </a:r>
            <a:r>
              <a:rPr lang="en-US" sz="2400" dirty="0" smtClean="0">
                <a:latin typeface="Cambria" pitchFamily="18" charset="0"/>
              </a:rPr>
              <a:t>. Nam </a:t>
            </a:r>
            <a:r>
              <a:rPr lang="en-US" sz="2400" dirty="0" err="1" smtClean="0">
                <a:latin typeface="Cambria" pitchFamily="18" charset="0"/>
              </a:rPr>
              <a:t>giới</a:t>
            </a:r>
            <a:r>
              <a:rPr lang="en-US" sz="2400" dirty="0" smtClean="0">
                <a:latin typeface="Cambria" pitchFamily="18" charset="0"/>
              </a:rPr>
              <a:t> </a:t>
            </a:r>
            <a:r>
              <a:rPr lang="en-US" sz="2400" dirty="0" err="1" smtClean="0">
                <a:latin typeface="Cambria" pitchFamily="18" charset="0"/>
              </a:rPr>
              <a:t>thường</a:t>
            </a:r>
            <a:r>
              <a:rPr lang="en-US" sz="2400" dirty="0" smtClean="0">
                <a:latin typeface="Cambria" pitchFamily="18" charset="0"/>
              </a:rPr>
              <a:t> </a:t>
            </a:r>
            <a:r>
              <a:rPr lang="en-US" sz="2400" dirty="0" err="1" smtClean="0">
                <a:latin typeface="Cambria" pitchFamily="18" charset="0"/>
              </a:rPr>
              <a:t>mắc</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a:t>
            </a:r>
            <a:r>
              <a:rPr lang="en-US" sz="2400" dirty="0" err="1" smtClean="0">
                <a:latin typeface="Cambria" pitchFamily="18" charset="0"/>
              </a:rPr>
              <a:t>phổi</a:t>
            </a:r>
            <a:r>
              <a:rPr lang="en-US" sz="2400" dirty="0" smtClean="0">
                <a:latin typeface="Cambria" pitchFamily="18" charset="0"/>
              </a:rPr>
              <a:t> </a:t>
            </a:r>
            <a:r>
              <a:rPr lang="en-US" sz="2400" dirty="0" err="1" smtClean="0">
                <a:latin typeface="Cambria" pitchFamily="18" charset="0"/>
              </a:rPr>
              <a:t>và</a:t>
            </a:r>
            <a:r>
              <a:rPr lang="en-US" sz="2400" dirty="0" smtClean="0">
                <a:latin typeface="Cambria" pitchFamily="18" charset="0"/>
              </a:rPr>
              <a:t> </a:t>
            </a:r>
            <a:r>
              <a:rPr lang="en-US" sz="2400" dirty="0" err="1" smtClean="0">
                <a:latin typeface="Cambria" pitchFamily="18" charset="0"/>
              </a:rPr>
              <a:t>phế</a:t>
            </a:r>
            <a:r>
              <a:rPr lang="en-US" sz="2400" dirty="0" smtClean="0">
                <a:latin typeface="Cambria" pitchFamily="18" charset="0"/>
              </a:rPr>
              <a:t> </a:t>
            </a:r>
            <a:r>
              <a:rPr lang="en-US" sz="2400" dirty="0" err="1" smtClean="0">
                <a:latin typeface="Cambria" pitchFamily="18" charset="0"/>
              </a:rPr>
              <a:t>quản</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a:t>
            </a:r>
            <a:r>
              <a:rPr lang="en-US" sz="2400" dirty="0" err="1" smtClean="0">
                <a:latin typeface="Cambria" pitchFamily="18" charset="0"/>
              </a:rPr>
              <a:t>tuyến</a:t>
            </a:r>
            <a:r>
              <a:rPr lang="en-US" sz="2400" dirty="0" smtClean="0">
                <a:latin typeface="Cambria" pitchFamily="18" charset="0"/>
              </a:rPr>
              <a:t> </a:t>
            </a:r>
            <a:r>
              <a:rPr lang="en-US" sz="2400" dirty="0" err="1" smtClean="0">
                <a:latin typeface="Cambria" pitchFamily="18" charset="0"/>
              </a:rPr>
              <a:t>tiền</a:t>
            </a:r>
            <a:r>
              <a:rPr lang="en-US" sz="2400" dirty="0" smtClean="0">
                <a:latin typeface="Cambria" pitchFamily="18" charset="0"/>
              </a:rPr>
              <a:t> </a:t>
            </a:r>
            <a:r>
              <a:rPr lang="en-US" sz="2400" dirty="0" err="1" smtClean="0">
                <a:latin typeface="Cambria" pitchFamily="18" charset="0"/>
              </a:rPr>
              <a:t>liệt</a:t>
            </a:r>
            <a:r>
              <a:rPr lang="en-US" sz="2400" dirty="0" smtClean="0">
                <a:latin typeface="Cambria" pitchFamily="18" charset="0"/>
              </a:rPr>
              <a:t>. </a:t>
            </a:r>
            <a:r>
              <a:rPr lang="en-US" sz="2400" dirty="0" err="1" smtClean="0">
                <a:latin typeface="Cambria" pitchFamily="18" charset="0"/>
              </a:rPr>
              <a:t>Nữ</a:t>
            </a:r>
            <a:r>
              <a:rPr lang="en-US" sz="2400" dirty="0" smtClean="0">
                <a:latin typeface="Cambria" pitchFamily="18" charset="0"/>
              </a:rPr>
              <a:t> </a:t>
            </a:r>
            <a:r>
              <a:rPr lang="en-US" sz="2400" dirty="0" err="1" smtClean="0">
                <a:latin typeface="Cambria" pitchFamily="18" charset="0"/>
              </a:rPr>
              <a:t>giới</a:t>
            </a:r>
            <a:r>
              <a:rPr lang="en-US" sz="2400" dirty="0" smtClean="0">
                <a:latin typeface="Cambria" pitchFamily="18" charset="0"/>
              </a:rPr>
              <a:t> </a:t>
            </a:r>
            <a:r>
              <a:rPr lang="en-US" sz="2400" dirty="0" err="1" smtClean="0">
                <a:latin typeface="Cambria" pitchFamily="18" charset="0"/>
              </a:rPr>
              <a:t>mắc</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a:t>
            </a:r>
            <a:r>
              <a:rPr lang="en-US" sz="2400" dirty="0" err="1" smtClean="0">
                <a:latin typeface="Cambria" pitchFamily="18" charset="0"/>
              </a:rPr>
              <a:t>vú</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a:t>
            </a:r>
            <a:r>
              <a:rPr lang="en-US" sz="2400" dirty="0" err="1" smtClean="0">
                <a:latin typeface="Cambria" pitchFamily="18" charset="0"/>
              </a:rPr>
              <a:t>phổi</a:t>
            </a:r>
            <a:r>
              <a:rPr lang="en-US" sz="2400" dirty="0" smtClean="0">
                <a:latin typeface="Cambria" pitchFamily="18" charset="0"/>
              </a:rPr>
              <a:t> </a:t>
            </a:r>
            <a:r>
              <a:rPr lang="en-US" sz="2400" dirty="0" err="1" smtClean="0">
                <a:latin typeface="Cambria" pitchFamily="18" charset="0"/>
              </a:rPr>
              <a:t>và</a:t>
            </a:r>
            <a:r>
              <a:rPr lang="en-US" sz="2400" dirty="0" smtClean="0">
                <a:latin typeface="Cambria" pitchFamily="18" charset="0"/>
              </a:rPr>
              <a:t> </a:t>
            </a:r>
            <a:r>
              <a:rPr lang="en-US" sz="2400" dirty="0" err="1" smtClean="0">
                <a:latin typeface="Cambria" pitchFamily="18" charset="0"/>
              </a:rPr>
              <a:t>phế</a:t>
            </a:r>
            <a:r>
              <a:rPr lang="en-US" sz="2400" dirty="0" smtClean="0">
                <a:latin typeface="Cambria" pitchFamily="18" charset="0"/>
              </a:rPr>
              <a:t> </a:t>
            </a:r>
            <a:r>
              <a:rPr lang="en-US" sz="2400" dirty="0" err="1" smtClean="0">
                <a:latin typeface="Cambria" pitchFamily="18" charset="0"/>
              </a:rPr>
              <a:t>quản</a:t>
            </a:r>
            <a:r>
              <a:rPr lang="en-US" sz="2400" dirty="0" smtClean="0">
                <a:latin typeface="Cambria" pitchFamily="18" charset="0"/>
              </a:rPr>
              <a:t>.</a:t>
            </a:r>
          </a:p>
          <a:p>
            <a:pPr algn="just">
              <a:buFont typeface="Wingdings" pitchFamily="2" charset="2"/>
              <a:buChar char="v"/>
            </a:pPr>
            <a:r>
              <a:rPr lang="en-US" sz="2400" dirty="0" err="1" smtClean="0">
                <a:latin typeface="Cambria" pitchFamily="18" charset="0"/>
              </a:rPr>
              <a:t>Việt</a:t>
            </a:r>
            <a:r>
              <a:rPr lang="en-US" sz="2400" dirty="0" smtClean="0">
                <a:latin typeface="Cambria" pitchFamily="18" charset="0"/>
              </a:rPr>
              <a:t> Nam: </a:t>
            </a:r>
            <a:r>
              <a:rPr lang="en-US" sz="2400" dirty="0" err="1" smtClean="0">
                <a:latin typeface="Cambria" pitchFamily="18" charset="0"/>
              </a:rPr>
              <a:t>Mỗi</a:t>
            </a:r>
            <a:r>
              <a:rPr lang="en-US" sz="2400" dirty="0" smtClean="0">
                <a:latin typeface="Cambria" pitchFamily="18" charset="0"/>
              </a:rPr>
              <a:t> </a:t>
            </a:r>
            <a:r>
              <a:rPr lang="en-US" sz="2400" dirty="0" err="1" smtClean="0">
                <a:latin typeface="Cambria" pitchFamily="18" charset="0"/>
              </a:rPr>
              <a:t>năm</a:t>
            </a:r>
            <a:r>
              <a:rPr lang="en-US" sz="2400" dirty="0" smtClean="0">
                <a:latin typeface="Cambria" pitchFamily="18" charset="0"/>
              </a:rPr>
              <a:t> </a:t>
            </a:r>
            <a:r>
              <a:rPr lang="en-US" sz="2400" dirty="0" err="1" smtClean="0">
                <a:latin typeface="Cambria" pitchFamily="18" charset="0"/>
              </a:rPr>
              <a:t>có</a:t>
            </a:r>
            <a:r>
              <a:rPr lang="en-US" sz="2400" dirty="0" smtClean="0">
                <a:latin typeface="Cambria" pitchFamily="18" charset="0"/>
              </a:rPr>
              <a:t> </a:t>
            </a:r>
            <a:r>
              <a:rPr lang="en-US" sz="2400" dirty="0" err="1" smtClean="0">
                <a:latin typeface="Cambria" pitchFamily="18" charset="0"/>
              </a:rPr>
              <a:t>khoảng</a:t>
            </a:r>
            <a:r>
              <a:rPr lang="en-US" sz="2400" dirty="0" smtClean="0">
                <a:latin typeface="Cambria" pitchFamily="18" charset="0"/>
              </a:rPr>
              <a:t> 150 </a:t>
            </a:r>
            <a:r>
              <a:rPr lang="en-US" sz="2400" dirty="0" err="1" smtClean="0">
                <a:latin typeface="Cambria" pitchFamily="18" charset="0"/>
              </a:rPr>
              <a:t>ngàn</a:t>
            </a:r>
            <a:r>
              <a:rPr lang="en-US" sz="2400" dirty="0" smtClean="0">
                <a:latin typeface="Cambria" pitchFamily="18" charset="0"/>
              </a:rPr>
              <a:t> </a:t>
            </a:r>
            <a:r>
              <a:rPr lang="en-US" sz="2400" dirty="0" err="1" smtClean="0">
                <a:latin typeface="Cambria" pitchFamily="18" charset="0"/>
              </a:rPr>
              <a:t>ca</a:t>
            </a:r>
            <a:r>
              <a:rPr lang="en-US" sz="2400" dirty="0" smtClean="0">
                <a:latin typeface="Cambria" pitchFamily="18" charset="0"/>
              </a:rPr>
              <a:t> </a:t>
            </a:r>
            <a:r>
              <a:rPr lang="en-US" sz="2400" dirty="0" err="1" smtClean="0">
                <a:latin typeface="Cambria" pitchFamily="18" charset="0"/>
              </a:rPr>
              <a:t>mới</a:t>
            </a:r>
            <a:r>
              <a:rPr lang="en-US" sz="2400" dirty="0" smtClean="0">
                <a:latin typeface="Cambria" pitchFamily="18" charset="0"/>
              </a:rPr>
              <a:t> </a:t>
            </a:r>
            <a:r>
              <a:rPr lang="en-US" sz="2400" dirty="0" err="1" smtClean="0">
                <a:latin typeface="Cambria" pitchFamily="18" charset="0"/>
              </a:rPr>
              <a:t>mắc</a:t>
            </a:r>
            <a:r>
              <a:rPr lang="en-US" sz="2400" dirty="0" smtClean="0">
                <a:latin typeface="Cambria" pitchFamily="18" charset="0"/>
              </a:rPr>
              <a:t>, </a:t>
            </a:r>
            <a:r>
              <a:rPr lang="en-US" sz="2400" dirty="0" err="1" smtClean="0">
                <a:latin typeface="Cambria" pitchFamily="18" charset="0"/>
              </a:rPr>
              <a:t>trên</a:t>
            </a:r>
            <a:r>
              <a:rPr lang="en-US" sz="2400" dirty="0" smtClean="0">
                <a:latin typeface="Cambria" pitchFamily="18" charset="0"/>
              </a:rPr>
              <a:t> 75 </a:t>
            </a:r>
            <a:r>
              <a:rPr lang="en-US" sz="2400" dirty="0" err="1" smtClean="0">
                <a:latin typeface="Cambria" pitchFamily="18" charset="0"/>
              </a:rPr>
              <a:t>ngàn</a:t>
            </a:r>
            <a:r>
              <a:rPr lang="en-US" sz="2400" dirty="0" smtClean="0">
                <a:latin typeface="Cambria" pitchFamily="18" charset="0"/>
              </a:rPr>
              <a:t> </a:t>
            </a:r>
            <a:r>
              <a:rPr lang="en-US" sz="2400" dirty="0" err="1" smtClean="0">
                <a:latin typeface="Cambria" pitchFamily="18" charset="0"/>
              </a:rPr>
              <a:t>trường</a:t>
            </a:r>
            <a:r>
              <a:rPr lang="en-US" sz="2400" dirty="0" smtClean="0">
                <a:latin typeface="Cambria" pitchFamily="18" charset="0"/>
              </a:rPr>
              <a:t> </a:t>
            </a:r>
            <a:r>
              <a:rPr lang="en-US" sz="2400" dirty="0" err="1" smtClean="0">
                <a:latin typeface="Cambria" pitchFamily="18" charset="0"/>
              </a:rPr>
              <a:t>hợp</a:t>
            </a:r>
            <a:r>
              <a:rPr lang="en-US" sz="2400" dirty="0" smtClean="0">
                <a:latin typeface="Cambria" pitchFamily="18" charset="0"/>
              </a:rPr>
              <a:t> </a:t>
            </a:r>
            <a:r>
              <a:rPr lang="en-US" sz="2400" dirty="0" err="1" smtClean="0">
                <a:latin typeface="Cambria" pitchFamily="18" charset="0"/>
              </a:rPr>
              <a:t>tử</a:t>
            </a:r>
            <a:r>
              <a:rPr lang="en-US" sz="2400" dirty="0" smtClean="0">
                <a:latin typeface="Cambria" pitchFamily="18" charset="0"/>
              </a:rPr>
              <a:t> </a:t>
            </a:r>
            <a:r>
              <a:rPr lang="en-US" sz="2400" dirty="0" err="1" smtClean="0">
                <a:latin typeface="Cambria" pitchFamily="18" charset="0"/>
              </a:rPr>
              <a:t>vong</a:t>
            </a:r>
            <a:r>
              <a:rPr lang="en-US" sz="2400" dirty="0" smtClean="0">
                <a:latin typeface="Cambria" pitchFamily="18" charset="0"/>
              </a:rPr>
              <a:t>. </a:t>
            </a:r>
            <a:r>
              <a:rPr lang="en-US" sz="2400" dirty="0" err="1" smtClean="0">
                <a:latin typeface="Cambria" pitchFamily="18" charset="0"/>
              </a:rPr>
              <a:t>Tỷ</a:t>
            </a:r>
            <a:r>
              <a:rPr lang="en-US" sz="2400" dirty="0" smtClean="0">
                <a:latin typeface="Cambria" pitchFamily="18" charset="0"/>
              </a:rPr>
              <a:t> </a:t>
            </a:r>
            <a:r>
              <a:rPr lang="en-US" sz="2400" dirty="0" err="1" smtClean="0">
                <a:latin typeface="Cambria" pitchFamily="18" charset="0"/>
              </a:rPr>
              <a:t>lệ</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ở </a:t>
            </a:r>
            <a:r>
              <a:rPr lang="en-US" sz="2400" dirty="0" err="1" smtClean="0">
                <a:latin typeface="Cambria" pitchFamily="18" charset="0"/>
              </a:rPr>
              <a:t>nam</a:t>
            </a:r>
            <a:r>
              <a:rPr lang="en-US" sz="2400" dirty="0" smtClean="0">
                <a:latin typeface="Cambria" pitchFamily="18" charset="0"/>
              </a:rPr>
              <a:t> </a:t>
            </a:r>
            <a:r>
              <a:rPr lang="en-US" sz="2400" dirty="0" err="1" smtClean="0">
                <a:latin typeface="Cambria" pitchFamily="18" charset="0"/>
              </a:rPr>
              <a:t>giới</a:t>
            </a:r>
            <a:r>
              <a:rPr lang="en-US" sz="2400" dirty="0" smtClean="0">
                <a:latin typeface="Cambria" pitchFamily="18" charset="0"/>
              </a:rPr>
              <a:t> </a:t>
            </a:r>
            <a:r>
              <a:rPr lang="en-US" sz="2400" dirty="0" err="1" smtClean="0">
                <a:latin typeface="Cambria" pitchFamily="18" charset="0"/>
              </a:rPr>
              <a:t>xếp</a:t>
            </a:r>
            <a:r>
              <a:rPr lang="en-US" sz="2400" dirty="0" smtClean="0">
                <a:latin typeface="Cambria" pitchFamily="18" charset="0"/>
              </a:rPr>
              <a:t> </a:t>
            </a:r>
            <a:r>
              <a:rPr lang="en-US" sz="2400" dirty="0" err="1" smtClean="0">
                <a:latin typeface="Cambria" pitchFamily="18" charset="0"/>
              </a:rPr>
              <a:t>vào</a:t>
            </a:r>
            <a:r>
              <a:rPr lang="en-US" sz="2400" dirty="0" smtClean="0">
                <a:latin typeface="Cambria" pitchFamily="18" charset="0"/>
              </a:rPr>
              <a:t> </a:t>
            </a:r>
            <a:r>
              <a:rPr lang="en-US" sz="2400" dirty="0" err="1" smtClean="0">
                <a:latin typeface="Cambria" pitchFamily="18" charset="0"/>
              </a:rPr>
              <a:t>nhóm</a:t>
            </a:r>
            <a:r>
              <a:rPr lang="en-US" sz="2400" dirty="0" smtClean="0">
                <a:latin typeface="Cambria" pitchFamily="18" charset="0"/>
              </a:rPr>
              <a:t> </a:t>
            </a:r>
            <a:r>
              <a:rPr lang="en-US" sz="2400" dirty="0" err="1" smtClean="0">
                <a:latin typeface="Cambria" pitchFamily="18" charset="0"/>
              </a:rPr>
              <a:t>nước</a:t>
            </a:r>
            <a:r>
              <a:rPr lang="en-US" sz="2400" dirty="0" smtClean="0">
                <a:latin typeface="Cambria" pitchFamily="18" charset="0"/>
              </a:rPr>
              <a:t> </a:t>
            </a:r>
            <a:r>
              <a:rPr lang="en-US" sz="2400" dirty="0" err="1" smtClean="0">
                <a:latin typeface="Cambria" pitchFamily="18" charset="0"/>
              </a:rPr>
              <a:t>cao</a:t>
            </a:r>
            <a:r>
              <a:rPr lang="en-US" sz="2400" dirty="0" smtClean="0">
                <a:latin typeface="Cambria" pitchFamily="18" charset="0"/>
              </a:rPr>
              <a:t> </a:t>
            </a:r>
            <a:r>
              <a:rPr lang="en-US" sz="2400" dirty="0" err="1" smtClean="0">
                <a:latin typeface="Cambria" pitchFamily="18" charset="0"/>
              </a:rPr>
              <a:t>thứ</a:t>
            </a:r>
            <a:r>
              <a:rPr lang="en-US" sz="2400" dirty="0" smtClean="0">
                <a:latin typeface="Cambria" pitchFamily="18" charset="0"/>
              </a:rPr>
              <a:t> 3 </a:t>
            </a:r>
            <a:r>
              <a:rPr lang="en-US" sz="2400" dirty="0" err="1" smtClean="0">
                <a:latin typeface="Cambria" pitchFamily="18" charset="0"/>
              </a:rPr>
              <a:t>thế</a:t>
            </a:r>
            <a:r>
              <a:rPr lang="en-US" sz="2400" dirty="0" smtClean="0">
                <a:latin typeface="Cambria" pitchFamily="18" charset="0"/>
              </a:rPr>
              <a:t> </a:t>
            </a:r>
            <a:r>
              <a:rPr lang="en-US" sz="2400" dirty="0" err="1" smtClean="0">
                <a:latin typeface="Cambria" pitchFamily="18" charset="0"/>
              </a:rPr>
              <a:t>giới</a:t>
            </a:r>
            <a:r>
              <a:rPr lang="en-US" sz="2400" dirty="0" smtClean="0">
                <a:latin typeface="Cambria"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358" y="692696"/>
            <a:ext cx="440413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58" y="3429000"/>
            <a:ext cx="443582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68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5914077"/>
          </a:xfrm>
        </p:spPr>
        <p:txBody>
          <a:bodyPr>
            <a:normAutofit/>
          </a:bodyPr>
          <a:lstStyle/>
          <a:p>
            <a:pPr marL="0" indent="0">
              <a:buNone/>
            </a:pPr>
            <a:r>
              <a:rPr lang="vi-VN" sz="2400" b="1" dirty="0" smtClean="0">
                <a:latin typeface="Cambria" panose="02040503050406030204" pitchFamily="18" charset="0"/>
              </a:rPr>
              <a:t>1.</a:t>
            </a:r>
            <a:r>
              <a:rPr lang="en-US" sz="2400" b="1" dirty="0" smtClean="0">
                <a:latin typeface="Cambria" panose="02040503050406030204" pitchFamily="18" charset="0"/>
              </a:rPr>
              <a:t>3. </a:t>
            </a:r>
            <a:r>
              <a:rPr lang="en-US" sz="2400" b="1" dirty="0" err="1" smtClean="0">
                <a:latin typeface="Cambria" panose="02040503050406030204" pitchFamily="18" charset="0"/>
              </a:rPr>
              <a:t>Định</a:t>
            </a:r>
            <a:r>
              <a:rPr lang="en-US" sz="2400" b="1" dirty="0" smtClean="0">
                <a:latin typeface="Cambria" panose="02040503050406030204" pitchFamily="18" charset="0"/>
              </a:rPr>
              <a:t> </a:t>
            </a:r>
            <a:r>
              <a:rPr lang="en-US" sz="2400" b="1" dirty="0" err="1" smtClean="0">
                <a:latin typeface="Cambria" panose="02040503050406030204" pitchFamily="18" charset="0"/>
              </a:rPr>
              <a:t>nghĩa</a:t>
            </a:r>
            <a:r>
              <a:rPr lang="en-US" sz="2400" b="1" dirty="0" smtClean="0">
                <a:latin typeface="Cambria" panose="02040503050406030204" pitchFamily="18" charset="0"/>
              </a:rPr>
              <a:t>:</a:t>
            </a:r>
          </a:p>
          <a:p>
            <a:pPr algn="just">
              <a:buFont typeface="Wingdings" pitchFamily="2" charset="2"/>
              <a:buChar char="§"/>
            </a:pPr>
            <a:r>
              <a:rPr lang="en-US" sz="2400" dirty="0" err="1" smtClean="0">
                <a:latin typeface="Cambria" panose="02040503050406030204" pitchFamily="18" charset="0"/>
              </a:rPr>
              <a:t>Ung</a:t>
            </a:r>
            <a:r>
              <a:rPr lang="en-US" sz="2400" dirty="0" smtClean="0">
                <a:latin typeface="Cambria" panose="02040503050406030204" pitchFamily="18" charset="0"/>
              </a:rPr>
              <a:t> </a:t>
            </a:r>
            <a:r>
              <a:rPr lang="en-US" sz="2400" dirty="0" err="1" smtClean="0">
                <a:latin typeface="Cambria" panose="02040503050406030204" pitchFamily="18" charset="0"/>
              </a:rPr>
              <a:t>thư</a:t>
            </a:r>
            <a:r>
              <a:rPr lang="en-US" sz="2400" dirty="0" smtClean="0">
                <a:latin typeface="Cambria" panose="02040503050406030204" pitchFamily="18" charset="0"/>
              </a:rPr>
              <a:t> </a:t>
            </a:r>
            <a:r>
              <a:rPr lang="en-US" sz="2400" dirty="0" err="1" smtClean="0">
                <a:latin typeface="Cambria" panose="02040503050406030204" pitchFamily="18" charset="0"/>
              </a:rPr>
              <a:t>là</a:t>
            </a:r>
            <a:r>
              <a:rPr lang="en-US" sz="2400" dirty="0" smtClean="0">
                <a:latin typeface="Cambria" panose="02040503050406030204" pitchFamily="18" charset="0"/>
              </a:rPr>
              <a:t> </a:t>
            </a:r>
            <a:r>
              <a:rPr lang="en-US" sz="2400" dirty="0" err="1" smtClean="0">
                <a:latin typeface="Cambria" panose="02040503050406030204" pitchFamily="18" charset="0"/>
              </a:rPr>
              <a:t>một</a:t>
            </a:r>
            <a:r>
              <a:rPr lang="en-US" sz="2400" dirty="0" smtClean="0">
                <a:latin typeface="Cambria" panose="02040503050406030204" pitchFamily="18" charset="0"/>
              </a:rPr>
              <a:t> </a:t>
            </a:r>
            <a:r>
              <a:rPr lang="en-US" sz="2400" dirty="0" err="1" smtClean="0">
                <a:latin typeface="Cambria" panose="02040503050406030204" pitchFamily="18" charset="0"/>
              </a:rPr>
              <a:t>nhóm</a:t>
            </a:r>
            <a:r>
              <a:rPr lang="en-US" sz="2400" dirty="0" smtClean="0">
                <a:latin typeface="Cambria" panose="02040503050406030204" pitchFamily="18" charset="0"/>
              </a:rPr>
              <a:t> </a:t>
            </a:r>
            <a:r>
              <a:rPr lang="en-US" sz="2400" dirty="0" err="1" smtClean="0">
                <a:latin typeface="Cambria" panose="02040503050406030204" pitchFamily="18" charset="0"/>
              </a:rPr>
              <a:t>các</a:t>
            </a:r>
            <a:r>
              <a:rPr lang="en-US" sz="2400" dirty="0" smtClean="0">
                <a:latin typeface="Cambria" panose="02040503050406030204" pitchFamily="18" charset="0"/>
              </a:rPr>
              <a:t> </a:t>
            </a:r>
            <a:r>
              <a:rPr lang="en-US" sz="2400" dirty="0" err="1" smtClean="0">
                <a:latin typeface="Cambria" panose="02040503050406030204" pitchFamily="18" charset="0"/>
              </a:rPr>
              <a:t>bệnh</a:t>
            </a:r>
            <a:r>
              <a:rPr lang="en-US" sz="2400" dirty="0" smtClean="0">
                <a:latin typeface="Cambria" panose="02040503050406030204" pitchFamily="18" charset="0"/>
              </a:rPr>
              <a:t> </a:t>
            </a:r>
            <a:r>
              <a:rPr lang="en-US" sz="2400" dirty="0" err="1" smtClean="0">
                <a:latin typeface="Cambria" panose="02040503050406030204" pitchFamily="18" charset="0"/>
              </a:rPr>
              <a:t>liên</a:t>
            </a:r>
            <a:r>
              <a:rPr lang="en-US" sz="2400" dirty="0" smtClean="0">
                <a:latin typeface="Cambria" panose="02040503050406030204" pitchFamily="18" charset="0"/>
              </a:rPr>
              <a:t> </a:t>
            </a:r>
            <a:r>
              <a:rPr lang="en-US" sz="2400" dirty="0" err="1" smtClean="0">
                <a:latin typeface="Cambria" panose="02040503050406030204" pitchFamily="18" charset="0"/>
              </a:rPr>
              <a:t>quan</a:t>
            </a:r>
            <a:r>
              <a:rPr lang="en-US" sz="2400" dirty="0" smtClean="0">
                <a:latin typeface="Cambria" panose="02040503050406030204" pitchFamily="18" charset="0"/>
              </a:rPr>
              <a:t> </a:t>
            </a:r>
            <a:r>
              <a:rPr lang="en-US" sz="2400" dirty="0" err="1" smtClean="0">
                <a:latin typeface="Cambria" panose="02040503050406030204" pitchFamily="18" charset="0"/>
              </a:rPr>
              <a:t>đến</a:t>
            </a:r>
            <a:r>
              <a:rPr lang="en-US" sz="2400" dirty="0" smtClean="0">
                <a:latin typeface="Cambria" panose="02040503050406030204" pitchFamily="18" charset="0"/>
              </a:rPr>
              <a:t> </a:t>
            </a:r>
            <a:r>
              <a:rPr lang="en-US" sz="2400" dirty="0" err="1" smtClean="0">
                <a:latin typeface="Cambria" panose="02040503050406030204" pitchFamily="18" charset="0"/>
              </a:rPr>
              <a:t>phân</a:t>
            </a:r>
            <a:r>
              <a:rPr lang="en-US" sz="2400" dirty="0" smtClean="0">
                <a:latin typeface="Cambria" panose="02040503050406030204" pitchFamily="18" charset="0"/>
              </a:rPr>
              <a:t> chia </a:t>
            </a:r>
            <a:r>
              <a:rPr lang="en-US" sz="2400" dirty="0" err="1" smtClean="0">
                <a:latin typeface="Cambria" panose="02040503050406030204" pitchFamily="18" charset="0"/>
              </a:rPr>
              <a:t>tế</a:t>
            </a:r>
            <a:r>
              <a:rPr lang="en-US" sz="2400" dirty="0" smtClean="0">
                <a:latin typeface="Cambria" panose="02040503050406030204" pitchFamily="18" charset="0"/>
              </a:rPr>
              <a:t> </a:t>
            </a:r>
            <a:r>
              <a:rPr lang="en-US" sz="2400" dirty="0" err="1" smtClean="0">
                <a:latin typeface="Cambria" panose="02040503050406030204" pitchFamily="18" charset="0"/>
              </a:rPr>
              <a:t>bào</a:t>
            </a:r>
            <a:r>
              <a:rPr lang="en-US" sz="2400" dirty="0" smtClean="0">
                <a:latin typeface="Cambria" panose="02040503050406030204" pitchFamily="18" charset="0"/>
              </a:rPr>
              <a:t> </a:t>
            </a:r>
            <a:r>
              <a:rPr lang="en-US" sz="2400" dirty="0" err="1" smtClean="0">
                <a:latin typeface="Cambria" panose="02040503050406030204" pitchFamily="18" charset="0"/>
              </a:rPr>
              <a:t>một</a:t>
            </a:r>
            <a:r>
              <a:rPr lang="en-US" sz="2400" dirty="0" smtClean="0">
                <a:latin typeface="Cambria" panose="02040503050406030204" pitchFamily="18" charset="0"/>
              </a:rPr>
              <a:t> </a:t>
            </a:r>
            <a:r>
              <a:rPr lang="en-US" sz="2400" dirty="0" err="1" smtClean="0">
                <a:latin typeface="Cambria" panose="02040503050406030204" pitchFamily="18" charset="0"/>
              </a:rPr>
              <a:t>cách</a:t>
            </a:r>
            <a:r>
              <a:rPr lang="en-US" sz="2400" dirty="0" smtClean="0">
                <a:latin typeface="Cambria" panose="02040503050406030204" pitchFamily="18" charset="0"/>
              </a:rPr>
              <a:t> </a:t>
            </a:r>
            <a:r>
              <a:rPr lang="en-US" sz="2400" dirty="0" err="1" smtClean="0">
                <a:latin typeface="Cambria" panose="02040503050406030204" pitchFamily="18" charset="0"/>
              </a:rPr>
              <a:t>vô</a:t>
            </a:r>
            <a:r>
              <a:rPr lang="en-US" sz="2400" dirty="0" smtClean="0">
                <a:latin typeface="Cambria" panose="02040503050406030204" pitchFamily="18" charset="0"/>
              </a:rPr>
              <a:t> </a:t>
            </a:r>
            <a:r>
              <a:rPr lang="en-US" sz="2400" dirty="0" err="1" smtClean="0">
                <a:latin typeface="Cambria" panose="02040503050406030204" pitchFamily="18" charset="0"/>
              </a:rPr>
              <a:t>tổ</a:t>
            </a:r>
            <a:r>
              <a:rPr lang="en-US" sz="2400" dirty="0" smtClean="0">
                <a:latin typeface="Cambria" panose="02040503050406030204" pitchFamily="18" charset="0"/>
              </a:rPr>
              <a:t> </a:t>
            </a:r>
            <a:r>
              <a:rPr lang="en-US" sz="2400" dirty="0" err="1" smtClean="0">
                <a:latin typeface="Cambria" panose="02040503050406030204" pitchFamily="18" charset="0"/>
              </a:rPr>
              <a:t>chức</a:t>
            </a:r>
            <a:r>
              <a:rPr lang="en-US" sz="2400" dirty="0" smtClean="0">
                <a:latin typeface="Cambria" panose="02040503050406030204" pitchFamily="18" charset="0"/>
              </a:rPr>
              <a:t> </a:t>
            </a:r>
            <a:r>
              <a:rPr lang="en-US" sz="2400" dirty="0" err="1" smtClean="0">
                <a:latin typeface="Cambria" panose="02040503050406030204" pitchFamily="18" charset="0"/>
              </a:rPr>
              <a:t>và</a:t>
            </a:r>
            <a:r>
              <a:rPr lang="en-US" sz="2400" dirty="0" smtClean="0">
                <a:latin typeface="Cambria" panose="02040503050406030204" pitchFamily="18" charset="0"/>
              </a:rPr>
              <a:t> </a:t>
            </a:r>
            <a:r>
              <a:rPr lang="en-US" sz="2400" dirty="0" err="1" smtClean="0">
                <a:latin typeface="Cambria" panose="02040503050406030204" pitchFamily="18" charset="0"/>
              </a:rPr>
              <a:t>những</a:t>
            </a:r>
            <a:r>
              <a:rPr lang="en-US" sz="2400" dirty="0" smtClean="0">
                <a:latin typeface="Cambria" panose="02040503050406030204" pitchFamily="18" charset="0"/>
              </a:rPr>
              <a:t> </a:t>
            </a:r>
            <a:r>
              <a:rPr lang="en-US" sz="2400" dirty="0" err="1" smtClean="0">
                <a:latin typeface="Cambria" panose="02040503050406030204" pitchFamily="18" charset="0"/>
              </a:rPr>
              <a:t>tế</a:t>
            </a:r>
            <a:r>
              <a:rPr lang="en-US" sz="2400" dirty="0" smtClean="0">
                <a:latin typeface="Cambria" panose="02040503050406030204" pitchFamily="18" charset="0"/>
              </a:rPr>
              <a:t> </a:t>
            </a:r>
            <a:r>
              <a:rPr lang="en-US" sz="2400" dirty="0" err="1" smtClean="0">
                <a:latin typeface="Cambria" panose="02040503050406030204" pitchFamily="18" charset="0"/>
              </a:rPr>
              <a:t>bào</a:t>
            </a:r>
            <a:r>
              <a:rPr lang="en-US" sz="2400" dirty="0" smtClean="0">
                <a:latin typeface="Cambria" panose="02040503050406030204" pitchFamily="18" charset="0"/>
              </a:rPr>
              <a:t> </a:t>
            </a:r>
            <a:r>
              <a:rPr lang="en-US" sz="2400" dirty="0" err="1" smtClean="0">
                <a:latin typeface="Cambria" panose="02040503050406030204" pitchFamily="18" charset="0"/>
              </a:rPr>
              <a:t>đó</a:t>
            </a:r>
            <a:r>
              <a:rPr lang="en-US" sz="2400" dirty="0" smtClean="0">
                <a:latin typeface="Cambria" panose="02040503050406030204" pitchFamily="18" charset="0"/>
              </a:rPr>
              <a:t> </a:t>
            </a:r>
            <a:r>
              <a:rPr lang="en-US" sz="2400" dirty="0" err="1" smtClean="0">
                <a:latin typeface="Cambria" panose="02040503050406030204" pitchFamily="18" charset="0"/>
              </a:rPr>
              <a:t>có</a:t>
            </a:r>
            <a:r>
              <a:rPr lang="en-US" sz="2400" dirty="0" smtClean="0">
                <a:latin typeface="Cambria" panose="02040503050406030204" pitchFamily="18" charset="0"/>
              </a:rPr>
              <a:t> </a:t>
            </a:r>
            <a:r>
              <a:rPr lang="en-US" sz="2400" dirty="0" err="1" smtClean="0">
                <a:latin typeface="Cambria" panose="02040503050406030204" pitchFamily="18" charset="0"/>
              </a:rPr>
              <a:t>khả</a:t>
            </a:r>
            <a:r>
              <a:rPr lang="en-US" sz="2400" dirty="0" smtClean="0">
                <a:latin typeface="Cambria" panose="02040503050406030204" pitchFamily="18" charset="0"/>
              </a:rPr>
              <a:t> </a:t>
            </a:r>
            <a:r>
              <a:rPr lang="en-US" sz="2400" dirty="0" err="1" smtClean="0">
                <a:latin typeface="Cambria" panose="02040503050406030204" pitchFamily="18" charset="0"/>
              </a:rPr>
              <a:t>năng</a:t>
            </a:r>
            <a:r>
              <a:rPr lang="en-US" sz="2400" dirty="0" smtClean="0">
                <a:latin typeface="Cambria" panose="02040503050406030204" pitchFamily="18" charset="0"/>
              </a:rPr>
              <a:t> </a:t>
            </a:r>
            <a:r>
              <a:rPr lang="en-US" sz="2400" dirty="0" err="1" smtClean="0">
                <a:latin typeface="Cambria" panose="02040503050406030204" pitchFamily="18" charset="0"/>
              </a:rPr>
              <a:t>xâm</a:t>
            </a:r>
            <a:r>
              <a:rPr lang="en-US" sz="2400" dirty="0" smtClean="0">
                <a:latin typeface="Cambria" panose="02040503050406030204" pitchFamily="18" charset="0"/>
              </a:rPr>
              <a:t> </a:t>
            </a:r>
            <a:r>
              <a:rPr lang="en-US" sz="2400" dirty="0" err="1" smtClean="0">
                <a:latin typeface="Cambria" panose="02040503050406030204" pitchFamily="18" charset="0"/>
              </a:rPr>
              <a:t>lấn</a:t>
            </a:r>
            <a:r>
              <a:rPr lang="en-US" sz="2400" dirty="0" smtClean="0">
                <a:latin typeface="Cambria" panose="02040503050406030204" pitchFamily="18" charset="0"/>
              </a:rPr>
              <a:t> </a:t>
            </a:r>
            <a:r>
              <a:rPr lang="en-US" sz="2400" dirty="0" err="1" smtClean="0">
                <a:latin typeface="Cambria" panose="02040503050406030204" pitchFamily="18" charset="0"/>
              </a:rPr>
              <a:t>những</a:t>
            </a:r>
            <a:r>
              <a:rPr lang="en-US" sz="2400" dirty="0" smtClean="0">
                <a:latin typeface="Cambria" panose="02040503050406030204" pitchFamily="18" charset="0"/>
              </a:rPr>
              <a:t> </a:t>
            </a:r>
            <a:r>
              <a:rPr lang="en-US" sz="2400" dirty="0" err="1" smtClean="0">
                <a:latin typeface="Cambria" panose="02040503050406030204" pitchFamily="18" charset="0"/>
              </a:rPr>
              <a:t>mô</a:t>
            </a:r>
            <a:r>
              <a:rPr lang="en-US" sz="2400" dirty="0" smtClean="0">
                <a:latin typeface="Cambria" panose="02040503050406030204" pitchFamily="18" charset="0"/>
              </a:rPr>
              <a:t> </a:t>
            </a:r>
            <a:r>
              <a:rPr lang="en-US" sz="2400" dirty="0" err="1" smtClean="0">
                <a:latin typeface="Cambria" panose="02040503050406030204" pitchFamily="18" charset="0"/>
              </a:rPr>
              <a:t>khác</a:t>
            </a:r>
            <a:r>
              <a:rPr lang="en-US" sz="2400" dirty="0" smtClean="0">
                <a:latin typeface="Cambria" panose="02040503050406030204" pitchFamily="18" charset="0"/>
              </a:rPr>
              <a:t> </a:t>
            </a:r>
            <a:r>
              <a:rPr lang="en-US" sz="2400" dirty="0" err="1" smtClean="0">
                <a:latin typeface="Cambria" panose="02040503050406030204" pitchFamily="18" charset="0"/>
              </a:rPr>
              <a:t>bằng</a:t>
            </a:r>
            <a:r>
              <a:rPr lang="en-US" sz="2400" dirty="0" smtClean="0">
                <a:latin typeface="Cambria" panose="02040503050406030204" pitchFamily="18" charset="0"/>
              </a:rPr>
              <a:t> </a:t>
            </a:r>
            <a:r>
              <a:rPr lang="en-US" sz="2400" dirty="0" err="1" smtClean="0">
                <a:latin typeface="Cambria" panose="02040503050406030204" pitchFamily="18" charset="0"/>
              </a:rPr>
              <a:t>cách</a:t>
            </a:r>
            <a:r>
              <a:rPr lang="en-US" sz="2400" dirty="0" smtClean="0">
                <a:latin typeface="Cambria" panose="02040503050406030204" pitchFamily="18" charset="0"/>
              </a:rPr>
              <a:t> </a:t>
            </a:r>
            <a:r>
              <a:rPr lang="en-US" sz="2400" dirty="0" err="1" smtClean="0">
                <a:latin typeface="Cambria" panose="02040503050406030204" pitchFamily="18" charset="0"/>
              </a:rPr>
              <a:t>phát</a:t>
            </a:r>
            <a:r>
              <a:rPr lang="en-US" sz="2400" dirty="0" smtClean="0">
                <a:latin typeface="Cambria" panose="02040503050406030204" pitchFamily="18" charset="0"/>
              </a:rPr>
              <a:t> </a:t>
            </a:r>
            <a:r>
              <a:rPr lang="en-US" sz="2400" dirty="0" err="1" smtClean="0">
                <a:latin typeface="Cambria" panose="02040503050406030204" pitchFamily="18" charset="0"/>
              </a:rPr>
              <a:t>triển</a:t>
            </a:r>
            <a:r>
              <a:rPr lang="en-US" sz="2400" dirty="0" smtClean="0">
                <a:latin typeface="Cambria" panose="02040503050406030204" pitchFamily="18" charset="0"/>
              </a:rPr>
              <a:t> </a:t>
            </a:r>
            <a:r>
              <a:rPr lang="en-US" sz="2400" dirty="0" err="1" smtClean="0">
                <a:latin typeface="Cambria" panose="02040503050406030204" pitchFamily="18" charset="0"/>
              </a:rPr>
              <a:t>trực</a:t>
            </a:r>
            <a:r>
              <a:rPr lang="en-US" sz="2400" dirty="0" smtClean="0">
                <a:latin typeface="Cambria" panose="02040503050406030204" pitchFamily="18" charset="0"/>
              </a:rPr>
              <a:t> </a:t>
            </a:r>
            <a:r>
              <a:rPr lang="en-US" sz="2400" dirty="0" err="1" smtClean="0">
                <a:latin typeface="Cambria" panose="02040503050406030204" pitchFamily="18" charset="0"/>
              </a:rPr>
              <a:t>tiếp</a:t>
            </a:r>
            <a:r>
              <a:rPr lang="en-US" sz="2400" dirty="0" smtClean="0">
                <a:latin typeface="Cambria" panose="02040503050406030204" pitchFamily="18" charset="0"/>
              </a:rPr>
              <a:t> </a:t>
            </a:r>
            <a:r>
              <a:rPr lang="en-US" sz="2400" dirty="0" err="1" smtClean="0">
                <a:latin typeface="Cambria" panose="02040503050406030204" pitchFamily="18" charset="0"/>
              </a:rPr>
              <a:t>vào</a:t>
            </a:r>
            <a:r>
              <a:rPr lang="en-US" sz="2400" dirty="0" smtClean="0">
                <a:latin typeface="Cambria" panose="02040503050406030204" pitchFamily="18" charset="0"/>
              </a:rPr>
              <a:t> </a:t>
            </a:r>
            <a:r>
              <a:rPr lang="en-US" sz="2400" dirty="0" err="1" smtClean="0">
                <a:latin typeface="Cambria" panose="02040503050406030204" pitchFamily="18" charset="0"/>
              </a:rPr>
              <a:t>mô</a:t>
            </a:r>
            <a:r>
              <a:rPr lang="en-US" sz="2400" dirty="0" smtClean="0">
                <a:latin typeface="Cambria" panose="02040503050406030204" pitchFamily="18" charset="0"/>
              </a:rPr>
              <a:t> </a:t>
            </a:r>
            <a:r>
              <a:rPr lang="en-US" sz="2400" dirty="0" err="1" smtClean="0">
                <a:latin typeface="Cambria" panose="02040503050406030204" pitchFamily="18" charset="0"/>
              </a:rPr>
              <a:t>lân</a:t>
            </a:r>
            <a:r>
              <a:rPr lang="en-US" sz="2400" dirty="0" smtClean="0">
                <a:latin typeface="Cambria" panose="02040503050406030204" pitchFamily="18" charset="0"/>
              </a:rPr>
              <a:t> </a:t>
            </a:r>
            <a:r>
              <a:rPr lang="en-US" sz="2400" dirty="0" err="1" smtClean="0">
                <a:latin typeface="Cambria" panose="02040503050406030204" pitchFamily="18" charset="0"/>
              </a:rPr>
              <a:t>cận</a:t>
            </a:r>
            <a:r>
              <a:rPr lang="en-US" sz="2400" dirty="0" smtClean="0">
                <a:latin typeface="Cambria" panose="02040503050406030204" pitchFamily="18" charset="0"/>
              </a:rPr>
              <a:t> </a:t>
            </a:r>
            <a:r>
              <a:rPr lang="en-US" sz="2400" dirty="0" err="1" smtClean="0">
                <a:latin typeface="Cambria" panose="02040503050406030204" pitchFamily="18" charset="0"/>
              </a:rPr>
              <a:t>hoặc</a:t>
            </a:r>
            <a:r>
              <a:rPr lang="en-US" sz="2400" dirty="0" smtClean="0">
                <a:latin typeface="Cambria" panose="02040503050406030204" pitchFamily="18" charset="0"/>
              </a:rPr>
              <a:t> di </a:t>
            </a:r>
            <a:r>
              <a:rPr lang="en-US" sz="2400" dirty="0" err="1" smtClean="0">
                <a:latin typeface="Cambria" panose="02040503050406030204" pitchFamily="18" charset="0"/>
              </a:rPr>
              <a:t>chuyển</a:t>
            </a:r>
            <a:r>
              <a:rPr lang="en-US" sz="2400" dirty="0" smtClean="0">
                <a:latin typeface="Cambria" panose="02040503050406030204" pitchFamily="18" charset="0"/>
              </a:rPr>
              <a:t> </a:t>
            </a:r>
            <a:r>
              <a:rPr lang="en-US" sz="2400" dirty="0" err="1" smtClean="0">
                <a:latin typeface="Cambria" panose="02040503050406030204" pitchFamily="18" charset="0"/>
              </a:rPr>
              <a:t>đến</a:t>
            </a:r>
            <a:r>
              <a:rPr lang="en-US" sz="2400" dirty="0" smtClean="0">
                <a:latin typeface="Cambria" panose="02040503050406030204" pitchFamily="18" charset="0"/>
              </a:rPr>
              <a:t> </a:t>
            </a:r>
            <a:r>
              <a:rPr lang="en-US" sz="2400" dirty="0" err="1" smtClean="0">
                <a:latin typeface="Cambria" panose="02040503050406030204" pitchFamily="18" charset="0"/>
              </a:rPr>
              <a:t>nơi</a:t>
            </a:r>
            <a:r>
              <a:rPr lang="en-US" sz="2400" dirty="0" smtClean="0">
                <a:latin typeface="Cambria" panose="02040503050406030204" pitchFamily="18" charset="0"/>
              </a:rPr>
              <a:t> </a:t>
            </a:r>
            <a:r>
              <a:rPr lang="en-US" sz="2400" dirty="0" err="1" smtClean="0">
                <a:latin typeface="Cambria" panose="02040503050406030204" pitchFamily="18" charset="0"/>
              </a:rPr>
              <a:t>xa</a:t>
            </a:r>
            <a:r>
              <a:rPr lang="en-US" sz="2400" dirty="0" smtClean="0">
                <a:latin typeface="Cambria" panose="02040503050406030204" pitchFamily="18" charset="0"/>
              </a:rPr>
              <a:t>(di </a:t>
            </a:r>
            <a:r>
              <a:rPr lang="en-US" sz="2400" dirty="0" err="1" smtClean="0">
                <a:latin typeface="Cambria" panose="02040503050406030204" pitchFamily="18" charset="0"/>
              </a:rPr>
              <a:t>căn</a:t>
            </a:r>
            <a:r>
              <a:rPr lang="en-US" sz="2400" dirty="0" smtClean="0">
                <a:latin typeface="Cambria" panose="02040503050406030204" pitchFamily="18" charset="0"/>
              </a:rPr>
              <a:t>).</a:t>
            </a:r>
          </a:p>
          <a:p>
            <a:pPr algn="just">
              <a:buFont typeface="Wingdings" pitchFamily="2" charset="2"/>
              <a:buChar char="§"/>
            </a:pP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a:t>
            </a:r>
          </a:p>
          <a:p>
            <a:pPr algn="just">
              <a:buFont typeface="Wingdings" pitchFamily="2" charset="2"/>
              <a:buChar char="Ø"/>
            </a:pPr>
            <a:r>
              <a:rPr lang="en-US" sz="2400" dirty="0" smtClean="0">
                <a:latin typeface="Cambria" panose="02040503050406030204" pitchFamily="18" charset="0"/>
              </a:rPr>
              <a:t> </a:t>
            </a: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tại</a:t>
            </a:r>
            <a:r>
              <a:rPr lang="en-US" sz="2400" dirty="0" smtClean="0">
                <a:latin typeface="Cambria" panose="02040503050406030204" pitchFamily="18" charset="0"/>
              </a:rPr>
              <a:t> </a:t>
            </a:r>
            <a:r>
              <a:rPr lang="en-US" sz="2400" dirty="0" err="1" smtClean="0">
                <a:latin typeface="Cambria" panose="02040503050406030204" pitchFamily="18" charset="0"/>
              </a:rPr>
              <a:t>chỗ</a:t>
            </a:r>
            <a:r>
              <a:rPr lang="en-US" sz="2400" dirty="0" smtClean="0">
                <a:latin typeface="Cambria" panose="02040503050406030204" pitchFamily="18" charset="0"/>
              </a:rPr>
              <a:t>: </a:t>
            </a:r>
            <a:r>
              <a:rPr lang="en-US" sz="2400" dirty="0" err="1" smtClean="0">
                <a:latin typeface="Cambria" panose="02040503050406030204" pitchFamily="18" charset="0"/>
              </a:rPr>
              <a:t>các</a:t>
            </a:r>
            <a:r>
              <a:rPr lang="en-US" sz="2400" dirty="0" smtClean="0">
                <a:latin typeface="Cambria" panose="02040503050406030204" pitchFamily="18" charset="0"/>
              </a:rPr>
              <a:t> </a:t>
            </a:r>
            <a:r>
              <a:rPr lang="en-US" sz="2400" dirty="0" err="1" smtClean="0">
                <a:latin typeface="Cambria" panose="02040503050406030204" pitchFamily="18" charset="0"/>
              </a:rPr>
              <a:t>khối</a:t>
            </a:r>
            <a:r>
              <a:rPr lang="en-US" sz="2400" dirty="0" smtClean="0">
                <a:latin typeface="Cambria" panose="02040503050406030204" pitchFamily="18" charset="0"/>
              </a:rPr>
              <a:t> u </a:t>
            </a:r>
            <a:r>
              <a:rPr lang="en-US" sz="2400" dirty="0" err="1" smtClean="0">
                <a:latin typeface="Cambria" panose="02040503050406030204" pitchFamily="18" charset="0"/>
              </a:rPr>
              <a:t>bất</a:t>
            </a:r>
            <a:r>
              <a:rPr lang="en-US" sz="2400" dirty="0" smtClean="0">
                <a:latin typeface="Cambria" panose="02040503050406030204" pitchFamily="18" charset="0"/>
              </a:rPr>
              <a:t> </a:t>
            </a:r>
            <a:r>
              <a:rPr lang="en-US" sz="2400" dirty="0" err="1" smtClean="0">
                <a:latin typeface="Cambria" panose="02040503050406030204" pitchFamily="18" charset="0"/>
              </a:rPr>
              <a:t>thường</a:t>
            </a:r>
            <a:r>
              <a:rPr lang="en-US" sz="2400" dirty="0" smtClean="0">
                <a:latin typeface="Cambria" panose="02040503050406030204" pitchFamily="18" charset="0"/>
              </a:rPr>
              <a:t> hay </a:t>
            </a:r>
            <a:r>
              <a:rPr lang="en-US" sz="2400" dirty="0" err="1" smtClean="0">
                <a:latin typeface="Cambria" panose="02040503050406030204" pitchFamily="18" charset="0"/>
              </a:rPr>
              <a:t>phù</a:t>
            </a:r>
            <a:r>
              <a:rPr lang="en-US" sz="2400" dirty="0" smtClean="0">
                <a:latin typeface="Cambria" panose="02040503050406030204" pitchFamily="18" charset="0"/>
              </a:rPr>
              <a:t> </a:t>
            </a:r>
            <a:r>
              <a:rPr lang="en-US" sz="2400" dirty="0" err="1" smtClean="0">
                <a:latin typeface="Cambria" panose="02040503050406030204" pitchFamily="18" charset="0"/>
              </a:rPr>
              <a:t>nề</a:t>
            </a:r>
            <a:r>
              <a:rPr lang="en-US" sz="2400" dirty="0" smtClean="0">
                <a:latin typeface="Cambria" panose="02040503050406030204" pitchFamily="18" charset="0"/>
              </a:rPr>
              <a:t>, </a:t>
            </a:r>
            <a:r>
              <a:rPr lang="en-US" sz="2400" dirty="0" err="1" smtClean="0">
                <a:latin typeface="Cambria" panose="02040503050406030204" pitchFamily="18" charset="0"/>
              </a:rPr>
              <a:t>chảy</a:t>
            </a:r>
            <a:r>
              <a:rPr lang="en-US" sz="2400" dirty="0" smtClean="0">
                <a:latin typeface="Cambria" panose="02040503050406030204" pitchFamily="18" charset="0"/>
              </a:rPr>
              <a:t> </a:t>
            </a:r>
            <a:r>
              <a:rPr lang="en-US" sz="2400" dirty="0" err="1" smtClean="0">
                <a:latin typeface="Cambria" panose="02040503050406030204" pitchFamily="18" charset="0"/>
              </a:rPr>
              <a:t>máu</a:t>
            </a:r>
            <a:r>
              <a:rPr lang="en-US" sz="2400" dirty="0" smtClean="0">
                <a:latin typeface="Cambria" panose="02040503050406030204" pitchFamily="18" charset="0"/>
              </a:rPr>
              <a:t>, </a:t>
            </a:r>
            <a:r>
              <a:rPr lang="en-US" sz="2400" dirty="0" err="1" smtClean="0">
                <a:latin typeface="Cambria" panose="02040503050406030204" pitchFamily="18" charset="0"/>
              </a:rPr>
              <a:t>đau</a:t>
            </a:r>
            <a:r>
              <a:rPr lang="en-US" sz="2400" dirty="0" smtClean="0">
                <a:latin typeface="Cambria" panose="02040503050406030204" pitchFamily="18" charset="0"/>
              </a:rPr>
              <a:t>, </a:t>
            </a:r>
            <a:r>
              <a:rPr lang="en-US" sz="2400" dirty="0" err="1" smtClean="0">
                <a:latin typeface="Cambria" panose="02040503050406030204" pitchFamily="18" charset="0"/>
              </a:rPr>
              <a:t>loét</a:t>
            </a:r>
            <a:r>
              <a:rPr lang="en-US" sz="2400" dirty="0" smtClean="0">
                <a:latin typeface="Cambria" panose="02040503050406030204" pitchFamily="18" charset="0"/>
              </a:rPr>
              <a:t>…</a:t>
            </a:r>
          </a:p>
          <a:p>
            <a:pPr algn="just">
              <a:buFont typeface="Wingdings" pitchFamily="2" charset="2"/>
              <a:buChar char="Ø"/>
            </a:pP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của</a:t>
            </a:r>
            <a:r>
              <a:rPr lang="en-US" sz="2400" dirty="0" smtClean="0">
                <a:latin typeface="Cambria" panose="02040503050406030204" pitchFamily="18" charset="0"/>
              </a:rPr>
              <a:t> di </a:t>
            </a:r>
            <a:r>
              <a:rPr lang="en-US" sz="2400" dirty="0" err="1" smtClean="0">
                <a:latin typeface="Cambria" panose="02040503050406030204" pitchFamily="18" charset="0"/>
              </a:rPr>
              <a:t>căn</a:t>
            </a:r>
            <a:r>
              <a:rPr lang="en-US" sz="2400" dirty="0" smtClean="0">
                <a:latin typeface="Cambria" panose="02040503050406030204" pitchFamily="18" charset="0"/>
              </a:rPr>
              <a:t>: </a:t>
            </a:r>
            <a:r>
              <a:rPr lang="en-US" sz="2400" dirty="0" err="1" smtClean="0">
                <a:latin typeface="Cambria" panose="02040503050406030204" pitchFamily="18" charset="0"/>
              </a:rPr>
              <a:t>hạch</a:t>
            </a:r>
            <a:r>
              <a:rPr lang="en-US" sz="2400" dirty="0" smtClean="0">
                <a:latin typeface="Cambria" panose="02040503050406030204" pitchFamily="18" charset="0"/>
              </a:rPr>
              <a:t> </a:t>
            </a:r>
            <a:r>
              <a:rPr lang="en-US" sz="2400" dirty="0" err="1" smtClean="0">
                <a:latin typeface="Cambria" panose="02040503050406030204" pitchFamily="18" charset="0"/>
              </a:rPr>
              <a:t>bạch</a:t>
            </a:r>
            <a:r>
              <a:rPr lang="en-US" sz="2400" dirty="0" smtClean="0">
                <a:latin typeface="Cambria" panose="02040503050406030204" pitchFamily="18" charset="0"/>
              </a:rPr>
              <a:t> </a:t>
            </a:r>
            <a:r>
              <a:rPr lang="en-US" sz="2400" dirty="0" err="1" smtClean="0">
                <a:latin typeface="Cambria" panose="02040503050406030204" pitchFamily="18" charset="0"/>
              </a:rPr>
              <a:t>huyết</a:t>
            </a:r>
            <a:r>
              <a:rPr lang="en-US" sz="2400" dirty="0" smtClean="0">
                <a:latin typeface="Cambria" panose="02040503050406030204" pitchFamily="18" charset="0"/>
              </a:rPr>
              <a:t> </a:t>
            </a:r>
            <a:r>
              <a:rPr lang="en-US" sz="2400" dirty="0" err="1" smtClean="0">
                <a:latin typeface="Cambria" panose="02040503050406030204" pitchFamily="18" charset="0"/>
              </a:rPr>
              <a:t>lớn</a:t>
            </a:r>
            <a:r>
              <a:rPr lang="en-US" sz="2400" dirty="0" smtClean="0">
                <a:latin typeface="Cambria" panose="02040503050406030204" pitchFamily="18" charset="0"/>
              </a:rPr>
              <a:t> </a:t>
            </a:r>
            <a:r>
              <a:rPr lang="en-US" sz="2400" dirty="0" err="1" smtClean="0">
                <a:latin typeface="Cambria" panose="02040503050406030204" pitchFamily="18" charset="0"/>
              </a:rPr>
              <a:t>lên</a:t>
            </a:r>
            <a:r>
              <a:rPr lang="en-US" sz="2400" dirty="0" smtClean="0">
                <a:latin typeface="Cambria" panose="02040503050406030204" pitchFamily="18" charset="0"/>
              </a:rPr>
              <a:t>, ho </a:t>
            </a:r>
            <a:r>
              <a:rPr lang="en-US" sz="2400" dirty="0" err="1" smtClean="0">
                <a:latin typeface="Cambria" panose="02040503050406030204" pitchFamily="18" charset="0"/>
              </a:rPr>
              <a:t>ra</a:t>
            </a:r>
            <a:r>
              <a:rPr lang="en-US" sz="2400" dirty="0" smtClean="0">
                <a:latin typeface="Cambria" panose="02040503050406030204" pitchFamily="18" charset="0"/>
              </a:rPr>
              <a:t> </a:t>
            </a:r>
            <a:r>
              <a:rPr lang="en-US" sz="2400" dirty="0" err="1" smtClean="0">
                <a:latin typeface="Cambria" panose="02040503050406030204" pitchFamily="18" charset="0"/>
              </a:rPr>
              <a:t>máu</a:t>
            </a:r>
            <a:r>
              <a:rPr lang="en-US" sz="2400" dirty="0" smtClean="0">
                <a:latin typeface="Cambria" panose="02040503050406030204" pitchFamily="18" charset="0"/>
              </a:rPr>
              <a:t>, </a:t>
            </a:r>
            <a:r>
              <a:rPr lang="en-US" sz="2400" dirty="0" err="1" smtClean="0">
                <a:latin typeface="Cambria" panose="02040503050406030204" pitchFamily="18" charset="0"/>
              </a:rPr>
              <a:t>gan</a:t>
            </a:r>
            <a:r>
              <a:rPr lang="en-US" sz="2400" dirty="0" smtClean="0">
                <a:latin typeface="Cambria" panose="02040503050406030204" pitchFamily="18" charset="0"/>
              </a:rPr>
              <a:t> to, </a:t>
            </a:r>
            <a:r>
              <a:rPr lang="en-US" sz="2400" dirty="0" err="1" smtClean="0">
                <a:latin typeface="Cambria" panose="02040503050406030204" pitchFamily="18" charset="0"/>
              </a:rPr>
              <a:t>đau</a:t>
            </a:r>
            <a:r>
              <a:rPr lang="en-US" sz="2400" dirty="0" smtClean="0">
                <a:latin typeface="Cambria" panose="02040503050406030204" pitchFamily="18" charset="0"/>
              </a:rPr>
              <a:t> </a:t>
            </a:r>
            <a:r>
              <a:rPr lang="en-US" sz="2400" dirty="0" err="1" smtClean="0">
                <a:latin typeface="Cambria" panose="02040503050406030204" pitchFamily="18" charset="0"/>
              </a:rPr>
              <a:t>xương</a:t>
            </a:r>
            <a:r>
              <a:rPr lang="en-US" sz="2400" dirty="0" smtClean="0">
                <a:latin typeface="Cambria" panose="02040503050406030204" pitchFamily="18" charset="0"/>
              </a:rPr>
              <a:t>, </a:t>
            </a: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thần</a:t>
            </a:r>
            <a:r>
              <a:rPr lang="en-US" sz="2400" dirty="0" smtClean="0">
                <a:latin typeface="Cambria" panose="02040503050406030204" pitchFamily="18" charset="0"/>
              </a:rPr>
              <a:t> </a:t>
            </a:r>
            <a:r>
              <a:rPr lang="en-US" sz="2400" dirty="0" err="1" smtClean="0">
                <a:latin typeface="Cambria" panose="02040503050406030204" pitchFamily="18" charset="0"/>
              </a:rPr>
              <a:t>kinh</a:t>
            </a:r>
            <a:r>
              <a:rPr lang="en-US" sz="2400" dirty="0" smtClean="0">
                <a:latin typeface="Cambria" panose="02040503050406030204" pitchFamily="18" charset="0"/>
              </a:rPr>
              <a:t>…</a:t>
            </a:r>
          </a:p>
          <a:p>
            <a:pPr algn="just">
              <a:buFont typeface="Wingdings" pitchFamily="2" charset="2"/>
              <a:buChar char="Ø"/>
            </a:pP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toàn</a:t>
            </a:r>
            <a:r>
              <a:rPr lang="en-US" sz="2400" dirty="0" smtClean="0">
                <a:latin typeface="Cambria" panose="02040503050406030204" pitchFamily="18" charset="0"/>
              </a:rPr>
              <a:t> </a:t>
            </a:r>
            <a:r>
              <a:rPr lang="en-US" sz="2400" dirty="0" err="1" smtClean="0">
                <a:latin typeface="Cambria" panose="02040503050406030204" pitchFamily="18" charset="0"/>
              </a:rPr>
              <a:t>thân</a:t>
            </a:r>
            <a:r>
              <a:rPr lang="en-US" sz="2400" dirty="0" smtClean="0">
                <a:latin typeface="Cambria" panose="02040503050406030204" pitchFamily="18" charset="0"/>
              </a:rPr>
              <a:t>: </a:t>
            </a:r>
            <a:r>
              <a:rPr lang="en-US" sz="2400" dirty="0" err="1" smtClean="0">
                <a:latin typeface="Cambria" panose="02040503050406030204" pitchFamily="18" charset="0"/>
              </a:rPr>
              <a:t>sụt</a:t>
            </a:r>
            <a:r>
              <a:rPr lang="en-US" sz="2400" dirty="0" smtClean="0">
                <a:latin typeface="Cambria" panose="02040503050406030204" pitchFamily="18" charset="0"/>
              </a:rPr>
              <a:t> </a:t>
            </a:r>
            <a:r>
              <a:rPr lang="en-US" sz="2400" dirty="0" err="1" smtClean="0">
                <a:latin typeface="Cambria" panose="02040503050406030204" pitchFamily="18" charset="0"/>
              </a:rPr>
              <a:t>cân</a:t>
            </a:r>
            <a:r>
              <a:rPr lang="en-US" sz="2400" dirty="0" smtClean="0">
                <a:latin typeface="Cambria" panose="02040503050406030204" pitchFamily="18" charset="0"/>
              </a:rPr>
              <a:t>, </a:t>
            </a:r>
            <a:r>
              <a:rPr lang="en-US" sz="2400" dirty="0" err="1" smtClean="0">
                <a:latin typeface="Cambria" panose="02040503050406030204" pitchFamily="18" charset="0"/>
              </a:rPr>
              <a:t>chán</a:t>
            </a:r>
            <a:r>
              <a:rPr lang="en-US" sz="2400" dirty="0" smtClean="0">
                <a:latin typeface="Cambria" panose="02040503050406030204" pitchFamily="18" charset="0"/>
              </a:rPr>
              <a:t> </a:t>
            </a:r>
            <a:r>
              <a:rPr lang="en-US" sz="2400" dirty="0" err="1" smtClean="0">
                <a:latin typeface="Cambria" panose="02040503050406030204" pitchFamily="18" charset="0"/>
              </a:rPr>
              <a:t>ăn</a:t>
            </a:r>
            <a:r>
              <a:rPr lang="en-US" sz="2400" dirty="0" smtClean="0">
                <a:latin typeface="Cambria" panose="02040503050406030204" pitchFamily="18" charset="0"/>
              </a:rPr>
              <a:t> </a:t>
            </a:r>
            <a:r>
              <a:rPr lang="en-US" sz="2400" dirty="0" err="1" smtClean="0">
                <a:latin typeface="Cambria" panose="02040503050406030204" pitchFamily="18" charset="0"/>
              </a:rPr>
              <a:t>suy</a:t>
            </a:r>
            <a:r>
              <a:rPr lang="en-US" sz="2400" dirty="0" smtClean="0">
                <a:latin typeface="Cambria" panose="02040503050406030204" pitchFamily="18" charset="0"/>
              </a:rPr>
              <a:t> </a:t>
            </a:r>
            <a:r>
              <a:rPr lang="en-US" sz="2400" dirty="0" err="1" smtClean="0">
                <a:latin typeface="Cambria" panose="02040503050406030204" pitchFamily="18" charset="0"/>
              </a:rPr>
              <a:t>mòn</a:t>
            </a:r>
            <a:r>
              <a:rPr lang="en-US" sz="2400" dirty="0" smtClean="0">
                <a:latin typeface="Cambria" panose="02040503050406030204" pitchFamily="18" charset="0"/>
              </a:rPr>
              <a:t>, </a:t>
            </a:r>
            <a:r>
              <a:rPr lang="en-US" sz="2400" dirty="0" err="1" smtClean="0">
                <a:latin typeface="Cambria" panose="02040503050406030204" pitchFamily="18" charset="0"/>
              </a:rPr>
              <a:t>tiết</a:t>
            </a:r>
            <a:r>
              <a:rPr lang="en-US" sz="2400" dirty="0" smtClean="0">
                <a:latin typeface="Cambria" panose="02040503050406030204" pitchFamily="18" charset="0"/>
              </a:rPr>
              <a:t> </a:t>
            </a:r>
            <a:r>
              <a:rPr lang="en-US" sz="2400" dirty="0" err="1" smtClean="0">
                <a:latin typeface="Cambria" panose="02040503050406030204" pitchFamily="18" charset="0"/>
              </a:rPr>
              <a:t>nhiều</a:t>
            </a:r>
            <a:r>
              <a:rPr lang="en-US" sz="2400" dirty="0" smtClean="0">
                <a:latin typeface="Cambria" panose="02040503050406030204" pitchFamily="18" charset="0"/>
              </a:rPr>
              <a:t> </a:t>
            </a:r>
            <a:r>
              <a:rPr lang="en-US" sz="2400" dirty="0" err="1" smtClean="0">
                <a:latin typeface="Cambria" panose="02040503050406030204" pitchFamily="18" charset="0"/>
              </a:rPr>
              <a:t>mồ</a:t>
            </a:r>
            <a:r>
              <a:rPr lang="en-US" sz="2400" dirty="0" smtClean="0">
                <a:latin typeface="Cambria" panose="02040503050406030204" pitchFamily="18" charset="0"/>
              </a:rPr>
              <a:t> </a:t>
            </a:r>
            <a:r>
              <a:rPr lang="en-US" sz="2400" dirty="0" err="1" smtClean="0">
                <a:latin typeface="Cambria" panose="02040503050406030204" pitchFamily="18" charset="0"/>
              </a:rPr>
              <a:t>hôi</a:t>
            </a:r>
            <a:r>
              <a:rPr lang="en-US" sz="2400" dirty="0" smtClean="0">
                <a:latin typeface="Cambria" panose="02040503050406030204" pitchFamily="18" charset="0"/>
              </a:rPr>
              <a:t>, </a:t>
            </a:r>
            <a:r>
              <a:rPr lang="en-US" sz="2400" dirty="0" err="1" smtClean="0">
                <a:latin typeface="Cambria" panose="02040503050406030204" pitchFamily="18" charset="0"/>
              </a:rPr>
              <a:t>thiếu</a:t>
            </a:r>
            <a:r>
              <a:rPr lang="en-US" sz="2400" dirty="0" smtClean="0">
                <a:latin typeface="Cambria" panose="02040503050406030204" pitchFamily="18" charset="0"/>
              </a:rPr>
              <a:t> </a:t>
            </a:r>
            <a:r>
              <a:rPr lang="en-US" sz="2400" dirty="0" err="1" smtClean="0">
                <a:latin typeface="Cambria" panose="02040503050406030204" pitchFamily="18" charset="0"/>
              </a:rPr>
              <a:t>máu</a:t>
            </a:r>
            <a:r>
              <a:rPr lang="en-US" sz="2400" dirty="0" smtClean="0">
                <a:latin typeface="Cambria" panose="02040503050406030204" pitchFamily="18" charset="0"/>
              </a:rPr>
              <a:t>, </a:t>
            </a:r>
            <a:r>
              <a:rPr lang="en-US" sz="2400" dirty="0" err="1" smtClean="0">
                <a:latin typeface="Cambria" panose="02040503050406030204" pitchFamily="18" charset="0"/>
              </a:rPr>
              <a:t>hội</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cận</a:t>
            </a:r>
            <a:r>
              <a:rPr lang="en-US" sz="2400" dirty="0" smtClean="0">
                <a:latin typeface="Cambria" panose="02040503050406030204" pitchFamily="18" charset="0"/>
              </a:rPr>
              <a:t> u </a:t>
            </a:r>
            <a:r>
              <a:rPr lang="en-US" sz="2400" dirty="0" err="1" smtClean="0">
                <a:latin typeface="Cambria" panose="02040503050406030204" pitchFamily="18" charset="0"/>
              </a:rPr>
              <a:t>đặc</a:t>
            </a:r>
            <a:r>
              <a:rPr lang="en-US" sz="2400" dirty="0" smtClean="0">
                <a:latin typeface="Cambria" panose="02040503050406030204" pitchFamily="18" charset="0"/>
              </a:rPr>
              <a:t> </a:t>
            </a:r>
            <a:r>
              <a:rPr lang="en-US" sz="2400" dirty="0" err="1" smtClean="0">
                <a:latin typeface="Cambria" panose="02040503050406030204" pitchFamily="18" charset="0"/>
              </a:rPr>
              <a:t>hiệu</a:t>
            </a:r>
            <a:r>
              <a:rPr lang="en-US" sz="2400" dirty="0" smtClean="0">
                <a:latin typeface="Cambria" panose="02040503050406030204" pitchFamily="18" charset="0"/>
              </a:rPr>
              <a:t>…</a:t>
            </a:r>
            <a:endParaRPr lang="vi-VN" sz="2400" dirty="0" smtClean="0">
              <a:latin typeface="Cambria" panose="02040503050406030204" pitchFamily="18" charset="0"/>
            </a:endParaRPr>
          </a:p>
        </p:txBody>
      </p:sp>
    </p:spTree>
    <p:extLst>
      <p:ext uri="{BB962C8B-B14F-4D97-AF65-F5344CB8AC3E}">
        <p14:creationId xmlns:p14="http://schemas.microsoft.com/office/powerpoint/2010/main" val="319489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838" y="116632"/>
            <a:ext cx="8679650" cy="6647974"/>
          </a:xfrm>
          <a:prstGeom prst="rect">
            <a:avLst/>
          </a:prstGeom>
          <a:noFill/>
        </p:spPr>
        <p:txBody>
          <a:bodyPr wrap="square" rtlCol="0">
            <a:spAutoFit/>
          </a:bodyPr>
          <a:lstStyle/>
          <a:p>
            <a:r>
              <a:rPr lang="en-US" sz="2400" b="1" dirty="0" smtClean="0">
                <a:latin typeface="Cambria" panose="02040503050406030204" pitchFamily="18" charset="0"/>
              </a:rPr>
              <a:t>1.4. </a:t>
            </a:r>
            <a:r>
              <a:rPr lang="en-US" sz="2400" b="1" dirty="0" err="1" smtClean="0">
                <a:latin typeface="Cambria" panose="02040503050406030204" pitchFamily="18" charset="0"/>
              </a:rPr>
              <a:t>Chẩn</a:t>
            </a:r>
            <a:r>
              <a:rPr lang="en-US" sz="2400" b="1" dirty="0" smtClean="0">
                <a:latin typeface="Cambria" panose="02040503050406030204" pitchFamily="18" charset="0"/>
              </a:rPr>
              <a:t> </a:t>
            </a:r>
            <a:r>
              <a:rPr lang="en-US" sz="2400" b="1" dirty="0" err="1" smtClean="0">
                <a:latin typeface="Cambria" panose="02040503050406030204" pitchFamily="18" charset="0"/>
              </a:rPr>
              <a:t>đoán</a:t>
            </a:r>
            <a:r>
              <a:rPr lang="en-US" sz="2400" b="1" dirty="0" smtClean="0">
                <a:latin typeface="Cambria" panose="02040503050406030204" pitchFamily="18" charset="0"/>
              </a:rPr>
              <a:t>:</a:t>
            </a:r>
          </a:p>
          <a:p>
            <a:pPr algn="just"/>
            <a:r>
              <a:rPr lang="en-US" sz="2400" dirty="0" smtClean="0">
                <a:latin typeface="Cambria" panose="02040503050406030204" pitchFamily="18" charset="0"/>
              </a:rPr>
              <a:t>1.4.1. </a:t>
            </a:r>
            <a:r>
              <a:rPr lang="en-US" sz="2400" dirty="0" err="1" smtClean="0">
                <a:latin typeface="Cambria" panose="02040503050406030204" pitchFamily="18" charset="0"/>
              </a:rPr>
              <a:t>Các</a:t>
            </a:r>
            <a:r>
              <a:rPr lang="en-US" sz="2400" dirty="0" smtClean="0">
                <a:latin typeface="Cambria" panose="02040503050406030204" pitchFamily="18" charset="0"/>
              </a:rPr>
              <a:t> </a:t>
            </a: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lâm</a:t>
            </a:r>
            <a:r>
              <a:rPr lang="en-US" sz="2400" dirty="0" smtClean="0">
                <a:latin typeface="Cambria" panose="02040503050406030204" pitchFamily="18" charset="0"/>
              </a:rPr>
              <a:t> </a:t>
            </a:r>
            <a:r>
              <a:rPr lang="en-US" sz="2400" dirty="0" err="1" smtClean="0">
                <a:latin typeface="Cambria" panose="02040503050406030204" pitchFamily="18" charset="0"/>
              </a:rPr>
              <a:t>sàng</a:t>
            </a:r>
            <a:r>
              <a:rPr lang="en-US" sz="2400" dirty="0" smtClean="0">
                <a:latin typeface="Cambria" panose="02040503050406030204" pitchFamily="18" charset="0"/>
              </a:rPr>
              <a:t> </a:t>
            </a:r>
            <a:r>
              <a:rPr lang="en-US" sz="2400" dirty="0" err="1" smtClean="0">
                <a:latin typeface="Cambria" panose="02040503050406030204" pitchFamily="18" charset="0"/>
              </a:rPr>
              <a:t>giúp</a:t>
            </a:r>
            <a:r>
              <a:rPr lang="en-US" sz="2400" dirty="0" smtClean="0">
                <a:latin typeface="Cambria" panose="02040503050406030204" pitchFamily="18" charset="0"/>
              </a:rPr>
              <a:t> </a:t>
            </a:r>
            <a:r>
              <a:rPr lang="en-US" sz="2400" dirty="0" err="1" smtClean="0">
                <a:latin typeface="Cambria" panose="02040503050406030204" pitchFamily="18" charset="0"/>
              </a:rPr>
              <a:t>chẩn</a:t>
            </a:r>
            <a:r>
              <a:rPr lang="en-US" sz="2400" dirty="0" smtClean="0">
                <a:latin typeface="Cambria" panose="02040503050406030204" pitchFamily="18" charset="0"/>
              </a:rPr>
              <a:t> </a:t>
            </a:r>
            <a:r>
              <a:rPr lang="en-US" sz="2400" dirty="0" err="1" smtClean="0">
                <a:latin typeface="Cambria" panose="02040503050406030204" pitchFamily="18" charset="0"/>
              </a:rPr>
              <a:t>đoán</a:t>
            </a:r>
            <a:r>
              <a:rPr lang="en-US" sz="2400" dirty="0" smtClean="0">
                <a:latin typeface="Cambria" panose="02040503050406030204" pitchFamily="18" charset="0"/>
              </a:rPr>
              <a:t>:</a:t>
            </a:r>
          </a:p>
          <a:p>
            <a:pPr marL="342900" indent="-342900" algn="just">
              <a:buFont typeface="Wingdings" pitchFamily="2" charset="2"/>
              <a:buChar char="ü"/>
            </a:pP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báo</a:t>
            </a:r>
            <a:r>
              <a:rPr lang="en-US" sz="2400" dirty="0" smtClean="0">
                <a:latin typeface="Cambria" panose="02040503050406030204" pitchFamily="18" charset="0"/>
              </a:rPr>
              <a:t> </a:t>
            </a:r>
            <a:r>
              <a:rPr lang="en-US" sz="2400" dirty="0" err="1" smtClean="0">
                <a:latin typeface="Cambria" panose="02040503050406030204" pitchFamily="18" charset="0"/>
              </a:rPr>
              <a:t>hiệu</a:t>
            </a:r>
            <a:r>
              <a:rPr lang="en-US" sz="2400" dirty="0" smtClean="0">
                <a:latin typeface="Cambria" panose="02040503050406030204" pitchFamily="18" charset="0"/>
              </a:rPr>
              <a:t> </a:t>
            </a:r>
            <a:r>
              <a:rPr lang="en-US" sz="2400" dirty="0" err="1" smtClean="0">
                <a:latin typeface="Cambria" panose="02040503050406030204" pitchFamily="18" charset="0"/>
              </a:rPr>
              <a:t>ung</a:t>
            </a:r>
            <a:r>
              <a:rPr lang="en-US" sz="2400" dirty="0" smtClean="0">
                <a:latin typeface="Cambria" panose="02040503050406030204" pitchFamily="18" charset="0"/>
              </a:rPr>
              <a:t> </a:t>
            </a:r>
            <a:r>
              <a:rPr lang="en-US" sz="2400" dirty="0" err="1" smtClean="0">
                <a:latin typeface="Cambria" panose="02040503050406030204" pitchFamily="18" charset="0"/>
              </a:rPr>
              <a:t>thư</a:t>
            </a:r>
            <a:r>
              <a:rPr lang="en-US" sz="2400" dirty="0" smtClean="0">
                <a:latin typeface="Cambria" panose="02040503050406030204" pitchFamily="18" charset="0"/>
              </a:rPr>
              <a:t>: ho, </a:t>
            </a:r>
            <a:r>
              <a:rPr lang="en-US" sz="2400" dirty="0" err="1" smtClean="0">
                <a:latin typeface="Cambria" panose="02040503050406030204" pitchFamily="18" charset="0"/>
              </a:rPr>
              <a:t>xuất</a:t>
            </a:r>
            <a:r>
              <a:rPr lang="en-US" sz="2400" dirty="0" smtClean="0">
                <a:latin typeface="Cambria" panose="02040503050406030204" pitchFamily="18" charset="0"/>
              </a:rPr>
              <a:t> </a:t>
            </a:r>
            <a:r>
              <a:rPr lang="en-US" sz="2400" dirty="0" err="1" smtClean="0">
                <a:latin typeface="Cambria" panose="02040503050406030204" pitchFamily="18" charset="0"/>
              </a:rPr>
              <a:t>huyết</a:t>
            </a:r>
            <a:r>
              <a:rPr lang="en-US" sz="2400" dirty="0" smtClean="0">
                <a:latin typeface="Cambria" panose="02040503050406030204" pitchFamily="18" charset="0"/>
              </a:rPr>
              <a:t> </a:t>
            </a:r>
            <a:r>
              <a:rPr lang="en-US" sz="2400" dirty="0" err="1" smtClean="0">
                <a:latin typeface="Cambria" panose="02040503050406030204" pitchFamily="18" charset="0"/>
              </a:rPr>
              <a:t>tiết</a:t>
            </a:r>
            <a:r>
              <a:rPr lang="en-US" sz="2400" dirty="0" smtClean="0">
                <a:latin typeface="Cambria" panose="02040503050406030204" pitchFamily="18" charset="0"/>
              </a:rPr>
              <a:t> </a:t>
            </a:r>
            <a:r>
              <a:rPr lang="en-US" sz="2400" dirty="0" err="1" smtClean="0">
                <a:latin typeface="Cambria" panose="02040503050406030204" pitchFamily="18" charset="0"/>
              </a:rPr>
              <a:t>dịch</a:t>
            </a:r>
            <a:r>
              <a:rPr lang="en-US" sz="2400" dirty="0" smtClean="0">
                <a:latin typeface="Cambria" panose="02040503050406030204" pitchFamily="18" charset="0"/>
              </a:rPr>
              <a:t> </a:t>
            </a:r>
            <a:r>
              <a:rPr lang="en-US" sz="2400" dirty="0" err="1" smtClean="0">
                <a:latin typeface="Cambria" panose="02040503050406030204" pitchFamily="18" charset="0"/>
              </a:rPr>
              <a:t>bất</a:t>
            </a:r>
            <a:r>
              <a:rPr lang="en-US" sz="2400" dirty="0" smtClean="0">
                <a:latin typeface="Cambria" panose="02040503050406030204" pitchFamily="18" charset="0"/>
              </a:rPr>
              <a:t> </a:t>
            </a:r>
            <a:r>
              <a:rPr lang="en-US" sz="2400" dirty="0" err="1" smtClean="0">
                <a:latin typeface="Cambria" panose="02040503050406030204" pitchFamily="18" charset="0"/>
              </a:rPr>
              <a:t>thường</a:t>
            </a:r>
            <a:r>
              <a:rPr lang="en-US" sz="2400" dirty="0" smtClean="0">
                <a:latin typeface="Cambria" panose="02040503050406030204" pitchFamily="18" charset="0"/>
              </a:rPr>
              <a:t>, </a:t>
            </a:r>
            <a:r>
              <a:rPr lang="en-US" sz="2400" dirty="0" err="1" smtClean="0">
                <a:latin typeface="Cambria" panose="02040503050406030204" pitchFamily="18" charset="0"/>
              </a:rPr>
              <a:t>nổi</a:t>
            </a:r>
            <a:r>
              <a:rPr lang="en-US" sz="2400" dirty="0" smtClean="0">
                <a:latin typeface="Cambria" panose="02040503050406030204" pitchFamily="18" charset="0"/>
              </a:rPr>
              <a:t> u </a:t>
            </a:r>
            <a:r>
              <a:rPr lang="en-US" sz="2400" dirty="0" err="1" smtClean="0">
                <a:latin typeface="Cambria" panose="02040503050406030204" pitchFamily="18" charset="0"/>
              </a:rPr>
              <a:t>cục</a:t>
            </a:r>
            <a:r>
              <a:rPr lang="en-US" sz="2400" dirty="0" smtClean="0">
                <a:latin typeface="Cambria" panose="02040503050406030204" pitchFamily="18" charset="0"/>
              </a:rPr>
              <a:t> </a:t>
            </a:r>
            <a:r>
              <a:rPr lang="en-US" sz="2400" dirty="0" err="1" smtClean="0">
                <a:latin typeface="Cambria" panose="02040503050406030204" pitchFamily="18" charset="0"/>
              </a:rPr>
              <a:t>cứng</a:t>
            </a:r>
            <a:r>
              <a:rPr lang="en-US" sz="2400" dirty="0" smtClean="0">
                <a:latin typeface="Cambria" panose="02040503050406030204" pitchFamily="18" charset="0"/>
              </a:rPr>
              <a:t> </a:t>
            </a:r>
            <a:r>
              <a:rPr lang="en-US" sz="2400" dirty="0" err="1" smtClean="0">
                <a:latin typeface="Cambria" panose="02040503050406030204" pitchFamily="18" charset="0"/>
              </a:rPr>
              <a:t>phát</a:t>
            </a:r>
            <a:r>
              <a:rPr lang="en-US" sz="2400" dirty="0" smtClean="0">
                <a:latin typeface="Cambria" panose="02040503050406030204" pitchFamily="18" charset="0"/>
              </a:rPr>
              <a:t> </a:t>
            </a:r>
            <a:r>
              <a:rPr lang="en-US" sz="2400" dirty="0" err="1" smtClean="0">
                <a:latin typeface="Cambria" panose="02040503050406030204" pitchFamily="18" charset="0"/>
              </a:rPr>
              <a:t>triển</a:t>
            </a:r>
            <a:r>
              <a:rPr lang="en-US" sz="2400" dirty="0" smtClean="0">
                <a:latin typeface="Cambria" panose="02040503050406030204" pitchFamily="18" charset="0"/>
              </a:rPr>
              <a:t> </a:t>
            </a:r>
            <a:r>
              <a:rPr lang="en-US" sz="2400" dirty="0" err="1" smtClean="0">
                <a:latin typeface="Cambria" panose="02040503050406030204" pitchFamily="18" charset="0"/>
              </a:rPr>
              <a:t>nhanh</a:t>
            </a:r>
            <a:r>
              <a:rPr lang="en-US" sz="2400" dirty="0" smtClean="0">
                <a:latin typeface="Cambria" panose="02040503050406030204" pitchFamily="18" charset="0"/>
              </a:rPr>
              <a:t>, </a:t>
            </a:r>
            <a:r>
              <a:rPr lang="en-US" sz="2400" dirty="0" err="1" smtClean="0">
                <a:latin typeface="Cambria" panose="02040503050406030204" pitchFamily="18" charset="0"/>
              </a:rPr>
              <a:t>vết</a:t>
            </a:r>
            <a:r>
              <a:rPr lang="en-US" sz="2400" dirty="0" smtClean="0">
                <a:latin typeface="Cambria" panose="02040503050406030204" pitchFamily="18" charset="0"/>
              </a:rPr>
              <a:t> </a:t>
            </a:r>
            <a:r>
              <a:rPr lang="en-US" sz="2400" dirty="0" err="1" smtClean="0">
                <a:latin typeface="Cambria" panose="02040503050406030204" pitchFamily="18" charset="0"/>
              </a:rPr>
              <a:t>loét</a:t>
            </a:r>
            <a:r>
              <a:rPr lang="en-US" sz="2400" dirty="0" smtClean="0">
                <a:latin typeface="Cambria" panose="02040503050406030204" pitchFamily="18" charset="0"/>
              </a:rPr>
              <a:t> </a:t>
            </a:r>
            <a:r>
              <a:rPr lang="en-US" sz="2400" dirty="0" err="1" smtClean="0">
                <a:latin typeface="Cambria" panose="02040503050406030204" pitchFamily="18" charset="0"/>
              </a:rPr>
              <a:t>dai</a:t>
            </a:r>
            <a:r>
              <a:rPr lang="en-US" sz="2400" dirty="0" smtClean="0">
                <a:latin typeface="Cambria" panose="02040503050406030204" pitchFamily="18" charset="0"/>
              </a:rPr>
              <a:t> </a:t>
            </a:r>
            <a:r>
              <a:rPr lang="en-US" sz="2400" dirty="0" err="1" smtClean="0">
                <a:latin typeface="Cambria" panose="02040503050406030204" pitchFamily="18" charset="0"/>
              </a:rPr>
              <a:t>dẳng</a:t>
            </a:r>
            <a:r>
              <a:rPr lang="en-US" sz="2400" dirty="0" smtClean="0">
                <a:latin typeface="Cambria" panose="02040503050406030204" pitchFamily="18" charset="0"/>
              </a:rPr>
              <a:t> </a:t>
            </a:r>
            <a:r>
              <a:rPr lang="en-US" sz="2400" dirty="0" err="1" smtClean="0">
                <a:latin typeface="Cambria" panose="02040503050406030204" pitchFamily="18" charset="0"/>
              </a:rPr>
              <a:t>khó</a:t>
            </a:r>
            <a:r>
              <a:rPr lang="en-US" sz="2400" dirty="0" smtClean="0">
                <a:latin typeface="Cambria" panose="02040503050406030204" pitchFamily="18" charset="0"/>
              </a:rPr>
              <a:t> </a:t>
            </a:r>
            <a:r>
              <a:rPr lang="en-US" sz="2400" dirty="0" err="1" smtClean="0">
                <a:latin typeface="Cambria" panose="02040503050406030204" pitchFamily="18" charset="0"/>
              </a:rPr>
              <a:t>liền</a:t>
            </a:r>
            <a:r>
              <a:rPr lang="en-US" sz="2400" dirty="0" smtClean="0">
                <a:latin typeface="Cambria" panose="02040503050406030204" pitchFamily="18" charset="0"/>
              </a:rPr>
              <a:t>…</a:t>
            </a:r>
          </a:p>
          <a:p>
            <a:pPr marL="342900" indent="-342900" algn="just">
              <a:buFont typeface="Wingdings" pitchFamily="2" charset="2"/>
              <a:buChar char="ü"/>
            </a:pPr>
            <a:r>
              <a:rPr lang="en-US" sz="2400" dirty="0" err="1" smtClean="0">
                <a:latin typeface="Cambria" panose="02040503050406030204" pitchFamily="18" charset="0"/>
              </a:rPr>
              <a:t>Các</a:t>
            </a:r>
            <a:r>
              <a:rPr lang="en-US" sz="2400" dirty="0" smtClean="0">
                <a:latin typeface="Cambria" panose="02040503050406030204" pitchFamily="18" charset="0"/>
              </a:rPr>
              <a:t> </a:t>
            </a: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rõ</a:t>
            </a:r>
            <a:r>
              <a:rPr lang="en-US" sz="2400" dirty="0" smtClean="0">
                <a:latin typeface="Cambria" panose="02040503050406030204" pitchFamily="18" charset="0"/>
              </a:rPr>
              <a:t> </a:t>
            </a:r>
            <a:r>
              <a:rPr lang="en-US" sz="2400" dirty="0" err="1" smtClean="0">
                <a:latin typeface="Cambria" panose="02040503050406030204" pitchFamily="18" charset="0"/>
              </a:rPr>
              <a:t>rệt</a:t>
            </a:r>
            <a:r>
              <a:rPr lang="en-US" sz="2400" dirty="0" smtClean="0">
                <a:latin typeface="Cambria" panose="02040503050406030204" pitchFamily="18" charset="0"/>
              </a:rPr>
              <a:t>: </a:t>
            </a:r>
            <a:r>
              <a:rPr lang="en-US" sz="2400" dirty="0" err="1" smtClean="0">
                <a:latin typeface="Cambria" panose="02040503050406030204" pitchFamily="18" charset="0"/>
              </a:rPr>
              <a:t>sụt</a:t>
            </a:r>
            <a:r>
              <a:rPr lang="en-US" sz="2400" dirty="0" smtClean="0">
                <a:latin typeface="Cambria" panose="02040503050406030204" pitchFamily="18" charset="0"/>
              </a:rPr>
              <a:t> </a:t>
            </a:r>
            <a:r>
              <a:rPr lang="en-US" sz="2400" dirty="0" err="1" smtClean="0">
                <a:latin typeface="Cambria" panose="02040503050406030204" pitchFamily="18" charset="0"/>
              </a:rPr>
              <a:t>cân</a:t>
            </a:r>
            <a:r>
              <a:rPr lang="en-US" sz="2400" dirty="0" smtClean="0">
                <a:latin typeface="Cambria" panose="02040503050406030204" pitchFamily="18" charset="0"/>
              </a:rPr>
              <a:t>, </a:t>
            </a:r>
            <a:r>
              <a:rPr lang="en-US" sz="2400" dirty="0" err="1" smtClean="0">
                <a:latin typeface="Cambria" panose="02040503050406030204" pitchFamily="18" charset="0"/>
              </a:rPr>
              <a:t>đau</a:t>
            </a:r>
            <a:r>
              <a:rPr lang="en-US" sz="2400" dirty="0" smtClean="0">
                <a:latin typeface="Cambria" panose="02040503050406030204" pitchFamily="18" charset="0"/>
              </a:rPr>
              <a:t>, </a:t>
            </a:r>
            <a:r>
              <a:rPr lang="en-US" sz="2400" dirty="0" err="1" smtClean="0">
                <a:latin typeface="Cambria" panose="02040503050406030204" pitchFamily="18" charset="0"/>
              </a:rPr>
              <a:t>hội</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bít</a:t>
            </a:r>
            <a:r>
              <a:rPr lang="en-US" sz="2400" dirty="0" smtClean="0">
                <a:latin typeface="Cambria" panose="02040503050406030204" pitchFamily="18" charset="0"/>
              </a:rPr>
              <a:t> </a:t>
            </a:r>
            <a:r>
              <a:rPr lang="en-US" sz="2400" dirty="0" err="1" smtClean="0">
                <a:latin typeface="Cambria" panose="02040503050406030204" pitchFamily="18" charset="0"/>
              </a:rPr>
              <a:t>tắc</a:t>
            </a:r>
            <a:r>
              <a:rPr lang="en-US" sz="2400" dirty="0" smtClean="0">
                <a:latin typeface="Cambria" panose="02040503050406030204" pitchFamily="18" charset="0"/>
              </a:rPr>
              <a:t>, </a:t>
            </a: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xâm</a:t>
            </a:r>
            <a:r>
              <a:rPr lang="en-US" sz="2400" dirty="0" smtClean="0">
                <a:latin typeface="Cambria" panose="02040503050406030204" pitchFamily="18" charset="0"/>
              </a:rPr>
              <a:t> </a:t>
            </a:r>
            <a:r>
              <a:rPr lang="en-US" sz="2400" dirty="0" err="1" smtClean="0">
                <a:latin typeface="Cambria" panose="02040503050406030204" pitchFamily="18" charset="0"/>
              </a:rPr>
              <a:t>lấn</a:t>
            </a:r>
            <a:r>
              <a:rPr lang="en-US" sz="2400" dirty="0" smtClean="0">
                <a:latin typeface="Cambria" panose="02040503050406030204" pitchFamily="18" charset="0"/>
              </a:rPr>
              <a:t> </a:t>
            </a:r>
            <a:r>
              <a:rPr lang="en-US" sz="2400" dirty="0" err="1" smtClean="0">
                <a:latin typeface="Cambria" panose="02040503050406030204" pitchFamily="18" charset="0"/>
              </a:rPr>
              <a:t>và</a:t>
            </a:r>
            <a:r>
              <a:rPr lang="en-US" sz="2400" dirty="0" smtClean="0">
                <a:latin typeface="Cambria" panose="02040503050406030204" pitchFamily="18" charset="0"/>
              </a:rPr>
              <a:t> </a:t>
            </a:r>
            <a:r>
              <a:rPr lang="en-US" sz="2400" dirty="0" err="1" smtClean="0">
                <a:latin typeface="Cambria" panose="02040503050406030204" pitchFamily="18" charset="0"/>
              </a:rPr>
              <a:t>chèn</a:t>
            </a:r>
            <a:r>
              <a:rPr lang="en-US" sz="2400" dirty="0" smtClean="0">
                <a:latin typeface="Cambria" panose="02040503050406030204" pitchFamily="18" charset="0"/>
              </a:rPr>
              <a:t> </a:t>
            </a:r>
            <a:r>
              <a:rPr lang="en-US" sz="2400" dirty="0" err="1" smtClean="0">
                <a:latin typeface="Cambria" panose="02040503050406030204" pitchFamily="18" charset="0"/>
              </a:rPr>
              <a:t>ép</a:t>
            </a:r>
            <a:r>
              <a:rPr lang="en-US" sz="2400" dirty="0" smtClean="0">
                <a:latin typeface="Cambria" panose="02040503050406030204" pitchFamily="18" charset="0"/>
              </a:rPr>
              <a:t>, </a:t>
            </a: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di </a:t>
            </a:r>
            <a:r>
              <a:rPr lang="en-US" sz="2400" dirty="0" err="1" smtClean="0">
                <a:latin typeface="Cambria" panose="02040503050406030204" pitchFamily="18" charset="0"/>
              </a:rPr>
              <a:t>căn</a:t>
            </a:r>
            <a:r>
              <a:rPr lang="en-US" sz="2400" dirty="0" smtClean="0">
                <a:latin typeface="Cambria" panose="02040503050406030204" pitchFamily="18" charset="0"/>
              </a:rPr>
              <a:t>.</a:t>
            </a:r>
          </a:p>
          <a:p>
            <a:pPr marL="342900" indent="-342900" algn="just">
              <a:buFont typeface="Wingdings" pitchFamily="2" charset="2"/>
              <a:buChar char="ü"/>
            </a:pPr>
            <a:r>
              <a:rPr lang="en-US" sz="2400" dirty="0" err="1" smtClean="0">
                <a:latin typeface="Cambria" panose="02040503050406030204" pitchFamily="18" charset="0"/>
              </a:rPr>
              <a:t>Hội</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cận</a:t>
            </a:r>
            <a:r>
              <a:rPr lang="en-US" sz="2400" dirty="0" smtClean="0">
                <a:latin typeface="Cambria" panose="02040503050406030204" pitchFamily="18" charset="0"/>
              </a:rPr>
              <a:t> </a:t>
            </a:r>
            <a:r>
              <a:rPr lang="en-US" sz="2400" dirty="0" err="1" smtClean="0">
                <a:latin typeface="Cambria" panose="02040503050406030204" pitchFamily="18" charset="0"/>
              </a:rPr>
              <a:t>ung</a:t>
            </a:r>
            <a:r>
              <a:rPr lang="en-US" sz="2400" dirty="0" smtClean="0">
                <a:latin typeface="Cambria" panose="02040503050406030204" pitchFamily="18" charset="0"/>
              </a:rPr>
              <a:t> </a:t>
            </a:r>
            <a:r>
              <a:rPr lang="en-US" sz="2400" dirty="0" err="1" smtClean="0">
                <a:latin typeface="Cambria" panose="02040503050406030204" pitchFamily="18" charset="0"/>
              </a:rPr>
              <a:t>thư</a:t>
            </a:r>
            <a:r>
              <a:rPr lang="en-US" sz="2400" dirty="0" smtClean="0">
                <a:latin typeface="Cambria" panose="02040503050406030204" pitchFamily="18" charset="0"/>
              </a:rPr>
              <a:t>: </a:t>
            </a:r>
            <a:r>
              <a:rPr lang="en-US" sz="2400" dirty="0" err="1" smtClean="0">
                <a:latin typeface="Cambria" panose="02040503050406030204" pitchFamily="18" charset="0"/>
              </a:rPr>
              <a:t>sốt</a:t>
            </a:r>
            <a:r>
              <a:rPr lang="en-US" sz="2400" dirty="0" smtClean="0">
                <a:latin typeface="Cambria" panose="02040503050406030204" pitchFamily="18" charset="0"/>
              </a:rPr>
              <a:t> </a:t>
            </a:r>
            <a:r>
              <a:rPr lang="en-US" sz="2400" dirty="0" err="1" smtClean="0">
                <a:latin typeface="Cambria" panose="02040503050406030204" pitchFamily="18" charset="0"/>
              </a:rPr>
              <a:t>kéo</a:t>
            </a:r>
            <a:r>
              <a:rPr lang="en-US" sz="2400" dirty="0" smtClean="0">
                <a:latin typeface="Cambria" panose="02040503050406030204" pitchFamily="18" charset="0"/>
              </a:rPr>
              <a:t> </a:t>
            </a:r>
            <a:r>
              <a:rPr lang="en-US" sz="2400" dirty="0" err="1" smtClean="0">
                <a:latin typeface="Cambria" panose="02040503050406030204" pitchFamily="18" charset="0"/>
              </a:rPr>
              <a:t>dài</a:t>
            </a:r>
            <a:r>
              <a:rPr lang="en-US" sz="2400" dirty="0" smtClean="0">
                <a:latin typeface="Cambria" panose="02040503050406030204" pitchFamily="18" charset="0"/>
              </a:rPr>
              <a:t> </a:t>
            </a:r>
            <a:r>
              <a:rPr lang="en-US" sz="2400" dirty="0" err="1" smtClean="0">
                <a:latin typeface="Cambria" panose="02040503050406030204" pitchFamily="18" charset="0"/>
              </a:rPr>
              <a:t>không</a:t>
            </a:r>
            <a:r>
              <a:rPr lang="en-US" sz="2400" dirty="0" smtClean="0">
                <a:latin typeface="Cambria" panose="02040503050406030204" pitchFamily="18" charset="0"/>
              </a:rPr>
              <a:t> </a:t>
            </a:r>
            <a:r>
              <a:rPr lang="en-US" sz="2400" dirty="0" err="1" smtClean="0">
                <a:latin typeface="Cambria" panose="02040503050406030204" pitchFamily="18" charset="0"/>
              </a:rPr>
              <a:t>rõ</a:t>
            </a:r>
            <a:r>
              <a:rPr lang="en-US" sz="2400" dirty="0" smtClean="0">
                <a:latin typeface="Cambria" panose="02040503050406030204" pitchFamily="18" charset="0"/>
              </a:rPr>
              <a:t> </a:t>
            </a:r>
            <a:r>
              <a:rPr lang="en-US" sz="2400" dirty="0" err="1" smtClean="0">
                <a:latin typeface="Cambria" panose="02040503050406030204" pitchFamily="18" charset="0"/>
              </a:rPr>
              <a:t>nguyên</a:t>
            </a:r>
            <a:r>
              <a:rPr lang="en-US" sz="2400" dirty="0" smtClean="0">
                <a:latin typeface="Cambria" panose="02040503050406030204" pitchFamily="18" charset="0"/>
              </a:rPr>
              <a:t> </a:t>
            </a:r>
            <a:r>
              <a:rPr lang="en-US" sz="2400" dirty="0" err="1" smtClean="0">
                <a:latin typeface="Cambria" panose="02040503050406030204" pitchFamily="18" charset="0"/>
              </a:rPr>
              <a:t>nhân</a:t>
            </a:r>
            <a:r>
              <a:rPr lang="en-US" sz="2400" dirty="0" smtClean="0">
                <a:latin typeface="Cambria" panose="02040503050406030204" pitchFamily="18" charset="0"/>
              </a:rPr>
              <a:t> </a:t>
            </a:r>
            <a:r>
              <a:rPr lang="en-US" sz="2400" dirty="0" err="1" smtClean="0">
                <a:latin typeface="Cambria" panose="02040503050406030204" pitchFamily="18" charset="0"/>
              </a:rPr>
              <a:t>là</a:t>
            </a:r>
            <a:r>
              <a:rPr lang="en-US" sz="2400" dirty="0" smtClean="0">
                <a:latin typeface="Cambria" panose="02040503050406030204" pitchFamily="18" charset="0"/>
              </a:rPr>
              <a:t> </a:t>
            </a: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a:t>
            </a:r>
            <a:r>
              <a:rPr lang="en-US" sz="2400" dirty="0" err="1" smtClean="0">
                <a:latin typeface="Cambria" panose="02040503050406030204" pitchFamily="18" charset="0"/>
              </a:rPr>
              <a:t>cận</a:t>
            </a:r>
            <a:r>
              <a:rPr lang="en-US" sz="2400" dirty="0" smtClean="0">
                <a:latin typeface="Cambria" panose="02040503050406030204" pitchFamily="18" charset="0"/>
              </a:rPr>
              <a:t> </a:t>
            </a:r>
            <a:r>
              <a:rPr lang="en-US" sz="2400" dirty="0" err="1" smtClean="0">
                <a:latin typeface="Cambria" panose="02040503050406030204" pitchFamily="18" charset="0"/>
              </a:rPr>
              <a:t>ung</a:t>
            </a:r>
            <a:r>
              <a:rPr lang="en-US" sz="2400" dirty="0" smtClean="0">
                <a:latin typeface="Cambria" panose="02040503050406030204" pitchFamily="18" charset="0"/>
              </a:rPr>
              <a:t> </a:t>
            </a:r>
            <a:r>
              <a:rPr lang="en-US" sz="2400" dirty="0" err="1" smtClean="0">
                <a:latin typeface="Cambria" panose="02040503050406030204" pitchFamily="18" charset="0"/>
              </a:rPr>
              <a:t>thư</a:t>
            </a:r>
            <a:r>
              <a:rPr lang="en-US" sz="2400" dirty="0" smtClean="0">
                <a:latin typeface="Cambria" panose="02040503050406030204" pitchFamily="18" charset="0"/>
              </a:rPr>
              <a:t> </a:t>
            </a:r>
            <a:r>
              <a:rPr lang="en-US" sz="2400" dirty="0" err="1" smtClean="0">
                <a:latin typeface="Cambria" panose="02040503050406030204" pitchFamily="18" charset="0"/>
              </a:rPr>
              <a:t>của</a:t>
            </a:r>
            <a:r>
              <a:rPr lang="en-US" sz="2400" dirty="0" smtClean="0">
                <a:latin typeface="Cambria" panose="02040503050406030204" pitchFamily="18" charset="0"/>
              </a:rPr>
              <a:t> </a:t>
            </a:r>
            <a:r>
              <a:rPr lang="en-US" sz="2400" dirty="0" err="1" smtClean="0">
                <a:latin typeface="Cambria" panose="02040503050406030204" pitchFamily="18" charset="0"/>
              </a:rPr>
              <a:t>bệnh</a:t>
            </a:r>
            <a:r>
              <a:rPr lang="en-US" sz="2400" dirty="0" smtClean="0">
                <a:latin typeface="Cambria" panose="02040503050406030204" pitchFamily="18" charset="0"/>
              </a:rPr>
              <a:t> Hodgkin; K </a:t>
            </a:r>
            <a:r>
              <a:rPr lang="en-US" sz="2400" dirty="0" err="1" smtClean="0">
                <a:latin typeface="Cambria" panose="02040503050406030204" pitchFamily="18" charset="0"/>
              </a:rPr>
              <a:t>tụy</a:t>
            </a:r>
            <a:r>
              <a:rPr lang="en-US" sz="2400" dirty="0" smtClean="0">
                <a:latin typeface="Cambria" panose="02040503050406030204" pitchFamily="18" charset="0"/>
              </a:rPr>
              <a:t>, </a:t>
            </a:r>
            <a:r>
              <a:rPr lang="en-US" sz="2400" dirty="0" err="1" smtClean="0">
                <a:latin typeface="Cambria" panose="02040503050406030204" pitchFamily="18" charset="0"/>
              </a:rPr>
              <a:t>giáp</a:t>
            </a:r>
            <a:r>
              <a:rPr lang="en-US" sz="2400" dirty="0" smtClean="0">
                <a:latin typeface="Cambria" panose="02040503050406030204" pitchFamily="18" charset="0"/>
              </a:rPr>
              <a:t>, </a:t>
            </a:r>
            <a:r>
              <a:rPr lang="en-US" sz="2400" dirty="0" err="1" smtClean="0">
                <a:latin typeface="Cambria" panose="02040503050406030204" pitchFamily="18" charset="0"/>
              </a:rPr>
              <a:t>vú</a:t>
            </a:r>
            <a:r>
              <a:rPr lang="en-US" sz="2400" dirty="0" smtClean="0">
                <a:latin typeface="Cambria" panose="02040503050406030204" pitchFamily="18" charset="0"/>
              </a:rPr>
              <a:t> </a:t>
            </a:r>
            <a:r>
              <a:rPr lang="en-US" sz="2400" dirty="0" err="1" smtClean="0">
                <a:latin typeface="Cambria" panose="02040503050406030204" pitchFamily="18" charset="0"/>
              </a:rPr>
              <a:t>có</a:t>
            </a:r>
            <a:r>
              <a:rPr lang="en-US" sz="2400" dirty="0" smtClean="0">
                <a:latin typeface="Cambria" panose="02040503050406030204" pitchFamily="18" charset="0"/>
              </a:rPr>
              <a:t> </a:t>
            </a:r>
            <a:r>
              <a:rPr lang="en-US" sz="2400" dirty="0" err="1" smtClean="0">
                <a:latin typeface="Cambria" panose="02040503050406030204" pitchFamily="18" charset="0"/>
              </a:rPr>
              <a:t>thể</a:t>
            </a:r>
            <a:r>
              <a:rPr lang="en-US" sz="2400" dirty="0" smtClean="0">
                <a:latin typeface="Cambria" panose="02040503050406030204" pitchFamily="18" charset="0"/>
              </a:rPr>
              <a:t> </a:t>
            </a:r>
            <a:r>
              <a:rPr lang="en-US" sz="2400" dirty="0" err="1" smtClean="0">
                <a:latin typeface="Cambria" panose="02040503050406030204" pitchFamily="18" charset="0"/>
              </a:rPr>
              <a:t>tiết</a:t>
            </a:r>
            <a:r>
              <a:rPr lang="en-US" sz="2400" dirty="0" smtClean="0">
                <a:latin typeface="Cambria" panose="02040503050406030204" pitchFamily="18" charset="0"/>
              </a:rPr>
              <a:t> ACTH </a:t>
            </a:r>
            <a:r>
              <a:rPr lang="en-US" sz="2400" dirty="0" err="1" smtClean="0">
                <a:latin typeface="Cambria" panose="02040503050406030204" pitchFamily="18" charset="0"/>
              </a:rPr>
              <a:t>gây</a:t>
            </a:r>
            <a:r>
              <a:rPr lang="en-US" sz="2400" dirty="0" smtClean="0">
                <a:latin typeface="Cambria" panose="02040503050406030204" pitchFamily="18" charset="0"/>
              </a:rPr>
              <a:t> </a:t>
            </a:r>
            <a:r>
              <a:rPr lang="en-US" sz="2400" dirty="0" err="1" smtClean="0">
                <a:latin typeface="Cambria" panose="02040503050406030204" pitchFamily="18" charset="0"/>
              </a:rPr>
              <a:t>hội</a:t>
            </a:r>
            <a:r>
              <a:rPr lang="en-US" sz="2400" dirty="0" smtClean="0">
                <a:latin typeface="Cambria" panose="02040503050406030204" pitchFamily="18" charset="0"/>
              </a:rPr>
              <a:t> </a:t>
            </a:r>
            <a:r>
              <a:rPr lang="en-US" sz="2400" dirty="0" err="1" smtClean="0">
                <a:latin typeface="Cambria" panose="02040503050406030204" pitchFamily="18" charset="0"/>
              </a:rPr>
              <a:t>chứng</a:t>
            </a:r>
            <a:r>
              <a:rPr lang="en-US" sz="2400" dirty="0" smtClean="0">
                <a:latin typeface="Cambria" panose="02040503050406030204" pitchFamily="18" charset="0"/>
              </a:rPr>
              <a:t> Cushing…</a:t>
            </a:r>
          </a:p>
          <a:p>
            <a:pPr algn="just"/>
            <a:r>
              <a:rPr lang="en-US" sz="2400" dirty="0" smtClean="0">
                <a:latin typeface="Cambria" panose="02040503050406030204" pitchFamily="18" charset="0"/>
              </a:rPr>
              <a:t>1.4.2. </a:t>
            </a:r>
            <a:r>
              <a:rPr lang="en-US" sz="2400" dirty="0" err="1" smtClean="0">
                <a:latin typeface="Cambria" panose="02040503050406030204" pitchFamily="18" charset="0"/>
              </a:rPr>
              <a:t>Các</a:t>
            </a:r>
            <a:r>
              <a:rPr lang="en-US" sz="2400" dirty="0" smtClean="0">
                <a:latin typeface="Cambria" panose="02040503050406030204" pitchFamily="18" charset="0"/>
              </a:rPr>
              <a:t> </a:t>
            </a:r>
            <a:r>
              <a:rPr lang="en-US" sz="2400" dirty="0" err="1" smtClean="0">
                <a:latin typeface="Cambria" panose="02040503050406030204" pitchFamily="18" charset="0"/>
              </a:rPr>
              <a:t>phương</a:t>
            </a:r>
            <a:r>
              <a:rPr lang="en-US" sz="2400" dirty="0" smtClean="0">
                <a:latin typeface="Cambria" panose="02040503050406030204" pitchFamily="18" charset="0"/>
              </a:rPr>
              <a:t> </a:t>
            </a:r>
            <a:r>
              <a:rPr lang="en-US" sz="2400" dirty="0" err="1" smtClean="0">
                <a:latin typeface="Cambria" panose="02040503050406030204" pitchFamily="18" charset="0"/>
              </a:rPr>
              <a:t>pháp</a:t>
            </a:r>
            <a:r>
              <a:rPr lang="en-US" sz="2400" dirty="0" smtClean="0">
                <a:latin typeface="Cambria" panose="02040503050406030204" pitchFamily="18" charset="0"/>
              </a:rPr>
              <a:t> </a:t>
            </a:r>
            <a:r>
              <a:rPr lang="en-US" sz="2400" dirty="0" err="1" smtClean="0">
                <a:latin typeface="Cambria" panose="02040503050406030204" pitchFamily="18" charset="0"/>
              </a:rPr>
              <a:t>chẩn</a:t>
            </a:r>
            <a:r>
              <a:rPr lang="en-US" sz="2400" dirty="0" smtClean="0">
                <a:latin typeface="Cambria" panose="02040503050406030204" pitchFamily="18" charset="0"/>
              </a:rPr>
              <a:t> </a:t>
            </a:r>
            <a:r>
              <a:rPr lang="en-US" sz="2400" dirty="0" err="1" smtClean="0">
                <a:latin typeface="Cambria" panose="02040503050406030204" pitchFamily="18" charset="0"/>
              </a:rPr>
              <a:t>đoán</a:t>
            </a:r>
            <a:r>
              <a:rPr lang="en-US" sz="2400" dirty="0" smtClean="0">
                <a:latin typeface="Cambria" panose="02040503050406030204" pitchFamily="18" charset="0"/>
              </a:rPr>
              <a:t> </a:t>
            </a:r>
            <a:r>
              <a:rPr lang="en-US" sz="2400" dirty="0" err="1" smtClean="0">
                <a:latin typeface="Cambria" panose="02040503050406030204" pitchFamily="18" charset="0"/>
              </a:rPr>
              <a:t>cận</a:t>
            </a:r>
            <a:r>
              <a:rPr lang="en-US" sz="2400" dirty="0" smtClean="0">
                <a:latin typeface="Cambria" panose="02040503050406030204" pitchFamily="18" charset="0"/>
              </a:rPr>
              <a:t> </a:t>
            </a:r>
            <a:r>
              <a:rPr lang="en-US" sz="2400" dirty="0" err="1" smtClean="0">
                <a:latin typeface="Cambria" panose="02040503050406030204" pitchFamily="18" charset="0"/>
              </a:rPr>
              <a:t>lâm</a:t>
            </a:r>
            <a:r>
              <a:rPr lang="en-US" sz="2400" dirty="0" smtClean="0">
                <a:latin typeface="Cambria" panose="02040503050406030204" pitchFamily="18" charset="0"/>
              </a:rPr>
              <a:t> </a:t>
            </a:r>
            <a:r>
              <a:rPr lang="en-US" sz="2400" dirty="0" err="1" smtClean="0">
                <a:latin typeface="Cambria" panose="02040503050406030204" pitchFamily="18" charset="0"/>
              </a:rPr>
              <a:t>sàng</a:t>
            </a:r>
            <a:r>
              <a:rPr lang="en-US" sz="2400" dirty="0" smtClean="0">
                <a:latin typeface="Cambria" panose="02040503050406030204" pitchFamily="18" charset="0"/>
              </a:rPr>
              <a:t>:</a:t>
            </a:r>
          </a:p>
          <a:p>
            <a:pPr marL="285750" indent="-285750" algn="just">
              <a:buFont typeface="Courier New" pitchFamily="49" charset="0"/>
              <a:buChar char="o"/>
            </a:pPr>
            <a:r>
              <a:rPr lang="en-US" sz="2400" dirty="0" err="1" smtClean="0">
                <a:latin typeface="Cambria" panose="02040503050406030204" pitchFamily="18" charset="0"/>
              </a:rPr>
              <a:t>Chẩn</a:t>
            </a:r>
            <a:r>
              <a:rPr lang="en-US" sz="2400" dirty="0" smtClean="0">
                <a:latin typeface="Cambria" panose="02040503050406030204" pitchFamily="18" charset="0"/>
              </a:rPr>
              <a:t> </a:t>
            </a:r>
            <a:r>
              <a:rPr lang="en-US" sz="2400" dirty="0" err="1" smtClean="0">
                <a:latin typeface="Cambria" panose="02040503050406030204" pitchFamily="18" charset="0"/>
              </a:rPr>
              <a:t>đoán</a:t>
            </a:r>
            <a:r>
              <a:rPr lang="en-US" sz="2400" dirty="0" smtClean="0">
                <a:latin typeface="Cambria" panose="02040503050406030204" pitchFamily="18" charset="0"/>
              </a:rPr>
              <a:t> </a:t>
            </a:r>
            <a:r>
              <a:rPr lang="en-US" sz="2400" dirty="0" err="1" smtClean="0">
                <a:latin typeface="Cambria" panose="02040503050406030204" pitchFamily="18" charset="0"/>
              </a:rPr>
              <a:t>nội</a:t>
            </a:r>
            <a:r>
              <a:rPr lang="en-US" sz="2400" dirty="0" smtClean="0">
                <a:latin typeface="Cambria" panose="02040503050406030204" pitchFamily="18" charset="0"/>
              </a:rPr>
              <a:t> </a:t>
            </a:r>
            <a:r>
              <a:rPr lang="en-US" sz="2400" dirty="0" err="1" smtClean="0">
                <a:latin typeface="Cambria" panose="02040503050406030204" pitchFamily="18" charset="0"/>
              </a:rPr>
              <a:t>soi</a:t>
            </a:r>
            <a:endParaRPr lang="en-US" sz="2400" dirty="0" smtClean="0">
              <a:latin typeface="Cambria" panose="02040503050406030204" pitchFamily="18" charset="0"/>
            </a:endParaRPr>
          </a:p>
          <a:p>
            <a:pPr marL="285750" indent="-285750" algn="just">
              <a:buFont typeface="Courier New" pitchFamily="49" charset="0"/>
              <a:buChar char="o"/>
            </a:pPr>
            <a:r>
              <a:rPr lang="en-US" sz="2400" dirty="0" err="1" smtClean="0">
                <a:latin typeface="Cambria" panose="02040503050406030204" pitchFamily="18" charset="0"/>
              </a:rPr>
              <a:t>Chẩn</a:t>
            </a:r>
            <a:r>
              <a:rPr lang="en-US" sz="2400" dirty="0" smtClean="0">
                <a:latin typeface="Cambria" panose="02040503050406030204" pitchFamily="18" charset="0"/>
              </a:rPr>
              <a:t> </a:t>
            </a:r>
            <a:r>
              <a:rPr lang="en-US" sz="2400" dirty="0" err="1" smtClean="0">
                <a:latin typeface="Cambria" panose="02040503050406030204" pitchFamily="18" charset="0"/>
              </a:rPr>
              <a:t>đoán</a:t>
            </a:r>
            <a:r>
              <a:rPr lang="en-US" sz="2400" dirty="0" smtClean="0">
                <a:latin typeface="Cambria" panose="02040503050406030204" pitchFamily="18" charset="0"/>
              </a:rPr>
              <a:t> </a:t>
            </a:r>
            <a:r>
              <a:rPr lang="en-US" sz="2400" dirty="0" err="1" smtClean="0">
                <a:latin typeface="Cambria" panose="02040503050406030204" pitchFamily="18" charset="0"/>
              </a:rPr>
              <a:t>điện</a:t>
            </a:r>
            <a:r>
              <a:rPr lang="en-US" sz="2400" dirty="0" smtClean="0">
                <a:latin typeface="Cambria" panose="02040503050406030204" pitchFamily="18" charset="0"/>
              </a:rPr>
              <a:t> </a:t>
            </a:r>
            <a:r>
              <a:rPr lang="en-US" sz="2400" dirty="0" err="1" smtClean="0">
                <a:latin typeface="Cambria" panose="02040503050406030204" pitchFamily="18" charset="0"/>
              </a:rPr>
              <a:t>quang</a:t>
            </a:r>
            <a:r>
              <a:rPr lang="en-US" sz="2400" dirty="0" smtClean="0">
                <a:latin typeface="Cambria" panose="02040503050406030204" pitchFamily="18" charset="0"/>
              </a:rPr>
              <a:t>, CT</a:t>
            </a:r>
          </a:p>
          <a:p>
            <a:pPr marL="285750" indent="-285750" algn="just">
              <a:buFont typeface="Courier New" pitchFamily="49" charset="0"/>
              <a:buChar char="o"/>
            </a:pPr>
            <a:r>
              <a:rPr lang="en-US" sz="2400" dirty="0" err="1" smtClean="0">
                <a:latin typeface="Cambria" panose="02040503050406030204" pitchFamily="18" charset="0"/>
              </a:rPr>
              <a:t>Siêu</a:t>
            </a:r>
            <a:r>
              <a:rPr lang="en-US" sz="2400" dirty="0" smtClean="0">
                <a:latin typeface="Cambria" panose="02040503050406030204" pitchFamily="18" charset="0"/>
              </a:rPr>
              <a:t> </a:t>
            </a:r>
            <a:r>
              <a:rPr lang="en-US" sz="2400" dirty="0" err="1" smtClean="0">
                <a:latin typeface="Cambria" panose="02040503050406030204" pitchFamily="18" charset="0"/>
              </a:rPr>
              <a:t>âm</a:t>
            </a:r>
            <a:endParaRPr lang="en-US" sz="2400" dirty="0" smtClean="0">
              <a:latin typeface="Cambria" panose="02040503050406030204" pitchFamily="18" charset="0"/>
            </a:endParaRPr>
          </a:p>
          <a:p>
            <a:pPr marL="285750" indent="-285750" algn="just">
              <a:buFont typeface="Courier New" pitchFamily="49" charset="0"/>
              <a:buChar char="o"/>
            </a:pPr>
            <a:r>
              <a:rPr lang="en-US" sz="2400" dirty="0" err="1" smtClean="0">
                <a:latin typeface="Cambria" panose="02040503050406030204" pitchFamily="18" charset="0"/>
              </a:rPr>
              <a:t>Đồng</a:t>
            </a:r>
            <a:r>
              <a:rPr lang="en-US" sz="2400" dirty="0" smtClean="0">
                <a:latin typeface="Cambria" panose="02040503050406030204" pitchFamily="18" charset="0"/>
              </a:rPr>
              <a:t> </a:t>
            </a:r>
            <a:r>
              <a:rPr lang="en-US" sz="2400" dirty="0" err="1" smtClean="0">
                <a:latin typeface="Cambria" panose="02040503050406030204" pitchFamily="18" charset="0"/>
              </a:rPr>
              <a:t>vị</a:t>
            </a:r>
            <a:r>
              <a:rPr lang="en-US" sz="2400" dirty="0" smtClean="0">
                <a:latin typeface="Cambria" panose="02040503050406030204" pitchFamily="18" charset="0"/>
              </a:rPr>
              <a:t> </a:t>
            </a:r>
            <a:r>
              <a:rPr lang="en-US" sz="2400" dirty="0" err="1" smtClean="0">
                <a:latin typeface="Cambria" panose="02040503050406030204" pitchFamily="18" charset="0"/>
              </a:rPr>
              <a:t>phóng</a:t>
            </a:r>
            <a:r>
              <a:rPr lang="en-US" sz="2400" dirty="0" smtClean="0">
                <a:latin typeface="Cambria" panose="02040503050406030204" pitchFamily="18" charset="0"/>
              </a:rPr>
              <a:t> </a:t>
            </a:r>
            <a:r>
              <a:rPr lang="en-US" sz="2400" dirty="0" err="1" smtClean="0">
                <a:latin typeface="Cambria" panose="02040503050406030204" pitchFamily="18" charset="0"/>
              </a:rPr>
              <a:t>xạ</a:t>
            </a:r>
            <a:endParaRPr lang="en-US" sz="2400" dirty="0" smtClean="0">
              <a:latin typeface="Cambria" panose="02040503050406030204" pitchFamily="18" charset="0"/>
            </a:endParaRPr>
          </a:p>
          <a:p>
            <a:pPr marL="285750" indent="-285750" algn="just">
              <a:buFont typeface="Courier New" pitchFamily="49" charset="0"/>
              <a:buChar char="o"/>
            </a:pPr>
            <a:r>
              <a:rPr lang="en-US" sz="2400" dirty="0" err="1" smtClean="0">
                <a:latin typeface="Cambria" panose="02040503050406030204" pitchFamily="18" charset="0"/>
              </a:rPr>
              <a:t>Chụp</a:t>
            </a:r>
            <a:r>
              <a:rPr lang="en-US" sz="2400" dirty="0" smtClean="0">
                <a:latin typeface="Cambria" panose="02040503050406030204" pitchFamily="18" charset="0"/>
              </a:rPr>
              <a:t> </a:t>
            </a:r>
            <a:r>
              <a:rPr lang="en-US" sz="2400" dirty="0" err="1" smtClean="0">
                <a:latin typeface="Cambria" panose="02040503050406030204" pitchFamily="18" charset="0"/>
              </a:rPr>
              <a:t>cộng</a:t>
            </a:r>
            <a:r>
              <a:rPr lang="en-US" sz="2400" dirty="0" smtClean="0">
                <a:latin typeface="Cambria" panose="02040503050406030204" pitchFamily="18" charset="0"/>
              </a:rPr>
              <a:t> </a:t>
            </a:r>
            <a:r>
              <a:rPr lang="en-US" sz="2400" dirty="0" err="1" smtClean="0">
                <a:latin typeface="Cambria" panose="02040503050406030204" pitchFamily="18" charset="0"/>
              </a:rPr>
              <a:t>hưởng</a:t>
            </a:r>
            <a:r>
              <a:rPr lang="en-US" sz="2400" dirty="0" smtClean="0">
                <a:latin typeface="Cambria" panose="02040503050406030204" pitchFamily="18" charset="0"/>
              </a:rPr>
              <a:t> </a:t>
            </a:r>
            <a:r>
              <a:rPr lang="en-US" sz="2400" dirty="0" err="1" smtClean="0">
                <a:latin typeface="Cambria" panose="02040503050406030204" pitchFamily="18" charset="0"/>
              </a:rPr>
              <a:t>từ</a:t>
            </a:r>
            <a:r>
              <a:rPr lang="en-US" sz="2400" dirty="0" smtClean="0">
                <a:latin typeface="Cambria" panose="02040503050406030204" pitchFamily="18" charset="0"/>
              </a:rPr>
              <a:t> (MRI)</a:t>
            </a:r>
          </a:p>
          <a:p>
            <a:endParaRPr lang="vi-VN" dirty="0" smtClean="0"/>
          </a:p>
          <a:p>
            <a:endParaRPr lang="vi-VN" dirty="0"/>
          </a:p>
        </p:txBody>
      </p:sp>
      <p:sp>
        <p:nvSpPr>
          <p:cNvPr id="4" name="TextBox 3"/>
          <p:cNvSpPr txBox="1"/>
          <p:nvPr/>
        </p:nvSpPr>
        <p:spPr>
          <a:xfrm flipH="1">
            <a:off x="5220072" y="4198422"/>
            <a:ext cx="3600400" cy="1938992"/>
          </a:xfrm>
          <a:prstGeom prst="rect">
            <a:avLst/>
          </a:prstGeom>
          <a:noFill/>
        </p:spPr>
        <p:txBody>
          <a:bodyPr wrap="square" rtlCol="0">
            <a:spAutoFit/>
          </a:bodyPr>
          <a:lstStyle/>
          <a:p>
            <a:pPr marL="342900" indent="-342900">
              <a:buFont typeface="Courier New" pitchFamily="49" charset="0"/>
              <a:buChar char="o"/>
            </a:pPr>
            <a:r>
              <a:rPr lang="en-US" sz="2400" dirty="0" err="1" smtClean="0">
                <a:latin typeface="Cambria" pitchFamily="18" charset="0"/>
              </a:rPr>
              <a:t>Chất</a:t>
            </a:r>
            <a:r>
              <a:rPr lang="en-US" sz="2400" dirty="0" smtClean="0">
                <a:latin typeface="Cambria" pitchFamily="18" charset="0"/>
              </a:rPr>
              <a:t> </a:t>
            </a:r>
            <a:r>
              <a:rPr lang="en-US" sz="2400" dirty="0" err="1" smtClean="0">
                <a:latin typeface="Cambria" pitchFamily="18" charset="0"/>
              </a:rPr>
              <a:t>chỉ</a:t>
            </a:r>
            <a:r>
              <a:rPr lang="en-US" sz="2400" dirty="0" smtClean="0">
                <a:latin typeface="Cambria" pitchFamily="18" charset="0"/>
              </a:rPr>
              <a:t> </a:t>
            </a:r>
            <a:r>
              <a:rPr lang="en-US" sz="2400" dirty="0" err="1" smtClean="0">
                <a:latin typeface="Cambria" pitchFamily="18" charset="0"/>
              </a:rPr>
              <a:t>điểm</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endParaRPr lang="en-US" sz="2400" dirty="0" smtClean="0">
              <a:latin typeface="Cambria" pitchFamily="18" charset="0"/>
            </a:endParaRPr>
          </a:p>
          <a:p>
            <a:pPr marL="342900" indent="-342900">
              <a:buFont typeface="Courier New" pitchFamily="49" charset="0"/>
              <a:buChar char="o"/>
            </a:pPr>
            <a:r>
              <a:rPr lang="en-US" sz="2400" dirty="0" err="1" smtClean="0">
                <a:latin typeface="Cambria" pitchFamily="18" charset="0"/>
              </a:rPr>
              <a:t>Chẩn</a:t>
            </a:r>
            <a:r>
              <a:rPr lang="en-US" sz="2400" dirty="0" smtClean="0">
                <a:latin typeface="Cambria" pitchFamily="18" charset="0"/>
              </a:rPr>
              <a:t> </a:t>
            </a:r>
            <a:r>
              <a:rPr lang="en-US" sz="2400" dirty="0" err="1" smtClean="0">
                <a:latin typeface="Cambria" pitchFamily="18" charset="0"/>
              </a:rPr>
              <a:t>đoán</a:t>
            </a:r>
            <a:r>
              <a:rPr lang="en-US" sz="2400" dirty="0" smtClean="0">
                <a:latin typeface="Cambria" pitchFamily="18" charset="0"/>
              </a:rPr>
              <a:t> </a:t>
            </a:r>
            <a:r>
              <a:rPr lang="en-US" sz="2400" dirty="0" err="1" smtClean="0">
                <a:latin typeface="Cambria" pitchFamily="18" charset="0"/>
              </a:rPr>
              <a:t>tế</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 </a:t>
            </a:r>
            <a:r>
              <a:rPr lang="en-US" sz="2400" dirty="0" err="1" smtClean="0">
                <a:latin typeface="Cambria" pitchFamily="18" charset="0"/>
              </a:rPr>
              <a:t>học</a:t>
            </a:r>
            <a:endParaRPr lang="en-US" sz="2400" dirty="0" smtClean="0">
              <a:latin typeface="Cambria" pitchFamily="18" charset="0"/>
            </a:endParaRPr>
          </a:p>
          <a:p>
            <a:pPr marL="342900" indent="-342900">
              <a:buFont typeface="Courier New" pitchFamily="49" charset="0"/>
              <a:buChar char="o"/>
            </a:pPr>
            <a:r>
              <a:rPr lang="en-US" sz="2400" dirty="0" err="1" smtClean="0">
                <a:latin typeface="Cambria" pitchFamily="18" charset="0"/>
              </a:rPr>
              <a:t>Chẩn</a:t>
            </a:r>
            <a:r>
              <a:rPr lang="en-US" sz="2400" dirty="0" smtClean="0">
                <a:latin typeface="Cambria" pitchFamily="18" charset="0"/>
              </a:rPr>
              <a:t> </a:t>
            </a:r>
            <a:r>
              <a:rPr lang="en-US" sz="2400" dirty="0" err="1" smtClean="0">
                <a:latin typeface="Cambria" pitchFamily="18" charset="0"/>
              </a:rPr>
              <a:t>đoán</a:t>
            </a:r>
            <a:r>
              <a:rPr lang="en-US" sz="2400" dirty="0" smtClean="0">
                <a:latin typeface="Cambria" pitchFamily="18" charset="0"/>
              </a:rPr>
              <a:t> </a:t>
            </a:r>
            <a:r>
              <a:rPr lang="en-US" sz="2400" dirty="0" err="1" smtClean="0">
                <a:latin typeface="Cambria" pitchFamily="18" charset="0"/>
              </a:rPr>
              <a:t>giải</a:t>
            </a:r>
            <a:r>
              <a:rPr lang="en-US" sz="2400" dirty="0" smtClean="0">
                <a:latin typeface="Cambria" pitchFamily="18" charset="0"/>
              </a:rPr>
              <a:t> </a:t>
            </a:r>
            <a:r>
              <a:rPr lang="en-US" sz="2400" dirty="0" err="1" smtClean="0">
                <a:latin typeface="Cambria" pitchFamily="18" charset="0"/>
              </a:rPr>
              <a:t>phẫu</a:t>
            </a:r>
            <a:r>
              <a:rPr lang="en-US" sz="2400" dirty="0" smtClean="0">
                <a:latin typeface="Cambria" pitchFamily="18" charset="0"/>
              </a:rPr>
              <a:t> </a:t>
            </a:r>
            <a:r>
              <a:rPr lang="en-US" sz="2400" dirty="0" err="1" smtClean="0">
                <a:latin typeface="Cambria" pitchFamily="18" charset="0"/>
              </a:rPr>
              <a:t>bệnh</a:t>
            </a:r>
            <a:r>
              <a:rPr lang="en-US" sz="2400" dirty="0" smtClean="0">
                <a:latin typeface="Cambria" pitchFamily="18" charset="0"/>
              </a:rPr>
              <a:t> </a:t>
            </a:r>
            <a:r>
              <a:rPr lang="en-US" sz="2400" dirty="0" err="1" smtClean="0">
                <a:latin typeface="Cambria" pitchFamily="18" charset="0"/>
              </a:rPr>
              <a:t>lý</a:t>
            </a:r>
            <a:endParaRPr lang="en-US" sz="2400" dirty="0" smtClean="0">
              <a:latin typeface="Cambria" pitchFamily="18" charset="0"/>
            </a:endParaRPr>
          </a:p>
          <a:p>
            <a:pPr marL="342900" indent="-342900">
              <a:buFont typeface="Courier New" pitchFamily="49" charset="0"/>
              <a:buChar char="o"/>
            </a:pPr>
            <a:r>
              <a:rPr lang="en-US" sz="2400" dirty="0" smtClean="0">
                <a:latin typeface="Cambria" pitchFamily="18" charset="0"/>
              </a:rPr>
              <a:t>PET/CT</a:t>
            </a:r>
            <a:endParaRPr lang="en-US" sz="2400" dirty="0">
              <a:latin typeface="Cambria" pitchFamily="18" charset="0"/>
            </a:endParaRPr>
          </a:p>
        </p:txBody>
      </p:sp>
    </p:spTree>
    <p:extLst>
      <p:ext uri="{BB962C8B-B14F-4D97-AF65-F5344CB8AC3E}">
        <p14:creationId xmlns:p14="http://schemas.microsoft.com/office/powerpoint/2010/main" val="4267908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476672"/>
            <a:ext cx="8784976" cy="5262979"/>
          </a:xfrm>
          <a:prstGeom prst="rect">
            <a:avLst/>
          </a:prstGeom>
          <a:noFill/>
        </p:spPr>
        <p:txBody>
          <a:bodyPr wrap="square" rtlCol="0">
            <a:spAutoFit/>
          </a:bodyPr>
          <a:lstStyle/>
          <a:p>
            <a:pPr algn="just"/>
            <a:r>
              <a:rPr lang="en-US" sz="2400" dirty="0" smtClean="0">
                <a:latin typeface="Cambria" pitchFamily="18" charset="0"/>
              </a:rPr>
              <a:t>1.4.3. </a:t>
            </a:r>
            <a:r>
              <a:rPr lang="en-US" sz="2400" dirty="0" err="1" smtClean="0">
                <a:latin typeface="Cambria" pitchFamily="18" charset="0"/>
              </a:rPr>
              <a:t>Chẩn</a:t>
            </a:r>
            <a:r>
              <a:rPr lang="en-US" sz="2400" dirty="0" smtClean="0">
                <a:latin typeface="Cambria" pitchFamily="18" charset="0"/>
              </a:rPr>
              <a:t> </a:t>
            </a:r>
            <a:r>
              <a:rPr lang="en-US" sz="2400" dirty="0" err="1" smtClean="0">
                <a:latin typeface="Cambria" pitchFamily="18" charset="0"/>
              </a:rPr>
              <a:t>đoán</a:t>
            </a:r>
            <a:r>
              <a:rPr lang="en-US" sz="2400" dirty="0" smtClean="0">
                <a:latin typeface="Cambria" pitchFamily="18" charset="0"/>
              </a:rPr>
              <a:t> </a:t>
            </a:r>
            <a:r>
              <a:rPr lang="en-US" sz="2400" dirty="0" err="1" smtClean="0">
                <a:latin typeface="Cambria" pitchFamily="18" charset="0"/>
              </a:rPr>
              <a:t>giai</a:t>
            </a:r>
            <a:r>
              <a:rPr lang="en-US" sz="2400" dirty="0" smtClean="0">
                <a:latin typeface="Cambria" pitchFamily="18" charset="0"/>
              </a:rPr>
              <a:t> </a:t>
            </a:r>
            <a:r>
              <a:rPr lang="en-US" sz="2400" dirty="0" err="1" smtClean="0">
                <a:latin typeface="Cambria" pitchFamily="18" charset="0"/>
              </a:rPr>
              <a:t>đoạn</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a:t>
            </a:r>
          </a:p>
          <a:p>
            <a:pPr marL="342900" indent="-342900" algn="just">
              <a:buFont typeface="Wingdings" pitchFamily="2" charset="2"/>
              <a:buChar char="q"/>
            </a:pPr>
            <a:r>
              <a:rPr lang="en-US" sz="2400" dirty="0" err="1" smtClean="0">
                <a:latin typeface="Cambria" pitchFamily="18" charset="0"/>
              </a:rPr>
              <a:t>Hiệp</a:t>
            </a:r>
            <a:r>
              <a:rPr lang="en-US" sz="2400" dirty="0" smtClean="0">
                <a:latin typeface="Cambria" pitchFamily="18" charset="0"/>
              </a:rPr>
              <a:t> </a:t>
            </a:r>
            <a:r>
              <a:rPr lang="en-US" sz="2400" dirty="0" err="1" smtClean="0">
                <a:latin typeface="Cambria" pitchFamily="18" charset="0"/>
              </a:rPr>
              <a:t>hội</a:t>
            </a:r>
            <a:r>
              <a:rPr lang="en-US" sz="2400" dirty="0" smtClean="0">
                <a:latin typeface="Cambria" pitchFamily="18" charset="0"/>
              </a:rPr>
              <a:t> </a:t>
            </a:r>
            <a:r>
              <a:rPr lang="en-US" sz="2400" dirty="0" err="1" smtClean="0">
                <a:latin typeface="Cambria" pitchFamily="18" charset="0"/>
              </a:rPr>
              <a:t>chống</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a:t>
            </a:r>
            <a:r>
              <a:rPr lang="en-US" sz="2400" dirty="0" err="1" smtClean="0">
                <a:latin typeface="Cambria" pitchFamily="18" charset="0"/>
              </a:rPr>
              <a:t>quốc</a:t>
            </a:r>
            <a:r>
              <a:rPr lang="en-US" sz="2400" dirty="0" smtClean="0">
                <a:latin typeface="Cambria" pitchFamily="18" charset="0"/>
              </a:rPr>
              <a:t> </a:t>
            </a:r>
            <a:r>
              <a:rPr lang="en-US" sz="2400" dirty="0" err="1" smtClean="0">
                <a:latin typeface="Cambria" pitchFamily="18" charset="0"/>
              </a:rPr>
              <a:t>tế</a:t>
            </a:r>
            <a:r>
              <a:rPr lang="en-US" sz="2400" dirty="0" smtClean="0">
                <a:latin typeface="Cambria" pitchFamily="18" charset="0"/>
              </a:rPr>
              <a:t> </a:t>
            </a:r>
            <a:r>
              <a:rPr lang="en-US" sz="2400" dirty="0" err="1" smtClean="0">
                <a:latin typeface="Cambria" pitchFamily="18" charset="0"/>
              </a:rPr>
              <a:t>phát</a:t>
            </a:r>
            <a:r>
              <a:rPr lang="en-US" sz="2400" dirty="0" smtClean="0">
                <a:latin typeface="Cambria" pitchFamily="18" charset="0"/>
              </a:rPr>
              <a:t> </a:t>
            </a:r>
            <a:r>
              <a:rPr lang="en-US" sz="2400" dirty="0" err="1" smtClean="0">
                <a:latin typeface="Cambria" pitchFamily="18" charset="0"/>
              </a:rPr>
              <a:t>triển</a:t>
            </a:r>
            <a:r>
              <a:rPr lang="en-US" sz="2400" dirty="0" smtClean="0">
                <a:latin typeface="Cambria" pitchFamily="18" charset="0"/>
              </a:rPr>
              <a:t> </a:t>
            </a:r>
            <a:r>
              <a:rPr lang="en-US" sz="2400" dirty="0" err="1" smtClean="0">
                <a:latin typeface="Cambria" pitchFamily="18" charset="0"/>
              </a:rPr>
              <a:t>hệ</a:t>
            </a:r>
            <a:r>
              <a:rPr lang="en-US" sz="2400" dirty="0" smtClean="0">
                <a:latin typeface="Cambria" pitchFamily="18" charset="0"/>
              </a:rPr>
              <a:t> </a:t>
            </a:r>
            <a:r>
              <a:rPr lang="en-US" sz="2400" dirty="0" err="1" smtClean="0">
                <a:latin typeface="Cambria" pitchFamily="18" charset="0"/>
              </a:rPr>
              <a:t>thống</a:t>
            </a:r>
            <a:r>
              <a:rPr lang="en-US" sz="2400" dirty="0" smtClean="0">
                <a:latin typeface="Cambria" pitchFamily="18" charset="0"/>
              </a:rPr>
              <a:t> </a:t>
            </a:r>
            <a:r>
              <a:rPr lang="en-US" sz="2400" dirty="0" err="1" smtClean="0">
                <a:latin typeface="Cambria" pitchFamily="18" charset="0"/>
              </a:rPr>
              <a:t>phân</a:t>
            </a:r>
            <a:r>
              <a:rPr lang="en-US" sz="2400" dirty="0" smtClean="0">
                <a:latin typeface="Cambria" pitchFamily="18" charset="0"/>
              </a:rPr>
              <a:t> chia </a:t>
            </a:r>
            <a:r>
              <a:rPr lang="en-US" sz="2400" dirty="0" err="1" smtClean="0">
                <a:latin typeface="Cambria" pitchFamily="18" charset="0"/>
              </a:rPr>
              <a:t>giai</a:t>
            </a:r>
            <a:r>
              <a:rPr lang="en-US" sz="2400" dirty="0" smtClean="0">
                <a:latin typeface="Cambria" pitchFamily="18" charset="0"/>
              </a:rPr>
              <a:t> </a:t>
            </a:r>
            <a:r>
              <a:rPr lang="en-US" sz="2400" dirty="0" err="1" smtClean="0">
                <a:latin typeface="Cambria" pitchFamily="18" charset="0"/>
              </a:rPr>
              <a:t>đoạn</a:t>
            </a:r>
            <a:r>
              <a:rPr lang="en-US" sz="2400" dirty="0" smtClean="0">
                <a:latin typeface="Cambria" pitchFamily="18" charset="0"/>
              </a:rPr>
              <a:t> </a:t>
            </a:r>
            <a:r>
              <a:rPr lang="en-US" sz="2400" dirty="0" err="1" smtClean="0">
                <a:latin typeface="Cambria" pitchFamily="18" charset="0"/>
              </a:rPr>
              <a:t>của</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khối</a:t>
            </a:r>
            <a:r>
              <a:rPr lang="en-US" sz="2400" dirty="0" smtClean="0">
                <a:latin typeface="Cambria" pitchFamily="18" charset="0"/>
              </a:rPr>
              <a:t> u </a:t>
            </a:r>
            <a:r>
              <a:rPr lang="en-US" sz="2400" dirty="0" err="1" smtClean="0">
                <a:latin typeface="Cambria" pitchFamily="18" charset="0"/>
              </a:rPr>
              <a:t>ác</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gọi</a:t>
            </a:r>
            <a:r>
              <a:rPr lang="en-US" sz="2400" dirty="0" smtClean="0">
                <a:latin typeface="Cambria" pitchFamily="18" charset="0"/>
              </a:rPr>
              <a:t> </a:t>
            </a:r>
            <a:r>
              <a:rPr lang="en-US" sz="2400" dirty="0" err="1" smtClean="0">
                <a:latin typeface="Cambria" pitchFamily="18" charset="0"/>
              </a:rPr>
              <a:t>là</a:t>
            </a:r>
            <a:r>
              <a:rPr lang="en-US" sz="2400" dirty="0" smtClean="0">
                <a:latin typeface="Cambria" pitchFamily="18" charset="0"/>
              </a:rPr>
              <a:t> TNM(T-</a:t>
            </a:r>
            <a:r>
              <a:rPr lang="en-US" sz="2400" dirty="0" err="1" smtClean="0">
                <a:latin typeface="Cambria" pitchFamily="18" charset="0"/>
              </a:rPr>
              <a:t>khối</a:t>
            </a:r>
            <a:r>
              <a:rPr lang="en-US" sz="2400" dirty="0" smtClean="0">
                <a:latin typeface="Cambria" pitchFamily="18" charset="0"/>
              </a:rPr>
              <a:t> u, N-</a:t>
            </a:r>
            <a:r>
              <a:rPr lang="en-US" sz="2400" dirty="0" err="1" smtClean="0">
                <a:latin typeface="Cambria" pitchFamily="18" charset="0"/>
              </a:rPr>
              <a:t>hạch</a:t>
            </a:r>
            <a:r>
              <a:rPr lang="en-US" sz="2400" dirty="0" smtClean="0">
                <a:latin typeface="Cambria" pitchFamily="18" charset="0"/>
              </a:rPr>
              <a:t> </a:t>
            </a:r>
            <a:r>
              <a:rPr lang="en-US" sz="2400" dirty="0" err="1" smtClean="0">
                <a:latin typeface="Cambria" pitchFamily="18" charset="0"/>
              </a:rPr>
              <a:t>lympho</a:t>
            </a:r>
            <a:r>
              <a:rPr lang="en-US" sz="2400" dirty="0" smtClean="0">
                <a:latin typeface="Cambria" pitchFamily="18" charset="0"/>
              </a:rPr>
              <a:t>, M-di </a:t>
            </a:r>
            <a:r>
              <a:rPr lang="en-US" sz="2400" dirty="0" err="1" smtClean="0">
                <a:latin typeface="Cambria" pitchFamily="18" charset="0"/>
              </a:rPr>
              <a:t>căn</a:t>
            </a:r>
            <a:r>
              <a:rPr lang="en-US" sz="2400" dirty="0" smtClean="0">
                <a:latin typeface="Cambria" pitchFamily="18" charset="0"/>
              </a:rPr>
              <a:t>).</a:t>
            </a:r>
          </a:p>
          <a:p>
            <a:pPr marL="342900" indent="-342900" algn="just">
              <a:buFont typeface="Wingdings" pitchFamily="2" charset="2"/>
              <a:buChar char="q"/>
            </a:pPr>
            <a:r>
              <a:rPr lang="en-US" sz="2400" dirty="0" err="1" smtClean="0">
                <a:latin typeface="Cambria" pitchFamily="18" charset="0"/>
              </a:rPr>
              <a:t>Hệ</a:t>
            </a:r>
            <a:r>
              <a:rPr lang="en-US" sz="2400" dirty="0" smtClean="0">
                <a:latin typeface="Cambria" pitchFamily="18" charset="0"/>
              </a:rPr>
              <a:t> </a:t>
            </a:r>
            <a:r>
              <a:rPr lang="en-US" sz="2400" dirty="0" err="1" smtClean="0">
                <a:latin typeface="Cambria" pitchFamily="18" charset="0"/>
              </a:rPr>
              <a:t>thống</a:t>
            </a:r>
            <a:r>
              <a:rPr lang="en-US" sz="2400" dirty="0" smtClean="0">
                <a:latin typeface="Cambria" pitchFamily="18" charset="0"/>
              </a:rPr>
              <a:t> </a:t>
            </a:r>
            <a:r>
              <a:rPr lang="en-US" sz="2400" dirty="0" err="1" smtClean="0">
                <a:latin typeface="Cambria" pitchFamily="18" charset="0"/>
              </a:rPr>
              <a:t>xếp</a:t>
            </a:r>
            <a:r>
              <a:rPr lang="en-US" sz="2400" dirty="0" smtClean="0">
                <a:latin typeface="Cambria" pitchFamily="18" charset="0"/>
              </a:rPr>
              <a:t> </a:t>
            </a:r>
            <a:r>
              <a:rPr lang="en-US" sz="2400" dirty="0" err="1" smtClean="0">
                <a:latin typeface="Cambria" pitchFamily="18" charset="0"/>
              </a:rPr>
              <a:t>loại</a:t>
            </a:r>
            <a:r>
              <a:rPr lang="en-US" sz="2400" dirty="0" smtClean="0">
                <a:latin typeface="Cambria" pitchFamily="18" charset="0"/>
              </a:rPr>
              <a:t> FAB </a:t>
            </a:r>
            <a:r>
              <a:rPr lang="en-US" sz="2400" dirty="0" err="1" smtClean="0">
                <a:latin typeface="Cambria" pitchFamily="18" charset="0"/>
              </a:rPr>
              <a:t>dùng</a:t>
            </a:r>
            <a:r>
              <a:rPr lang="en-US" sz="2400" dirty="0" smtClean="0">
                <a:latin typeface="Cambria" pitchFamily="18" charset="0"/>
              </a:rPr>
              <a:t> </a:t>
            </a:r>
            <a:r>
              <a:rPr lang="en-US" sz="2400" dirty="0" err="1" smtClean="0">
                <a:latin typeface="Cambria" pitchFamily="18" charset="0"/>
              </a:rPr>
              <a:t>cho</a:t>
            </a:r>
            <a:r>
              <a:rPr lang="en-US" sz="2400" dirty="0" smtClean="0">
                <a:latin typeface="Cambria" pitchFamily="18" charset="0"/>
              </a:rPr>
              <a:t> </a:t>
            </a:r>
            <a:r>
              <a:rPr lang="en-US" sz="2400" dirty="0" err="1" smtClean="0">
                <a:latin typeface="Cambria" pitchFamily="18" charset="0"/>
              </a:rPr>
              <a:t>một</a:t>
            </a:r>
            <a:r>
              <a:rPr lang="en-US" sz="2400" dirty="0" smtClean="0">
                <a:latin typeface="Cambria" pitchFamily="18" charset="0"/>
              </a:rPr>
              <a:t> </a:t>
            </a:r>
            <a:r>
              <a:rPr lang="en-US" sz="2400" dirty="0" err="1" smtClean="0">
                <a:latin typeface="Cambria" pitchFamily="18" charset="0"/>
              </a:rPr>
              <a:t>số</a:t>
            </a:r>
            <a:r>
              <a:rPr lang="en-US" sz="2400" dirty="0" smtClean="0">
                <a:latin typeface="Cambria" pitchFamily="18" charset="0"/>
              </a:rPr>
              <a:t> </a:t>
            </a:r>
            <a:r>
              <a:rPr lang="en-US" sz="2400" dirty="0" err="1" smtClean="0">
                <a:latin typeface="Cambria" pitchFamily="18" charset="0"/>
              </a:rPr>
              <a:t>bệnh</a:t>
            </a:r>
            <a:r>
              <a:rPr lang="en-US" sz="2400" dirty="0" smtClean="0">
                <a:latin typeface="Cambria" pitchFamily="18" charset="0"/>
              </a:rPr>
              <a:t> </a:t>
            </a:r>
            <a:r>
              <a:rPr lang="en-US" sz="2400" dirty="0" err="1" smtClean="0">
                <a:latin typeface="Cambria" pitchFamily="18" charset="0"/>
              </a:rPr>
              <a:t>bạch</a:t>
            </a:r>
            <a:r>
              <a:rPr lang="en-US" sz="2400" dirty="0" smtClean="0">
                <a:latin typeface="Cambria" pitchFamily="18" charset="0"/>
              </a:rPr>
              <a:t> </a:t>
            </a:r>
            <a:r>
              <a:rPr lang="en-US" sz="2400" dirty="0" err="1" smtClean="0">
                <a:latin typeface="Cambria" pitchFamily="18" charset="0"/>
              </a:rPr>
              <a:t>huyết</a:t>
            </a:r>
            <a:r>
              <a:rPr lang="en-US" sz="2400" dirty="0" smtClean="0">
                <a:latin typeface="Cambria" pitchFamily="18" charset="0"/>
              </a:rPr>
              <a:t>.</a:t>
            </a:r>
          </a:p>
          <a:p>
            <a:pPr marL="342900" indent="-342900" algn="just">
              <a:buFont typeface="Wingdings" pitchFamily="2" charset="2"/>
              <a:buChar char="q"/>
            </a:pPr>
            <a:r>
              <a:rPr lang="en-US" sz="2400" dirty="0" err="1" smtClean="0">
                <a:latin typeface="Cambria" pitchFamily="18" charset="0"/>
              </a:rPr>
              <a:t>Chẩn</a:t>
            </a:r>
            <a:r>
              <a:rPr lang="en-US" sz="2400" dirty="0" smtClean="0">
                <a:latin typeface="Cambria" pitchFamily="18" charset="0"/>
              </a:rPr>
              <a:t> </a:t>
            </a:r>
            <a:r>
              <a:rPr lang="en-US" sz="2400" dirty="0" err="1" smtClean="0">
                <a:latin typeface="Cambria" pitchFamily="18" charset="0"/>
              </a:rPr>
              <a:t>đoán</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loại</a:t>
            </a:r>
            <a:r>
              <a:rPr lang="en-US" sz="2400" dirty="0" smtClean="0">
                <a:latin typeface="Cambria" pitchFamily="18" charset="0"/>
              </a:rPr>
              <a:t> </a:t>
            </a: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a:t>
            </a:r>
          </a:p>
          <a:p>
            <a:pPr marL="342900" indent="-342900" algn="just">
              <a:buFont typeface="Arial" pitchFamily="34" charset="0"/>
              <a:buChar char="•"/>
            </a:pP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a:t>
            </a:r>
            <a:r>
              <a:rPr lang="en-US" sz="2400" dirty="0" err="1" smtClean="0">
                <a:latin typeface="Cambria" pitchFamily="18" charset="0"/>
              </a:rPr>
              <a:t>biểu</a:t>
            </a:r>
            <a:r>
              <a:rPr lang="en-US" sz="2400" dirty="0" smtClean="0">
                <a:latin typeface="Cambria" pitchFamily="18" charset="0"/>
              </a:rPr>
              <a:t> </a:t>
            </a:r>
            <a:r>
              <a:rPr lang="en-US" sz="2400" dirty="0" err="1" smtClean="0">
                <a:latin typeface="Cambria" pitchFamily="18" charset="0"/>
              </a:rPr>
              <a:t>mô</a:t>
            </a:r>
            <a:r>
              <a:rPr lang="en-US" sz="2400" dirty="0" smtClean="0">
                <a:latin typeface="Cambria" pitchFamily="18" charset="0"/>
              </a:rPr>
              <a:t> </a:t>
            </a:r>
            <a:r>
              <a:rPr lang="en-US" sz="2400" dirty="0" err="1" smtClean="0">
                <a:latin typeface="Cambria" pitchFamily="18" charset="0"/>
              </a:rPr>
              <a:t>có</a:t>
            </a:r>
            <a:r>
              <a:rPr lang="en-US" sz="2400" dirty="0" smtClean="0">
                <a:latin typeface="Cambria" pitchFamily="18" charset="0"/>
              </a:rPr>
              <a:t> </a:t>
            </a:r>
            <a:r>
              <a:rPr lang="en-US" sz="2400" dirty="0" err="1" smtClean="0">
                <a:latin typeface="Cambria" pitchFamily="18" charset="0"/>
              </a:rPr>
              <a:t>nguồn</a:t>
            </a:r>
            <a:r>
              <a:rPr lang="en-US" sz="2400" dirty="0" smtClean="0">
                <a:latin typeface="Cambria" pitchFamily="18" charset="0"/>
              </a:rPr>
              <a:t> </a:t>
            </a:r>
            <a:r>
              <a:rPr lang="en-US" sz="2400" dirty="0" err="1" smtClean="0">
                <a:latin typeface="Cambria" pitchFamily="18" charset="0"/>
              </a:rPr>
              <a:t>gốc</a:t>
            </a:r>
            <a:r>
              <a:rPr lang="en-US" sz="2400" dirty="0" smtClean="0">
                <a:latin typeface="Cambria" pitchFamily="18" charset="0"/>
              </a:rPr>
              <a:t> </a:t>
            </a:r>
            <a:r>
              <a:rPr lang="en-US" sz="2400" dirty="0" err="1" smtClean="0">
                <a:latin typeface="Cambria" pitchFamily="18" charset="0"/>
              </a:rPr>
              <a:t>từ</a:t>
            </a:r>
            <a:r>
              <a:rPr lang="en-US" sz="2400" dirty="0" smtClean="0">
                <a:latin typeface="Cambria" pitchFamily="18" charset="0"/>
              </a:rPr>
              <a:t> </a:t>
            </a:r>
            <a:r>
              <a:rPr lang="en-US" sz="2400" dirty="0" err="1" smtClean="0">
                <a:latin typeface="Cambria" pitchFamily="18" charset="0"/>
              </a:rPr>
              <a:t>tế</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 </a:t>
            </a:r>
            <a:r>
              <a:rPr lang="en-US" sz="2400" dirty="0" err="1" smtClean="0">
                <a:latin typeface="Cambria" pitchFamily="18" charset="0"/>
              </a:rPr>
              <a:t>biểu</a:t>
            </a:r>
            <a:r>
              <a:rPr lang="en-US" sz="2400" dirty="0" smtClean="0">
                <a:latin typeface="Cambria" pitchFamily="18" charset="0"/>
              </a:rPr>
              <a:t> </a:t>
            </a:r>
            <a:r>
              <a:rPr lang="en-US" sz="2400" dirty="0" err="1" smtClean="0">
                <a:latin typeface="Cambria" pitchFamily="18" charset="0"/>
              </a:rPr>
              <a:t>mô</a:t>
            </a:r>
            <a:r>
              <a:rPr lang="en-US" sz="2400" dirty="0" smtClean="0">
                <a:latin typeface="Cambria" pitchFamily="18" charset="0"/>
              </a:rPr>
              <a:t>.</a:t>
            </a:r>
          </a:p>
          <a:p>
            <a:pPr marL="342900" indent="-342900" algn="just">
              <a:buFont typeface="Arial" pitchFamily="34" charset="0"/>
              <a:buChar char="•"/>
            </a:pPr>
            <a:r>
              <a:rPr lang="en-US" sz="2400" dirty="0" err="1" smtClean="0">
                <a:latin typeface="Cambria" pitchFamily="18" charset="0"/>
              </a:rPr>
              <a:t>Bệnh</a:t>
            </a:r>
            <a:r>
              <a:rPr lang="en-US" sz="2400" dirty="0" smtClean="0">
                <a:latin typeface="Cambria" pitchFamily="18" charset="0"/>
              </a:rPr>
              <a:t> </a:t>
            </a:r>
            <a:r>
              <a:rPr lang="en-US" sz="2400" dirty="0" err="1" smtClean="0">
                <a:latin typeface="Cambria" pitchFamily="18" charset="0"/>
              </a:rPr>
              <a:t>lý</a:t>
            </a:r>
            <a:r>
              <a:rPr lang="en-US" sz="2400" dirty="0" smtClean="0">
                <a:latin typeface="Cambria" pitchFamily="18" charset="0"/>
              </a:rPr>
              <a:t> </a:t>
            </a:r>
            <a:r>
              <a:rPr lang="en-US" sz="2400" dirty="0" err="1" smtClean="0">
                <a:latin typeface="Cambria" pitchFamily="18" charset="0"/>
              </a:rPr>
              <a:t>huyết</a:t>
            </a:r>
            <a:r>
              <a:rPr lang="en-US" sz="2400" dirty="0" smtClean="0">
                <a:latin typeface="Cambria" pitchFamily="18" charset="0"/>
              </a:rPr>
              <a:t> </a:t>
            </a:r>
            <a:r>
              <a:rPr lang="en-US" sz="2400" dirty="0" err="1" smtClean="0">
                <a:latin typeface="Cambria" pitchFamily="18" charset="0"/>
              </a:rPr>
              <a:t>học</a:t>
            </a:r>
            <a:r>
              <a:rPr lang="en-US" sz="2400" dirty="0" smtClean="0">
                <a:latin typeface="Cambria" pitchFamily="18" charset="0"/>
              </a:rPr>
              <a:t> </a:t>
            </a:r>
            <a:r>
              <a:rPr lang="en-US" sz="2400" dirty="0" err="1" smtClean="0">
                <a:latin typeface="Cambria" pitchFamily="18" charset="0"/>
              </a:rPr>
              <a:t>ác</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như</a:t>
            </a:r>
            <a:r>
              <a:rPr lang="en-US" sz="2400" dirty="0" smtClean="0">
                <a:latin typeface="Cambria" pitchFamily="18" charset="0"/>
              </a:rPr>
              <a:t> </a:t>
            </a:r>
            <a:r>
              <a:rPr lang="en-US" sz="2400" dirty="0" err="1" smtClean="0">
                <a:latin typeface="Cambria" pitchFamily="18" charset="0"/>
              </a:rPr>
              <a:t>bệnh</a:t>
            </a:r>
            <a:r>
              <a:rPr lang="en-US" sz="2400" dirty="0" smtClean="0">
                <a:latin typeface="Cambria" pitchFamily="18" charset="0"/>
              </a:rPr>
              <a:t> </a:t>
            </a:r>
            <a:r>
              <a:rPr lang="en-US" sz="2400" dirty="0" err="1" smtClean="0">
                <a:latin typeface="Cambria" pitchFamily="18" charset="0"/>
              </a:rPr>
              <a:t>bạch</a:t>
            </a:r>
            <a:r>
              <a:rPr lang="en-US" sz="2400" dirty="0" smtClean="0">
                <a:latin typeface="Cambria" pitchFamily="18" charset="0"/>
              </a:rPr>
              <a:t> </a:t>
            </a:r>
            <a:r>
              <a:rPr lang="en-US" sz="2400" dirty="0" err="1" smtClean="0">
                <a:latin typeface="Cambria" pitchFamily="18" charset="0"/>
              </a:rPr>
              <a:t>cầu</a:t>
            </a:r>
            <a:r>
              <a:rPr lang="en-US" sz="2400" dirty="0" smtClean="0">
                <a:latin typeface="Cambria" pitchFamily="18" charset="0"/>
              </a:rPr>
              <a:t> </a:t>
            </a:r>
            <a:r>
              <a:rPr lang="en-US" sz="2400" dirty="0" err="1" smtClean="0">
                <a:latin typeface="Cambria" pitchFamily="18" charset="0"/>
              </a:rPr>
              <a:t>và</a:t>
            </a:r>
            <a:r>
              <a:rPr lang="en-US" sz="2400" dirty="0" smtClean="0">
                <a:latin typeface="Cambria" pitchFamily="18" charset="0"/>
              </a:rPr>
              <a:t> </a:t>
            </a:r>
            <a:r>
              <a:rPr lang="en-US" sz="2400" dirty="0" err="1" smtClean="0">
                <a:latin typeface="Cambria" pitchFamily="18" charset="0"/>
              </a:rPr>
              <a:t>lympho</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 </a:t>
            </a:r>
            <a:r>
              <a:rPr lang="en-US" sz="2400" dirty="0" err="1" smtClean="0">
                <a:latin typeface="Cambria" pitchFamily="18" charset="0"/>
              </a:rPr>
              <a:t>xuất</a:t>
            </a:r>
            <a:r>
              <a:rPr lang="en-US" sz="2400" dirty="0" smtClean="0">
                <a:latin typeface="Cambria" pitchFamily="18" charset="0"/>
              </a:rPr>
              <a:t> </a:t>
            </a:r>
            <a:r>
              <a:rPr lang="en-US" sz="2400" dirty="0" err="1" smtClean="0">
                <a:latin typeface="Cambria" pitchFamily="18" charset="0"/>
              </a:rPr>
              <a:t>phát</a:t>
            </a:r>
            <a:r>
              <a:rPr lang="en-US" sz="2400" dirty="0" smtClean="0">
                <a:latin typeface="Cambria" pitchFamily="18" charset="0"/>
              </a:rPr>
              <a:t> </a:t>
            </a:r>
            <a:r>
              <a:rPr lang="en-US" sz="2400" dirty="0" err="1" smtClean="0">
                <a:latin typeface="Cambria" pitchFamily="18" charset="0"/>
              </a:rPr>
              <a:t>từ</a:t>
            </a:r>
            <a:r>
              <a:rPr lang="en-US" sz="2400" dirty="0" smtClean="0">
                <a:latin typeface="Cambria" pitchFamily="18" charset="0"/>
              </a:rPr>
              <a:t> </a:t>
            </a:r>
            <a:r>
              <a:rPr lang="en-US" sz="2400" dirty="0" err="1" smtClean="0">
                <a:latin typeface="Cambria" pitchFamily="18" charset="0"/>
              </a:rPr>
              <a:t>máu</a:t>
            </a:r>
            <a:r>
              <a:rPr lang="en-US" sz="2400" dirty="0" smtClean="0">
                <a:latin typeface="Cambria" pitchFamily="18" charset="0"/>
              </a:rPr>
              <a:t> </a:t>
            </a:r>
            <a:r>
              <a:rPr lang="en-US" sz="2400" dirty="0" err="1" smtClean="0">
                <a:latin typeface="Cambria" pitchFamily="18" charset="0"/>
              </a:rPr>
              <a:t>và</a:t>
            </a:r>
            <a:r>
              <a:rPr lang="en-US" sz="2400" dirty="0" smtClean="0">
                <a:latin typeface="Cambria" pitchFamily="18" charset="0"/>
              </a:rPr>
              <a:t> </a:t>
            </a:r>
            <a:r>
              <a:rPr lang="en-US" sz="2400" dirty="0" err="1" smtClean="0">
                <a:latin typeface="Cambria" pitchFamily="18" charset="0"/>
              </a:rPr>
              <a:t>tủy</a:t>
            </a:r>
            <a:r>
              <a:rPr lang="en-US" sz="2400" dirty="0" smtClean="0">
                <a:latin typeface="Cambria" pitchFamily="18" charset="0"/>
              </a:rPr>
              <a:t> </a:t>
            </a:r>
            <a:r>
              <a:rPr lang="en-US" sz="2400" dirty="0" err="1" smtClean="0">
                <a:latin typeface="Cambria" pitchFamily="18" charset="0"/>
              </a:rPr>
              <a:t>xương</a:t>
            </a:r>
            <a:r>
              <a:rPr lang="en-US" sz="2400" dirty="0" smtClean="0">
                <a:latin typeface="Cambria" pitchFamily="18" charset="0"/>
              </a:rPr>
              <a:t>.</a:t>
            </a:r>
          </a:p>
          <a:p>
            <a:pPr marL="342900" indent="-342900" algn="just">
              <a:buFont typeface="Arial" pitchFamily="34" charset="0"/>
              <a:buChar char="•"/>
            </a:pPr>
            <a:r>
              <a:rPr lang="en-US" sz="2400" dirty="0" err="1" smtClean="0">
                <a:latin typeface="Cambria" pitchFamily="18" charset="0"/>
              </a:rPr>
              <a:t>Ung</a:t>
            </a:r>
            <a:r>
              <a:rPr lang="en-US" sz="2400" dirty="0" smtClean="0">
                <a:latin typeface="Cambria" pitchFamily="18" charset="0"/>
              </a:rPr>
              <a:t> </a:t>
            </a:r>
            <a:r>
              <a:rPr lang="en-US" sz="2400" dirty="0" err="1" smtClean="0">
                <a:latin typeface="Cambria" pitchFamily="18" charset="0"/>
              </a:rPr>
              <a:t>thư</a:t>
            </a:r>
            <a:r>
              <a:rPr lang="en-US" sz="2400" dirty="0" smtClean="0">
                <a:latin typeface="Cambria" pitchFamily="18" charset="0"/>
              </a:rPr>
              <a:t> </a:t>
            </a:r>
            <a:r>
              <a:rPr lang="en-US" sz="2400" dirty="0" err="1" smtClean="0">
                <a:latin typeface="Cambria" pitchFamily="18" charset="0"/>
              </a:rPr>
              <a:t>mô</a:t>
            </a:r>
            <a:r>
              <a:rPr lang="en-US" sz="2400" dirty="0" smtClean="0">
                <a:latin typeface="Cambria" pitchFamily="18" charset="0"/>
              </a:rPr>
              <a:t> </a:t>
            </a:r>
            <a:r>
              <a:rPr lang="en-US" sz="2400" dirty="0" err="1" smtClean="0">
                <a:latin typeface="Cambria" pitchFamily="18" charset="0"/>
              </a:rPr>
              <a:t>liên</a:t>
            </a:r>
            <a:r>
              <a:rPr lang="en-US" sz="2400" dirty="0" smtClean="0">
                <a:latin typeface="Cambria" pitchFamily="18" charset="0"/>
              </a:rPr>
              <a:t> </a:t>
            </a:r>
            <a:r>
              <a:rPr lang="en-US" sz="2400" dirty="0" err="1" smtClean="0">
                <a:latin typeface="Cambria" pitchFamily="18" charset="0"/>
              </a:rPr>
              <a:t>kết</a:t>
            </a:r>
            <a:r>
              <a:rPr lang="en-US" sz="2400" dirty="0" smtClean="0">
                <a:latin typeface="Cambria" pitchFamily="18" charset="0"/>
              </a:rPr>
              <a:t> </a:t>
            </a:r>
            <a:r>
              <a:rPr lang="en-US" sz="2400" dirty="0" err="1" smtClean="0">
                <a:latin typeface="Cambria" pitchFamily="18" charset="0"/>
              </a:rPr>
              <a:t>xuất</a:t>
            </a:r>
            <a:r>
              <a:rPr lang="en-US" sz="2400" dirty="0" smtClean="0">
                <a:latin typeface="Cambria" pitchFamily="18" charset="0"/>
              </a:rPr>
              <a:t> </a:t>
            </a:r>
            <a:r>
              <a:rPr lang="en-US" sz="2400" dirty="0" err="1" smtClean="0">
                <a:latin typeface="Cambria" pitchFamily="18" charset="0"/>
              </a:rPr>
              <a:t>phát</a:t>
            </a:r>
            <a:r>
              <a:rPr lang="en-US" sz="2400" dirty="0" smtClean="0">
                <a:latin typeface="Cambria" pitchFamily="18" charset="0"/>
              </a:rPr>
              <a:t> </a:t>
            </a:r>
            <a:r>
              <a:rPr lang="en-US" sz="2400" dirty="0" err="1" smtClean="0">
                <a:latin typeface="Cambria" pitchFamily="18" charset="0"/>
              </a:rPr>
              <a:t>từ</a:t>
            </a:r>
            <a:r>
              <a:rPr lang="en-US" sz="2400" dirty="0" smtClean="0">
                <a:latin typeface="Cambria" pitchFamily="18" charset="0"/>
              </a:rPr>
              <a:t> </a:t>
            </a:r>
            <a:r>
              <a:rPr lang="en-US" sz="2400" dirty="0" err="1" smtClean="0">
                <a:latin typeface="Cambria" pitchFamily="18" charset="0"/>
              </a:rPr>
              <a:t>mô</a:t>
            </a:r>
            <a:r>
              <a:rPr lang="en-US" sz="2400" dirty="0" smtClean="0">
                <a:latin typeface="Cambria" pitchFamily="18" charset="0"/>
              </a:rPr>
              <a:t> </a:t>
            </a:r>
            <a:r>
              <a:rPr lang="en-US" sz="2400" dirty="0" err="1" smtClean="0">
                <a:latin typeface="Cambria" pitchFamily="18" charset="0"/>
              </a:rPr>
              <a:t>liên</a:t>
            </a:r>
            <a:r>
              <a:rPr lang="en-US" sz="2400" dirty="0" smtClean="0">
                <a:latin typeface="Cambria" pitchFamily="18" charset="0"/>
              </a:rPr>
              <a:t> </a:t>
            </a:r>
            <a:r>
              <a:rPr lang="en-US" sz="2400" dirty="0" err="1" smtClean="0">
                <a:latin typeface="Cambria" pitchFamily="18" charset="0"/>
              </a:rPr>
              <a:t>kết,xương</a:t>
            </a:r>
            <a:r>
              <a:rPr lang="en-US" sz="2400" dirty="0">
                <a:latin typeface="Cambria" pitchFamily="18" charset="0"/>
              </a:rPr>
              <a:t> </a:t>
            </a:r>
            <a:r>
              <a:rPr lang="en-US" sz="2400" dirty="0" smtClean="0">
                <a:latin typeface="Cambria" pitchFamily="18" charset="0"/>
              </a:rPr>
              <a:t>hay </a:t>
            </a:r>
            <a:r>
              <a:rPr lang="en-US" sz="2400" dirty="0" err="1" smtClean="0">
                <a:latin typeface="Cambria" pitchFamily="18" charset="0"/>
              </a:rPr>
              <a:t>cơ</a:t>
            </a:r>
            <a:r>
              <a:rPr lang="en-US" sz="2400" dirty="0" smtClean="0">
                <a:latin typeface="Cambria" pitchFamily="18" charset="0"/>
              </a:rPr>
              <a:t>.</a:t>
            </a:r>
          </a:p>
          <a:p>
            <a:pPr marL="342900" indent="-342900" algn="just">
              <a:buFont typeface="Arial" pitchFamily="34" charset="0"/>
              <a:buChar char="•"/>
            </a:pPr>
            <a:r>
              <a:rPr lang="en-US" sz="2400" dirty="0" smtClean="0">
                <a:latin typeface="Cambria" pitchFamily="18" charset="0"/>
              </a:rPr>
              <a:t>U </a:t>
            </a:r>
            <a:r>
              <a:rPr lang="en-US" sz="2400" dirty="0" err="1" smtClean="0">
                <a:latin typeface="Cambria" pitchFamily="18" charset="0"/>
              </a:rPr>
              <a:t>hắc</a:t>
            </a:r>
            <a:r>
              <a:rPr lang="en-US" sz="2400" dirty="0" smtClean="0">
                <a:latin typeface="Cambria" pitchFamily="18" charset="0"/>
              </a:rPr>
              <a:t> </a:t>
            </a:r>
            <a:r>
              <a:rPr lang="en-US" sz="2400" dirty="0" err="1" smtClean="0">
                <a:latin typeface="Cambria" pitchFamily="18" charset="0"/>
              </a:rPr>
              <a:t>tố</a:t>
            </a:r>
            <a:r>
              <a:rPr lang="en-US" sz="2400" dirty="0" smtClean="0">
                <a:latin typeface="Cambria" pitchFamily="18" charset="0"/>
              </a:rPr>
              <a:t> do </a:t>
            </a:r>
            <a:r>
              <a:rPr lang="en-US" sz="2400" dirty="0" err="1" smtClean="0">
                <a:latin typeface="Cambria" pitchFamily="18" charset="0"/>
              </a:rPr>
              <a:t>rối</a:t>
            </a:r>
            <a:r>
              <a:rPr lang="en-US" sz="2400" dirty="0" smtClean="0">
                <a:latin typeface="Cambria" pitchFamily="18" charset="0"/>
              </a:rPr>
              <a:t> </a:t>
            </a:r>
            <a:r>
              <a:rPr lang="en-US" sz="2400" dirty="0" err="1" smtClean="0">
                <a:latin typeface="Cambria" pitchFamily="18" charset="0"/>
              </a:rPr>
              <a:t>loạn</a:t>
            </a:r>
            <a:r>
              <a:rPr lang="en-US" sz="2400" dirty="0" smtClean="0">
                <a:latin typeface="Cambria" pitchFamily="18" charset="0"/>
              </a:rPr>
              <a:t> </a:t>
            </a:r>
            <a:r>
              <a:rPr lang="en-US" sz="2400" dirty="0" err="1" smtClean="0">
                <a:latin typeface="Cambria" pitchFamily="18" charset="0"/>
              </a:rPr>
              <a:t>tế</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 </a:t>
            </a:r>
            <a:r>
              <a:rPr lang="en-US" sz="2400" dirty="0" err="1" smtClean="0">
                <a:latin typeface="Cambria" pitchFamily="18" charset="0"/>
              </a:rPr>
              <a:t>sắc</a:t>
            </a:r>
            <a:r>
              <a:rPr lang="en-US" sz="2400" dirty="0" smtClean="0">
                <a:latin typeface="Cambria" pitchFamily="18" charset="0"/>
              </a:rPr>
              <a:t> </a:t>
            </a:r>
            <a:r>
              <a:rPr lang="en-US" sz="2400" dirty="0" err="1" smtClean="0">
                <a:latin typeface="Cambria" pitchFamily="18" charset="0"/>
              </a:rPr>
              <a:t>tố</a:t>
            </a:r>
            <a:r>
              <a:rPr lang="en-US" sz="2400" dirty="0" smtClean="0">
                <a:latin typeface="Cambria" pitchFamily="18" charset="0"/>
              </a:rPr>
              <a:t>.</a:t>
            </a:r>
          </a:p>
          <a:p>
            <a:pPr marL="342900" indent="-342900" algn="just">
              <a:buFont typeface="Arial" pitchFamily="34" charset="0"/>
              <a:buChar char="•"/>
            </a:pPr>
            <a:r>
              <a:rPr lang="en-US" sz="2400" dirty="0" smtClean="0">
                <a:latin typeface="Cambria" pitchFamily="18" charset="0"/>
              </a:rPr>
              <a:t>U </a:t>
            </a:r>
            <a:r>
              <a:rPr lang="en-US" sz="2400" dirty="0" err="1" smtClean="0">
                <a:latin typeface="Cambria" pitchFamily="18" charset="0"/>
              </a:rPr>
              <a:t>quái</a:t>
            </a:r>
            <a:r>
              <a:rPr lang="en-US" sz="2400" dirty="0" smtClean="0">
                <a:latin typeface="Cambria" pitchFamily="18" charset="0"/>
              </a:rPr>
              <a:t> </a:t>
            </a:r>
            <a:r>
              <a:rPr lang="en-US" sz="2400" dirty="0" err="1" smtClean="0">
                <a:latin typeface="Cambria" pitchFamily="18" charset="0"/>
              </a:rPr>
              <a:t>bắt</a:t>
            </a:r>
            <a:r>
              <a:rPr lang="en-US" sz="2400" dirty="0" smtClean="0">
                <a:latin typeface="Cambria" pitchFamily="18" charset="0"/>
              </a:rPr>
              <a:t> </a:t>
            </a:r>
            <a:r>
              <a:rPr lang="en-US" sz="2400" dirty="0" err="1" smtClean="0">
                <a:latin typeface="Cambria" pitchFamily="18" charset="0"/>
              </a:rPr>
              <a:t>nguồn</a:t>
            </a:r>
            <a:r>
              <a:rPr lang="en-US" sz="2400" dirty="0" smtClean="0">
                <a:latin typeface="Cambria" pitchFamily="18" charset="0"/>
              </a:rPr>
              <a:t> </a:t>
            </a:r>
            <a:r>
              <a:rPr lang="en-US" sz="2400" dirty="0" err="1" smtClean="0">
                <a:latin typeface="Cambria" pitchFamily="18" charset="0"/>
              </a:rPr>
              <a:t>từ</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tế</a:t>
            </a:r>
            <a:r>
              <a:rPr lang="en-US" sz="2400" dirty="0" smtClean="0">
                <a:latin typeface="Cambria" pitchFamily="18" charset="0"/>
              </a:rPr>
              <a:t> </a:t>
            </a:r>
            <a:r>
              <a:rPr lang="en-US" sz="2400" dirty="0" err="1" smtClean="0">
                <a:latin typeface="Cambria" pitchFamily="18" charset="0"/>
              </a:rPr>
              <a:t>bào</a:t>
            </a:r>
            <a:r>
              <a:rPr lang="en-US" sz="2400" dirty="0" smtClean="0">
                <a:latin typeface="Cambria" pitchFamily="18" charset="0"/>
              </a:rPr>
              <a:t> </a:t>
            </a:r>
            <a:r>
              <a:rPr lang="en-US" sz="2400" dirty="0" err="1" smtClean="0">
                <a:latin typeface="Cambria" pitchFamily="18" charset="0"/>
              </a:rPr>
              <a:t>mầm</a:t>
            </a:r>
            <a:r>
              <a:rPr lang="en-US" sz="2400" dirty="0" smtClean="0">
                <a:latin typeface="Cambria" pitchFamily="18" charset="0"/>
              </a:rPr>
              <a:t>. </a:t>
            </a:r>
          </a:p>
          <a:p>
            <a:pPr marL="342900" indent="-342900" algn="just">
              <a:buFont typeface="Arial" pitchFamily="34" charset="0"/>
              <a:buChar char="•"/>
            </a:pP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a:t>
            </a:r>
            <a:endParaRPr lang="en-US" sz="2400" dirty="0">
              <a:latin typeface="Cambria" pitchFamily="18" charset="0"/>
            </a:endParaRPr>
          </a:p>
        </p:txBody>
      </p:sp>
    </p:spTree>
    <p:extLst>
      <p:ext uri="{BB962C8B-B14F-4D97-AF65-F5344CB8AC3E}">
        <p14:creationId xmlns:p14="http://schemas.microsoft.com/office/powerpoint/2010/main" val="366983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229600" cy="5217443"/>
          </a:xfrm>
        </p:spPr>
        <p:txBody>
          <a:bodyPr>
            <a:normAutofit/>
          </a:bodyPr>
          <a:lstStyle/>
          <a:p>
            <a:pPr marL="0" indent="0">
              <a:buNone/>
            </a:pPr>
            <a:r>
              <a:rPr lang="en-US" sz="2400" b="1" dirty="0" smtClean="0">
                <a:latin typeface="Cambria" panose="02040503050406030204" pitchFamily="18" charset="0"/>
              </a:rPr>
              <a:t>1.5. </a:t>
            </a:r>
            <a:r>
              <a:rPr lang="en-US" sz="2400" b="1" dirty="0" err="1" smtClean="0">
                <a:latin typeface="Cambria" panose="02040503050406030204" pitchFamily="18" charset="0"/>
              </a:rPr>
              <a:t>Điều</a:t>
            </a:r>
            <a:r>
              <a:rPr lang="en-US" sz="2400" b="1" dirty="0" smtClean="0">
                <a:latin typeface="Cambria" panose="02040503050406030204" pitchFamily="18" charset="0"/>
              </a:rPr>
              <a:t> </a:t>
            </a:r>
            <a:r>
              <a:rPr lang="en-US" sz="2400" b="1" dirty="0" err="1" smtClean="0">
                <a:latin typeface="Cambria" panose="02040503050406030204" pitchFamily="18" charset="0"/>
              </a:rPr>
              <a:t>trị</a:t>
            </a:r>
            <a:r>
              <a:rPr lang="en-US" sz="2400" b="1" dirty="0" smtClean="0">
                <a:latin typeface="Cambria" panose="02040503050406030204" pitchFamily="18" charset="0"/>
              </a:rPr>
              <a:t> </a:t>
            </a:r>
            <a:r>
              <a:rPr lang="en-US" sz="2400" b="1" dirty="0" err="1" smtClean="0">
                <a:latin typeface="Cambria" panose="02040503050406030204" pitchFamily="18" charset="0"/>
              </a:rPr>
              <a:t>ung</a:t>
            </a:r>
            <a:r>
              <a:rPr lang="en-US" sz="2400" b="1" dirty="0" smtClean="0">
                <a:latin typeface="Cambria" panose="02040503050406030204" pitchFamily="18" charset="0"/>
              </a:rPr>
              <a:t> </a:t>
            </a:r>
            <a:r>
              <a:rPr lang="en-US" sz="2400" b="1" dirty="0" err="1" smtClean="0">
                <a:latin typeface="Cambria" panose="02040503050406030204" pitchFamily="18" charset="0"/>
              </a:rPr>
              <a:t>thư</a:t>
            </a:r>
            <a:r>
              <a:rPr lang="en-US" sz="2400" b="1" dirty="0" smtClean="0">
                <a:latin typeface="Cambria" panose="02040503050406030204" pitchFamily="18" charset="0"/>
              </a:rPr>
              <a:t>:</a:t>
            </a:r>
          </a:p>
          <a:p>
            <a:pPr>
              <a:buFont typeface="Wingdings" pitchFamily="2" charset="2"/>
              <a:buChar char="ü"/>
            </a:pPr>
            <a:r>
              <a:rPr lang="en-US" sz="2400" dirty="0" err="1" smtClean="0">
                <a:latin typeface="Cambria" panose="02040503050406030204" pitchFamily="18" charset="0"/>
              </a:rPr>
              <a:t>Phẫu</a:t>
            </a:r>
            <a:r>
              <a:rPr lang="en-US" sz="2400" dirty="0" smtClean="0">
                <a:latin typeface="Cambria" panose="02040503050406030204" pitchFamily="18" charset="0"/>
              </a:rPr>
              <a:t> </a:t>
            </a:r>
            <a:r>
              <a:rPr lang="en-US" sz="2400" dirty="0" err="1" smtClean="0">
                <a:latin typeface="Cambria" panose="02040503050406030204" pitchFamily="18" charset="0"/>
              </a:rPr>
              <a:t>thuật</a:t>
            </a:r>
            <a:endParaRPr lang="en-US" sz="2400" dirty="0" smtClean="0">
              <a:latin typeface="Cambria" panose="02040503050406030204" pitchFamily="18" charset="0"/>
            </a:endParaRPr>
          </a:p>
          <a:p>
            <a:pPr>
              <a:buFont typeface="Wingdings" pitchFamily="2" charset="2"/>
              <a:buChar char="ü"/>
            </a:pPr>
            <a:r>
              <a:rPr lang="en-US" sz="2400" dirty="0" err="1" smtClean="0">
                <a:latin typeface="Cambria" panose="02040503050406030204" pitchFamily="18" charset="0"/>
              </a:rPr>
              <a:t>Hóa</a:t>
            </a:r>
            <a:r>
              <a:rPr lang="en-US" sz="2400" dirty="0" smtClean="0">
                <a:latin typeface="Cambria" panose="02040503050406030204" pitchFamily="18" charset="0"/>
              </a:rPr>
              <a:t> </a:t>
            </a:r>
            <a:r>
              <a:rPr lang="en-US" sz="2400" dirty="0" err="1" smtClean="0">
                <a:latin typeface="Cambria" panose="02040503050406030204" pitchFamily="18" charset="0"/>
              </a:rPr>
              <a:t>trị</a:t>
            </a:r>
            <a:r>
              <a:rPr lang="en-US" sz="2400" dirty="0" smtClean="0">
                <a:latin typeface="Cambria" panose="02040503050406030204" pitchFamily="18" charset="0"/>
              </a:rPr>
              <a:t> </a:t>
            </a:r>
            <a:r>
              <a:rPr lang="en-US" sz="2400" dirty="0" err="1" smtClean="0">
                <a:latin typeface="Cambria" panose="02040503050406030204" pitchFamily="18" charset="0"/>
              </a:rPr>
              <a:t>liệu</a:t>
            </a:r>
            <a:endParaRPr lang="en-US" sz="2400" dirty="0" smtClean="0">
              <a:latin typeface="Cambria" panose="02040503050406030204" pitchFamily="18" charset="0"/>
            </a:endParaRPr>
          </a:p>
          <a:p>
            <a:pPr>
              <a:buFont typeface="Wingdings" pitchFamily="2" charset="2"/>
              <a:buChar char="ü"/>
            </a:pPr>
            <a:r>
              <a:rPr lang="en-US" sz="2400" dirty="0" err="1" smtClean="0">
                <a:latin typeface="Cambria" panose="02040503050406030204" pitchFamily="18" charset="0"/>
              </a:rPr>
              <a:t>Miễn</a:t>
            </a:r>
            <a:r>
              <a:rPr lang="en-US" sz="2400" dirty="0" smtClean="0">
                <a:latin typeface="Cambria" panose="02040503050406030204" pitchFamily="18" charset="0"/>
              </a:rPr>
              <a:t> </a:t>
            </a:r>
            <a:r>
              <a:rPr lang="en-US" sz="2400" dirty="0" err="1" smtClean="0">
                <a:latin typeface="Cambria" panose="02040503050406030204" pitchFamily="18" charset="0"/>
              </a:rPr>
              <a:t>dịch</a:t>
            </a:r>
            <a:r>
              <a:rPr lang="en-US" sz="2400" dirty="0" smtClean="0">
                <a:latin typeface="Cambria" panose="02040503050406030204" pitchFamily="18" charset="0"/>
              </a:rPr>
              <a:t> </a:t>
            </a:r>
            <a:r>
              <a:rPr lang="en-US" sz="2400" dirty="0" err="1" smtClean="0">
                <a:latin typeface="Cambria" panose="02040503050406030204" pitchFamily="18" charset="0"/>
              </a:rPr>
              <a:t>trị</a:t>
            </a:r>
            <a:r>
              <a:rPr lang="en-US" sz="2400" dirty="0" smtClean="0">
                <a:latin typeface="Cambria" panose="02040503050406030204" pitchFamily="18" charset="0"/>
              </a:rPr>
              <a:t> </a:t>
            </a:r>
            <a:r>
              <a:rPr lang="en-US" sz="2400" dirty="0" err="1" smtClean="0">
                <a:latin typeface="Cambria" panose="02040503050406030204" pitchFamily="18" charset="0"/>
              </a:rPr>
              <a:t>liệu</a:t>
            </a:r>
            <a:endParaRPr lang="en-US" sz="2400" dirty="0" smtClean="0">
              <a:latin typeface="Cambria" panose="02040503050406030204" pitchFamily="18" charset="0"/>
            </a:endParaRPr>
          </a:p>
          <a:p>
            <a:pPr>
              <a:buFont typeface="Wingdings" pitchFamily="2" charset="2"/>
              <a:buChar char="ü"/>
            </a:pPr>
            <a:r>
              <a:rPr lang="en-US" sz="2400" dirty="0" err="1" smtClean="0">
                <a:latin typeface="Cambria" panose="02040503050406030204" pitchFamily="18" charset="0"/>
              </a:rPr>
              <a:t>Xạ</a:t>
            </a:r>
            <a:r>
              <a:rPr lang="en-US" sz="2400" dirty="0" smtClean="0">
                <a:latin typeface="Cambria" panose="02040503050406030204" pitchFamily="18" charset="0"/>
              </a:rPr>
              <a:t> </a:t>
            </a:r>
            <a:r>
              <a:rPr lang="en-US" sz="2400" dirty="0" err="1" smtClean="0">
                <a:latin typeface="Cambria" panose="02040503050406030204" pitchFamily="18" charset="0"/>
              </a:rPr>
              <a:t>trị</a:t>
            </a:r>
            <a:r>
              <a:rPr lang="en-US" sz="2400" dirty="0" smtClean="0">
                <a:latin typeface="Cambria" panose="02040503050406030204" pitchFamily="18" charset="0"/>
              </a:rPr>
              <a:t> </a:t>
            </a:r>
            <a:r>
              <a:rPr lang="en-US" sz="2400" dirty="0" err="1" smtClean="0">
                <a:latin typeface="Cambria" panose="02040503050406030204" pitchFamily="18" charset="0"/>
              </a:rPr>
              <a:t>liệu</a:t>
            </a:r>
            <a:endParaRPr lang="en-US" sz="2400" dirty="0" smtClean="0">
              <a:latin typeface="Cambria" panose="02040503050406030204" pitchFamily="18" charset="0"/>
            </a:endParaRPr>
          </a:p>
          <a:p>
            <a:pPr>
              <a:buFont typeface="Wingdings" pitchFamily="2" charset="2"/>
              <a:buChar char="ü"/>
            </a:pPr>
            <a:r>
              <a:rPr lang="en-US" sz="2400" dirty="0" err="1" smtClean="0">
                <a:latin typeface="Cambria" panose="02040503050406030204" pitchFamily="18" charset="0"/>
              </a:rPr>
              <a:t>Ức</a:t>
            </a:r>
            <a:r>
              <a:rPr lang="en-US" sz="2400" dirty="0" smtClean="0">
                <a:latin typeface="Cambria" panose="02040503050406030204" pitchFamily="18" charset="0"/>
              </a:rPr>
              <a:t> </a:t>
            </a:r>
            <a:r>
              <a:rPr lang="en-US" sz="2400" dirty="0" err="1" smtClean="0">
                <a:latin typeface="Cambria" panose="02040503050406030204" pitchFamily="18" charset="0"/>
              </a:rPr>
              <a:t>chế</a:t>
            </a:r>
            <a:r>
              <a:rPr lang="en-US" sz="2400" dirty="0" smtClean="0">
                <a:latin typeface="Cambria" panose="02040503050406030204" pitchFamily="18" charset="0"/>
              </a:rPr>
              <a:t> </a:t>
            </a:r>
            <a:r>
              <a:rPr lang="en-US" sz="2400" dirty="0" err="1" smtClean="0">
                <a:latin typeface="Cambria" panose="02040503050406030204" pitchFamily="18" charset="0"/>
              </a:rPr>
              <a:t>nội</a:t>
            </a:r>
            <a:r>
              <a:rPr lang="en-US" sz="2400" dirty="0" smtClean="0">
                <a:latin typeface="Cambria" panose="02040503050406030204" pitchFamily="18" charset="0"/>
              </a:rPr>
              <a:t> </a:t>
            </a:r>
            <a:r>
              <a:rPr lang="en-US" sz="2400" dirty="0" err="1" smtClean="0">
                <a:latin typeface="Cambria" panose="02040503050406030204" pitchFamily="18" charset="0"/>
              </a:rPr>
              <a:t>tiết</a:t>
            </a:r>
            <a:r>
              <a:rPr lang="en-US" sz="2400" dirty="0" smtClean="0">
                <a:latin typeface="Cambria" panose="02040503050406030204" pitchFamily="18" charset="0"/>
              </a:rPr>
              <a:t> </a:t>
            </a:r>
            <a:r>
              <a:rPr lang="en-US" sz="2400" dirty="0" err="1" smtClean="0">
                <a:latin typeface="Cambria" panose="02040503050406030204" pitchFamily="18" charset="0"/>
              </a:rPr>
              <a:t>tố</a:t>
            </a:r>
            <a:endParaRPr lang="en-US" sz="2400" dirty="0" smtClean="0">
              <a:latin typeface="Cambria" panose="02040503050406030204" pitchFamily="18" charset="0"/>
            </a:endParaRPr>
          </a:p>
          <a:p>
            <a:pPr>
              <a:buFont typeface="Wingdings" pitchFamily="2" charset="2"/>
              <a:buChar char="ü"/>
            </a:pPr>
            <a:r>
              <a:rPr lang="en-US" sz="2400" dirty="0" err="1" smtClean="0">
                <a:latin typeface="Cambria" panose="02040503050406030204" pitchFamily="18" charset="0"/>
              </a:rPr>
              <a:t>Ghép</a:t>
            </a:r>
            <a:r>
              <a:rPr lang="en-US" sz="2400" dirty="0" smtClean="0">
                <a:latin typeface="Cambria" panose="02040503050406030204" pitchFamily="18" charset="0"/>
              </a:rPr>
              <a:t> </a:t>
            </a:r>
            <a:r>
              <a:rPr lang="en-US" sz="2400" dirty="0" err="1" smtClean="0">
                <a:latin typeface="Cambria" panose="02040503050406030204" pitchFamily="18" charset="0"/>
              </a:rPr>
              <a:t>tế</a:t>
            </a:r>
            <a:r>
              <a:rPr lang="en-US" sz="2400" dirty="0" smtClean="0">
                <a:latin typeface="Cambria" panose="02040503050406030204" pitchFamily="18" charset="0"/>
              </a:rPr>
              <a:t> </a:t>
            </a:r>
            <a:r>
              <a:rPr lang="en-US" sz="2400" dirty="0" err="1" smtClean="0">
                <a:latin typeface="Cambria" panose="02040503050406030204" pitchFamily="18" charset="0"/>
              </a:rPr>
              <a:t>bào</a:t>
            </a:r>
            <a:r>
              <a:rPr lang="en-US" sz="2400" dirty="0" smtClean="0">
                <a:latin typeface="Cambria" panose="02040503050406030204" pitchFamily="18" charset="0"/>
              </a:rPr>
              <a:t> </a:t>
            </a:r>
            <a:r>
              <a:rPr lang="en-US" sz="2400" dirty="0" err="1" smtClean="0">
                <a:latin typeface="Cambria" panose="02040503050406030204" pitchFamily="18" charset="0"/>
              </a:rPr>
              <a:t>gốc</a:t>
            </a:r>
            <a:endParaRPr lang="en-US" sz="2400" dirty="0" smtClean="0">
              <a:latin typeface="Cambria" panose="02040503050406030204" pitchFamily="18" charset="0"/>
            </a:endParaRPr>
          </a:p>
          <a:p>
            <a:pPr>
              <a:buFont typeface="Wingdings" pitchFamily="2" charset="2"/>
              <a:buChar char="ü"/>
            </a:pPr>
            <a:r>
              <a:rPr lang="en-US" sz="2400" dirty="0" err="1" smtClean="0">
                <a:latin typeface="Cambria" panose="02040503050406030204" pitchFamily="18" charset="0"/>
              </a:rPr>
              <a:t>Điều</a:t>
            </a:r>
            <a:r>
              <a:rPr lang="en-US" sz="2400" dirty="0" smtClean="0">
                <a:latin typeface="Cambria" panose="02040503050406030204" pitchFamily="18" charset="0"/>
              </a:rPr>
              <a:t> </a:t>
            </a:r>
            <a:r>
              <a:rPr lang="en-US" sz="2400" dirty="0" err="1" smtClean="0">
                <a:latin typeface="Cambria" panose="02040503050406030204" pitchFamily="18" charset="0"/>
              </a:rPr>
              <a:t>trị</a:t>
            </a:r>
            <a:r>
              <a:rPr lang="en-US" sz="2400" dirty="0" smtClean="0">
                <a:latin typeface="Cambria" panose="02040503050406030204" pitchFamily="18" charset="0"/>
              </a:rPr>
              <a:t> </a:t>
            </a:r>
            <a:r>
              <a:rPr lang="en-US" sz="2400" dirty="0" err="1" smtClean="0">
                <a:latin typeface="Cambria" panose="02040503050406030204" pitchFamily="18" charset="0"/>
              </a:rPr>
              <a:t>đích</a:t>
            </a:r>
            <a:endParaRPr lang="en-US" sz="2400" dirty="0" smtClean="0">
              <a:latin typeface="Cambria" panose="02040503050406030204" pitchFamily="18" charset="0"/>
            </a:endParaRPr>
          </a:p>
          <a:p>
            <a:pPr>
              <a:buFont typeface="Wingdings" pitchFamily="2" charset="2"/>
              <a:buChar char="ü"/>
            </a:pPr>
            <a:r>
              <a:rPr lang="en-US" sz="2400" dirty="0" err="1" smtClean="0">
                <a:latin typeface="Cambria" panose="02040503050406030204" pitchFamily="18" charset="0"/>
              </a:rPr>
              <a:t>Kiểm</a:t>
            </a:r>
            <a:r>
              <a:rPr lang="en-US" sz="2400" dirty="0" smtClean="0">
                <a:latin typeface="Cambria" panose="02040503050406030204" pitchFamily="18" charset="0"/>
              </a:rPr>
              <a:t> </a:t>
            </a:r>
            <a:r>
              <a:rPr lang="en-US" sz="2400" dirty="0" err="1" smtClean="0">
                <a:latin typeface="Cambria" panose="02040503050406030204" pitchFamily="18" charset="0"/>
              </a:rPr>
              <a:t>soát</a:t>
            </a:r>
            <a:r>
              <a:rPr lang="en-US" sz="2400" dirty="0" smtClean="0">
                <a:latin typeface="Cambria" panose="02040503050406030204" pitchFamily="18" charset="0"/>
              </a:rPr>
              <a:t> </a:t>
            </a:r>
            <a:r>
              <a:rPr lang="en-US" sz="2400" dirty="0" err="1" smtClean="0">
                <a:latin typeface="Cambria" panose="02040503050406030204" pitchFamily="18" charset="0"/>
              </a:rPr>
              <a:t>triệu</a:t>
            </a:r>
            <a:r>
              <a:rPr lang="en-US" sz="2400" dirty="0" smtClean="0">
                <a:latin typeface="Cambria" panose="02040503050406030204" pitchFamily="18" charset="0"/>
              </a:rPr>
              <a:t> </a:t>
            </a:r>
            <a:r>
              <a:rPr lang="en-US" sz="2400" dirty="0" err="1" smtClean="0">
                <a:latin typeface="Cambria" panose="02040503050406030204" pitchFamily="18" charset="0"/>
              </a:rPr>
              <a:t>chứng</a:t>
            </a:r>
            <a:endParaRPr lang="en-US" sz="2400" dirty="0" smtClean="0">
              <a:latin typeface="Cambria" panose="02040503050406030204" pitchFamily="18" charset="0"/>
            </a:endParaRPr>
          </a:p>
          <a:p>
            <a:pPr>
              <a:buFont typeface="Wingdings" pitchFamily="2" charset="2"/>
              <a:buChar char="ü"/>
            </a:pPr>
            <a:r>
              <a:rPr lang="en-US" sz="2400" dirty="0" smtClean="0">
                <a:latin typeface="Cambria" panose="02040503050406030204" pitchFamily="18" charset="0"/>
              </a:rPr>
              <a:t>Y </a:t>
            </a:r>
            <a:r>
              <a:rPr lang="en-US" sz="2400" dirty="0" err="1" smtClean="0">
                <a:latin typeface="Cambria" panose="02040503050406030204" pitchFamily="18" charset="0"/>
              </a:rPr>
              <a:t>học</a:t>
            </a:r>
            <a:r>
              <a:rPr lang="en-US" sz="2400" dirty="0" smtClean="0">
                <a:latin typeface="Cambria" panose="02040503050406030204" pitchFamily="18" charset="0"/>
              </a:rPr>
              <a:t> </a:t>
            </a:r>
            <a:r>
              <a:rPr lang="en-US" sz="2400" dirty="0" err="1" smtClean="0">
                <a:latin typeface="Cambria" panose="02040503050406030204" pitchFamily="18" charset="0"/>
              </a:rPr>
              <a:t>thay</a:t>
            </a:r>
            <a:r>
              <a:rPr lang="en-US" sz="2400" dirty="0" smtClean="0">
                <a:latin typeface="Cambria" panose="02040503050406030204" pitchFamily="18" charset="0"/>
              </a:rPr>
              <a:t> </a:t>
            </a:r>
            <a:r>
              <a:rPr lang="en-US" sz="2400" dirty="0" err="1" smtClean="0">
                <a:latin typeface="Cambria" panose="02040503050406030204" pitchFamily="18" charset="0"/>
              </a:rPr>
              <a:t>thế</a:t>
            </a:r>
            <a:r>
              <a:rPr lang="en-US" sz="2400" dirty="0" smtClean="0">
                <a:latin typeface="Cambria" panose="02040503050406030204" pitchFamily="18" charset="0"/>
              </a:rPr>
              <a:t> </a:t>
            </a:r>
            <a:r>
              <a:rPr lang="en-US" sz="2400" dirty="0" err="1" smtClean="0">
                <a:latin typeface="Cambria" panose="02040503050406030204" pitchFamily="18" charset="0"/>
              </a:rPr>
              <a:t>và</a:t>
            </a:r>
            <a:r>
              <a:rPr lang="en-US" sz="2400" dirty="0" smtClean="0">
                <a:latin typeface="Cambria" panose="02040503050406030204" pitchFamily="18" charset="0"/>
              </a:rPr>
              <a:t> </a:t>
            </a:r>
            <a:r>
              <a:rPr lang="en-US" sz="2400" dirty="0" err="1" smtClean="0">
                <a:latin typeface="Cambria" panose="02040503050406030204" pitchFamily="18" charset="0"/>
              </a:rPr>
              <a:t>bổ</a:t>
            </a:r>
            <a:r>
              <a:rPr lang="en-US" sz="2400" dirty="0" smtClean="0">
                <a:latin typeface="Cambria" panose="02040503050406030204" pitchFamily="18" charset="0"/>
              </a:rPr>
              <a:t> sung</a:t>
            </a:r>
          </a:p>
          <a:p>
            <a:pPr>
              <a:buFont typeface="Wingdings" pitchFamily="2" charset="2"/>
              <a:buChar char="ü"/>
            </a:pPr>
            <a:r>
              <a:rPr lang="en-US" sz="2400" dirty="0" err="1" smtClean="0">
                <a:latin typeface="Cambria" panose="02040503050406030204" pitchFamily="18" charset="0"/>
              </a:rPr>
              <a:t>Chế</a:t>
            </a:r>
            <a:r>
              <a:rPr lang="en-US" sz="2400" dirty="0" smtClean="0">
                <a:latin typeface="Cambria" panose="02040503050406030204" pitchFamily="18" charset="0"/>
              </a:rPr>
              <a:t> </a:t>
            </a:r>
            <a:r>
              <a:rPr lang="en-US" sz="2400" dirty="0" err="1" smtClean="0">
                <a:latin typeface="Cambria" panose="02040503050406030204" pitchFamily="18" charset="0"/>
              </a:rPr>
              <a:t>độ</a:t>
            </a:r>
            <a:r>
              <a:rPr lang="en-US" sz="2400" dirty="0" smtClean="0">
                <a:latin typeface="Cambria" panose="02040503050406030204" pitchFamily="18" charset="0"/>
              </a:rPr>
              <a:t> </a:t>
            </a:r>
            <a:r>
              <a:rPr lang="en-US" sz="2400" dirty="0" err="1" smtClean="0">
                <a:latin typeface="Cambria" panose="02040503050406030204" pitchFamily="18" charset="0"/>
              </a:rPr>
              <a:t>ăn</a:t>
            </a:r>
            <a:r>
              <a:rPr lang="en-US" sz="2400" dirty="0" smtClean="0">
                <a:latin typeface="Cambria" panose="02040503050406030204" pitchFamily="18" charset="0"/>
              </a:rPr>
              <a:t> </a:t>
            </a:r>
            <a:r>
              <a:rPr lang="en-US" sz="2400" dirty="0" err="1" smtClean="0">
                <a:latin typeface="Cambria" panose="02040503050406030204" pitchFamily="18" charset="0"/>
              </a:rPr>
              <a:t>uống</a:t>
            </a:r>
            <a:endParaRPr lang="vi-VN" sz="2400" dirty="0">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2656"/>
            <a:ext cx="4248472"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780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6979"/>
            <a:ext cx="8229600" cy="4857403"/>
          </a:xfrm>
        </p:spPr>
        <p:txBody>
          <a:bodyPr>
            <a:noAutofit/>
          </a:bodyPr>
          <a:lstStyle/>
          <a:p>
            <a:pPr marL="0" indent="0">
              <a:buNone/>
            </a:pPr>
            <a:r>
              <a:rPr lang="en-US" sz="2400" dirty="0" smtClean="0">
                <a:latin typeface="Cambria" panose="02040503050406030204" pitchFamily="18" charset="0"/>
              </a:rPr>
              <a:t>2.1. </a:t>
            </a:r>
            <a:r>
              <a:rPr lang="en-US" sz="2400" dirty="0" err="1" smtClean="0">
                <a:latin typeface="Cambria" panose="02040503050406030204" pitchFamily="18" charset="0"/>
              </a:rPr>
              <a:t>Thuốc</a:t>
            </a:r>
            <a:r>
              <a:rPr lang="en-US" sz="2400" dirty="0" smtClean="0">
                <a:latin typeface="Cambria" panose="02040503050406030204" pitchFamily="18" charset="0"/>
              </a:rPr>
              <a:t> </a:t>
            </a:r>
            <a:r>
              <a:rPr lang="en-US" sz="2400" dirty="0" err="1" smtClean="0">
                <a:latin typeface="Cambria" panose="02040503050406030204" pitchFamily="18" charset="0"/>
              </a:rPr>
              <a:t>ankyl</a:t>
            </a:r>
            <a:r>
              <a:rPr lang="en-US" sz="2400" dirty="0" smtClean="0">
                <a:latin typeface="Cambria" panose="02040503050406030204" pitchFamily="18" charset="0"/>
              </a:rPr>
              <a:t> </a:t>
            </a:r>
            <a:r>
              <a:rPr lang="en-US" sz="2400" dirty="0" err="1" smtClean="0">
                <a:latin typeface="Cambria" panose="02040503050406030204" pitchFamily="18" charset="0"/>
              </a:rPr>
              <a:t>hóa</a:t>
            </a:r>
            <a:r>
              <a:rPr lang="en-US" sz="2400" dirty="0" smtClean="0">
                <a:latin typeface="Cambria" panose="02040503050406030204" pitchFamily="18" charset="0"/>
              </a:rPr>
              <a:t>(</a:t>
            </a:r>
            <a:r>
              <a:rPr lang="en-US" sz="2400" dirty="0" err="1" smtClean="0">
                <a:latin typeface="Cambria" panose="02040503050406030204" pitchFamily="18" charset="0"/>
              </a:rPr>
              <a:t>nhóm</a:t>
            </a:r>
            <a:r>
              <a:rPr lang="en-US" sz="2400" dirty="0" smtClean="0">
                <a:latin typeface="Cambria" panose="02040503050406030204" pitchFamily="18" charset="0"/>
              </a:rPr>
              <a:t> </a:t>
            </a:r>
            <a:r>
              <a:rPr lang="en-US" sz="2400" dirty="0" err="1" smtClean="0">
                <a:latin typeface="Cambria" panose="02040503050406030204" pitchFamily="18" charset="0"/>
              </a:rPr>
              <a:t>gây</a:t>
            </a:r>
            <a:r>
              <a:rPr lang="en-US" sz="2400" dirty="0" smtClean="0">
                <a:latin typeface="Cambria" panose="02040503050406030204" pitchFamily="18" charset="0"/>
              </a:rPr>
              <a:t> </a:t>
            </a:r>
            <a:r>
              <a:rPr lang="en-US" sz="2400" dirty="0" err="1" smtClean="0">
                <a:latin typeface="Cambria" panose="02040503050406030204" pitchFamily="18" charset="0"/>
              </a:rPr>
              <a:t>độc</a:t>
            </a:r>
            <a:r>
              <a:rPr lang="en-US" sz="2400" dirty="0" smtClean="0">
                <a:latin typeface="Cambria" panose="02040503050406030204" pitchFamily="18" charset="0"/>
              </a:rPr>
              <a:t> </a:t>
            </a:r>
            <a:r>
              <a:rPr lang="en-US" sz="2400" dirty="0" err="1" smtClean="0">
                <a:latin typeface="Cambria" panose="02040503050406030204" pitchFamily="18" charset="0"/>
              </a:rPr>
              <a:t>tế</a:t>
            </a:r>
            <a:r>
              <a:rPr lang="en-US" sz="2400" dirty="0" smtClean="0">
                <a:latin typeface="Cambria" panose="02040503050406030204" pitchFamily="18" charset="0"/>
              </a:rPr>
              <a:t> </a:t>
            </a:r>
            <a:r>
              <a:rPr lang="en-US" sz="2400" dirty="0" err="1" smtClean="0">
                <a:latin typeface="Cambria" panose="02040503050406030204" pitchFamily="18" charset="0"/>
              </a:rPr>
              <a:t>bào</a:t>
            </a:r>
            <a:r>
              <a:rPr lang="en-US" sz="2400" dirty="0" smtClean="0">
                <a:latin typeface="Cambria" panose="02040503050406030204" pitchFamily="18" charset="0"/>
              </a:rPr>
              <a:t>):</a:t>
            </a:r>
          </a:p>
          <a:p>
            <a:r>
              <a:rPr lang="en-US" sz="2400" dirty="0" err="1" smtClean="0">
                <a:latin typeface="Cambria" panose="02040503050406030204" pitchFamily="18" charset="0"/>
              </a:rPr>
              <a:t>Là</a:t>
            </a:r>
            <a:r>
              <a:rPr lang="en-US" sz="2400" dirty="0" smtClean="0">
                <a:latin typeface="Cambria" panose="02040503050406030204" pitchFamily="18" charset="0"/>
              </a:rPr>
              <a:t> </a:t>
            </a:r>
            <a:r>
              <a:rPr lang="en-US" sz="2400" dirty="0" err="1" smtClean="0">
                <a:latin typeface="Cambria" panose="02040503050406030204" pitchFamily="18" charset="0"/>
              </a:rPr>
              <a:t>nhóm</a:t>
            </a:r>
            <a:r>
              <a:rPr lang="en-US" sz="2400" dirty="0" smtClean="0">
                <a:latin typeface="Cambria" panose="02040503050406030204" pitchFamily="18" charset="0"/>
              </a:rPr>
              <a:t> </a:t>
            </a:r>
            <a:r>
              <a:rPr lang="en-US" sz="2400" dirty="0" err="1" smtClean="0">
                <a:latin typeface="Cambria" panose="02040503050406030204" pitchFamily="18" charset="0"/>
              </a:rPr>
              <a:t>thuốc</a:t>
            </a:r>
            <a:r>
              <a:rPr lang="en-US" sz="2400" dirty="0" smtClean="0">
                <a:latin typeface="Cambria" panose="02040503050406030204" pitchFamily="18" charset="0"/>
              </a:rPr>
              <a:t> </a:t>
            </a:r>
            <a:r>
              <a:rPr lang="en-US" sz="2400" dirty="0" err="1" smtClean="0">
                <a:latin typeface="Cambria" panose="02040503050406030204" pitchFamily="18" charset="0"/>
              </a:rPr>
              <a:t>đầu</a:t>
            </a:r>
            <a:r>
              <a:rPr lang="en-US" sz="2400" dirty="0" smtClean="0">
                <a:latin typeface="Cambria" panose="02040503050406030204" pitchFamily="18" charset="0"/>
              </a:rPr>
              <a:t> </a:t>
            </a:r>
            <a:r>
              <a:rPr lang="en-US" sz="2400" dirty="0" err="1" smtClean="0">
                <a:latin typeface="Cambria" panose="02040503050406030204" pitchFamily="18" charset="0"/>
              </a:rPr>
              <a:t>tiên</a:t>
            </a:r>
            <a:r>
              <a:rPr lang="en-US" sz="2400" dirty="0" smtClean="0">
                <a:latin typeface="Cambria" panose="02040503050406030204" pitchFamily="18" charset="0"/>
              </a:rPr>
              <a:t>, </a:t>
            </a:r>
            <a:r>
              <a:rPr lang="vi-VN" sz="2400" dirty="0" smtClean="0">
                <a:latin typeface="Cambria" panose="02040503050406030204" pitchFamily="18" charset="0"/>
              </a:rPr>
              <a:t>khởi </a:t>
            </a:r>
            <a:r>
              <a:rPr lang="vi-VN" sz="2400" dirty="0">
                <a:latin typeface="Cambria" panose="02040503050406030204" pitchFamily="18" charset="0"/>
              </a:rPr>
              <a:t>nguồn từ mecloroethamin, một chất mù tác ni </a:t>
            </a:r>
            <a:r>
              <a:rPr lang="vi-VN" sz="2400" dirty="0" smtClean="0">
                <a:latin typeface="Cambria" panose="02040503050406030204" pitchFamily="18" charset="0"/>
              </a:rPr>
              <a:t>t</a:t>
            </a:r>
            <a:r>
              <a:rPr lang="en-US" sz="2400" dirty="0" smtClean="0">
                <a:latin typeface="Cambria" panose="02040503050406030204" pitchFamily="18" charset="0"/>
              </a:rPr>
              <a:t>ơ.</a:t>
            </a:r>
            <a:r>
              <a:rPr lang="vi-VN" sz="2400" dirty="0" smtClean="0">
                <a:latin typeface="Cambria" panose="02040503050406030204" pitchFamily="18" charset="0"/>
              </a:rPr>
              <a:t> </a:t>
            </a:r>
            <a:endParaRPr lang="en-US" sz="2400" dirty="0" smtClean="0">
              <a:latin typeface="Cambria" panose="02040503050406030204" pitchFamily="18" charset="0"/>
            </a:endParaRPr>
          </a:p>
          <a:p>
            <a:r>
              <a:rPr lang="en-US" sz="2400" dirty="0" err="1" smtClean="0">
                <a:latin typeface="Cambria" panose="02040503050406030204" pitchFamily="18" charset="0"/>
              </a:rPr>
              <a:t>Cơ</a:t>
            </a:r>
            <a:r>
              <a:rPr lang="en-US" sz="2400" dirty="0" smtClean="0">
                <a:latin typeface="Cambria" panose="02040503050406030204" pitchFamily="18" charset="0"/>
              </a:rPr>
              <a:t> </a:t>
            </a:r>
            <a:r>
              <a:rPr lang="en-US" sz="2400" dirty="0" err="1" smtClean="0">
                <a:latin typeface="Cambria" panose="02040503050406030204" pitchFamily="18" charset="0"/>
              </a:rPr>
              <a:t>chế</a:t>
            </a:r>
            <a:r>
              <a:rPr lang="en-US" sz="2400" dirty="0" smtClean="0">
                <a:latin typeface="Cambria" panose="02040503050406030204" pitchFamily="18" charset="0"/>
              </a:rPr>
              <a:t>: </a:t>
            </a:r>
            <a:r>
              <a:rPr lang="vi-VN" sz="2400" dirty="0" smtClean="0">
                <a:latin typeface="Cambria" panose="02040503050406030204" pitchFamily="18" charset="0"/>
              </a:rPr>
              <a:t>Các </a:t>
            </a:r>
            <a:r>
              <a:rPr lang="vi-VN" sz="2400" dirty="0">
                <a:latin typeface="Cambria" panose="02040503050406030204" pitchFamily="18" charset="0"/>
              </a:rPr>
              <a:t>thuốc alkyl hóa gây gắn kết chéo và sự cặp đôi bất thường của các đôi base thuộc chuỗi ADN , do đó ngăn cản sự nhân lên của ADN</a:t>
            </a:r>
            <a:r>
              <a:rPr lang="vi-VN" sz="2400" dirty="0" smtClean="0">
                <a:latin typeface="Cambria" panose="02040503050406030204" pitchFamily="18" charset="0"/>
              </a:rPr>
              <a:t>.</a:t>
            </a:r>
            <a:endParaRPr lang="en-US" sz="2400" dirty="0" smtClean="0">
              <a:latin typeface="Cambria" panose="02040503050406030204" pitchFamily="18" charset="0"/>
            </a:endParaRPr>
          </a:p>
          <a:p>
            <a:pPr marL="0" indent="0">
              <a:buNone/>
            </a:pPr>
            <a:r>
              <a:rPr lang="en-US" sz="2400" dirty="0" smtClean="0">
                <a:latin typeface="Cambria" panose="02040503050406030204" pitchFamily="18" charset="0"/>
              </a:rPr>
              <a:t> </a:t>
            </a:r>
            <a:endParaRPr lang="en-US" sz="2400" dirty="0" smtClean="0"/>
          </a:p>
        </p:txBody>
      </p:sp>
      <p:sp>
        <p:nvSpPr>
          <p:cNvPr id="2" name="TextBox 1"/>
          <p:cNvSpPr txBox="1"/>
          <p:nvPr/>
        </p:nvSpPr>
        <p:spPr>
          <a:xfrm>
            <a:off x="395536" y="260648"/>
            <a:ext cx="6261651" cy="646331"/>
          </a:xfrm>
          <a:prstGeom prst="rect">
            <a:avLst/>
          </a:prstGeom>
          <a:noFill/>
        </p:spPr>
        <p:txBody>
          <a:bodyPr wrap="none" rtlCol="0">
            <a:spAutoFit/>
          </a:bodyPr>
          <a:lstStyle/>
          <a:p>
            <a:r>
              <a:rPr lang="en-US" sz="3600" b="1" dirty="0" smtClean="0">
                <a:latin typeface="Cambria" pitchFamily="18" charset="0"/>
              </a:rPr>
              <a:t>2. </a:t>
            </a:r>
            <a:r>
              <a:rPr lang="en-US" sz="3600" b="1" dirty="0" err="1" smtClean="0">
                <a:latin typeface="Cambria" pitchFamily="18" charset="0"/>
              </a:rPr>
              <a:t>Các</a:t>
            </a:r>
            <a:r>
              <a:rPr lang="en-US" sz="3600" b="1" dirty="0" smtClean="0">
                <a:latin typeface="Cambria" pitchFamily="18" charset="0"/>
              </a:rPr>
              <a:t> </a:t>
            </a:r>
            <a:r>
              <a:rPr lang="en-US" sz="3600" b="1" dirty="0" err="1" smtClean="0">
                <a:latin typeface="Cambria" pitchFamily="18" charset="0"/>
              </a:rPr>
              <a:t>thuốc</a:t>
            </a:r>
            <a:r>
              <a:rPr lang="en-US" sz="3600" b="1" dirty="0" smtClean="0">
                <a:latin typeface="Cambria" pitchFamily="18" charset="0"/>
              </a:rPr>
              <a:t> </a:t>
            </a:r>
            <a:r>
              <a:rPr lang="en-US" sz="3600" b="1" dirty="0" err="1" smtClean="0">
                <a:latin typeface="Cambria" pitchFamily="18" charset="0"/>
              </a:rPr>
              <a:t>điều</a:t>
            </a:r>
            <a:r>
              <a:rPr lang="en-US" sz="3600" b="1" dirty="0" smtClean="0">
                <a:latin typeface="Cambria" pitchFamily="18" charset="0"/>
              </a:rPr>
              <a:t> </a:t>
            </a:r>
            <a:r>
              <a:rPr lang="en-US" sz="3600" b="1" dirty="0" err="1" smtClean="0">
                <a:latin typeface="Cambria" pitchFamily="18" charset="0"/>
              </a:rPr>
              <a:t>trị</a:t>
            </a:r>
            <a:r>
              <a:rPr lang="en-US" sz="3600" b="1" dirty="0" smtClean="0">
                <a:latin typeface="Cambria" pitchFamily="18" charset="0"/>
              </a:rPr>
              <a:t> </a:t>
            </a:r>
            <a:r>
              <a:rPr lang="en-US" sz="3600" b="1" dirty="0" err="1" smtClean="0">
                <a:latin typeface="Cambria" pitchFamily="18" charset="0"/>
              </a:rPr>
              <a:t>ung</a:t>
            </a:r>
            <a:r>
              <a:rPr lang="en-US" sz="3600" b="1" dirty="0" smtClean="0">
                <a:latin typeface="Cambria" pitchFamily="18" charset="0"/>
              </a:rPr>
              <a:t> </a:t>
            </a:r>
            <a:r>
              <a:rPr lang="en-US" sz="3600" b="1" dirty="0" err="1" smtClean="0">
                <a:latin typeface="Cambria" pitchFamily="18" charset="0"/>
              </a:rPr>
              <a:t>thư</a:t>
            </a:r>
            <a:r>
              <a:rPr lang="en-US" sz="3600" b="1" dirty="0" smtClean="0">
                <a:latin typeface="Cambria" pitchFamily="18" charset="0"/>
              </a:rPr>
              <a:t>:</a:t>
            </a:r>
            <a:endParaRPr lang="en-US" sz="3600" b="1" dirty="0">
              <a:latin typeface="Cambria" pitchFamily="18" charset="0"/>
            </a:endParaRPr>
          </a:p>
        </p:txBody>
      </p:sp>
      <p:sp>
        <p:nvSpPr>
          <p:cNvPr id="4" name="Rectangle 3"/>
          <p:cNvSpPr/>
          <p:nvPr/>
        </p:nvSpPr>
        <p:spPr>
          <a:xfrm>
            <a:off x="395536" y="3335680"/>
            <a:ext cx="4896544" cy="3416320"/>
          </a:xfrm>
          <a:prstGeom prst="rect">
            <a:avLst/>
          </a:prstGeom>
        </p:spPr>
        <p:txBody>
          <a:bodyPr wrap="square">
            <a:spAutoFit/>
          </a:bodyPr>
          <a:lstStyle/>
          <a:p>
            <a:r>
              <a:rPr lang="vi-VN" sz="2400" dirty="0" smtClean="0">
                <a:latin typeface="Cambria" panose="02040503050406030204" pitchFamily="18" charset="0"/>
              </a:rPr>
              <a:t>2.2 Thuốc kháng chuyển hóa: (nhóm gây độc tế bào)</a:t>
            </a:r>
          </a:p>
          <a:p>
            <a:r>
              <a:rPr lang="vi-VN" sz="2400" dirty="0" smtClean="0">
                <a:latin typeface="Cambria" panose="02040503050406030204" pitchFamily="18" charset="0"/>
              </a:rPr>
              <a:t> Là những thuốc có cấu trúc tương tự cơ chất tự nhiên của các phản ứng hóa sinh trong tế bào. Thuộc nhóm này gồm các thuốc tác dụng theo cơ chế kháng adenosin; kháng acid folic (kháng folat); kháng purin hay/và kháng pyrimidin.</a:t>
            </a:r>
            <a:endParaRPr lang="vi-VN" sz="2400" dirty="0">
              <a:latin typeface="Cambria" panose="02040503050406030204" pitchFamily="18" charset="0"/>
            </a:endParaRPr>
          </a:p>
        </p:txBody>
      </p:sp>
      <p:pic>
        <p:nvPicPr>
          <p:cNvPr id="5" name="Picture 4"/>
          <p:cNvPicPr>
            <a:picLocks noChangeAspect="1"/>
          </p:cNvPicPr>
          <p:nvPr/>
        </p:nvPicPr>
        <p:blipFill>
          <a:blip r:embed="rId2"/>
          <a:stretch>
            <a:fillRect/>
          </a:stretch>
        </p:blipFill>
        <p:spPr>
          <a:xfrm>
            <a:off x="5580112" y="3068960"/>
            <a:ext cx="2877906" cy="2695422"/>
          </a:xfrm>
          <a:prstGeom prst="rect">
            <a:avLst/>
          </a:prstGeom>
        </p:spPr>
      </p:pic>
      <p:sp>
        <p:nvSpPr>
          <p:cNvPr id="6" name="Rectangle 5"/>
          <p:cNvSpPr/>
          <p:nvPr/>
        </p:nvSpPr>
        <p:spPr>
          <a:xfrm>
            <a:off x="5580856" y="5810040"/>
            <a:ext cx="2951834" cy="461665"/>
          </a:xfrm>
          <a:prstGeom prst="rect">
            <a:avLst/>
          </a:prstGeom>
        </p:spPr>
        <p:txBody>
          <a:bodyPr wrap="none">
            <a:spAutoFit/>
          </a:bodyPr>
          <a:lstStyle/>
          <a:p>
            <a:r>
              <a:rPr lang="en-US" sz="2400" dirty="0" err="1">
                <a:latin typeface="Cambria" panose="02040503050406030204" pitchFamily="18" charset="0"/>
              </a:rPr>
              <a:t>Xeloda</a:t>
            </a:r>
            <a:r>
              <a:rPr lang="en-US" sz="2400" dirty="0">
                <a:latin typeface="Cambria" panose="02040503050406030204" pitchFamily="18" charset="0"/>
              </a:rPr>
              <a:t> 50mg: 67.000</a:t>
            </a:r>
          </a:p>
        </p:txBody>
      </p:sp>
    </p:spTree>
    <p:extLst>
      <p:ext uri="{BB962C8B-B14F-4D97-AF65-F5344CB8AC3E}">
        <p14:creationId xmlns:p14="http://schemas.microsoft.com/office/powerpoint/2010/main" val="3556442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TotalTime>
  <Words>2061</Words>
  <Application>Microsoft Office PowerPoint</Application>
  <PresentationFormat>On-screen Show (4:3)</PresentationFormat>
  <Paragraphs>149</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vt:lpstr>
      <vt:lpstr>Courier New</vt:lpstr>
      <vt:lpstr>Times New Roman</vt:lpstr>
      <vt:lpstr>Wingdings</vt:lpstr>
      <vt:lpstr>Office Theme</vt:lpstr>
      <vt:lpstr>PowerPoint Presentation</vt:lpstr>
      <vt:lpstr>  1. Đại cương: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Tài liệu tham khảo</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Vuong</dc:creator>
  <cp:lastModifiedBy>vb</cp:lastModifiedBy>
  <cp:revision>138</cp:revision>
  <dcterms:created xsi:type="dcterms:W3CDTF">2017-01-13T01:41:34Z</dcterms:created>
  <dcterms:modified xsi:type="dcterms:W3CDTF">2017-04-10T05:23:02Z</dcterms:modified>
</cp:coreProperties>
</file>