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57"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Chỗ dành sẵn cho Ngày tháng 3"/>
          <p:cNvSpPr>
            <a:spLocks noGrp="1"/>
          </p:cNvSpPr>
          <p:nvPr>
            <p:ph type="dt" sz="half" idx="10"/>
          </p:nvPr>
        </p:nvSpPr>
        <p:spPr/>
        <p:txBody>
          <a:bodyPr/>
          <a:lstStyle/>
          <a:p>
            <a:fld id="{0A270226-77AF-4E01-B20B-B52BCA4B0399}" type="datetimeFigureOut">
              <a:rPr lang="en-US" smtClean="0"/>
              <a:t>05/03/2017</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295262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0A270226-77AF-4E01-B20B-B52BCA4B0399}" type="datetimeFigureOut">
              <a:rPr lang="en-US" smtClean="0"/>
              <a:t>05/03/2017</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126258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0A270226-77AF-4E01-B20B-B52BCA4B0399}" type="datetimeFigureOut">
              <a:rPr lang="en-US" smtClean="0"/>
              <a:t>05/03/2017</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331343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p>
            <a:fld id="{0A270226-77AF-4E01-B20B-B52BCA4B0399}" type="datetimeFigureOut">
              <a:rPr lang="en-US" smtClean="0"/>
              <a:t>05/03/2017</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167742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0A270226-77AF-4E01-B20B-B52BCA4B0399}" type="datetimeFigureOut">
              <a:rPr lang="en-US" smtClean="0"/>
              <a:t>05/03/2017</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344773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4"/>
          <p:cNvSpPr>
            <a:spLocks noGrp="1"/>
          </p:cNvSpPr>
          <p:nvPr>
            <p:ph type="dt" sz="half" idx="10"/>
          </p:nvPr>
        </p:nvSpPr>
        <p:spPr/>
        <p:txBody>
          <a:bodyPr/>
          <a:lstStyle/>
          <a:p>
            <a:fld id="{0A270226-77AF-4E01-B20B-B52BCA4B0399}" type="datetimeFigureOut">
              <a:rPr lang="en-US" smtClean="0"/>
              <a:t>05/03/2017</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292270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ày tháng 6"/>
          <p:cNvSpPr>
            <a:spLocks noGrp="1"/>
          </p:cNvSpPr>
          <p:nvPr>
            <p:ph type="dt" sz="half" idx="10"/>
          </p:nvPr>
        </p:nvSpPr>
        <p:spPr/>
        <p:txBody>
          <a:bodyPr/>
          <a:lstStyle/>
          <a:p>
            <a:fld id="{0A270226-77AF-4E01-B20B-B52BCA4B0399}" type="datetimeFigureOut">
              <a:rPr lang="en-US" smtClean="0"/>
              <a:t>05/03/2017</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ố hiệu Bản chiếu 8"/>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320632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gày tháng 2"/>
          <p:cNvSpPr>
            <a:spLocks noGrp="1"/>
          </p:cNvSpPr>
          <p:nvPr>
            <p:ph type="dt" sz="half" idx="10"/>
          </p:nvPr>
        </p:nvSpPr>
        <p:spPr/>
        <p:txBody>
          <a:bodyPr/>
          <a:lstStyle/>
          <a:p>
            <a:fld id="{0A270226-77AF-4E01-B20B-B52BCA4B0399}" type="datetimeFigureOut">
              <a:rPr lang="en-US" smtClean="0"/>
              <a:t>05/03/2017</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ố hiệu Bản chiếu 4"/>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331472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0A270226-77AF-4E01-B20B-B52BCA4B0399}" type="datetimeFigureOut">
              <a:rPr lang="en-US" smtClean="0"/>
              <a:t>05/03/2017</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ố hiệu Bản chiếu 3"/>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334379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0A270226-77AF-4E01-B20B-B52BCA4B0399}" type="datetimeFigureOut">
              <a:rPr lang="en-US" smtClean="0"/>
              <a:t>05/03/2017</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61571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0A270226-77AF-4E01-B20B-B52BCA4B0399}" type="datetimeFigureOut">
              <a:rPr lang="en-US" smtClean="0"/>
              <a:t>05/03/2017</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46F589EC-2FF2-4DC9-B18D-908D3C77B578}" type="slidenum">
              <a:rPr lang="en-US" smtClean="0"/>
              <a:t>‹#›</a:t>
            </a:fld>
            <a:endParaRPr lang="en-US"/>
          </a:p>
        </p:txBody>
      </p:sp>
    </p:spTree>
    <p:extLst>
      <p:ext uri="{BB962C8B-B14F-4D97-AF65-F5344CB8AC3E}">
        <p14:creationId xmlns:p14="http://schemas.microsoft.com/office/powerpoint/2010/main" val="104664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70226-77AF-4E01-B20B-B52BCA4B0399}" type="datetimeFigureOut">
              <a:rPr lang="en-US" smtClean="0"/>
              <a:t>05/03/2017</a:t>
            </a:fld>
            <a:endParaRPr lang="en-US"/>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589EC-2FF2-4DC9-B18D-908D3C77B578}" type="slidenum">
              <a:rPr lang="en-US" smtClean="0"/>
              <a:t>‹#›</a:t>
            </a:fld>
            <a:endParaRPr lang="en-US"/>
          </a:p>
        </p:txBody>
      </p:sp>
    </p:spTree>
    <p:extLst>
      <p:ext uri="{BB962C8B-B14F-4D97-AF65-F5344CB8AC3E}">
        <p14:creationId xmlns:p14="http://schemas.microsoft.com/office/powerpoint/2010/main" val="261173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ỗ dành sẵn cho Nội dung 9"/>
          <p:cNvSpPr>
            <a:spLocks noGrp="1"/>
          </p:cNvSpPr>
          <p:nvPr>
            <p:ph idx="1"/>
          </p:nvPr>
        </p:nvSpPr>
        <p:spPr>
          <a:xfrm>
            <a:off x="458958" y="2068743"/>
            <a:ext cx="8229600" cy="4667020"/>
          </a:xfrm>
        </p:spPr>
        <p:txBody>
          <a:bodyPr>
            <a:normAutofit/>
          </a:bodyPr>
          <a:lstStyle/>
          <a:p>
            <a:pPr marL="0" indent="0" algn="ctr">
              <a:buNone/>
            </a:pPr>
            <a:r>
              <a:rPr lang="en-US" sz="4000" b="1" smtClean="0">
                <a:latin typeface="Times New Roman" pitchFamily="18" charset="0"/>
                <a:cs typeface="Times New Roman" pitchFamily="18" charset="0"/>
              </a:rPr>
              <a:t>BỆNH LÝ TUYẾN GIÁP</a:t>
            </a:r>
          </a:p>
          <a:p>
            <a:pPr marL="0" indent="0">
              <a:buNone/>
            </a:pPr>
            <a:r>
              <a:rPr lang="en-US" sz="2800" smtClean="0">
                <a:latin typeface="Times New Roman" pitchFamily="18" charset="0"/>
                <a:cs typeface="Times New Roman" pitchFamily="18" charset="0"/>
              </a:rPr>
              <a:t>1. Trần Quang Hùng</a:t>
            </a:r>
          </a:p>
          <a:p>
            <a:pPr marL="0" indent="0">
              <a:buNone/>
            </a:pPr>
            <a:r>
              <a:rPr lang="en-US" sz="2800" smtClean="0">
                <a:latin typeface="Times New Roman" pitchFamily="18" charset="0"/>
                <a:cs typeface="Times New Roman" pitchFamily="18" charset="0"/>
              </a:rPr>
              <a:t>2. Nguyễn Bá Huy</a:t>
            </a:r>
          </a:p>
          <a:p>
            <a:pPr marL="0" indent="0">
              <a:buNone/>
            </a:pPr>
            <a:r>
              <a:rPr lang="en-US" sz="2800" smtClean="0">
                <a:latin typeface="Times New Roman" pitchFamily="18" charset="0"/>
                <a:cs typeface="Times New Roman" pitchFamily="18" charset="0"/>
              </a:rPr>
              <a:t>3. Trần Thị Cam</a:t>
            </a:r>
          </a:p>
          <a:p>
            <a:pPr marL="0" indent="0">
              <a:buNone/>
            </a:pPr>
            <a:r>
              <a:rPr lang="en-US" sz="2800" smtClean="0">
                <a:latin typeface="Times New Roman" pitchFamily="18" charset="0"/>
                <a:cs typeface="Times New Roman" pitchFamily="18" charset="0"/>
              </a:rPr>
              <a:t>4. Trần Châu Khánh</a:t>
            </a:r>
          </a:p>
          <a:p>
            <a:pPr marL="0" indent="0">
              <a:buNone/>
            </a:pPr>
            <a:r>
              <a:rPr lang="en-US" sz="2800" smtClean="0">
                <a:latin typeface="Times New Roman" pitchFamily="18" charset="0"/>
                <a:cs typeface="Times New Roman" pitchFamily="18" charset="0"/>
              </a:rPr>
              <a:t>5. Huỳnh Thị Yến Hằng</a:t>
            </a:r>
          </a:p>
        </p:txBody>
      </p:sp>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 y="14068"/>
            <a:ext cx="9140483" cy="2054675"/>
          </a:xfrm>
          <a:prstGeom prst="rect">
            <a:avLst/>
          </a:prstGeom>
        </p:spPr>
      </p:pic>
      <p:pic>
        <p:nvPicPr>
          <p:cNvPr id="11" name="Ảnh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58" y="3048000"/>
            <a:ext cx="4367471" cy="3219450"/>
          </a:xfrm>
          <a:prstGeom prst="rect">
            <a:avLst/>
          </a:prstGeom>
        </p:spPr>
      </p:pic>
    </p:spTree>
    <p:extLst>
      <p:ext uri="{BB962C8B-B14F-4D97-AF65-F5344CB8AC3E}">
        <p14:creationId xmlns:p14="http://schemas.microsoft.com/office/powerpoint/2010/main" val="4001090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ội dung 2"/>
          <p:cNvSpPr>
            <a:spLocks noGrp="1"/>
          </p:cNvSpPr>
          <p:nvPr>
            <p:ph idx="1"/>
          </p:nvPr>
        </p:nvSpPr>
        <p:spPr>
          <a:xfrm>
            <a:off x="457200" y="228600"/>
            <a:ext cx="8229600" cy="5897563"/>
          </a:xfrm>
        </p:spPr>
        <p:txBody>
          <a:bodyPr>
            <a:normAutofit/>
          </a:bodyPr>
          <a:lstStyle/>
          <a:p>
            <a:pPr marL="0" indent="0">
              <a:buNone/>
            </a:pPr>
            <a:r>
              <a:rPr lang="en-US" sz="2400" b="1" smtClean="0">
                <a:latin typeface="Times New Roman" pitchFamily="18" charset="0"/>
                <a:cs typeface="Times New Roman" pitchFamily="18" charset="0"/>
              </a:rPr>
              <a:t>4. Chẩn đoán:</a:t>
            </a:r>
          </a:p>
          <a:p>
            <a:pPr marL="0" indent="0">
              <a:buNone/>
            </a:pPr>
            <a:r>
              <a:rPr lang="en-US" sz="2400" smtClean="0">
                <a:latin typeface="Times New Roman" pitchFamily="18" charset="0"/>
                <a:cs typeface="Times New Roman" pitchFamily="18" charset="0"/>
              </a:rPr>
              <a:t>- Chẩn đoán xác định </a:t>
            </a:r>
          </a:p>
          <a:p>
            <a:pPr marL="0" indent="0">
              <a:buNone/>
            </a:pPr>
            <a:r>
              <a:rPr lang="en-US" sz="2400" smtClean="0">
                <a:latin typeface="Times New Roman" pitchFamily="18" charset="0"/>
                <a:cs typeface="Times New Roman" pitchFamily="18" charset="0"/>
              </a:rPr>
              <a:t>+ biểu hiện nghi ngờ như tuyến giáp lớn hoặc có điều trị iode phóng xạ hoặc phẫu thuật giáp. </a:t>
            </a:r>
          </a:p>
          <a:p>
            <a:pPr marL="0" indent="0">
              <a:buNone/>
            </a:pPr>
            <a:r>
              <a:rPr lang="en-US" sz="2400" smtClean="0">
                <a:latin typeface="Times New Roman" pitchFamily="18" charset="0"/>
                <a:cs typeface="Times New Roman" pitchFamily="18" charset="0"/>
              </a:rPr>
              <a:t>+ Nếu nghi ngờ suy giáp tiên phát: TSH là xét nghiêm tốt nhất giúp chẩn đoán xác định… </a:t>
            </a:r>
          </a:p>
          <a:p>
            <a:pPr marL="0" indent="0">
              <a:buNone/>
            </a:pPr>
            <a:r>
              <a:rPr lang="en-US" sz="2400" smtClean="0">
                <a:latin typeface="Times New Roman" pitchFamily="18" charset="0"/>
                <a:cs typeface="Times New Roman" pitchFamily="18" charset="0"/>
              </a:rPr>
              <a:t>+ Nếu nghi ngờ suy giáp thứ phát: cần định lượng FT4, không nên chỉ dựa vào định lượng TSH để chẩn đoán suy giáp thứ phát. </a:t>
            </a:r>
          </a:p>
          <a:p>
            <a:pPr marL="0" indent="0">
              <a:buNone/>
            </a:pPr>
            <a:r>
              <a:rPr lang="en-US" sz="2400" smtClean="0">
                <a:latin typeface="Times New Roman" pitchFamily="18" charset="0"/>
                <a:cs typeface="Times New Roman" pitchFamily="18" charset="0"/>
              </a:rPr>
              <a:t>- Chẩn đoán phân biệt :Tuổi già, suy thận mạn, hội chứng thận hư, bệnh Langdon Down, thiếu máu, suy dinh dưỡng , béo phì.</a:t>
            </a:r>
          </a:p>
          <a:p>
            <a:pPr marL="0" indent="0">
              <a:buNone/>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41523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ội dung 2"/>
          <p:cNvSpPr>
            <a:spLocks noGrp="1"/>
          </p:cNvSpPr>
          <p:nvPr>
            <p:ph idx="1"/>
          </p:nvPr>
        </p:nvSpPr>
        <p:spPr>
          <a:xfrm>
            <a:off x="457200" y="228600"/>
            <a:ext cx="8229600" cy="5897563"/>
          </a:xfrm>
        </p:spPr>
        <p:txBody>
          <a:bodyPr>
            <a:normAutofit/>
          </a:bodyPr>
          <a:lstStyle/>
          <a:p>
            <a:pPr marL="0" indent="0">
              <a:buNone/>
            </a:pPr>
            <a:r>
              <a:rPr lang="en-US" sz="2400" b="1" smtClean="0">
                <a:latin typeface="Times New Roman" pitchFamily="18" charset="0"/>
                <a:cs typeface="Times New Roman" pitchFamily="18" charset="0"/>
              </a:rPr>
              <a:t>5. Điều trị:</a:t>
            </a:r>
          </a:p>
          <a:p>
            <a:pPr marL="0" indent="0">
              <a:buNone/>
            </a:pPr>
            <a:endParaRPr lang="en-US" sz="2400" smtClean="0">
              <a:latin typeface="Times New Roman" pitchFamily="18" charset="0"/>
              <a:cs typeface="Times New Roman" pitchFamily="18" charset="0"/>
            </a:endParaRPr>
          </a:p>
          <a:p>
            <a:pPr marL="0" indent="0">
              <a:buNone/>
            </a:pPr>
            <a:endParaRPr lang="en-US" sz="2400">
              <a:latin typeface="Times New Roman" pitchFamily="18" charset="0"/>
              <a:cs typeface="Times New Roman" pitchFamily="18" charset="0"/>
            </a:endParaRPr>
          </a:p>
          <a:p>
            <a:pPr marL="0" indent="0">
              <a:buNone/>
            </a:pPr>
            <a:endParaRPr lang="en-US" sz="2400" smtClean="0">
              <a:latin typeface="Times New Roman" pitchFamily="18" charset="0"/>
              <a:cs typeface="Times New Roman" pitchFamily="18" charset="0"/>
            </a:endParaRPr>
          </a:p>
          <a:p>
            <a:pPr marL="0" indent="0">
              <a:buNone/>
            </a:pPr>
            <a:endParaRPr lang="en-US" sz="2400">
              <a:latin typeface="Times New Roman" pitchFamily="18" charset="0"/>
              <a:cs typeface="Times New Roman" pitchFamily="18" charset="0"/>
            </a:endParaRPr>
          </a:p>
          <a:p>
            <a:pPr marL="0" indent="0">
              <a:buNone/>
            </a:pPr>
            <a:endParaRPr lang="en-US" sz="2400" smtClean="0">
              <a:latin typeface="Times New Roman" pitchFamily="18" charset="0"/>
              <a:cs typeface="Times New Roman" pitchFamily="18" charset="0"/>
            </a:endParaRPr>
          </a:p>
          <a:p>
            <a:pPr marL="0" indent="0">
              <a:buNone/>
            </a:pPr>
            <a:endParaRPr lang="en-US" sz="2400">
              <a:latin typeface="Times New Roman" pitchFamily="18" charset="0"/>
              <a:cs typeface="Times New Roman" pitchFamily="18" charset="0"/>
            </a:endParaRPr>
          </a:p>
          <a:p>
            <a:pPr marL="0" indent="0">
              <a:buNone/>
            </a:pPr>
            <a:r>
              <a:rPr lang="en-US" sz="2400" smtClean="0">
                <a:latin typeface="Times New Roman" pitchFamily="18" charset="0"/>
                <a:cs typeface="Times New Roman" pitchFamily="18" charset="0"/>
              </a:rPr>
              <a:t>	 Cynomel		    Berlthyrox 100</a:t>
            </a:r>
          </a:p>
          <a:p>
            <a:pPr marL="0" indent="0">
              <a:buNone/>
            </a:pPr>
            <a:r>
              <a:rPr lang="en-US" sz="2400" smtClean="0">
                <a:latin typeface="Times New Roman" pitchFamily="18" charset="0"/>
                <a:cs typeface="Times New Roman" pitchFamily="18" charset="0"/>
              </a:rPr>
              <a:t>	 (100.000đ/30 v)	    (36.000đ/hộp)</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4376"/>
            <a:ext cx="2082799" cy="20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062031"/>
            <a:ext cx="2874409" cy="220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485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smtClean="0"/>
              <a:t>Bướu giáp đơn thuần</a:t>
            </a:r>
            <a:endParaRPr lang="en-US"/>
          </a:p>
        </p:txBody>
      </p:sp>
      <p:sp>
        <p:nvSpPr>
          <p:cNvPr id="3" name="Chỗ dành sẵn cho Nội dung 2"/>
          <p:cNvSpPr>
            <a:spLocks noGrp="1"/>
          </p:cNvSpPr>
          <p:nvPr>
            <p:ph idx="1"/>
          </p:nvPr>
        </p:nvSpPr>
        <p:spPr/>
        <p:txBody>
          <a:bodyPr>
            <a:normAutofit/>
          </a:bodyPr>
          <a:lstStyle/>
          <a:p>
            <a:pPr marL="0" indent="0">
              <a:buNone/>
            </a:pPr>
            <a:r>
              <a:rPr lang="en-US" sz="2400" b="1" smtClean="0">
                <a:latin typeface="Times New Roman" pitchFamily="18" charset="0"/>
                <a:cs typeface="Times New Roman" pitchFamily="18" charset="0"/>
              </a:rPr>
              <a:t>1.</a:t>
            </a:r>
            <a:r>
              <a:rPr lang="en-US" sz="2400" b="1" smtClean="0">
                <a:latin typeface="Times New Roman" pitchFamily="18" charset="0"/>
                <a:cs typeface="Times New Roman" pitchFamily="18" charset="0"/>
              </a:rPr>
              <a:t> Định nghĩa: </a:t>
            </a:r>
            <a:r>
              <a:rPr lang="en-US" sz="2400" smtClean="0">
                <a:latin typeface="Times New Roman" pitchFamily="18" charset="0"/>
                <a:cs typeface="Times New Roman" pitchFamily="18" charset="0"/>
              </a:rPr>
              <a:t>Do thiếu iode trầm trọng dẫn tới cái tổn thương tuyến giáp dẫn tới đần độn, kém thông minh, </a:t>
            </a:r>
            <a:r>
              <a:rPr lang="vi-VN" sz="2400" smtClean="0">
                <a:latin typeface="Times New Roman" pitchFamily="18" charset="0"/>
                <a:cs typeface="Times New Roman" pitchFamily="18" charset="0"/>
              </a:rPr>
              <a:t>tăng tử suất chu sinh và sơ sinh</a:t>
            </a:r>
            <a:endParaRPr lang="en-US" sz="2400" smtClean="0">
              <a:latin typeface="Times New Roman" pitchFamily="18" charset="0"/>
              <a:cs typeface="Times New Roman" pitchFamily="18" charset="0"/>
            </a:endParaRPr>
          </a:p>
          <a:p>
            <a:pPr marL="0" indent="0">
              <a:buNone/>
            </a:pPr>
            <a:r>
              <a:rPr lang="en-US" sz="2400" b="1" smtClean="0">
                <a:latin typeface="Times New Roman" pitchFamily="18" charset="0"/>
                <a:cs typeface="Times New Roman" pitchFamily="18" charset="0"/>
              </a:rPr>
              <a:t>2.</a:t>
            </a:r>
            <a:r>
              <a:rPr lang="en-US" sz="2400" b="1" smtClean="0">
                <a:latin typeface="Times New Roman" pitchFamily="18" charset="0"/>
                <a:cs typeface="Times New Roman" pitchFamily="18" charset="0"/>
              </a:rPr>
              <a:t> Nguyên nhân: </a:t>
            </a:r>
            <a:r>
              <a:rPr lang="en-US" sz="2400" smtClean="0">
                <a:latin typeface="Times New Roman" pitchFamily="18" charset="0"/>
                <a:cs typeface="Times New Roman" pitchFamily="18" charset="0"/>
              </a:rPr>
              <a:t>Thiếu iode,do chất kháng giáp, do bất thường tổng hợp KTT tuyến giáp  mất iode </a:t>
            </a:r>
          </a:p>
          <a:p>
            <a:pPr marL="0" indent="0">
              <a:buNone/>
            </a:pPr>
            <a:r>
              <a:rPr lang="en-US" sz="2400" b="1" smtClean="0">
                <a:latin typeface="Times New Roman" pitchFamily="18" charset="0"/>
                <a:cs typeface="Times New Roman" pitchFamily="18" charset="0"/>
              </a:rPr>
              <a:t>3. Bệnh sinh:</a:t>
            </a:r>
          </a:p>
          <a:p>
            <a:pPr marL="0" indent="0">
              <a:buNone/>
            </a:pPr>
            <a:r>
              <a:rPr lang="en-US" sz="2400" smtClean="0">
                <a:latin typeface="Times New Roman" pitchFamily="18" charset="0"/>
                <a:cs typeface="Times New Roman" pitchFamily="18" charset="0"/>
              </a:rPr>
              <a:t>Trong bướu cổ, giảm thyroxin nên tăng tiết TSH, nồng độ iode trong máu và trong tuyến giáp giảm nên làm tuyến giáp phì đại do đó tuyến giáp không bị suy hay giảm chức năng.</a:t>
            </a:r>
          </a:p>
          <a:p>
            <a:pPr marL="0" indent="0">
              <a:buNone/>
            </a:pPr>
            <a:endParaRPr lang="en-US" sz="2400" smtClean="0">
              <a:latin typeface="Times New Roman" pitchFamily="18" charset="0"/>
              <a:cs typeface="Times New Roman" pitchFamily="18" charset="0"/>
            </a:endParaRPr>
          </a:p>
          <a:p>
            <a:pPr marL="0" indent="0">
              <a:buNone/>
            </a:pPr>
            <a:endParaRPr lang="en-US" sz="2400" smtClean="0">
              <a:latin typeface="Times New Roman" pitchFamily="18" charset="0"/>
              <a:cs typeface="Times New Roman" pitchFamily="18" charset="0"/>
            </a:endParaRPr>
          </a:p>
          <a:p>
            <a:pPr marL="0" indent="0">
              <a:buNone/>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514403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ội dung 2"/>
          <p:cNvSpPr>
            <a:spLocks noGrp="1"/>
          </p:cNvSpPr>
          <p:nvPr>
            <p:ph idx="1"/>
          </p:nvPr>
        </p:nvSpPr>
        <p:spPr>
          <a:xfrm>
            <a:off x="0" y="0"/>
            <a:ext cx="9144000" cy="6858000"/>
          </a:xfrm>
        </p:spPr>
        <p:txBody>
          <a:bodyPr>
            <a:normAutofit/>
          </a:bodyPr>
          <a:lstStyle/>
          <a:p>
            <a:pPr marL="0" indent="0">
              <a:spcBef>
                <a:spcPts val="0"/>
              </a:spcBef>
              <a:buNone/>
            </a:pPr>
            <a:r>
              <a:rPr lang="en-US" sz="2000" b="1" smtClean="0">
                <a:latin typeface="Times New Roman" pitchFamily="18" charset="0"/>
                <a:cs typeface="Times New Roman" pitchFamily="18" charset="0"/>
              </a:rPr>
              <a:t>4. Triệu chứng:</a:t>
            </a:r>
          </a:p>
          <a:p>
            <a:pPr marL="0" indent="0">
              <a:spcBef>
                <a:spcPts val="0"/>
              </a:spcBef>
              <a:buNone/>
            </a:pPr>
            <a:r>
              <a:rPr lang="en-US" sz="2000" b="1" smtClean="0">
                <a:latin typeface="Times New Roman" pitchFamily="18" charset="0"/>
                <a:cs typeface="Times New Roman" pitchFamily="18" charset="0"/>
              </a:rPr>
              <a:t>4.1. Lâm sàng:</a:t>
            </a:r>
          </a:p>
          <a:p>
            <a:pPr marL="0" indent="0">
              <a:spcBef>
                <a:spcPts val="0"/>
              </a:spcBef>
              <a:buNone/>
            </a:pPr>
            <a:r>
              <a:rPr lang="vi-VN" sz="2000" smtClean="0">
                <a:latin typeface="Times New Roman" pitchFamily="18" charset="0"/>
                <a:cs typeface="Times New Roman" pitchFamily="18" charset="0"/>
              </a:rPr>
              <a:t>Đối với bướu giáp đơn đều chỉ tình cờ thấy bướu lớn, hoặc do người khác phát hiện có một khối u ở giữa cổ, sờ có ranh giới rõ, không dính vào da, không đau, mềm hay chắc, di động theo nhịp nuốt lên xuống, khi bướu to có thể gây chèn; không có tiếng thổi tại đỉnh bướu.</a:t>
            </a:r>
            <a:endParaRPr lang="en-US" sz="2000" smtClean="0">
              <a:latin typeface="Times New Roman" pitchFamily="18" charset="0"/>
              <a:cs typeface="Times New Roman" pitchFamily="18" charset="0"/>
            </a:endParaRPr>
          </a:p>
          <a:p>
            <a:pPr marL="0" indent="0">
              <a:spcBef>
                <a:spcPts val="0"/>
              </a:spcBef>
              <a:buNone/>
            </a:pPr>
            <a:r>
              <a:rPr lang="vi-VN" sz="2000" smtClean="0">
                <a:latin typeface="Times New Roman" pitchFamily="18" charset="0"/>
                <a:cs typeface="Times New Roman" pitchFamily="18" charset="0"/>
              </a:rPr>
              <a:t>Đối với bướu giáp nhiều nhân: gồm nhiều khối tròn đường kính từ 0,5 - vài cm.</a:t>
            </a:r>
            <a:endParaRPr lang="en-US" sz="2000" smtClean="0">
              <a:latin typeface="Times New Roman" pitchFamily="18" charset="0"/>
              <a:cs typeface="Times New Roman" pitchFamily="18" charset="0"/>
            </a:endParaRPr>
          </a:p>
          <a:p>
            <a:pPr marL="0" indent="0">
              <a:spcBef>
                <a:spcPts val="0"/>
              </a:spcBef>
              <a:buNone/>
            </a:pPr>
            <a:r>
              <a:rPr lang="en-US" sz="2000" b="1" smtClean="0">
                <a:latin typeface="Times New Roman" pitchFamily="18" charset="0"/>
                <a:cs typeface="Times New Roman" pitchFamily="18" charset="0"/>
              </a:rPr>
              <a:t>4.2. Cận lâm sàn:</a:t>
            </a:r>
          </a:p>
          <a:p>
            <a:pPr marL="0" indent="0">
              <a:spcBef>
                <a:spcPts val="0"/>
              </a:spcBef>
              <a:buNone/>
            </a:pPr>
            <a:r>
              <a:rPr lang="en-US" sz="2000" smtClean="0">
                <a:latin typeface="Times New Roman" pitchFamily="18" charset="0"/>
                <a:cs typeface="Times New Roman" pitchFamily="18" charset="0"/>
              </a:rPr>
              <a:t>- Định lượng FT3, FT4 bình thường  </a:t>
            </a:r>
          </a:p>
          <a:p>
            <a:pPr marL="0" indent="0">
              <a:spcBef>
                <a:spcPts val="0"/>
              </a:spcBef>
              <a:buNone/>
            </a:pP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Yếu tố tăng protein tải hay tăng T4 toàn phần: oestrogen, thai nghén, viêm gan nhiễm trùng, u tủy, collagenose. </a:t>
            </a:r>
          </a:p>
          <a:p>
            <a:pPr marL="0" indent="0">
              <a:spcBef>
                <a:spcPts val="0"/>
              </a:spcBef>
              <a:buNone/>
            </a:pP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Yếu tố làm giảm T4: suy dưỡng, giảm protid máu, xơ gan, thuốc androgene, corticoide liều cao.</a:t>
            </a:r>
          </a:p>
          <a:p>
            <a:pPr marL="0" indent="0">
              <a:spcBef>
                <a:spcPts val="0"/>
              </a:spcBef>
              <a:buNone/>
            </a:pP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Yếu tố ngăn cản sự kết hợp với protein tải: hydantoin, clofibrate, héparine, phenylbutazone. </a:t>
            </a:r>
          </a:p>
          <a:p>
            <a:pPr marL="0" indent="0">
              <a:spcBef>
                <a:spcPts val="0"/>
              </a:spcBef>
              <a:buNone/>
            </a:pP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TSH cực nhạy (TSH us) bình thường (TSH = 0,3 - 4mUI/L). </a:t>
            </a:r>
          </a:p>
          <a:p>
            <a:pPr marL="0" indent="0">
              <a:spcBef>
                <a:spcPts val="0"/>
              </a:spcBef>
              <a:buNone/>
            </a:pP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Độ tập trung I131 bình thường, trừ trường hợp bướu đơn háo iode. </a:t>
            </a:r>
          </a:p>
          <a:p>
            <a:pPr marL="0" indent="0">
              <a:spcBef>
                <a:spcPts val="0"/>
              </a:spcBef>
              <a:buNone/>
            </a:pPr>
            <a:r>
              <a:rPr lang="en-US" sz="2000">
                <a:latin typeface="Times New Roman" pitchFamily="18" charset="0"/>
                <a:cs typeface="Times New Roman" pitchFamily="18" charset="0"/>
              </a:rPr>
              <a:t>-</a:t>
            </a:r>
            <a:r>
              <a:rPr lang="en-US" sz="2000" smtClean="0">
                <a:latin typeface="Times New Roman" pitchFamily="18" charset="0"/>
                <a:cs typeface="Times New Roman" pitchFamily="18" charset="0"/>
              </a:rPr>
              <a:t> Chụp nhấp nháy xạ hình giáp (Sintigraphie</a:t>
            </a:r>
          </a:p>
          <a:p>
            <a:pPr marL="0" indent="0">
              <a:spcBef>
                <a:spcPts val="0"/>
              </a:spcBef>
              <a:buNone/>
            </a:pPr>
            <a:r>
              <a:rPr lang="en-US" sz="2000">
                <a:latin typeface="Times New Roman" pitchFamily="18" charset="0"/>
                <a:cs typeface="Times New Roman" pitchFamily="18" charset="0"/>
              </a:rPr>
              <a:t>-</a:t>
            </a:r>
            <a:r>
              <a:rPr lang="en-US" sz="2000" smtClean="0">
                <a:latin typeface="Times New Roman" pitchFamily="18" charset="0"/>
                <a:cs typeface="Times New Roman" pitchFamily="18" charset="0"/>
              </a:rPr>
              <a:t> Định lượng T3, T4 tự do bình thường. </a:t>
            </a:r>
          </a:p>
          <a:p>
            <a:pPr marL="0" indent="0">
              <a:spcBef>
                <a:spcPts val="0"/>
              </a:spcBef>
              <a:buNone/>
            </a:pPr>
            <a:r>
              <a:rPr lang="en-US" sz="2000">
                <a:latin typeface="Times New Roman" pitchFamily="18" charset="0"/>
                <a:cs typeface="Times New Roman" pitchFamily="18" charset="0"/>
              </a:rPr>
              <a:t>-</a:t>
            </a:r>
            <a:r>
              <a:rPr lang="en-US" sz="2000" smtClean="0">
                <a:latin typeface="Times New Roman" pitchFamily="18" charset="0"/>
                <a:cs typeface="Times New Roman" pitchFamily="18" charset="0"/>
              </a:rPr>
              <a:t> Sinh thiết:  cho thấy các biến đổi lành tính như trong phần giải phẫu bệnh. </a:t>
            </a:r>
          </a:p>
          <a:p>
            <a:pPr marL="0" indent="0">
              <a:spcBef>
                <a:spcPts val="0"/>
              </a:spcBef>
              <a:buNone/>
            </a:pP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C</a:t>
            </a:r>
            <a:r>
              <a:rPr lang="en-US" sz="2000" smtClean="0">
                <a:latin typeface="Times New Roman" pitchFamily="18" charset="0"/>
                <a:cs typeface="Times New Roman" pitchFamily="18" charset="0"/>
              </a:rPr>
              <a:t>ần đo iode niệu/ngày, hoặc tỉ lệ iode niệu/créatinine niệu </a:t>
            </a:r>
          </a:p>
          <a:p>
            <a:pPr marL="0" indent="0">
              <a:spcBef>
                <a:spcPts val="0"/>
              </a:spcBef>
              <a:buNone/>
            </a:pPr>
            <a:r>
              <a:rPr lang="en-US"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Thể tích tối đa tuyến giáp (giới hạn trên) ở người trưởng thành 18 ml.</a:t>
            </a:r>
          </a:p>
          <a:p>
            <a:pPr marL="0" indent="0">
              <a:buNone/>
            </a:pPr>
            <a:endParaRPr lang="en-US" sz="2400" smtClean="0"/>
          </a:p>
          <a:p>
            <a:pPr marL="0" indent="0">
              <a:buNone/>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209054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ội dung 2"/>
          <p:cNvSpPr>
            <a:spLocks noGrp="1"/>
          </p:cNvSpPr>
          <p:nvPr>
            <p:ph idx="1"/>
          </p:nvPr>
        </p:nvSpPr>
        <p:spPr>
          <a:xfrm>
            <a:off x="457200" y="152400"/>
            <a:ext cx="8229600" cy="5973763"/>
          </a:xfrm>
        </p:spPr>
        <p:txBody>
          <a:bodyPr>
            <a:normAutofit/>
          </a:bodyPr>
          <a:lstStyle/>
          <a:p>
            <a:pPr marL="0" indent="0">
              <a:buNone/>
            </a:pPr>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.3. Tiến triển và biến chứng:</a:t>
            </a:r>
          </a:p>
          <a:p>
            <a:pPr marL="0" indent="0">
              <a:buNone/>
            </a:pPr>
            <a:r>
              <a:rPr lang="vi-VN" sz="2400" smtClean="0">
                <a:latin typeface="Times New Roman" pitchFamily="18" charset="0"/>
                <a:cs typeface="Times New Roman" pitchFamily="18" charset="0"/>
              </a:rPr>
              <a:t>Xuất huyết trong bướu</a:t>
            </a:r>
            <a:r>
              <a:rPr lang="en-US" sz="2400" smtClean="0">
                <a:latin typeface="Times New Roman" pitchFamily="18" charset="0"/>
                <a:cs typeface="Times New Roman" pitchFamily="18" charset="0"/>
              </a:rPr>
              <a:t>, c</a:t>
            </a:r>
            <a:r>
              <a:rPr lang="vi-VN" sz="2400" smtClean="0">
                <a:latin typeface="Times New Roman" pitchFamily="18" charset="0"/>
                <a:cs typeface="Times New Roman" pitchFamily="18" charset="0"/>
              </a:rPr>
              <a:t>ường giáp</a:t>
            </a:r>
            <a:r>
              <a:rPr lang="en-US" sz="2400" smtClean="0">
                <a:latin typeface="Times New Roman" pitchFamily="18" charset="0"/>
                <a:cs typeface="Times New Roman" pitchFamily="18" charset="0"/>
              </a:rPr>
              <a:t>, u</a:t>
            </a:r>
            <a:r>
              <a:rPr lang="vi-VN" sz="2400" smtClean="0">
                <a:latin typeface="Times New Roman" pitchFamily="18" charset="0"/>
                <a:cs typeface="Times New Roman" pitchFamily="18" charset="0"/>
              </a:rPr>
              <a:t>ng thư hóa</a:t>
            </a:r>
            <a:r>
              <a:rPr lang="en-US" sz="2400" smtClean="0">
                <a:latin typeface="Times New Roman" pitchFamily="18" charset="0"/>
                <a:cs typeface="Times New Roman" pitchFamily="18" charset="0"/>
              </a:rPr>
              <a:t>, ảnh hưởng tới thai nhi ở PNCT, u</a:t>
            </a:r>
            <a:r>
              <a:rPr lang="vi-VN" sz="2400" smtClean="0">
                <a:latin typeface="Times New Roman" pitchFamily="18" charset="0"/>
                <a:cs typeface="Times New Roman" pitchFamily="18" charset="0"/>
              </a:rPr>
              <a:t>ng thư giáp</a:t>
            </a:r>
            <a:r>
              <a:rPr lang="en-US" sz="2400" smtClean="0">
                <a:latin typeface="Times New Roman" pitchFamily="18" charset="0"/>
                <a:cs typeface="Times New Roman" pitchFamily="18" charset="0"/>
              </a:rPr>
              <a:t>,...</a:t>
            </a:r>
          </a:p>
          <a:p>
            <a:pPr marL="0" indent="0">
              <a:buNone/>
            </a:pPr>
            <a:r>
              <a:rPr lang="en-US" sz="2400" b="1" smtClean="0">
                <a:latin typeface="Times New Roman" pitchFamily="18" charset="0"/>
                <a:cs typeface="Times New Roman" pitchFamily="18" charset="0"/>
              </a:rPr>
              <a:t>5. Điều trị và dự phòng:</a:t>
            </a:r>
          </a:p>
          <a:p>
            <a:pPr>
              <a:buFontTx/>
              <a:buChar char="-"/>
            </a:pPr>
            <a:r>
              <a:rPr lang="vi-VN" sz="2400" smtClean="0">
                <a:latin typeface="Times New Roman" pitchFamily="18" charset="0"/>
                <a:cs typeface="Times New Roman" pitchFamily="18" charset="0"/>
              </a:rPr>
              <a:t>Nguyên tắc</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bình thường hóa nồng độ hormonee tuyến giáp, mà không đòi hỏi tuyến giáp phải tăng hoạt và phì đại</a:t>
            </a:r>
            <a:r>
              <a:rPr lang="en-US" sz="2400" smtClean="0">
                <a:latin typeface="Times New Roman" pitchFamily="18" charset="0"/>
                <a:cs typeface="Times New Roman" pitchFamily="18" charset="0"/>
              </a:rPr>
              <a:t>.</a:t>
            </a:r>
          </a:p>
          <a:p>
            <a:pPr>
              <a:buFontTx/>
              <a:buChar char="-"/>
            </a:pPr>
            <a:r>
              <a:rPr lang="vi-VN" sz="2400" smtClean="0">
                <a:latin typeface="Times New Roman" pitchFamily="18" charset="0"/>
                <a:cs typeface="Times New Roman" pitchFamily="18" charset="0"/>
              </a:rPr>
              <a:t>Đối với vùng thiếu iode, có nhiều cách bổ sung iode, nhưng iode hóa muối là phương</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pháp được ưa chuộng nhất trong việc bổ sung iode ở quần thể thiếu hụt iode</a:t>
            </a:r>
            <a:r>
              <a:rPr lang="en-US" sz="2400" smtClean="0">
                <a:latin typeface="Times New Roman" pitchFamily="18" charset="0"/>
                <a:cs typeface="Times New Roman" pitchFamily="18" charset="0"/>
              </a:rPr>
              <a:t>.</a:t>
            </a:r>
          </a:p>
          <a:p>
            <a:pPr marL="0" indent="0">
              <a:buNone/>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246273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ỗ dành sẵn cho Nội dung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997"/>
            <a:ext cx="9144000" cy="6855655"/>
          </a:xfrm>
        </p:spPr>
      </p:pic>
    </p:spTree>
    <p:extLst>
      <p:ext uri="{BB962C8B-B14F-4D97-AF65-F5344CB8AC3E}">
        <p14:creationId xmlns:p14="http://schemas.microsoft.com/office/powerpoint/2010/main" val="2774686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37514"/>
            <a:ext cx="8305800" cy="1173162"/>
          </a:xfrm>
        </p:spPr>
        <p:txBody>
          <a:bodyPr/>
          <a:lstStyle/>
          <a:p>
            <a:r>
              <a:rPr lang="en-US" smtClean="0"/>
              <a:t>Giải phẫu sinh lý tuyến giáp</a:t>
            </a:r>
            <a:endParaRPr lang="en-US"/>
          </a:p>
        </p:txBody>
      </p:sp>
      <p:sp>
        <p:nvSpPr>
          <p:cNvPr id="3" name="Chỗ dành sẵn cho Nội dung 2"/>
          <p:cNvSpPr>
            <a:spLocks noGrp="1"/>
          </p:cNvSpPr>
          <p:nvPr>
            <p:ph idx="1"/>
          </p:nvPr>
        </p:nvSpPr>
        <p:spPr>
          <a:xfrm>
            <a:off x="457200" y="1143000"/>
            <a:ext cx="8229600" cy="4983163"/>
          </a:xfrm>
        </p:spPr>
        <p:txBody>
          <a:bodyPr>
            <a:normAutofit/>
          </a:bodyPr>
          <a:lstStyle/>
          <a:p>
            <a:pPr marL="0" indent="0">
              <a:buNone/>
            </a:pPr>
            <a:r>
              <a:rPr lang="en-US" sz="2400" b="1" smtClean="0">
                <a:latin typeface="Times New Roman" pitchFamily="18" charset="0"/>
                <a:cs typeface="Times New Roman" pitchFamily="18" charset="0"/>
              </a:rPr>
              <a:t>1. Giải phẫu:</a:t>
            </a:r>
          </a:p>
          <a:p>
            <a:pPr marL="0" indent="0">
              <a:buNone/>
            </a:pPr>
            <a:r>
              <a:rPr lang="vi-VN" sz="2400">
                <a:latin typeface="Times New Roman" pitchFamily="18" charset="0"/>
                <a:cs typeface="Times New Roman" pitchFamily="18" charset="0"/>
              </a:rPr>
              <a:t>− Tuyến giáp nằm trước khí quản, dưới sụn giáp, nặng 20-25g, gồm 2 thùy, có eo ở giữa, cao 6cm, rộng 3cm, dày 2cm.</a:t>
            </a:r>
          </a:p>
          <a:p>
            <a:pPr marL="0" indent="0">
              <a:buNone/>
            </a:pP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Cấu trúc gồm nhiều nang giáp, trong chứa đầy dịch keo, xen lẫn hệ thống mạch máu rất phong phú (1% lưu lượng tim), ở đây tổng hợp và dự trữ hormon T3, </a:t>
            </a:r>
            <a:r>
              <a:rPr lang="vi-VN" sz="2400">
                <a:latin typeface="Times New Roman" pitchFamily="18" charset="0"/>
                <a:cs typeface="Times New Roman" pitchFamily="18" charset="0"/>
              </a:rPr>
              <a:t>T4</a:t>
            </a:r>
            <a:r>
              <a:rPr lang="vi-VN" sz="2400"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pPr marL="0" indent="0">
              <a:buNone/>
            </a:pPr>
            <a:r>
              <a:rPr lang="en-US" sz="2400" b="1" smtClean="0">
                <a:latin typeface="Times New Roman" pitchFamily="18" charset="0"/>
                <a:cs typeface="Times New Roman" pitchFamily="18" charset="0"/>
              </a:rPr>
              <a:t>2. Sinh tổng hợp hormone tuyến giáp: </a:t>
            </a:r>
          </a:p>
          <a:p>
            <a:pPr marL="0" indent="0">
              <a:buNone/>
            </a:pPr>
            <a:r>
              <a:rPr lang="vi-VN" sz="2400">
                <a:latin typeface="+mj-lt"/>
              </a:rPr>
              <a:t>− Iod là chất chủ yếu cho sự tổng hợp hormon giáp:</a:t>
            </a:r>
          </a:p>
          <a:p>
            <a:pPr marL="0" indent="0">
              <a:buNone/>
            </a:pPr>
            <a:r>
              <a:rPr lang="vi-VN" sz="2400" smtClean="0">
                <a:latin typeface="+mj-lt"/>
              </a:rPr>
              <a:t>+ </a:t>
            </a:r>
            <a:r>
              <a:rPr lang="vi-VN" sz="2400">
                <a:latin typeface="+mj-lt"/>
              </a:rPr>
              <a:t>Bắt iod </a:t>
            </a:r>
          </a:p>
          <a:p>
            <a:pPr marL="0" indent="0">
              <a:buNone/>
            </a:pPr>
            <a:r>
              <a:rPr lang="vi-VN" sz="2400">
                <a:latin typeface="+mj-lt"/>
              </a:rPr>
              <a:t>+ Tổng hợp và dự trữ hormon giáp </a:t>
            </a:r>
          </a:p>
          <a:p>
            <a:pPr marL="0" indent="0">
              <a:buNone/>
            </a:pPr>
            <a:r>
              <a:rPr lang="vi-VN" sz="2400">
                <a:latin typeface="+mj-lt"/>
              </a:rPr>
              <a:t>+ Oxy hoá iod </a:t>
            </a:r>
          </a:p>
          <a:p>
            <a:pPr marL="0" indent="0">
              <a:buNone/>
            </a:pPr>
            <a:r>
              <a:rPr lang="vi-VN" sz="2400">
                <a:latin typeface="+mj-lt"/>
              </a:rPr>
              <a:t>+ Sự gắn iod vào tyrosin </a:t>
            </a:r>
          </a:p>
          <a:p>
            <a:pPr marL="0" indent="0">
              <a:buNone/>
            </a:pPr>
            <a:endParaRPr lang="vi-VN" sz="2400">
              <a:latin typeface="Times New Roman" pitchFamily="18" charset="0"/>
              <a:cs typeface="Times New Roman" pitchFamily="18" charset="0"/>
            </a:endParaRPr>
          </a:p>
          <a:p>
            <a:pPr marL="0" indent="0">
              <a:buNone/>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852195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ội dung 2"/>
          <p:cNvSpPr>
            <a:spLocks noGrp="1"/>
          </p:cNvSpPr>
          <p:nvPr>
            <p:ph idx="1"/>
          </p:nvPr>
        </p:nvSpPr>
        <p:spPr>
          <a:xfrm>
            <a:off x="457200" y="152400"/>
            <a:ext cx="8229600" cy="6553200"/>
          </a:xfrm>
        </p:spPr>
        <p:txBody>
          <a:bodyPr>
            <a:normAutofit/>
          </a:bodyPr>
          <a:lstStyle/>
          <a:p>
            <a:pPr marL="0" indent="0">
              <a:spcBef>
                <a:spcPts val="0"/>
              </a:spcBef>
              <a:buNone/>
            </a:pPr>
            <a:r>
              <a:rPr lang="vi-VN" sz="2400" b="1" smtClean="0">
                <a:latin typeface="+mj-lt"/>
              </a:rPr>
              <a:t>3</a:t>
            </a:r>
            <a:r>
              <a:rPr lang="en-US" sz="2400" b="1" smtClean="0">
                <a:latin typeface="+mj-lt"/>
              </a:rPr>
              <a:t>.</a:t>
            </a:r>
            <a:r>
              <a:rPr lang="vi-VN" sz="2400" b="1" smtClean="0">
                <a:latin typeface="+mj-lt"/>
              </a:rPr>
              <a:t> </a:t>
            </a:r>
            <a:r>
              <a:rPr lang="vi-VN" sz="2400" b="1">
                <a:latin typeface="+mj-lt"/>
              </a:rPr>
              <a:t>Điều hòa bài tiết theo các cơ chế sau:</a:t>
            </a:r>
          </a:p>
          <a:p>
            <a:pPr marL="0" indent="0">
              <a:spcBef>
                <a:spcPts val="0"/>
              </a:spcBef>
              <a:buNone/>
            </a:pPr>
            <a:r>
              <a:rPr lang="vi-VN" sz="2400">
                <a:latin typeface="+mj-lt"/>
              </a:rPr>
              <a:t> − Tuyến giáp được kiểm soát bởi TSH tiền yên, sự bài tiết TSH tăng dưới tác dụng của TRH và lạnh, giảm khi bị stress, </a:t>
            </a:r>
            <a:r>
              <a:rPr lang="vi-VN" sz="2400">
                <a:latin typeface="+mj-lt"/>
              </a:rPr>
              <a:t>nóng</a:t>
            </a:r>
            <a:r>
              <a:rPr lang="vi-VN" sz="2400" smtClean="0">
                <a:latin typeface="+mj-lt"/>
              </a:rPr>
              <a:t>...</a:t>
            </a:r>
            <a:r>
              <a:rPr lang="en-US" sz="2400" smtClean="0">
                <a:latin typeface="+mj-lt"/>
              </a:rPr>
              <a:t> </a:t>
            </a:r>
            <a:r>
              <a:rPr lang="vi-VN" sz="2400" smtClean="0">
                <a:latin typeface="+mj-lt"/>
              </a:rPr>
              <a:t>T4,T3 </a:t>
            </a:r>
            <a:r>
              <a:rPr lang="vi-VN" sz="2400">
                <a:latin typeface="+mj-lt"/>
              </a:rPr>
              <a:t>tự do ức chế ngược sự bài tiết TSH, TSH bị điềìu khiển bởi TRH. </a:t>
            </a:r>
          </a:p>
          <a:p>
            <a:pPr marL="0" indent="0">
              <a:spcBef>
                <a:spcPts val="0"/>
              </a:spcBef>
              <a:buNone/>
            </a:pPr>
            <a:r>
              <a:rPr lang="vi-VN" sz="2400">
                <a:latin typeface="+mj-lt"/>
              </a:rPr>
              <a:t>− Trong điều kiện sinh lý, chỉ cần 55(g iod/ngày vào tuyến giáp, nếu sự cung cấp gia tăng (10 giọt Lugol chứa 60.000(g iod) xuất hiện sự giảm thu nhận iod hữu cơ, cũng như ức chế giải phóng hormon.</a:t>
            </a:r>
            <a:endParaRPr lang="en-US" sz="2400">
              <a:latin typeface="+mj-lt"/>
            </a:endParaRPr>
          </a:p>
          <a:p>
            <a:pPr marL="0" indent="0">
              <a:spcBef>
                <a:spcPts val="0"/>
              </a:spcBef>
              <a:buNone/>
            </a:pPr>
            <a:r>
              <a:rPr lang="vi-VN" sz="2400" b="1" smtClean="0">
                <a:latin typeface="+mj-lt"/>
              </a:rPr>
              <a:t>4</a:t>
            </a:r>
            <a:r>
              <a:rPr lang="en-US" sz="2400" b="1" smtClean="0">
                <a:latin typeface="+mj-lt"/>
              </a:rPr>
              <a:t>.</a:t>
            </a:r>
            <a:r>
              <a:rPr lang="vi-VN" sz="2400" b="1" smtClean="0">
                <a:latin typeface="+mj-lt"/>
              </a:rPr>
              <a:t> </a:t>
            </a:r>
            <a:r>
              <a:rPr lang="vi-VN" sz="2400" b="1">
                <a:latin typeface="+mj-lt"/>
              </a:rPr>
              <a:t>Tác dụng của hormone </a:t>
            </a:r>
            <a:r>
              <a:rPr lang="vi-VN" sz="2400" b="1">
                <a:latin typeface="+mj-lt"/>
              </a:rPr>
              <a:t>tuyến </a:t>
            </a:r>
            <a:r>
              <a:rPr lang="vi-VN" sz="2400" b="1" smtClean="0">
                <a:latin typeface="+mj-lt"/>
              </a:rPr>
              <a:t>giáp:</a:t>
            </a:r>
            <a:endParaRPr lang="vi-VN" sz="2400" b="1">
              <a:latin typeface="+mj-lt"/>
            </a:endParaRPr>
          </a:p>
          <a:p>
            <a:pPr marL="0" indent="0">
              <a:spcBef>
                <a:spcPts val="0"/>
              </a:spcBef>
              <a:buNone/>
            </a:pPr>
            <a:r>
              <a:rPr lang="vi-VN" sz="2400">
                <a:latin typeface="+mj-lt"/>
              </a:rPr>
              <a:t> -   Tác dụng lên chuyển hóa tế bào </a:t>
            </a:r>
          </a:p>
          <a:p>
            <a:pPr>
              <a:spcBef>
                <a:spcPts val="0"/>
              </a:spcBef>
              <a:buFontTx/>
              <a:buChar char="-"/>
            </a:pPr>
            <a:r>
              <a:rPr lang="vi-VN" sz="2400">
                <a:latin typeface="+mj-lt"/>
              </a:rPr>
              <a:t>Tác dụng trên sự tăng trưởng </a:t>
            </a:r>
          </a:p>
          <a:p>
            <a:pPr>
              <a:spcBef>
                <a:spcPts val="0"/>
              </a:spcBef>
              <a:buFontTx/>
              <a:buChar char="-"/>
            </a:pPr>
            <a:r>
              <a:rPr lang="vi-VN" sz="2400">
                <a:latin typeface="+mj-lt"/>
              </a:rPr>
              <a:t>Tác dụng trên chuyển hóa Glucid</a:t>
            </a:r>
          </a:p>
          <a:p>
            <a:pPr>
              <a:spcBef>
                <a:spcPts val="0"/>
              </a:spcBef>
              <a:buFontTx/>
              <a:buChar char="-"/>
            </a:pPr>
            <a:r>
              <a:rPr lang="vi-VN" sz="2400">
                <a:latin typeface="+mj-lt"/>
              </a:rPr>
              <a:t>Tác dụng trên chuyển hóa vitamin </a:t>
            </a:r>
          </a:p>
          <a:p>
            <a:pPr>
              <a:spcBef>
                <a:spcPts val="0"/>
              </a:spcBef>
              <a:buFontTx/>
              <a:buChar char="-"/>
            </a:pPr>
            <a:r>
              <a:rPr lang="vi-VN" sz="2400">
                <a:latin typeface="+mj-lt"/>
              </a:rPr>
              <a:t>Tác dụng trên hệ thần kinh cơ</a:t>
            </a:r>
          </a:p>
          <a:p>
            <a:pPr>
              <a:spcBef>
                <a:spcPts val="0"/>
              </a:spcBef>
              <a:buFontTx/>
              <a:buChar char="-"/>
            </a:pPr>
            <a:r>
              <a:rPr lang="vi-VN" sz="2400">
                <a:latin typeface="+mj-lt"/>
              </a:rPr>
              <a:t>Tác dụng lên hệ tim mạch</a:t>
            </a:r>
          </a:p>
          <a:p>
            <a:pPr>
              <a:spcBef>
                <a:spcPts val="0"/>
              </a:spcBef>
              <a:buFontTx/>
              <a:buChar char="-"/>
            </a:pPr>
            <a:r>
              <a:rPr lang="vi-VN" sz="2400">
                <a:latin typeface="+mj-lt"/>
              </a:rPr>
              <a:t>Tác dụng lên cơ quan sinh dục</a:t>
            </a:r>
          </a:p>
          <a:p>
            <a:pPr marL="0" indent="0">
              <a:spcBef>
                <a:spcPts val="0"/>
              </a:spcBef>
              <a:buNone/>
            </a:pPr>
            <a:endParaRPr lang="en-US" sz="2400">
              <a:latin typeface="+mj-lt"/>
            </a:endParaRPr>
          </a:p>
        </p:txBody>
      </p:sp>
    </p:spTree>
    <p:extLst>
      <p:ext uri="{BB962C8B-B14F-4D97-AF65-F5344CB8AC3E}">
        <p14:creationId xmlns:p14="http://schemas.microsoft.com/office/powerpoint/2010/main" val="962906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0"/>
            <a:ext cx="8229600" cy="1143000"/>
          </a:xfrm>
        </p:spPr>
        <p:txBody>
          <a:bodyPr/>
          <a:lstStyle/>
          <a:p>
            <a:r>
              <a:rPr lang="en-US" smtClean="0"/>
              <a:t>Cường giáp</a:t>
            </a:r>
            <a:endParaRPr lang="en-US"/>
          </a:p>
        </p:txBody>
      </p:sp>
      <p:sp>
        <p:nvSpPr>
          <p:cNvPr id="3" name="Chỗ dành sẵn cho Nội dung 2"/>
          <p:cNvSpPr>
            <a:spLocks noGrp="1"/>
          </p:cNvSpPr>
          <p:nvPr>
            <p:ph idx="1"/>
          </p:nvPr>
        </p:nvSpPr>
        <p:spPr>
          <a:xfrm>
            <a:off x="457200" y="990600"/>
            <a:ext cx="8229600" cy="5135563"/>
          </a:xfrm>
        </p:spPr>
        <p:txBody>
          <a:bodyPr>
            <a:normAutofit/>
          </a:bodyPr>
          <a:lstStyle/>
          <a:p>
            <a:pPr marL="0" indent="0">
              <a:buNone/>
            </a:pPr>
            <a:r>
              <a:rPr lang="en-US" sz="2400" b="1" smtClean="0">
                <a:latin typeface="Times New Roman" pitchFamily="18" charset="0"/>
                <a:cs typeface="Times New Roman" pitchFamily="18" charset="0"/>
              </a:rPr>
              <a:t>1. </a:t>
            </a:r>
            <a:r>
              <a:rPr lang="vi-VN" sz="2400" b="1" smtClean="0">
                <a:latin typeface="Times New Roman" pitchFamily="18" charset="0"/>
                <a:cs typeface="Times New Roman" pitchFamily="18" charset="0"/>
              </a:rPr>
              <a:t>Định nghĩa</a:t>
            </a:r>
            <a:r>
              <a:rPr lang="en-US" sz="2400" b="1" smtClean="0">
                <a:latin typeface="Times New Roman" pitchFamily="18" charset="0"/>
                <a:cs typeface="Times New Roman" pitchFamily="18" charset="0"/>
              </a:rPr>
              <a:t>:</a:t>
            </a:r>
            <a:r>
              <a:rPr lang="vi-VN" sz="2400" b="1" smtClean="0">
                <a:latin typeface="Times New Roman" pitchFamily="18" charset="0"/>
                <a:cs typeface="Times New Roman" pitchFamily="18" charset="0"/>
              </a:rPr>
              <a:t> </a:t>
            </a:r>
            <a:endParaRPr lang="vi-VN" sz="2400" b="1">
              <a:latin typeface="Times New Roman" pitchFamily="18" charset="0"/>
              <a:cs typeface="Times New Roman" pitchFamily="18" charset="0"/>
            </a:endParaRPr>
          </a:p>
          <a:p>
            <a:pPr marL="0" indent="0">
              <a:buNone/>
            </a:pPr>
            <a:r>
              <a:rPr lang="vi-VN" sz="2400">
                <a:latin typeface="Times New Roman" pitchFamily="18" charset="0"/>
                <a:cs typeface="Times New Roman" pitchFamily="18" charset="0"/>
              </a:rPr>
              <a:t>− Cường giáp là một tình trạng mà trong đó tuyến giáp tạo ra quá </a:t>
            </a:r>
            <a:r>
              <a:rPr lang="vi-VN" sz="2400">
                <a:latin typeface="Times New Roman" pitchFamily="18" charset="0"/>
                <a:cs typeface="Times New Roman" pitchFamily="18" charset="0"/>
              </a:rPr>
              <a:t>nhiều </a:t>
            </a:r>
            <a:r>
              <a:rPr lang="vi-VN" sz="2400" smtClean="0">
                <a:latin typeface="Times New Roman" pitchFamily="18" charset="0"/>
                <a:cs typeface="Times New Roman" pitchFamily="18" charset="0"/>
              </a:rPr>
              <a:t>ho</a:t>
            </a:r>
            <a:r>
              <a:rPr lang="en-US" sz="2400" smtClean="0">
                <a:latin typeface="Times New Roman" pitchFamily="18" charset="0"/>
                <a:cs typeface="Times New Roman" pitchFamily="18" charset="0"/>
              </a:rPr>
              <a:t>rmone</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thyroxine. </a:t>
            </a:r>
          </a:p>
          <a:p>
            <a:pPr marL="0" indent="0">
              <a:buNone/>
            </a:pPr>
            <a:r>
              <a:rPr lang="vi-VN" sz="2400">
                <a:latin typeface="Times New Roman" pitchFamily="18" charset="0"/>
                <a:cs typeface="Times New Roman" pitchFamily="18" charset="0"/>
              </a:rPr>
              <a:t>− Cường giáp có thể tăng tốc đáng kể sự trao đổi chất của cơ thể, làm giảm cân đột ngột, nhịp tim nhanh hoặc không đều, ra mồ hôi và căng thẳng hoặc khó chịu.</a:t>
            </a:r>
            <a:endParaRPr lang="en-US" sz="2400">
              <a:latin typeface="Times New Roman" pitchFamily="18" charset="0"/>
              <a:cs typeface="Times New Roman" pitchFamily="18" charset="0"/>
            </a:endParaRPr>
          </a:p>
          <a:p>
            <a:pPr marL="0" indent="0">
              <a:buNone/>
            </a:pPr>
            <a:r>
              <a:rPr lang="vi-VN" sz="2400" b="1" smtClean="0">
                <a:latin typeface="+mj-lt"/>
              </a:rPr>
              <a:t>2</a:t>
            </a:r>
            <a:r>
              <a:rPr lang="en-US" sz="2400" b="1" smtClean="0">
                <a:latin typeface="+mj-lt"/>
              </a:rPr>
              <a:t>.</a:t>
            </a:r>
            <a:r>
              <a:rPr lang="vi-VN" sz="2400" b="1" smtClean="0">
                <a:latin typeface="+mj-lt"/>
              </a:rPr>
              <a:t> </a:t>
            </a:r>
            <a:r>
              <a:rPr lang="vi-VN" sz="2400" b="1">
                <a:latin typeface="+mj-lt"/>
              </a:rPr>
              <a:t>Các nguyên nhân gây </a:t>
            </a:r>
            <a:r>
              <a:rPr lang="vi-VN" sz="2400" b="1">
                <a:latin typeface="+mj-lt"/>
              </a:rPr>
              <a:t>cường </a:t>
            </a:r>
            <a:r>
              <a:rPr lang="vi-VN" sz="2400" b="1" smtClean="0">
                <a:latin typeface="+mj-lt"/>
              </a:rPr>
              <a:t>giáp</a:t>
            </a:r>
            <a:r>
              <a:rPr lang="en-US" sz="2400" b="1" smtClean="0">
                <a:latin typeface="+mj-lt"/>
              </a:rPr>
              <a:t>:</a:t>
            </a:r>
            <a:r>
              <a:rPr lang="vi-VN" sz="2400" b="1" smtClean="0">
                <a:latin typeface="+mj-lt"/>
              </a:rPr>
              <a:t> </a:t>
            </a:r>
            <a:endParaRPr lang="vi-VN" sz="2400" b="1">
              <a:latin typeface="+mj-lt"/>
            </a:endParaRPr>
          </a:p>
          <a:p>
            <a:pPr marL="0" indent="0">
              <a:buNone/>
            </a:pPr>
            <a:r>
              <a:rPr lang="vi-VN" sz="2400">
                <a:latin typeface="+mj-lt"/>
              </a:rPr>
              <a:t>− Tuyến giáp tạo ra hai hormone chính, thyroxine (T-4) và triiodothyronine (T-3), có ảnh hưởng đến mọi tế bào trong cơ thể.</a:t>
            </a:r>
          </a:p>
          <a:p>
            <a:pPr marL="0" indent="0">
              <a:buNone/>
            </a:pPr>
            <a:r>
              <a:rPr lang="vi-VN" sz="2400">
                <a:latin typeface="+mj-lt"/>
              </a:rPr>
              <a:t>− Tuyến giáp cũng sản xuất calcitonin, một hormon giúp điều chỉnh lượng canxi trong máu. </a:t>
            </a:r>
          </a:p>
          <a:p>
            <a:pPr marL="0" indent="0">
              <a:buNone/>
            </a:pPr>
            <a:r>
              <a:rPr lang="vi-VN" sz="2400">
                <a:latin typeface="+mj-lt"/>
              </a:rPr>
              <a:t>− Hoạt động của </a:t>
            </a:r>
            <a:r>
              <a:rPr lang="vi-VN" sz="2400">
                <a:latin typeface="+mj-lt"/>
              </a:rPr>
              <a:t>tuyến </a:t>
            </a:r>
            <a:r>
              <a:rPr lang="vi-VN" sz="2400" smtClean="0">
                <a:latin typeface="+mj-lt"/>
              </a:rPr>
              <a:t>giáp</a:t>
            </a:r>
            <a:endParaRPr lang="vi-VN" sz="2400">
              <a:latin typeface="+mj-lt"/>
            </a:endParaRPr>
          </a:p>
        </p:txBody>
      </p:sp>
    </p:spTree>
    <p:extLst>
      <p:ext uri="{BB962C8B-B14F-4D97-AF65-F5344CB8AC3E}">
        <p14:creationId xmlns:p14="http://schemas.microsoft.com/office/powerpoint/2010/main" val="224876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ội dung 2"/>
          <p:cNvSpPr>
            <a:spLocks noGrp="1"/>
          </p:cNvSpPr>
          <p:nvPr>
            <p:ph idx="1"/>
          </p:nvPr>
        </p:nvSpPr>
        <p:spPr>
          <a:xfrm>
            <a:off x="228600" y="0"/>
            <a:ext cx="8915400" cy="6858000"/>
          </a:xfrm>
        </p:spPr>
        <p:txBody>
          <a:bodyPr>
            <a:noAutofit/>
          </a:bodyPr>
          <a:lstStyle/>
          <a:p>
            <a:pPr marL="0" indent="0">
              <a:spcBef>
                <a:spcPts val="0"/>
              </a:spcBef>
              <a:buNone/>
            </a:pPr>
            <a:r>
              <a:rPr lang="vi-VN" sz="2400" b="1" smtClean="0">
                <a:latin typeface="+mj-lt"/>
              </a:rPr>
              <a:t>3</a:t>
            </a:r>
            <a:r>
              <a:rPr lang="en-US" sz="2400" b="1" smtClean="0">
                <a:latin typeface="+mj-lt"/>
              </a:rPr>
              <a:t>.</a:t>
            </a:r>
            <a:r>
              <a:rPr lang="vi-VN" sz="2400" b="1" smtClean="0">
                <a:latin typeface="+mj-lt"/>
              </a:rPr>
              <a:t> Cơ chế bệnh sinh</a:t>
            </a:r>
            <a:r>
              <a:rPr lang="en-US" sz="2400" b="1" smtClean="0">
                <a:latin typeface="+mj-lt"/>
              </a:rPr>
              <a:t>:</a:t>
            </a:r>
            <a:r>
              <a:rPr lang="vi-VN" sz="2400" b="1" smtClean="0">
                <a:latin typeface="+mj-lt"/>
              </a:rPr>
              <a:t> </a:t>
            </a:r>
          </a:p>
          <a:p>
            <a:pPr marL="0" indent="0">
              <a:spcBef>
                <a:spcPts val="0"/>
              </a:spcBef>
              <a:buNone/>
            </a:pPr>
            <a:r>
              <a:rPr lang="en-US" sz="2400" smtClean="0">
                <a:latin typeface="+mj-lt"/>
                <a:cs typeface="Times New Roman" pitchFamily="18" charset="0"/>
              </a:rPr>
              <a:t>3.</a:t>
            </a:r>
            <a:r>
              <a:rPr lang="vi-VN" sz="2400" smtClean="0">
                <a:latin typeface="+mj-lt"/>
                <a:cs typeface="Times New Roman" pitchFamily="18" charset="0"/>
              </a:rPr>
              <a:t>1</a:t>
            </a:r>
            <a:r>
              <a:rPr lang="en-US" sz="2400" smtClean="0">
                <a:latin typeface="+mj-lt"/>
                <a:cs typeface="Times New Roman" pitchFamily="18" charset="0"/>
              </a:rPr>
              <a:t>.</a:t>
            </a:r>
            <a:r>
              <a:rPr lang="vi-VN" sz="2400" smtClean="0">
                <a:latin typeface="+mj-lt"/>
                <a:cs typeface="Times New Roman" pitchFamily="18" charset="0"/>
              </a:rPr>
              <a:t> Basedow </a:t>
            </a:r>
            <a:r>
              <a:rPr lang="vi-VN" sz="2400" smtClean="0">
                <a:latin typeface="+mj-lt"/>
              </a:rPr>
              <a:t>(bệnh Graves) </a:t>
            </a:r>
          </a:p>
          <a:p>
            <a:pPr marL="0" indent="0">
              <a:spcBef>
                <a:spcPts val="0"/>
              </a:spcBef>
              <a:buNone/>
            </a:pPr>
            <a:r>
              <a:rPr lang="vi-VN" sz="2400" smtClean="0">
                <a:latin typeface="+mj-lt"/>
              </a:rPr>
              <a:t>Basedow là một bệnh tự miễn có liên quan tới sự rối loạn của lympho T ức chế</a:t>
            </a:r>
          </a:p>
          <a:p>
            <a:pPr marL="0" indent="0">
              <a:spcBef>
                <a:spcPts val="0"/>
              </a:spcBef>
              <a:buNone/>
            </a:pPr>
            <a:r>
              <a:rPr lang="vi-VN" sz="2400" smtClean="0">
                <a:latin typeface="+mj-lt"/>
              </a:rPr>
              <a:t>3.2</a:t>
            </a:r>
            <a:r>
              <a:rPr lang="en-US" sz="2400" smtClean="0">
                <a:latin typeface="+mj-lt"/>
              </a:rPr>
              <a:t>.</a:t>
            </a:r>
            <a:r>
              <a:rPr lang="vi-VN" sz="2400" smtClean="0">
                <a:latin typeface="+mj-lt"/>
              </a:rPr>
              <a:t> Bướu giáp độc đơn nhân hoặc đa nhân (Toxic solitary or multinodula goiter): </a:t>
            </a:r>
          </a:p>
          <a:p>
            <a:pPr marL="0" indent="0">
              <a:spcBef>
                <a:spcPts val="0"/>
              </a:spcBef>
              <a:buNone/>
            </a:pPr>
            <a:r>
              <a:rPr lang="vi-VN" sz="2400" smtClean="0">
                <a:latin typeface="+mj-lt"/>
              </a:rPr>
              <a:t>Tuyến giáp xuất hiện một nhân và vài nhân nằm ở một thùy.</a:t>
            </a:r>
          </a:p>
          <a:p>
            <a:pPr marL="0" indent="0">
              <a:spcBef>
                <a:spcPts val="0"/>
              </a:spcBef>
              <a:buNone/>
            </a:pPr>
            <a:r>
              <a:rPr lang="vi-VN" sz="2400" smtClean="0">
                <a:latin typeface="+mj-lt"/>
              </a:rPr>
              <a:t>3.3</a:t>
            </a:r>
            <a:r>
              <a:rPr lang="en-US" sz="2400" smtClean="0">
                <a:latin typeface="+mj-lt"/>
              </a:rPr>
              <a:t>.</a:t>
            </a:r>
            <a:r>
              <a:rPr lang="vi-VN" sz="2400" smtClean="0">
                <a:latin typeface="+mj-lt"/>
              </a:rPr>
              <a:t> Viêm tuyến giáp tự miễn Hashimoto</a:t>
            </a:r>
          </a:p>
          <a:p>
            <a:pPr marL="0" indent="0">
              <a:spcBef>
                <a:spcPts val="0"/>
              </a:spcBef>
              <a:buNone/>
            </a:pPr>
            <a:r>
              <a:rPr lang="vi-VN" sz="2400" smtClean="0">
                <a:latin typeface="+mj-lt"/>
              </a:rPr>
              <a:t>Tuyến giáp viêm mạn tính có thâm nhiễm tế bào lympho.</a:t>
            </a:r>
          </a:p>
          <a:p>
            <a:pPr marL="0" indent="0">
              <a:spcBef>
                <a:spcPts val="0"/>
              </a:spcBef>
              <a:buNone/>
            </a:pPr>
            <a:r>
              <a:rPr lang="vi-VN" sz="2400" smtClean="0">
                <a:latin typeface="+mj-lt"/>
              </a:rPr>
              <a:t>3.4</a:t>
            </a:r>
            <a:r>
              <a:rPr lang="en-US" sz="2400" smtClean="0">
                <a:latin typeface="+mj-lt"/>
              </a:rPr>
              <a:t>.</a:t>
            </a:r>
            <a:r>
              <a:rPr lang="vi-VN" sz="2400" smtClean="0">
                <a:latin typeface="+mj-lt"/>
              </a:rPr>
              <a:t> Cường giáp do iod (bệnh IodBasedow) </a:t>
            </a:r>
          </a:p>
          <a:p>
            <a:pPr marL="0" indent="0">
              <a:spcBef>
                <a:spcPts val="0"/>
              </a:spcBef>
              <a:buNone/>
            </a:pPr>
            <a:r>
              <a:rPr lang="vi-VN" sz="2400" smtClean="0">
                <a:latin typeface="+mj-lt"/>
              </a:rPr>
              <a:t>Quá tải iod có thể gây cường giáp trên bệnh nhân thường có biểu hiện bệnh lý tuyến giáp trước đó.</a:t>
            </a:r>
          </a:p>
          <a:p>
            <a:pPr marL="0" indent="0">
              <a:spcBef>
                <a:spcPts val="0"/>
              </a:spcBef>
              <a:buNone/>
            </a:pPr>
            <a:r>
              <a:rPr lang="en-US" sz="2400" b="1" smtClean="0">
                <a:latin typeface="Times New Roman" pitchFamily="18" charset="0"/>
                <a:cs typeface="Times New Roman" pitchFamily="18" charset="0"/>
              </a:rPr>
              <a:t>4. Các triệu chứng:</a:t>
            </a:r>
          </a:p>
          <a:p>
            <a:pPr marL="0" indent="0">
              <a:spcBef>
                <a:spcPts val="0"/>
              </a:spcBef>
              <a:buNone/>
            </a:pPr>
            <a:r>
              <a:rPr lang="en-US" sz="2400" smtClean="0">
                <a:latin typeface="Times New Roman" pitchFamily="18" charset="0"/>
                <a:cs typeface="Times New Roman" pitchFamily="18" charset="0"/>
              </a:rPr>
              <a:t>- Căng thẳng và kích thích, đánh trống ngực và tim đập nhanh; run giật</a:t>
            </a:r>
          </a:p>
          <a:p>
            <a:pPr marL="0" indent="0">
              <a:spcBef>
                <a:spcPts val="0"/>
              </a:spcBef>
              <a:buNone/>
            </a:pPr>
            <a:r>
              <a:rPr lang="en-US" sz="2400" smtClean="0">
                <a:latin typeface="Times New Roman" pitchFamily="18" charset="0"/>
                <a:cs typeface="Times New Roman" pitchFamily="18" charset="0"/>
              </a:rPr>
              <a:t>- Sụt cân hoặc tăng cân; khó thở khi gắng sức</a:t>
            </a:r>
          </a:p>
          <a:p>
            <a:pPr marL="0" indent="0">
              <a:spcBef>
                <a:spcPts val="0"/>
              </a:spcBef>
              <a:buNone/>
            </a:pPr>
            <a:r>
              <a:rPr lang="en-US" sz="2400" smtClean="0">
                <a:latin typeface="Times New Roman" pitchFamily="18" charset="0"/>
                <a:cs typeface="Times New Roman" pitchFamily="18" charset="0"/>
              </a:rPr>
              <a:t>- Rối loạn giấc ngủ; thay đổi thị giác; phì đại tuyến giáp</a:t>
            </a:r>
          </a:p>
          <a:p>
            <a:pPr marL="0" indent="0">
              <a:spcBef>
                <a:spcPts val="0"/>
              </a:spcBef>
              <a:buNone/>
            </a:pPr>
            <a:r>
              <a:rPr lang="en-US" sz="2400" smtClean="0">
                <a:latin typeface="Times New Roman" pitchFamily="18" charset="0"/>
                <a:cs typeface="Times New Roman" pitchFamily="18" charset="0"/>
              </a:rPr>
              <a:t>- Mệt mỏi, yếu cơ, khó ngủ; tăng nhạy cảm với nhiệt</a:t>
            </a:r>
          </a:p>
          <a:p>
            <a:pPr marL="0" indent="0">
              <a:spcBef>
                <a:spcPts val="0"/>
              </a:spcBef>
              <a:buNone/>
            </a:pPr>
            <a:r>
              <a:rPr lang="en-US" sz="2400" smtClean="0">
                <a:latin typeface="Times New Roman" pitchFamily="18" charset="0"/>
                <a:cs typeface="Times New Roman" pitchFamily="18" charset="0"/>
              </a:rPr>
              <a:t>- Đi cầu thường xuyên; ra mồ hôi; tăng sự thèm ăn</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382735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3446"/>
            <a:ext cx="8229600" cy="1143000"/>
          </a:xfrm>
        </p:spPr>
        <p:txBody>
          <a:bodyPr/>
          <a:lstStyle/>
          <a:p>
            <a:r>
              <a:rPr lang="en-US" smtClean="0"/>
              <a:t>Điều trị</a:t>
            </a:r>
            <a:endParaRPr lang="en-US"/>
          </a:p>
        </p:txBody>
      </p:sp>
      <p:sp>
        <p:nvSpPr>
          <p:cNvPr id="3" name="Chỗ dành sẵn cho Nội dung 2"/>
          <p:cNvSpPr>
            <a:spLocks noGrp="1"/>
          </p:cNvSpPr>
          <p:nvPr>
            <p:ph idx="1"/>
          </p:nvPr>
        </p:nvSpPr>
        <p:spPr>
          <a:xfrm>
            <a:off x="457200" y="914400"/>
            <a:ext cx="8229600" cy="5791200"/>
          </a:xfrm>
        </p:spPr>
        <p:txBody>
          <a:bodyPr>
            <a:normAutofit/>
          </a:bodyPr>
          <a:lstStyle/>
          <a:p>
            <a:pPr marL="0" indent="0">
              <a:spcBef>
                <a:spcPts val="0"/>
              </a:spcBef>
              <a:buNone/>
            </a:pPr>
            <a:r>
              <a:rPr lang="en-US" sz="2400" b="1" smtClean="0">
                <a:latin typeface="Times New Roman" pitchFamily="18" charset="0"/>
                <a:cs typeface="Times New Roman" pitchFamily="18" charset="0"/>
              </a:rPr>
              <a:t>1. Điều trị nội khoa: </a:t>
            </a:r>
          </a:p>
          <a:p>
            <a:pPr marL="0" indent="0">
              <a:spcBef>
                <a:spcPts val="0"/>
              </a:spcBef>
              <a:buNone/>
            </a:pPr>
            <a:r>
              <a:rPr lang="en-US" sz="2400" smtClean="0">
                <a:latin typeface="Times New Roman" pitchFamily="18" charset="0"/>
                <a:cs typeface="Times New Roman" pitchFamily="18" charset="0"/>
              </a:rPr>
              <a:t>Thuốc kháng giáp </a:t>
            </a:r>
          </a:p>
          <a:p>
            <a:pPr marL="0" indent="0">
              <a:spcBef>
                <a:spcPts val="0"/>
              </a:spcBef>
              <a:buNone/>
            </a:pPr>
            <a:endParaRPr lang="en-US" sz="2400" smtClean="0">
              <a:latin typeface="Times New Roman" pitchFamily="18" charset="0"/>
              <a:cs typeface="Times New Roman" pitchFamily="18" charset="0"/>
            </a:endParaRPr>
          </a:p>
          <a:p>
            <a:pPr marL="0" indent="0">
              <a:spcBef>
                <a:spcPts val="0"/>
              </a:spcBef>
              <a:buNone/>
            </a:pPr>
            <a:r>
              <a:rPr lang="en-US" sz="2400" smtClean="0">
                <a:latin typeface="Times New Roman" pitchFamily="18" charset="0"/>
                <a:cs typeface="Times New Roman" pitchFamily="18" charset="0"/>
              </a:rPr>
              <a:t>Propylthiouracil 		    Methimazole	</a:t>
            </a:r>
          </a:p>
          <a:p>
            <a:pPr marL="0" indent="0">
              <a:spcBef>
                <a:spcPts val="0"/>
              </a:spcBef>
              <a:buNone/>
            </a:pPr>
            <a:r>
              <a:rPr lang="en-US" sz="2400" smtClean="0">
                <a:latin typeface="Times New Roman" pitchFamily="18" charset="0"/>
                <a:cs typeface="Times New Roman" pitchFamily="18" charset="0"/>
              </a:rPr>
              <a:t>(30.000đ/lọ 100v)		    (74.400/lọ 100v)</a:t>
            </a:r>
          </a:p>
          <a:p>
            <a:pPr marL="0" indent="0">
              <a:spcBef>
                <a:spcPts val="0"/>
              </a:spcBef>
              <a:buNone/>
            </a:pPr>
            <a:endParaRPr lang="en-US" sz="2400" smtClean="0">
              <a:latin typeface="Times New Roman" pitchFamily="18" charset="0"/>
              <a:cs typeface="Times New Roman" pitchFamily="18" charset="0"/>
            </a:endParaRPr>
          </a:p>
          <a:p>
            <a:pPr marL="0" indent="0">
              <a:spcBef>
                <a:spcPts val="0"/>
              </a:spcBef>
              <a:buNone/>
            </a:pPr>
            <a:endParaRPr lang="en-US" sz="2400">
              <a:latin typeface="Times New Roman" pitchFamily="18" charset="0"/>
              <a:cs typeface="Times New Roman" pitchFamily="18" charset="0"/>
            </a:endParaRPr>
          </a:p>
          <a:p>
            <a:pPr marL="0" indent="0">
              <a:spcBef>
                <a:spcPts val="0"/>
              </a:spcBef>
              <a:buNone/>
            </a:pPr>
            <a:r>
              <a:rPr lang="en-US" sz="2400" b="1" smtClean="0">
                <a:latin typeface="Times New Roman" pitchFamily="18" charset="0"/>
                <a:cs typeface="Times New Roman" pitchFamily="18" charset="0"/>
              </a:rPr>
              <a:t>2. Điều trị ngoại khoa:</a:t>
            </a:r>
          </a:p>
          <a:p>
            <a:pPr marL="0" indent="0">
              <a:buNone/>
            </a:pPr>
            <a:r>
              <a:rPr lang="vi-VN" sz="2400" smtClean="0">
                <a:latin typeface="Times New Roman" pitchFamily="18" charset="0"/>
                <a:cs typeface="Times New Roman" pitchFamily="18" charset="0"/>
              </a:rPr>
              <a:t>Nếu </a:t>
            </a:r>
            <a:r>
              <a:rPr lang="vi-VN" sz="2400">
                <a:latin typeface="Times New Roman" pitchFamily="18" charset="0"/>
                <a:cs typeface="Times New Roman" pitchFamily="18" charset="0"/>
              </a:rPr>
              <a:t>không thể chịu được thuốc kháng giáp và không muốn dùng iốt phóng xạ trị liệu, có thể phẫu thuật tuyến giáp, mặc dù đây là một tùy chọn chỉ trong một vài trường hợp.</a:t>
            </a:r>
          </a:p>
          <a:p>
            <a:pPr marL="0" indent="0">
              <a:buNone/>
            </a:pPr>
            <a:r>
              <a:rPr lang="vi-VN" sz="2400" b="1" smtClean="0">
                <a:latin typeface="Times New Roman" pitchFamily="18" charset="0"/>
                <a:cs typeface="Times New Roman" pitchFamily="18" charset="0"/>
              </a:rPr>
              <a:t>3</a:t>
            </a:r>
            <a:r>
              <a:rPr lang="en-US" sz="2400" b="1" smtClean="0">
                <a:latin typeface="Times New Roman" pitchFamily="18" charset="0"/>
                <a:cs typeface="Times New Roman" pitchFamily="18" charset="0"/>
              </a:rPr>
              <a:t>.</a:t>
            </a:r>
            <a:r>
              <a:rPr lang="vi-VN" sz="2400" b="1" smtClean="0">
                <a:latin typeface="Times New Roman" pitchFamily="18" charset="0"/>
                <a:cs typeface="Times New Roman" pitchFamily="18" charset="0"/>
              </a:rPr>
              <a:t> </a:t>
            </a:r>
            <a:r>
              <a:rPr lang="vi-VN" sz="2400" b="1">
                <a:latin typeface="Times New Roman" pitchFamily="18" charset="0"/>
                <a:cs typeface="Times New Roman" pitchFamily="18" charset="0"/>
              </a:rPr>
              <a:t>Điều trị bằng đồng vị phóng </a:t>
            </a:r>
            <a:r>
              <a:rPr lang="vi-VN" sz="2400" b="1">
                <a:latin typeface="Times New Roman" pitchFamily="18" charset="0"/>
                <a:cs typeface="Times New Roman" pitchFamily="18" charset="0"/>
              </a:rPr>
              <a:t>xạ </a:t>
            </a:r>
            <a:r>
              <a:rPr lang="vi-VN" sz="2400" b="1" smtClean="0">
                <a:latin typeface="Times New Roman" pitchFamily="18" charset="0"/>
                <a:cs typeface="Times New Roman" pitchFamily="18" charset="0"/>
              </a:rPr>
              <a:t>I131</a:t>
            </a:r>
            <a:r>
              <a:rPr lang="en-US" sz="2400" b="1" smtClean="0">
                <a:latin typeface="Times New Roman" pitchFamily="18" charset="0"/>
                <a:cs typeface="Times New Roman" pitchFamily="18" charset="0"/>
              </a:rPr>
              <a:t>:</a:t>
            </a:r>
            <a:r>
              <a:rPr lang="vi-VN" sz="2400" b="1" smtClean="0">
                <a:latin typeface="Times New Roman" pitchFamily="18" charset="0"/>
                <a:cs typeface="Times New Roman" pitchFamily="18" charset="0"/>
              </a:rPr>
              <a:t> </a:t>
            </a:r>
            <a:endParaRPr lang="vi-VN" sz="2400" b="1">
              <a:latin typeface="Times New Roman" pitchFamily="18" charset="0"/>
              <a:cs typeface="Times New Roman" pitchFamily="18" charset="0"/>
            </a:endParaRPr>
          </a:p>
          <a:p>
            <a:pPr marL="0" indent="0">
              <a:buNone/>
            </a:pPr>
            <a:r>
              <a:rPr lang="en-US" sz="2400">
                <a:latin typeface="Times New Roman" pitchFamily="18" charset="0"/>
                <a:cs typeface="Times New Roman" pitchFamily="18" charset="0"/>
              </a:rPr>
              <a:t>I</a:t>
            </a:r>
            <a:r>
              <a:rPr lang="vi-VN" sz="2400" smtClean="0">
                <a:latin typeface="Times New Roman" pitchFamily="18" charset="0"/>
                <a:cs typeface="Times New Roman" pitchFamily="18" charset="0"/>
              </a:rPr>
              <a:t>ốt </a:t>
            </a:r>
            <a:r>
              <a:rPr lang="vi-VN" sz="2400">
                <a:latin typeface="Times New Roman" pitchFamily="18" charset="0"/>
                <a:cs typeface="Times New Roman" pitchFamily="18" charset="0"/>
              </a:rPr>
              <a:t>phóng xạ. Uống iốt phóng xạ được hấp thu bởi tuyến giáp, nó thu nhỏ tuyến và các triệu chứng giảm dần, thường là trong vòng 3 - 6 tháng.</a:t>
            </a:r>
            <a:endParaRPr lang="en-US" sz="2400">
              <a:latin typeface="Times New Roman" pitchFamily="18" charset="0"/>
              <a:cs typeface="Times New Roman" pitchFamily="18" charset="0"/>
            </a:endParaRPr>
          </a:p>
          <a:p>
            <a:pPr marL="0" indent="0">
              <a:spcBef>
                <a:spcPts val="0"/>
              </a:spcBef>
              <a:buNone/>
            </a:pPr>
            <a:endParaRPr lang="en-US" sz="2400" smtClean="0">
              <a:latin typeface="Times New Roman" pitchFamily="18" charset="0"/>
              <a:cs typeface="Times New Roman" pitchFamily="18" charset="0"/>
            </a:endParaRPr>
          </a:p>
        </p:txBody>
      </p:sp>
      <p:pic>
        <p:nvPicPr>
          <p:cNvPr id="4" name="Ản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733" y="1589478"/>
            <a:ext cx="1708067" cy="1928812"/>
          </a:xfrm>
          <a:prstGeom prst="rect">
            <a:avLst/>
          </a:prstGeom>
        </p:spPr>
      </p:pic>
      <p:pic>
        <p:nvPicPr>
          <p:cNvPr id="5" name="Ả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11630"/>
            <a:ext cx="2286000" cy="1644650"/>
          </a:xfrm>
          <a:prstGeom prst="rect">
            <a:avLst/>
          </a:prstGeom>
        </p:spPr>
      </p:pic>
    </p:spTree>
    <p:extLst>
      <p:ext uri="{BB962C8B-B14F-4D97-AF65-F5344CB8AC3E}">
        <p14:creationId xmlns:p14="http://schemas.microsoft.com/office/powerpoint/2010/main" val="2799906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ội dung 2"/>
          <p:cNvSpPr>
            <a:spLocks noGrp="1"/>
          </p:cNvSpPr>
          <p:nvPr>
            <p:ph idx="1"/>
          </p:nvPr>
        </p:nvSpPr>
        <p:spPr>
          <a:xfrm>
            <a:off x="0" y="0"/>
            <a:ext cx="6324600" cy="6858000"/>
          </a:xfrm>
        </p:spPr>
        <p:txBody>
          <a:bodyPr>
            <a:normAutofit/>
          </a:bodyPr>
          <a:lstStyle/>
          <a:p>
            <a:pPr marL="0" indent="0">
              <a:buNone/>
            </a:pPr>
            <a:r>
              <a:rPr lang="en-US" sz="2400" b="1" smtClean="0">
                <a:latin typeface="Times New Roman" pitchFamily="18" charset="0"/>
                <a:cs typeface="Times New Roman" pitchFamily="18" charset="0"/>
              </a:rPr>
              <a:t>4.</a:t>
            </a:r>
            <a:r>
              <a:rPr lang="vi-VN" sz="2400" b="1" smtClean="0">
                <a:latin typeface="Times New Roman" pitchFamily="18" charset="0"/>
                <a:cs typeface="Times New Roman" pitchFamily="18" charset="0"/>
              </a:rPr>
              <a:t> </a:t>
            </a:r>
            <a:r>
              <a:rPr lang="vi-VN" sz="2400" b="1">
                <a:latin typeface="Times New Roman" pitchFamily="18" charset="0"/>
                <a:cs typeface="Times New Roman" pitchFamily="18" charset="0"/>
              </a:rPr>
              <a:t>Điều trị </a:t>
            </a:r>
            <a:r>
              <a:rPr lang="vi-VN" sz="2400" b="1">
                <a:latin typeface="Times New Roman" pitchFamily="18" charset="0"/>
                <a:cs typeface="Times New Roman" pitchFamily="18" charset="0"/>
              </a:rPr>
              <a:t>biến </a:t>
            </a:r>
            <a:r>
              <a:rPr lang="vi-VN" sz="2400" b="1" smtClean="0">
                <a:latin typeface="Times New Roman" pitchFamily="18" charset="0"/>
                <a:cs typeface="Times New Roman" pitchFamily="18" charset="0"/>
              </a:rPr>
              <a:t>chứng</a:t>
            </a:r>
            <a:r>
              <a:rPr lang="en-US" sz="2400" b="1" smtClean="0">
                <a:latin typeface="Times New Roman" pitchFamily="18" charset="0"/>
                <a:cs typeface="Times New Roman" pitchFamily="18" charset="0"/>
              </a:rPr>
              <a:t>:</a:t>
            </a:r>
            <a:endParaRPr lang="vi-VN" sz="2400" b="1">
              <a:latin typeface="Times New Roman" pitchFamily="18" charset="0"/>
              <a:cs typeface="Times New Roman" pitchFamily="18" charset="0"/>
            </a:endParaRPr>
          </a:p>
          <a:p>
            <a:pPr marL="0" indent="0">
              <a:buNone/>
            </a:pPr>
            <a:r>
              <a:rPr lang="en-US" sz="2400" smtClean="0">
                <a:latin typeface="+mj-lt"/>
              </a:rPr>
              <a:t>- </a:t>
            </a:r>
            <a:r>
              <a:rPr lang="vi-VN" sz="2400" smtClean="0">
                <a:latin typeface="+mj-lt"/>
              </a:rPr>
              <a:t>Vấn </a:t>
            </a:r>
            <a:r>
              <a:rPr lang="vi-VN" sz="2400">
                <a:latin typeface="+mj-lt"/>
              </a:rPr>
              <a:t>đề về tim. Một số trong những biến chứng nghiêm trọng </a:t>
            </a:r>
            <a:r>
              <a:rPr lang="vi-VN" sz="2400">
                <a:latin typeface="+mj-lt"/>
              </a:rPr>
              <a:t>nhất </a:t>
            </a:r>
            <a:r>
              <a:rPr lang="vi-VN" sz="2400" smtClean="0">
                <a:latin typeface="+mj-lt"/>
              </a:rPr>
              <a:t>của</a:t>
            </a:r>
            <a:r>
              <a:rPr lang="en-US" sz="2400" smtClean="0">
                <a:latin typeface="+mj-lt"/>
              </a:rPr>
              <a:t> </a:t>
            </a:r>
            <a:r>
              <a:rPr lang="vi-VN" sz="2400" smtClean="0">
                <a:latin typeface="+mj-lt"/>
              </a:rPr>
              <a:t>cường </a:t>
            </a:r>
            <a:r>
              <a:rPr lang="vi-VN" sz="2400">
                <a:latin typeface="+mj-lt"/>
              </a:rPr>
              <a:t>giáp liên quan đến tim</a:t>
            </a:r>
            <a:r>
              <a:rPr lang="vi-VN" sz="2400">
                <a:latin typeface="+mj-lt"/>
              </a:rPr>
              <a:t>. </a:t>
            </a:r>
            <a:endParaRPr lang="vi-VN" sz="2400" smtClean="0">
              <a:latin typeface="+mj-lt"/>
            </a:endParaRPr>
          </a:p>
          <a:p>
            <a:pPr marL="0" indent="0">
              <a:buNone/>
            </a:pPr>
            <a:r>
              <a:rPr lang="en-US" sz="2400" smtClean="0">
                <a:latin typeface="+mj-lt"/>
              </a:rPr>
              <a:t>- </a:t>
            </a:r>
            <a:r>
              <a:rPr lang="vi-VN" sz="2400" smtClean="0">
                <a:latin typeface="+mj-lt"/>
              </a:rPr>
              <a:t>Giòn </a:t>
            </a:r>
            <a:r>
              <a:rPr lang="vi-VN" sz="2400">
                <a:latin typeface="+mj-lt"/>
              </a:rPr>
              <a:t>xương. Quá nhiều hormon tuyến giáp cản trở khả năng kết hợp canxi vào xương của cơ thể</a:t>
            </a:r>
            <a:r>
              <a:rPr lang="vi-VN" sz="2400">
                <a:latin typeface="+mj-lt"/>
              </a:rPr>
              <a:t>. </a:t>
            </a:r>
            <a:endParaRPr lang="vi-VN" sz="2400" smtClean="0">
              <a:latin typeface="+mj-lt"/>
            </a:endParaRPr>
          </a:p>
          <a:p>
            <a:pPr marL="0" indent="0">
              <a:buNone/>
            </a:pPr>
            <a:r>
              <a:rPr lang="en-US" sz="2400" smtClean="0">
                <a:latin typeface="+mj-lt"/>
              </a:rPr>
              <a:t>- </a:t>
            </a:r>
            <a:r>
              <a:rPr lang="vi-VN" sz="2400" smtClean="0">
                <a:latin typeface="+mj-lt"/>
              </a:rPr>
              <a:t>Vấn đề mắt. Những người có vấn cường giáp phát triển các vấn đề về mắt, trong đó mắt phồng lên, mắt đỏ hoặc sưng, nhạy cảm với ánh sáng và mờ hoặc nhìn đôi. </a:t>
            </a:r>
          </a:p>
          <a:p>
            <a:pPr marL="0" indent="0">
              <a:buNone/>
            </a:pPr>
            <a:r>
              <a:rPr lang="en-US" sz="2400" smtClean="0">
                <a:latin typeface="+mj-lt"/>
              </a:rPr>
              <a:t>- </a:t>
            </a:r>
            <a:r>
              <a:rPr lang="vi-VN" sz="2400" smtClean="0">
                <a:latin typeface="+mj-lt"/>
              </a:rPr>
              <a:t>Đỏ</a:t>
            </a:r>
            <a:r>
              <a:rPr lang="vi-VN" sz="2400">
                <a:latin typeface="+mj-lt"/>
              </a:rPr>
              <a:t>, sưng da. Trong trường hợp hiếm, những người Graves phát triển vấn đề về da, có ảnh hưởng đến da, gây mẩn đỏ và sưng, thường trên mào xương chày và bàn chân.</a:t>
            </a:r>
          </a:p>
          <a:p>
            <a:pPr marL="0" indent="0">
              <a:buNone/>
            </a:pPr>
            <a:r>
              <a:rPr lang="en-US" sz="2400" smtClean="0">
                <a:latin typeface="+mj-lt"/>
              </a:rPr>
              <a:t>- </a:t>
            </a:r>
            <a:r>
              <a:rPr lang="vi-VN" sz="2400" smtClean="0">
                <a:latin typeface="+mj-lt"/>
              </a:rPr>
              <a:t>Cơn </a:t>
            </a:r>
            <a:r>
              <a:rPr lang="vi-VN" sz="2400">
                <a:latin typeface="+mj-lt"/>
              </a:rPr>
              <a:t>cường giáp cấp. Cường giáp cũng có nguy cơ cơn cường giáp cấp, là sự tăng đột ngột các triệu chứng.</a:t>
            </a:r>
          </a:p>
          <a:p>
            <a:pPr>
              <a:buFontTx/>
              <a:buChar char="-"/>
            </a:pPr>
            <a:endParaRPr lang="vi-VN" sz="2400">
              <a:latin typeface="+mj-lt"/>
            </a:endParaRPr>
          </a:p>
          <a:p>
            <a:pPr>
              <a:buFontTx/>
              <a:buChar char="-"/>
            </a:pPr>
            <a:endParaRPr lang="en-US" sz="2400">
              <a:latin typeface="+mj-lt"/>
            </a:endParaRPr>
          </a:p>
          <a:p>
            <a:pPr marL="0" indent="0">
              <a:buNone/>
            </a:pPr>
            <a:endParaRPr lang="en-US" sz="2400">
              <a:latin typeface="+mj-lt"/>
            </a:endParaRPr>
          </a:p>
        </p:txBody>
      </p:sp>
      <p:pic>
        <p:nvPicPr>
          <p:cNvPr id="6" name="Picture 2" descr="C:\Users\Admin\Downloads\Loi-mat-o-benh-based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57200"/>
            <a:ext cx="28575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91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9378"/>
            <a:ext cx="8229600" cy="828822"/>
          </a:xfrm>
        </p:spPr>
        <p:txBody>
          <a:bodyPr/>
          <a:lstStyle/>
          <a:p>
            <a:r>
              <a:rPr lang="en-US" smtClean="0"/>
              <a:t>Suy giáp</a:t>
            </a:r>
            <a:endParaRPr lang="en-US"/>
          </a:p>
        </p:txBody>
      </p:sp>
      <p:sp>
        <p:nvSpPr>
          <p:cNvPr id="3" name="Chỗ dành sẵn cho Nội dung 2"/>
          <p:cNvSpPr>
            <a:spLocks noGrp="1"/>
          </p:cNvSpPr>
          <p:nvPr>
            <p:ph idx="1"/>
          </p:nvPr>
        </p:nvSpPr>
        <p:spPr>
          <a:xfrm>
            <a:off x="533400" y="762000"/>
            <a:ext cx="8229600" cy="4525963"/>
          </a:xfrm>
        </p:spPr>
        <p:txBody>
          <a:bodyPr>
            <a:noAutofit/>
          </a:bodyPr>
          <a:lstStyle/>
          <a:p>
            <a:pPr marL="0" indent="0">
              <a:spcBef>
                <a:spcPts val="0"/>
              </a:spcBef>
              <a:buNone/>
            </a:pPr>
            <a:r>
              <a:rPr lang="en-US" sz="2400" b="1" smtClean="0">
                <a:latin typeface="Times New Roman" pitchFamily="18" charset="0"/>
                <a:cs typeface="Times New Roman" pitchFamily="18" charset="0"/>
              </a:rPr>
              <a:t>1. Định nghĩa:</a:t>
            </a:r>
          </a:p>
          <a:p>
            <a:pPr marL="0" indent="0">
              <a:spcBef>
                <a:spcPts val="0"/>
              </a:spcBef>
              <a:buNone/>
            </a:pPr>
            <a:r>
              <a:rPr lang="vi-VN" sz="2400" smtClean="0">
                <a:latin typeface="Times New Roman" pitchFamily="18" charset="0"/>
                <a:cs typeface="Times New Roman" pitchFamily="18" charset="0"/>
              </a:rPr>
              <a:t>Suy giáp (SG) là một bệnh</a:t>
            </a:r>
            <a:r>
              <a:rPr lang="en-US" sz="2400" smtClean="0">
                <a:latin typeface="Times New Roman" pitchFamily="18" charset="0"/>
                <a:cs typeface="Times New Roman" pitchFamily="18" charset="0"/>
              </a:rPr>
              <a:t> cảnh</a:t>
            </a:r>
            <a:r>
              <a:rPr lang="vi-VN" sz="2400" smtClean="0">
                <a:latin typeface="Times New Roman" pitchFamily="18" charset="0"/>
                <a:cs typeface="Times New Roman" pitchFamily="18" charset="0"/>
              </a:rPr>
              <a:t> do sự thiếu hụt hormone giáp, gây những tổn thương ở mô, và rối loạn chuyển hóa</a:t>
            </a:r>
            <a:endParaRPr lang="en-US" sz="2400" smtClean="0">
              <a:latin typeface="Times New Roman" pitchFamily="18" charset="0"/>
              <a:cs typeface="Times New Roman" pitchFamily="18" charset="0"/>
            </a:endParaRPr>
          </a:p>
          <a:p>
            <a:pPr marL="0" indent="0">
              <a:spcBef>
                <a:spcPts val="0"/>
              </a:spcBef>
              <a:buNone/>
            </a:pPr>
            <a:r>
              <a:rPr lang="en-US" sz="2400" b="1" smtClean="0">
                <a:latin typeface="Times New Roman" pitchFamily="18" charset="0"/>
                <a:cs typeface="Times New Roman" pitchFamily="18" charset="0"/>
              </a:rPr>
              <a:t>2.</a:t>
            </a:r>
            <a:r>
              <a:rPr lang="en-US" sz="2400" b="1" smtClean="0">
                <a:latin typeface="Times New Roman" pitchFamily="18" charset="0"/>
                <a:cs typeface="Times New Roman" pitchFamily="18" charset="0"/>
              </a:rPr>
              <a:t> Nguyên nhân:</a:t>
            </a:r>
          </a:p>
          <a:p>
            <a:pPr marL="0" indent="0">
              <a:spcBef>
                <a:spcPts val="0"/>
              </a:spcBef>
              <a:buNone/>
            </a:pPr>
            <a:r>
              <a:rPr lang="en-US" sz="2400" smtClean="0">
                <a:latin typeface="Times New Roman" pitchFamily="18" charset="0"/>
                <a:cs typeface="Times New Roman" pitchFamily="18" charset="0"/>
              </a:rPr>
              <a:t>- Suy giáp tiên phát:</a:t>
            </a:r>
          </a:p>
          <a:p>
            <a:pPr marL="0" indent="0">
              <a:spcBef>
                <a:spcPts val="0"/>
              </a:spcBef>
              <a:buNone/>
            </a:pPr>
            <a:r>
              <a:rPr lang="en-US" sz="2400" smtClean="0">
                <a:latin typeface="Times New Roman" pitchFamily="18" charset="0"/>
                <a:cs typeface="Times New Roman" pitchFamily="18" charset="0"/>
              </a:rPr>
              <a:t>+ T</a:t>
            </a:r>
            <a:r>
              <a:rPr lang="vi-VN" sz="2400" smtClean="0">
                <a:latin typeface="Times New Roman" pitchFamily="18" charset="0"/>
                <a:cs typeface="Times New Roman" pitchFamily="18" charset="0"/>
              </a:rPr>
              <a:t>ổn thương tại chính tuyến giá</a:t>
            </a:r>
            <a:r>
              <a:rPr lang="en-US" sz="2400" smtClean="0">
                <a:latin typeface="Times New Roman" pitchFamily="18" charset="0"/>
                <a:cs typeface="Times New Roman" pitchFamily="18" charset="0"/>
              </a:rPr>
              <a:t>p (90%)</a:t>
            </a:r>
          </a:p>
          <a:p>
            <a:pPr marL="0" indent="0">
              <a:spcBef>
                <a:spcPts val="0"/>
              </a:spcBef>
              <a:buNone/>
            </a:pPr>
            <a:r>
              <a:rPr lang="en-US" sz="2400" smtClean="0">
                <a:latin typeface="Times New Roman" pitchFamily="18" charset="0"/>
                <a:cs typeface="Times New Roman" pitchFamily="18" charset="0"/>
              </a:rPr>
              <a:t>+ Viêm tuyến giáp Hashimoto</a:t>
            </a:r>
          </a:p>
          <a:p>
            <a:pPr marL="0" indent="0">
              <a:spcBef>
                <a:spcPts val="0"/>
              </a:spcBef>
              <a:buNone/>
            </a:pPr>
            <a:r>
              <a:rPr lang="en-US" sz="2400" smtClean="0">
                <a:latin typeface="Times New Roman" pitchFamily="18" charset="0"/>
                <a:cs typeface="Times New Roman" pitchFamily="18" charset="0"/>
              </a:rPr>
              <a:t>+ Tai biến do điều trị</a:t>
            </a:r>
          </a:p>
          <a:p>
            <a:pPr marL="0" indent="0">
              <a:spcBef>
                <a:spcPts val="0"/>
              </a:spcBef>
              <a:buNone/>
            </a:pPr>
            <a:r>
              <a:rPr lang="en-US" sz="2400" smtClean="0">
                <a:latin typeface="Times New Roman" pitchFamily="18" charset="0"/>
                <a:cs typeface="Times New Roman" pitchFamily="18" charset="0"/>
              </a:rPr>
              <a:t>+ Suy giáp do thiếu iode</a:t>
            </a:r>
          </a:p>
          <a:p>
            <a:pPr marL="0" indent="0">
              <a:spcBef>
                <a:spcPts val="0"/>
              </a:spcBef>
              <a:buNone/>
            </a:pPr>
            <a:r>
              <a:rPr lang="en-US" sz="2400" smtClean="0">
                <a:latin typeface="Times New Roman" pitchFamily="18" charset="0"/>
                <a:cs typeface="Times New Roman" pitchFamily="18" charset="0"/>
              </a:rPr>
              <a:t>+ Viêm tuyến giáp bán cấp, viêm giáp sau sinh</a:t>
            </a:r>
          </a:p>
          <a:p>
            <a:pPr marL="0" indent="0">
              <a:spcBef>
                <a:spcPts val="0"/>
              </a:spcBef>
              <a:buNone/>
            </a:pPr>
            <a:r>
              <a:rPr lang="en-US" sz="2400" smtClean="0">
                <a:latin typeface="Times New Roman" pitchFamily="18" charset="0"/>
                <a:cs typeface="Times New Roman" pitchFamily="18" charset="0"/>
              </a:rPr>
              <a:t>+ Các nguyên nhân khác: Lithium: điều trị bệnh tâm thần….</a:t>
            </a:r>
          </a:p>
          <a:p>
            <a:pPr marL="0" indent="0">
              <a:spcBef>
                <a:spcPts val="0"/>
              </a:spcBef>
              <a:buNone/>
            </a:pPr>
            <a:r>
              <a:rPr lang="en-US" sz="2400" smtClean="0">
                <a:latin typeface="Times New Roman" pitchFamily="18" charset="0"/>
                <a:cs typeface="Times New Roman" pitchFamily="18" charset="0"/>
              </a:rPr>
              <a:t>- Suy giáp thứ phát</a:t>
            </a:r>
          </a:p>
          <a:p>
            <a:pPr marL="0" indent="0">
              <a:spcBef>
                <a:spcPts val="0"/>
              </a:spcBef>
              <a:buNone/>
            </a:pPr>
            <a:r>
              <a:rPr lang="en-US" sz="2400" smtClean="0">
                <a:latin typeface="Times New Roman" pitchFamily="18" charset="0"/>
                <a:cs typeface="Times New Roman" pitchFamily="18" charset="0"/>
              </a:rPr>
              <a:t>+ Suy tuyến yên </a:t>
            </a:r>
          </a:p>
          <a:p>
            <a:pPr marL="0" indent="0">
              <a:spcBef>
                <a:spcPts val="0"/>
              </a:spcBef>
              <a:buNone/>
            </a:pPr>
            <a:r>
              <a:rPr lang="en-US" sz="2400" smtClean="0">
                <a:latin typeface="Times New Roman" pitchFamily="18" charset="0"/>
                <a:cs typeface="Times New Roman" pitchFamily="18" charset="0"/>
              </a:rPr>
              <a:t>+ Suy giáp đệ tam cấp. Do rối loạn chức năng hướng yên giáp tại vùng dưới đồi, bệnh cảnh hiếm. </a:t>
            </a:r>
          </a:p>
          <a:p>
            <a:pPr marL="0" indent="0">
              <a:spcBef>
                <a:spcPts val="0"/>
              </a:spcBef>
              <a:buNone/>
            </a:pPr>
            <a:r>
              <a:rPr lang="en-US" sz="2400" smtClean="0">
                <a:latin typeface="Times New Roman" pitchFamily="18" charset="0"/>
                <a:cs typeface="Times New Roman" pitchFamily="18" charset="0"/>
              </a:rPr>
              <a:t>+Suy giáp do đề kháng hormone giáp ở ngoại biên. Bệnh ít gặp.</a:t>
            </a:r>
          </a:p>
          <a:p>
            <a:pPr>
              <a:spcBef>
                <a:spcPts val="0"/>
              </a:spcBef>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408283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ội dung 2"/>
          <p:cNvSpPr>
            <a:spLocks noGrp="1"/>
          </p:cNvSpPr>
          <p:nvPr>
            <p:ph idx="1"/>
          </p:nvPr>
        </p:nvSpPr>
        <p:spPr>
          <a:xfrm>
            <a:off x="0" y="0"/>
            <a:ext cx="9144000" cy="6126163"/>
          </a:xfrm>
        </p:spPr>
        <p:txBody>
          <a:bodyPr>
            <a:normAutofit/>
          </a:bodyPr>
          <a:lstStyle/>
          <a:p>
            <a:pPr marL="0" indent="0">
              <a:spcBef>
                <a:spcPts val="0"/>
              </a:spcBef>
              <a:buNone/>
            </a:pPr>
            <a:r>
              <a:rPr lang="en-US" sz="2400" b="1" smtClean="0">
                <a:latin typeface="Times New Roman" pitchFamily="18" charset="0"/>
                <a:cs typeface="Times New Roman" pitchFamily="18" charset="0"/>
              </a:rPr>
              <a:t>3. Triệu chứng:</a:t>
            </a:r>
          </a:p>
          <a:p>
            <a:pPr marL="0" indent="0">
              <a:spcBef>
                <a:spcPts val="0"/>
              </a:spcBef>
              <a:buNone/>
            </a:pPr>
            <a:r>
              <a:rPr lang="en-US" sz="2400" b="1" smtClean="0">
                <a:latin typeface="Times New Roman" pitchFamily="18" charset="0"/>
                <a:cs typeface="Times New Roman" pitchFamily="18" charset="0"/>
              </a:rPr>
              <a:t>a) Lâm sàng suy giáp tiên phát:</a:t>
            </a:r>
          </a:p>
          <a:p>
            <a:pPr marL="0" indent="0">
              <a:spcBef>
                <a:spcPts val="0"/>
              </a:spcBef>
              <a:buNone/>
            </a:pPr>
            <a:r>
              <a:rPr lang="en-US" sz="2400" smtClean="0">
                <a:latin typeface="Times New Roman" pitchFamily="18" charset="0"/>
                <a:cs typeface="Times New Roman" pitchFamily="18" charset="0"/>
              </a:rPr>
              <a:t>- Bệnh phù niêm: xuất hiện từ từ dễ lẫn với các triệu chứng của mãn kinh.</a:t>
            </a:r>
          </a:p>
          <a:p>
            <a:pPr marL="0" indent="0">
              <a:spcBef>
                <a:spcPts val="0"/>
              </a:spcBef>
              <a:buNone/>
            </a:pPr>
            <a:r>
              <a:rPr lang="vi-VN" sz="2400" smtClean="0">
                <a:latin typeface="Times New Roman" pitchFamily="18" charset="0"/>
                <a:cs typeface="Times New Roman" pitchFamily="18" charset="0"/>
              </a:rPr>
              <a:t>Các triệu chứng thường có trong suy giáp</a:t>
            </a:r>
            <a:r>
              <a:rPr lang="en-US" sz="2400" smtClean="0">
                <a:latin typeface="Times New Roman" pitchFamily="18" charset="0"/>
                <a:cs typeface="Times New Roman" pitchFamily="18" charset="0"/>
              </a:rPr>
              <a:t>: giảm chuyển hóa, tim mạch, rụng long, táo bọn, chuột rút,....</a:t>
            </a:r>
          </a:p>
          <a:p>
            <a:pPr marL="0" indent="0">
              <a:spcBef>
                <a:spcPts val="0"/>
              </a:spcBef>
              <a:buNone/>
            </a:pPr>
            <a:r>
              <a:rPr lang="en-US" sz="2400" smtClean="0">
                <a:latin typeface="Times New Roman" pitchFamily="18" charset="0"/>
                <a:cs typeface="Times New Roman" pitchFamily="18" charset="0"/>
              </a:rPr>
              <a:t>- Hôn mê suy giáp: </a:t>
            </a:r>
            <a:r>
              <a:rPr lang="vi-VN" sz="2400" smtClean="0">
                <a:latin typeface="Times New Roman" pitchFamily="18" charset="0"/>
                <a:cs typeface="Times New Roman" pitchFamily="18" charset="0"/>
              </a:rPr>
              <a:t>biến chứng nặng của suy giáp</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chỉ gặp ở xứ lạnh, </a:t>
            </a:r>
            <a:r>
              <a:rPr lang="en-US" sz="2400" smtClean="0">
                <a:latin typeface="Times New Roman" pitchFamily="18" charset="0"/>
                <a:cs typeface="Times New Roman" pitchFamily="18" charset="0"/>
              </a:rPr>
              <a:t>do</a:t>
            </a:r>
            <a:r>
              <a:rPr lang="vi-VN" sz="2400" smtClean="0">
                <a:latin typeface="Times New Roman" pitchFamily="18" charset="0"/>
                <a:cs typeface="Times New Roman" pitchFamily="18" charset="0"/>
              </a:rPr>
              <a:t> điều trị không đầy đủ hoặc không được điều trị, với các yếu tố thuận lợi như: nhiễm trùng, phẩu thuật, chấn thương,</a:t>
            </a:r>
            <a:r>
              <a:rPr lang="en-US" sz="2400" smtClean="0">
                <a:latin typeface="Times New Roman" pitchFamily="18" charset="0"/>
                <a:cs typeface="Times New Roman" pitchFamily="18" charset="0"/>
              </a:rPr>
              <a:t> n</a:t>
            </a:r>
            <a:r>
              <a:rPr lang="vi-VN" sz="2400" smtClean="0">
                <a:latin typeface="Times New Roman" pitchFamily="18" charset="0"/>
                <a:cs typeface="Times New Roman" pitchFamily="18" charset="0"/>
              </a:rPr>
              <a:t>hiễm độc... hoặc ngưng điều trị thyroxine đột ngột</a:t>
            </a:r>
            <a:r>
              <a:rPr lang="en-US" sz="2400" smtClean="0">
                <a:latin typeface="Times New Roman" pitchFamily="18" charset="0"/>
                <a:cs typeface="Times New Roman" pitchFamily="18" charset="0"/>
              </a:rPr>
              <a:t>.</a:t>
            </a:r>
          </a:p>
          <a:p>
            <a:pPr marL="0" indent="0">
              <a:spcBef>
                <a:spcPts val="0"/>
              </a:spcBef>
              <a:buNone/>
            </a:pPr>
            <a:r>
              <a:rPr lang="en-US"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Bệnh thường kềm các yếu tố : hạ thân nhiệt, RL hô hấp, nhịp tim chậm, giảm natri máu, kèm giảm clor, giảm protid máu</a:t>
            </a:r>
          </a:p>
          <a:p>
            <a:pPr marL="0" indent="0">
              <a:spcBef>
                <a:spcPts val="0"/>
              </a:spcBef>
              <a:buNone/>
            </a:pPr>
            <a:r>
              <a:rPr lang="en-US" sz="2400" b="1" smtClean="0">
                <a:latin typeface="Times New Roman" pitchFamily="18" charset="0"/>
                <a:cs typeface="Times New Roman" pitchFamily="18" charset="0"/>
              </a:rPr>
              <a:t>b) Cận lâm sàng:</a:t>
            </a:r>
          </a:p>
          <a:p>
            <a:pPr marL="0" indent="0">
              <a:spcBef>
                <a:spcPts val="0"/>
              </a:spcBef>
              <a:buNone/>
            </a:pP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Ảnh hưởng thiếu hormone giáp lên chuyển hóa và tổ chức ngoại vi</a:t>
            </a:r>
            <a:r>
              <a:rPr lang="en-US" sz="2400" smtClean="0">
                <a:latin typeface="Times New Roman" pitchFamily="18" charset="0"/>
                <a:cs typeface="Times New Roman" pitchFamily="18" charset="0"/>
              </a:rPr>
              <a:t>: giảm chuyển hóa.</a:t>
            </a:r>
          </a:p>
          <a:p>
            <a:pPr marL="0" indent="0">
              <a:spcBef>
                <a:spcPts val="0"/>
              </a:spcBef>
              <a:buNone/>
            </a:pP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Định lượng hormone giáp lưu hành</a:t>
            </a:r>
            <a:r>
              <a:rPr lang="en-US" sz="2400" smtClean="0">
                <a:latin typeface="Times New Roman" pitchFamily="18" charset="0"/>
                <a:cs typeface="Times New Roman" pitchFamily="18" charset="0"/>
              </a:rPr>
              <a:t>:T3, T4, FT4I, Iode toàn phần</a:t>
            </a:r>
          </a:p>
          <a:p>
            <a:pPr marL="0" indent="0">
              <a:spcBef>
                <a:spcPts val="0"/>
              </a:spcBef>
              <a:buNone/>
            </a:pPr>
            <a:r>
              <a:rPr lang="en-US" sz="2400" smtClean="0">
                <a:latin typeface="Times New Roman" pitchFamily="18" charset="0"/>
                <a:cs typeface="Times New Roman" pitchFamily="18" charset="0"/>
              </a:rPr>
              <a:t>-</a:t>
            </a:r>
            <a:r>
              <a:rPr lang="vi-VN" sz="2400" smtClean="0">
                <a:latin typeface="Times New Roman" pitchFamily="18" charset="0"/>
                <a:cs typeface="Times New Roman" pitchFamily="18" charset="0"/>
              </a:rPr>
              <a:t> Định lượng TSH:</a:t>
            </a:r>
            <a:r>
              <a:rPr lang="en-US" sz="2400" smtClean="0">
                <a:latin typeface="Times New Roman" pitchFamily="18" charset="0"/>
                <a:cs typeface="Times New Roman" pitchFamily="18" charset="0"/>
              </a:rPr>
              <a:t> suy giáp tiên phát TSH luôn luôn tăng trên 10 UI/ml</a:t>
            </a:r>
          </a:p>
          <a:p>
            <a:pPr marL="0" indent="0">
              <a:spcBef>
                <a:spcPts val="0"/>
              </a:spcBef>
              <a:buNone/>
            </a:pPr>
            <a:r>
              <a:rPr lang="en-US" sz="2400" smtClean="0">
                <a:latin typeface="Times New Roman" pitchFamily="18" charset="0"/>
                <a:cs typeface="Times New Roman" pitchFamily="18" charset="0"/>
              </a:rPr>
              <a:t>- Đo độ tập trung iode phóng xạ tại tuyến giáp.</a:t>
            </a:r>
          </a:p>
          <a:p>
            <a:pPr marL="0" indent="0">
              <a:spcBef>
                <a:spcPts val="0"/>
              </a:spcBef>
              <a:buNone/>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713452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1799</Words>
  <Application>Microsoft Office PowerPoint</Application>
  <PresentationFormat>Trình chiếu trên màn hình (4:3)</PresentationFormat>
  <Paragraphs>137</Paragraphs>
  <Slides>15</Slides>
  <Notes>0</Notes>
  <HiddenSlides>0</HiddenSlides>
  <MMClips>0</MMClips>
  <ScaleCrop>false</ScaleCrop>
  <HeadingPairs>
    <vt:vector size="4" baseType="variant">
      <vt:variant>
        <vt:lpstr>Chủ đề</vt:lpstr>
      </vt:variant>
      <vt:variant>
        <vt:i4>1</vt:i4>
      </vt:variant>
      <vt:variant>
        <vt:lpstr>Tiêu đề Bản chiếu</vt:lpstr>
      </vt:variant>
      <vt:variant>
        <vt:i4>15</vt:i4>
      </vt:variant>
    </vt:vector>
  </HeadingPairs>
  <TitlesOfParts>
    <vt:vector size="16" baseType="lpstr">
      <vt:lpstr>Chủ đề của Office</vt:lpstr>
      <vt:lpstr>Bản trình bày của PowerPoint</vt:lpstr>
      <vt:lpstr>Giải phẫu sinh lý tuyến giáp</vt:lpstr>
      <vt:lpstr>Bản trình bày của PowerPoint</vt:lpstr>
      <vt:lpstr>Cường giáp</vt:lpstr>
      <vt:lpstr>Bản trình bày của PowerPoint</vt:lpstr>
      <vt:lpstr>Điều trị</vt:lpstr>
      <vt:lpstr>Bản trình bày của PowerPoint</vt:lpstr>
      <vt:lpstr>Suy giáp</vt:lpstr>
      <vt:lpstr>Bản trình bày của PowerPoint</vt:lpstr>
      <vt:lpstr>Bản trình bày của PowerPoint</vt:lpstr>
      <vt:lpstr>Bản trình bày của PowerPoint</vt:lpstr>
      <vt:lpstr>Bướu giáp đơn thuần</vt:lpstr>
      <vt:lpstr>Bản trình bày của PowerPoint</vt:lpstr>
      <vt:lpstr>Bản trình bày của PowerPoint</vt:lpstr>
      <vt:lpstr>Bản trình bày của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Carcassonno</dc:creator>
  <cp:lastModifiedBy>Carcassonno</cp:lastModifiedBy>
  <cp:revision>15</cp:revision>
  <dcterms:created xsi:type="dcterms:W3CDTF">2017-03-05T03:18:21Z</dcterms:created>
  <dcterms:modified xsi:type="dcterms:W3CDTF">2017-03-05T08:27:34Z</dcterms:modified>
</cp:coreProperties>
</file>