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3" r:id="rId15"/>
    <p:sldId id="274" r:id="rId16"/>
    <p:sldId id="271" r:id="rId17"/>
    <p:sldId id="272" r:id="rId18"/>
    <p:sldId id="275" r:id="rId19"/>
    <p:sldId id="276" r:id="rId20"/>
    <p:sldId id="277" r:id="rId21"/>
    <p:sldId id="278" r:id="rId22"/>
    <p:sldId id="279" r:id="rId23"/>
    <p:sldId id="280" r:id="rId24"/>
    <p:sldId id="281" r:id="rId25"/>
    <p:sldId id="285" r:id="rId26"/>
    <p:sldId id="282" r:id="rId27"/>
    <p:sldId id="283" r:id="rId28"/>
    <p:sldId id="284" r:id="rId29"/>
    <p:sldId id="286" r:id="rId30"/>
    <p:sldId id="287" r:id="rId31"/>
    <p:sldId id="288" r:id="rId32"/>
    <p:sldId id="290" r:id="rId33"/>
    <p:sldId id="289"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B28D1-19E1-4CAF-8711-FB51D57368E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vi-VN"/>
        </a:p>
      </dgm:t>
    </dgm:pt>
    <dgm:pt modelId="{CF800047-8F6D-4082-8720-0C1C82743A06}">
      <dgm:prSet phldrT="[Text]"/>
      <dgm:spPr/>
      <dgm:t>
        <a:bodyPr/>
        <a:lstStyle/>
        <a:p>
          <a:r>
            <a:rPr lang="en-US" dirty="0" smtClean="0">
              <a:latin typeface="Times New Roman" pitchFamily="18" charset="0"/>
              <a:cs typeface="Times New Roman" pitchFamily="18" charset="0"/>
            </a:rPr>
            <a:t>Những nguy cơ không thể thay đổi được</a:t>
          </a:r>
          <a:endParaRPr lang="vi-VN" dirty="0">
            <a:latin typeface="Times New Roman" pitchFamily="18" charset="0"/>
            <a:cs typeface="Times New Roman" pitchFamily="18" charset="0"/>
          </a:endParaRPr>
        </a:p>
      </dgm:t>
    </dgm:pt>
    <dgm:pt modelId="{3C743A9F-7E8F-4A1A-A3DC-8EACB5AB73BD}" type="parTrans" cxnId="{C8AABCF9-FBDB-4F6A-8943-7D51EB0DD9EC}">
      <dgm:prSet/>
      <dgm:spPr/>
      <dgm:t>
        <a:bodyPr/>
        <a:lstStyle/>
        <a:p>
          <a:endParaRPr lang="vi-VN"/>
        </a:p>
      </dgm:t>
    </dgm:pt>
    <dgm:pt modelId="{7EEDF733-FF22-4201-A86D-8F1116170C18}" type="sibTrans" cxnId="{C8AABCF9-FBDB-4F6A-8943-7D51EB0DD9EC}">
      <dgm:prSet/>
      <dgm:spPr/>
      <dgm:t>
        <a:bodyPr/>
        <a:lstStyle/>
        <a:p>
          <a:endParaRPr lang="vi-VN"/>
        </a:p>
      </dgm:t>
    </dgm:pt>
    <dgm:pt modelId="{DA97F2C8-C7AE-47F5-996A-5E790DA020E3}">
      <dgm:prSet phldrT="[Text]"/>
      <dgm:spPr/>
      <dgm:t>
        <a:bodyPr/>
        <a:lstStyle/>
        <a:p>
          <a:r>
            <a:rPr lang="en-US" dirty="0" smtClean="0">
              <a:latin typeface="Times New Roman" pitchFamily="18" charset="0"/>
              <a:cs typeface="Times New Roman" pitchFamily="18" charset="0"/>
            </a:rPr>
            <a:t>- Tuổi</a:t>
          </a:r>
        </a:p>
        <a:p>
          <a:r>
            <a:rPr lang="en-US" dirty="0" smtClean="0">
              <a:latin typeface="Times New Roman" pitchFamily="18" charset="0"/>
              <a:cs typeface="Times New Roman" pitchFamily="18" charset="0"/>
            </a:rPr>
            <a:t>- Giới</a:t>
          </a:r>
        </a:p>
        <a:p>
          <a:r>
            <a:rPr lang="en-US" dirty="0" smtClean="0">
              <a:latin typeface="Times New Roman" pitchFamily="18" charset="0"/>
              <a:cs typeface="Times New Roman" pitchFamily="18" charset="0"/>
            </a:rPr>
            <a:t>- Chủng tộc</a:t>
          </a:r>
        </a:p>
        <a:p>
          <a:endParaRPr lang="en-US" dirty="0" smtClean="0">
            <a:latin typeface="Times New Roman" pitchFamily="18" charset="0"/>
            <a:cs typeface="Times New Roman" pitchFamily="18" charset="0"/>
          </a:endParaRPr>
        </a:p>
        <a:p>
          <a:endParaRPr lang="vi-VN" dirty="0">
            <a:latin typeface="Times New Roman" pitchFamily="18" charset="0"/>
            <a:cs typeface="Times New Roman" pitchFamily="18" charset="0"/>
          </a:endParaRPr>
        </a:p>
      </dgm:t>
    </dgm:pt>
    <dgm:pt modelId="{9DCC602F-5C53-4EF4-934D-02535CA5A1A1}" type="parTrans" cxnId="{93EFCD48-AB21-4004-9788-4DC826CA0BC4}">
      <dgm:prSet/>
      <dgm:spPr/>
      <dgm:t>
        <a:bodyPr/>
        <a:lstStyle/>
        <a:p>
          <a:endParaRPr lang="vi-VN"/>
        </a:p>
      </dgm:t>
    </dgm:pt>
    <dgm:pt modelId="{1D221498-59D1-44A3-BBFF-58058BE72B02}" type="sibTrans" cxnId="{93EFCD48-AB21-4004-9788-4DC826CA0BC4}">
      <dgm:prSet/>
      <dgm:spPr/>
      <dgm:t>
        <a:bodyPr/>
        <a:lstStyle/>
        <a:p>
          <a:endParaRPr lang="vi-VN"/>
        </a:p>
      </dgm:t>
    </dgm:pt>
    <dgm:pt modelId="{CE314D31-66FD-4D96-A594-173B17F4E252}">
      <dgm:prSet phldrT="[Text]"/>
      <dgm:spPr/>
      <dgm:t>
        <a:bodyPr/>
        <a:lstStyle/>
        <a:p>
          <a:r>
            <a:rPr lang="en-US" dirty="0" smtClean="0">
              <a:latin typeface="Times New Roman" pitchFamily="18" charset="0"/>
              <a:cs typeface="Times New Roman" pitchFamily="18" charset="0"/>
            </a:rPr>
            <a:t>- Tiền sử đột </a:t>
          </a:r>
          <a:r>
            <a:rPr lang="en-US" dirty="0" err="1" smtClean="0">
              <a:latin typeface="Times New Roman" pitchFamily="18" charset="0"/>
              <a:cs typeface="Times New Roman" pitchFamily="18" charset="0"/>
            </a:rPr>
            <a:t>quỵ</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Di truyền</a:t>
          </a:r>
          <a:endParaRPr lang="vi-VN" dirty="0">
            <a:latin typeface="Times New Roman" pitchFamily="18" charset="0"/>
            <a:cs typeface="Times New Roman" pitchFamily="18" charset="0"/>
          </a:endParaRPr>
        </a:p>
      </dgm:t>
    </dgm:pt>
    <dgm:pt modelId="{66853715-BB50-404D-B263-C6DF7CAA46FE}" type="parTrans" cxnId="{8CB91253-A483-4CE4-81EC-217CFF3BDD1B}">
      <dgm:prSet/>
      <dgm:spPr/>
      <dgm:t>
        <a:bodyPr/>
        <a:lstStyle/>
        <a:p>
          <a:endParaRPr lang="vi-VN"/>
        </a:p>
      </dgm:t>
    </dgm:pt>
    <dgm:pt modelId="{9E20A03D-2017-45E7-882B-D78ACB2DB24B}" type="sibTrans" cxnId="{8CB91253-A483-4CE4-81EC-217CFF3BDD1B}">
      <dgm:prSet/>
      <dgm:spPr/>
      <dgm:t>
        <a:bodyPr/>
        <a:lstStyle/>
        <a:p>
          <a:endParaRPr lang="vi-VN"/>
        </a:p>
      </dgm:t>
    </dgm:pt>
    <dgm:pt modelId="{2D22200C-283F-4984-8D9A-012CE407FCE5}">
      <dgm:prSet phldrT="[Text]"/>
      <dgm:spPr/>
      <dgm:t>
        <a:bodyPr/>
        <a:lstStyle/>
        <a:p>
          <a:r>
            <a:rPr lang="en-US" dirty="0" smtClean="0">
              <a:latin typeface="Times New Roman" pitchFamily="18" charset="0"/>
              <a:cs typeface="Times New Roman" pitchFamily="18" charset="0"/>
            </a:rPr>
            <a:t>Những nguy cơ có thể thay đổi được</a:t>
          </a:r>
          <a:endParaRPr lang="vi-VN" dirty="0">
            <a:latin typeface="Times New Roman" pitchFamily="18" charset="0"/>
            <a:cs typeface="Times New Roman" pitchFamily="18" charset="0"/>
          </a:endParaRPr>
        </a:p>
      </dgm:t>
    </dgm:pt>
    <dgm:pt modelId="{B09F40F9-D8AC-4240-B512-09383E5E5208}" type="parTrans" cxnId="{CB7D61E8-F530-4337-9999-E14389FC04D2}">
      <dgm:prSet/>
      <dgm:spPr/>
      <dgm:t>
        <a:bodyPr/>
        <a:lstStyle/>
        <a:p>
          <a:endParaRPr lang="vi-VN"/>
        </a:p>
      </dgm:t>
    </dgm:pt>
    <dgm:pt modelId="{7A50CE5E-1B1E-4BEB-AEE2-21FC2DA26EDF}" type="sibTrans" cxnId="{CB7D61E8-F530-4337-9999-E14389FC04D2}">
      <dgm:prSet/>
      <dgm:spPr/>
      <dgm:t>
        <a:bodyPr/>
        <a:lstStyle/>
        <a:p>
          <a:endParaRPr lang="vi-VN"/>
        </a:p>
      </dgm:t>
    </dgm:pt>
    <dgm:pt modelId="{BCA93CEB-79F9-4DC7-BB83-5AD28FDC90E4}">
      <dgm:prSet phldrT="[Text]"/>
      <dgm:spPr/>
      <dgm:t>
        <a:bodyPr/>
        <a:lstStyle/>
        <a:p>
          <a:r>
            <a:rPr lang="en-US" dirty="0" smtClean="0">
              <a:latin typeface="Times New Roman" pitchFamily="18" charset="0"/>
              <a:cs typeface="Times New Roman" pitchFamily="18" charset="0"/>
            </a:rPr>
            <a:t>- Tăng huyết áp</a:t>
          </a:r>
        </a:p>
        <a:p>
          <a:r>
            <a:rPr lang="en-US" dirty="0" smtClean="0">
              <a:latin typeface="Times New Roman" pitchFamily="18" charset="0"/>
              <a:cs typeface="Times New Roman" pitchFamily="18" charset="0"/>
            </a:rPr>
            <a:t>- Hút thuốc lá</a:t>
          </a:r>
        </a:p>
        <a:p>
          <a:r>
            <a:rPr lang="en-US" dirty="0" smtClean="0">
              <a:latin typeface="Times New Roman" pitchFamily="18" charset="0"/>
              <a:cs typeface="Times New Roman" pitchFamily="18" charset="0"/>
            </a:rPr>
            <a:t>- Cơn thiếu máu cục bộ thoáng qua</a:t>
          </a:r>
        </a:p>
        <a:p>
          <a:r>
            <a:rPr lang="en-US" dirty="0" smtClean="0">
              <a:latin typeface="Times New Roman" pitchFamily="18" charset="0"/>
              <a:cs typeface="Times New Roman" pitchFamily="18" charset="0"/>
            </a:rPr>
            <a:t>- Bệnh tim</a:t>
          </a:r>
          <a:endParaRPr lang="vi-VN" dirty="0">
            <a:latin typeface="Times New Roman" pitchFamily="18" charset="0"/>
            <a:cs typeface="Times New Roman" pitchFamily="18" charset="0"/>
          </a:endParaRPr>
        </a:p>
      </dgm:t>
    </dgm:pt>
    <dgm:pt modelId="{91B44E35-9FDC-46CF-9DD3-803EC1FE5DBD}" type="parTrans" cxnId="{E8213198-3065-4ADD-91B3-135F87162660}">
      <dgm:prSet/>
      <dgm:spPr/>
      <dgm:t>
        <a:bodyPr/>
        <a:lstStyle/>
        <a:p>
          <a:endParaRPr lang="vi-VN"/>
        </a:p>
      </dgm:t>
    </dgm:pt>
    <dgm:pt modelId="{07F24A93-8428-4345-BCFD-1320C3796795}" type="sibTrans" cxnId="{E8213198-3065-4ADD-91B3-135F87162660}">
      <dgm:prSet/>
      <dgm:spPr/>
      <dgm:t>
        <a:bodyPr/>
        <a:lstStyle/>
        <a:p>
          <a:endParaRPr lang="vi-VN"/>
        </a:p>
      </dgm:t>
    </dgm:pt>
    <dgm:pt modelId="{8AC963E5-FD44-46B7-B7E3-35B39A3044E8}">
      <dgm:prSet phldrT="[Text]"/>
      <dgm:spPr/>
      <dgm:t>
        <a:bodyPr/>
        <a:lstStyle/>
        <a:p>
          <a:r>
            <a:rPr lang="en-US" dirty="0" smtClean="0">
              <a:latin typeface="Times New Roman" pitchFamily="18" charset="0"/>
              <a:cs typeface="Times New Roman" pitchFamily="18" charset="0"/>
            </a:rPr>
            <a:t>- Đái tháo đường</a:t>
          </a:r>
        </a:p>
        <a:p>
          <a:r>
            <a:rPr lang="en-US" dirty="0" smtClean="0">
              <a:latin typeface="Times New Roman" pitchFamily="18" charset="0"/>
              <a:cs typeface="Times New Roman" pitchFamily="18" charset="0"/>
            </a:rPr>
            <a:t>- Bệnh lý tăng đông máu</a:t>
          </a:r>
        </a:p>
        <a:p>
          <a:r>
            <a:rPr lang="en-US" dirty="0" smtClean="0">
              <a:latin typeface="Times New Roman" pitchFamily="18" charset="0"/>
              <a:cs typeface="Times New Roman" pitchFamily="18" charset="0"/>
            </a:rPr>
            <a:t>- Đa hồng cầu</a:t>
          </a:r>
        </a:p>
        <a:p>
          <a:r>
            <a:rPr lang="en-US" dirty="0" smtClean="0">
              <a:latin typeface="Times New Roman" pitchFamily="18" charset="0"/>
              <a:cs typeface="Times New Roman" pitchFamily="18" charset="0"/>
            </a:rPr>
            <a:t>- Thiếu máu tế bào hình liềm</a:t>
          </a:r>
        </a:p>
        <a:p>
          <a:r>
            <a:rPr lang="en-US" dirty="0" smtClean="0">
              <a:latin typeface="Times New Roman" pitchFamily="18" charset="0"/>
              <a:cs typeface="Times New Roman" pitchFamily="18" charset="0"/>
            </a:rPr>
            <a:t>- Tiếng thổi tại động mạch cảnh</a:t>
          </a:r>
          <a:endParaRPr lang="vi-VN" dirty="0">
            <a:latin typeface="Times New Roman" pitchFamily="18" charset="0"/>
            <a:cs typeface="Times New Roman" pitchFamily="18" charset="0"/>
          </a:endParaRPr>
        </a:p>
      </dgm:t>
    </dgm:pt>
    <dgm:pt modelId="{816054A9-7327-4271-A90D-888D8EE8B3C7}" type="parTrans" cxnId="{708BE5F1-0F7E-4BC4-9FCA-91BC79AA0285}">
      <dgm:prSet/>
      <dgm:spPr/>
      <dgm:t>
        <a:bodyPr/>
        <a:lstStyle/>
        <a:p>
          <a:endParaRPr lang="vi-VN"/>
        </a:p>
      </dgm:t>
    </dgm:pt>
    <dgm:pt modelId="{D322BBF7-4409-4052-B38C-B009E383383F}" type="sibTrans" cxnId="{708BE5F1-0F7E-4BC4-9FCA-91BC79AA0285}">
      <dgm:prSet/>
      <dgm:spPr/>
      <dgm:t>
        <a:bodyPr/>
        <a:lstStyle/>
        <a:p>
          <a:endParaRPr lang="vi-VN"/>
        </a:p>
      </dgm:t>
    </dgm:pt>
    <dgm:pt modelId="{B8CCD128-85E7-4DFB-95D7-1C9D9298AFEA}" type="pres">
      <dgm:prSet presAssocID="{C2CB28D1-19E1-4CAF-8711-FB51D57368EC}" presName="list" presStyleCnt="0">
        <dgm:presLayoutVars>
          <dgm:dir/>
          <dgm:animLvl val="lvl"/>
        </dgm:presLayoutVars>
      </dgm:prSet>
      <dgm:spPr/>
      <dgm:t>
        <a:bodyPr/>
        <a:lstStyle/>
        <a:p>
          <a:endParaRPr lang="en-US"/>
        </a:p>
      </dgm:t>
    </dgm:pt>
    <dgm:pt modelId="{E52FB79C-3E73-46DD-8F4C-396AB8EA50F7}" type="pres">
      <dgm:prSet presAssocID="{CF800047-8F6D-4082-8720-0C1C82743A06}" presName="posSpace" presStyleCnt="0"/>
      <dgm:spPr/>
    </dgm:pt>
    <dgm:pt modelId="{D304FC9C-BB5A-4B8D-BB0F-A637215B3473}" type="pres">
      <dgm:prSet presAssocID="{CF800047-8F6D-4082-8720-0C1C82743A06}" presName="vertFlow" presStyleCnt="0"/>
      <dgm:spPr/>
    </dgm:pt>
    <dgm:pt modelId="{6B6C5447-31D6-4AAA-8438-C9D16C1B8D0C}" type="pres">
      <dgm:prSet presAssocID="{CF800047-8F6D-4082-8720-0C1C82743A06}" presName="topSpace" presStyleCnt="0"/>
      <dgm:spPr/>
    </dgm:pt>
    <dgm:pt modelId="{76568771-0E43-456F-8B44-C863ACFB9CE9}" type="pres">
      <dgm:prSet presAssocID="{CF800047-8F6D-4082-8720-0C1C82743A06}" presName="firstComp" presStyleCnt="0"/>
      <dgm:spPr/>
    </dgm:pt>
    <dgm:pt modelId="{5DDFD35B-4F57-4096-B30A-899B4BD21999}" type="pres">
      <dgm:prSet presAssocID="{CF800047-8F6D-4082-8720-0C1C82743A06}" presName="firstChild" presStyleLbl="bgAccFollowNode1" presStyleIdx="0" presStyleCnt="4"/>
      <dgm:spPr/>
      <dgm:t>
        <a:bodyPr/>
        <a:lstStyle/>
        <a:p>
          <a:endParaRPr lang="vi-VN"/>
        </a:p>
      </dgm:t>
    </dgm:pt>
    <dgm:pt modelId="{37A0BCC5-F2C6-43A7-909F-E1CD7587D82F}" type="pres">
      <dgm:prSet presAssocID="{CF800047-8F6D-4082-8720-0C1C82743A06}" presName="firstChildTx" presStyleLbl="bgAccFollowNode1" presStyleIdx="0" presStyleCnt="4">
        <dgm:presLayoutVars>
          <dgm:bulletEnabled val="1"/>
        </dgm:presLayoutVars>
      </dgm:prSet>
      <dgm:spPr/>
      <dgm:t>
        <a:bodyPr/>
        <a:lstStyle/>
        <a:p>
          <a:endParaRPr lang="vi-VN"/>
        </a:p>
      </dgm:t>
    </dgm:pt>
    <dgm:pt modelId="{20A22662-C1CD-4B85-8275-0C5D12693168}" type="pres">
      <dgm:prSet presAssocID="{CE314D31-66FD-4D96-A594-173B17F4E252}" presName="comp" presStyleCnt="0"/>
      <dgm:spPr/>
    </dgm:pt>
    <dgm:pt modelId="{7D6E9719-CC50-470F-A7D6-9A3D5976955A}" type="pres">
      <dgm:prSet presAssocID="{CE314D31-66FD-4D96-A594-173B17F4E252}" presName="child" presStyleLbl="bgAccFollowNode1" presStyleIdx="1" presStyleCnt="4" custScaleY="97328"/>
      <dgm:spPr/>
      <dgm:t>
        <a:bodyPr/>
        <a:lstStyle/>
        <a:p>
          <a:endParaRPr lang="vi-VN"/>
        </a:p>
      </dgm:t>
    </dgm:pt>
    <dgm:pt modelId="{7632E2AD-3A0E-42B4-9BCA-A638A5AFE185}" type="pres">
      <dgm:prSet presAssocID="{CE314D31-66FD-4D96-A594-173B17F4E252}" presName="childTx" presStyleLbl="bgAccFollowNode1" presStyleIdx="1" presStyleCnt="4">
        <dgm:presLayoutVars>
          <dgm:bulletEnabled val="1"/>
        </dgm:presLayoutVars>
      </dgm:prSet>
      <dgm:spPr/>
      <dgm:t>
        <a:bodyPr/>
        <a:lstStyle/>
        <a:p>
          <a:endParaRPr lang="vi-VN"/>
        </a:p>
      </dgm:t>
    </dgm:pt>
    <dgm:pt modelId="{74FFDFD1-C53B-40E3-BC42-30AD37FF8643}" type="pres">
      <dgm:prSet presAssocID="{CF800047-8F6D-4082-8720-0C1C82743A06}" presName="negSpace" presStyleCnt="0"/>
      <dgm:spPr/>
    </dgm:pt>
    <dgm:pt modelId="{D1A7836E-AD63-4DFB-AEB1-909EBF2D93F4}" type="pres">
      <dgm:prSet presAssocID="{CF800047-8F6D-4082-8720-0C1C82743A06}" presName="circle" presStyleLbl="node1" presStyleIdx="0" presStyleCnt="2"/>
      <dgm:spPr/>
      <dgm:t>
        <a:bodyPr/>
        <a:lstStyle/>
        <a:p>
          <a:endParaRPr lang="vi-VN"/>
        </a:p>
      </dgm:t>
    </dgm:pt>
    <dgm:pt modelId="{4228C3C5-DFA2-4838-AC8A-13630715C082}" type="pres">
      <dgm:prSet presAssocID="{7EEDF733-FF22-4201-A86D-8F1116170C18}" presName="transSpace" presStyleCnt="0"/>
      <dgm:spPr/>
    </dgm:pt>
    <dgm:pt modelId="{B5609ACD-2C72-45E1-93F9-54DCD258914A}" type="pres">
      <dgm:prSet presAssocID="{2D22200C-283F-4984-8D9A-012CE407FCE5}" presName="posSpace" presStyleCnt="0"/>
      <dgm:spPr/>
    </dgm:pt>
    <dgm:pt modelId="{C5ABED27-9278-4757-8A87-B256859CFC95}" type="pres">
      <dgm:prSet presAssocID="{2D22200C-283F-4984-8D9A-012CE407FCE5}" presName="vertFlow" presStyleCnt="0"/>
      <dgm:spPr/>
    </dgm:pt>
    <dgm:pt modelId="{1570943B-8B2C-479D-94C5-F664A7AABF63}" type="pres">
      <dgm:prSet presAssocID="{2D22200C-283F-4984-8D9A-012CE407FCE5}" presName="topSpace" presStyleCnt="0"/>
      <dgm:spPr/>
    </dgm:pt>
    <dgm:pt modelId="{68B80FDD-9166-41B2-BD9C-DB89EE900DE9}" type="pres">
      <dgm:prSet presAssocID="{2D22200C-283F-4984-8D9A-012CE407FCE5}" presName="firstComp" presStyleCnt="0"/>
      <dgm:spPr/>
    </dgm:pt>
    <dgm:pt modelId="{0D799EDE-8401-4377-8CB4-013A42C38782}" type="pres">
      <dgm:prSet presAssocID="{2D22200C-283F-4984-8D9A-012CE407FCE5}" presName="firstChild" presStyleLbl="bgAccFollowNode1" presStyleIdx="2" presStyleCnt="4"/>
      <dgm:spPr/>
      <dgm:t>
        <a:bodyPr/>
        <a:lstStyle/>
        <a:p>
          <a:endParaRPr lang="vi-VN"/>
        </a:p>
      </dgm:t>
    </dgm:pt>
    <dgm:pt modelId="{9DBB599D-7EE3-4296-A755-A752EBF401B4}" type="pres">
      <dgm:prSet presAssocID="{2D22200C-283F-4984-8D9A-012CE407FCE5}" presName="firstChildTx" presStyleLbl="bgAccFollowNode1" presStyleIdx="2" presStyleCnt="4">
        <dgm:presLayoutVars>
          <dgm:bulletEnabled val="1"/>
        </dgm:presLayoutVars>
      </dgm:prSet>
      <dgm:spPr/>
      <dgm:t>
        <a:bodyPr/>
        <a:lstStyle/>
        <a:p>
          <a:endParaRPr lang="vi-VN"/>
        </a:p>
      </dgm:t>
    </dgm:pt>
    <dgm:pt modelId="{E61DCE7C-C011-4E38-A7D6-305A9D7A3153}" type="pres">
      <dgm:prSet presAssocID="{8AC963E5-FD44-46B7-B7E3-35B39A3044E8}" presName="comp" presStyleCnt="0"/>
      <dgm:spPr/>
    </dgm:pt>
    <dgm:pt modelId="{9E01788B-10AC-461E-988B-AB734CB3E981}" type="pres">
      <dgm:prSet presAssocID="{8AC963E5-FD44-46B7-B7E3-35B39A3044E8}" presName="child" presStyleLbl="bgAccFollowNode1" presStyleIdx="3" presStyleCnt="4" custScaleY="97328"/>
      <dgm:spPr/>
      <dgm:t>
        <a:bodyPr/>
        <a:lstStyle/>
        <a:p>
          <a:endParaRPr lang="vi-VN"/>
        </a:p>
      </dgm:t>
    </dgm:pt>
    <dgm:pt modelId="{2FF8975E-1FC2-4B3B-BF8B-3C382C3540FA}" type="pres">
      <dgm:prSet presAssocID="{8AC963E5-FD44-46B7-B7E3-35B39A3044E8}" presName="childTx" presStyleLbl="bgAccFollowNode1" presStyleIdx="3" presStyleCnt="4">
        <dgm:presLayoutVars>
          <dgm:bulletEnabled val="1"/>
        </dgm:presLayoutVars>
      </dgm:prSet>
      <dgm:spPr/>
      <dgm:t>
        <a:bodyPr/>
        <a:lstStyle/>
        <a:p>
          <a:endParaRPr lang="vi-VN"/>
        </a:p>
      </dgm:t>
    </dgm:pt>
    <dgm:pt modelId="{769F462A-314A-411A-B79A-6D4FFA8FA557}" type="pres">
      <dgm:prSet presAssocID="{2D22200C-283F-4984-8D9A-012CE407FCE5}" presName="negSpace" presStyleCnt="0"/>
      <dgm:spPr/>
    </dgm:pt>
    <dgm:pt modelId="{16528A76-3080-40DB-A8BB-2E7C4FB5BC07}" type="pres">
      <dgm:prSet presAssocID="{2D22200C-283F-4984-8D9A-012CE407FCE5}" presName="circle" presStyleLbl="node1" presStyleIdx="1" presStyleCnt="2"/>
      <dgm:spPr/>
      <dgm:t>
        <a:bodyPr/>
        <a:lstStyle/>
        <a:p>
          <a:endParaRPr lang="vi-VN"/>
        </a:p>
      </dgm:t>
    </dgm:pt>
  </dgm:ptLst>
  <dgm:cxnLst>
    <dgm:cxn modelId="{93EFCD48-AB21-4004-9788-4DC826CA0BC4}" srcId="{CF800047-8F6D-4082-8720-0C1C82743A06}" destId="{DA97F2C8-C7AE-47F5-996A-5E790DA020E3}" srcOrd="0" destOrd="0" parTransId="{9DCC602F-5C53-4EF4-934D-02535CA5A1A1}" sibTransId="{1D221498-59D1-44A3-BBFF-58058BE72B02}"/>
    <dgm:cxn modelId="{708BE5F1-0F7E-4BC4-9FCA-91BC79AA0285}" srcId="{2D22200C-283F-4984-8D9A-012CE407FCE5}" destId="{8AC963E5-FD44-46B7-B7E3-35B39A3044E8}" srcOrd="1" destOrd="0" parTransId="{816054A9-7327-4271-A90D-888D8EE8B3C7}" sibTransId="{D322BBF7-4409-4052-B38C-B009E383383F}"/>
    <dgm:cxn modelId="{E8213198-3065-4ADD-91B3-135F87162660}" srcId="{2D22200C-283F-4984-8D9A-012CE407FCE5}" destId="{BCA93CEB-79F9-4DC7-BB83-5AD28FDC90E4}" srcOrd="0" destOrd="0" parTransId="{91B44E35-9FDC-46CF-9DD3-803EC1FE5DBD}" sibTransId="{07F24A93-8428-4345-BCFD-1320C3796795}"/>
    <dgm:cxn modelId="{3739247B-B3C5-4DAA-AB33-7A2612EB0147}" type="presOf" srcId="{CE314D31-66FD-4D96-A594-173B17F4E252}" destId="{7632E2AD-3A0E-42B4-9BCA-A638A5AFE185}" srcOrd="1" destOrd="0" presId="urn:microsoft.com/office/officeart/2005/8/layout/hList9"/>
    <dgm:cxn modelId="{8CB91253-A483-4CE4-81EC-217CFF3BDD1B}" srcId="{CF800047-8F6D-4082-8720-0C1C82743A06}" destId="{CE314D31-66FD-4D96-A594-173B17F4E252}" srcOrd="1" destOrd="0" parTransId="{66853715-BB50-404D-B263-C6DF7CAA46FE}" sibTransId="{9E20A03D-2017-45E7-882B-D78ACB2DB24B}"/>
    <dgm:cxn modelId="{39D46120-4033-4150-B98E-8EAB8ED40959}" type="presOf" srcId="{CE314D31-66FD-4D96-A594-173B17F4E252}" destId="{7D6E9719-CC50-470F-A7D6-9A3D5976955A}" srcOrd="0" destOrd="0" presId="urn:microsoft.com/office/officeart/2005/8/layout/hList9"/>
    <dgm:cxn modelId="{326EDECF-14A5-40FB-87B1-38CE45E74AE5}" type="presOf" srcId="{BCA93CEB-79F9-4DC7-BB83-5AD28FDC90E4}" destId="{9DBB599D-7EE3-4296-A755-A752EBF401B4}" srcOrd="1" destOrd="0" presId="urn:microsoft.com/office/officeart/2005/8/layout/hList9"/>
    <dgm:cxn modelId="{4C2C0C82-C549-4B01-B000-5DF7C283AAAB}" type="presOf" srcId="{C2CB28D1-19E1-4CAF-8711-FB51D57368EC}" destId="{B8CCD128-85E7-4DFB-95D7-1C9D9298AFEA}" srcOrd="0" destOrd="0" presId="urn:microsoft.com/office/officeart/2005/8/layout/hList9"/>
    <dgm:cxn modelId="{2AC9BE3B-825E-433E-8C2E-9C6FD1E699E8}" type="presOf" srcId="{8AC963E5-FD44-46B7-B7E3-35B39A3044E8}" destId="{2FF8975E-1FC2-4B3B-BF8B-3C382C3540FA}" srcOrd="1" destOrd="0" presId="urn:microsoft.com/office/officeart/2005/8/layout/hList9"/>
    <dgm:cxn modelId="{0AE9233A-A533-4463-8D90-6B0F9D79F125}" type="presOf" srcId="{CF800047-8F6D-4082-8720-0C1C82743A06}" destId="{D1A7836E-AD63-4DFB-AEB1-909EBF2D93F4}" srcOrd="0" destOrd="0" presId="urn:microsoft.com/office/officeart/2005/8/layout/hList9"/>
    <dgm:cxn modelId="{A9E0C7EC-CEC4-401E-9136-7F20033B6065}" type="presOf" srcId="{2D22200C-283F-4984-8D9A-012CE407FCE5}" destId="{16528A76-3080-40DB-A8BB-2E7C4FB5BC07}" srcOrd="0" destOrd="0" presId="urn:microsoft.com/office/officeart/2005/8/layout/hList9"/>
    <dgm:cxn modelId="{525B7628-C009-482F-BE34-03BA3A8ADEE1}" type="presOf" srcId="{8AC963E5-FD44-46B7-B7E3-35B39A3044E8}" destId="{9E01788B-10AC-461E-988B-AB734CB3E981}" srcOrd="0" destOrd="0" presId="urn:microsoft.com/office/officeart/2005/8/layout/hList9"/>
    <dgm:cxn modelId="{C8AABCF9-FBDB-4F6A-8943-7D51EB0DD9EC}" srcId="{C2CB28D1-19E1-4CAF-8711-FB51D57368EC}" destId="{CF800047-8F6D-4082-8720-0C1C82743A06}" srcOrd="0" destOrd="0" parTransId="{3C743A9F-7E8F-4A1A-A3DC-8EACB5AB73BD}" sibTransId="{7EEDF733-FF22-4201-A86D-8F1116170C18}"/>
    <dgm:cxn modelId="{C812A858-737A-49C4-930A-DBF5D6486E80}" type="presOf" srcId="{BCA93CEB-79F9-4DC7-BB83-5AD28FDC90E4}" destId="{0D799EDE-8401-4377-8CB4-013A42C38782}" srcOrd="0" destOrd="0" presId="urn:microsoft.com/office/officeart/2005/8/layout/hList9"/>
    <dgm:cxn modelId="{CB7D61E8-F530-4337-9999-E14389FC04D2}" srcId="{C2CB28D1-19E1-4CAF-8711-FB51D57368EC}" destId="{2D22200C-283F-4984-8D9A-012CE407FCE5}" srcOrd="1" destOrd="0" parTransId="{B09F40F9-D8AC-4240-B512-09383E5E5208}" sibTransId="{7A50CE5E-1B1E-4BEB-AEE2-21FC2DA26EDF}"/>
    <dgm:cxn modelId="{2170A55F-FE30-4A67-B131-A0CB67DEA5B7}" type="presOf" srcId="{DA97F2C8-C7AE-47F5-996A-5E790DA020E3}" destId="{37A0BCC5-F2C6-43A7-909F-E1CD7587D82F}" srcOrd="1" destOrd="0" presId="urn:microsoft.com/office/officeart/2005/8/layout/hList9"/>
    <dgm:cxn modelId="{44396C36-7255-4EB4-8FFD-7702CF36C535}" type="presOf" srcId="{DA97F2C8-C7AE-47F5-996A-5E790DA020E3}" destId="{5DDFD35B-4F57-4096-B30A-899B4BD21999}" srcOrd="0" destOrd="0" presId="urn:microsoft.com/office/officeart/2005/8/layout/hList9"/>
    <dgm:cxn modelId="{A83906E7-9125-4667-80AE-8F724F2F63B3}" type="presParOf" srcId="{B8CCD128-85E7-4DFB-95D7-1C9D9298AFEA}" destId="{E52FB79C-3E73-46DD-8F4C-396AB8EA50F7}" srcOrd="0" destOrd="0" presId="urn:microsoft.com/office/officeart/2005/8/layout/hList9"/>
    <dgm:cxn modelId="{015D65A5-6A16-4A6F-A769-2401D9396210}" type="presParOf" srcId="{B8CCD128-85E7-4DFB-95D7-1C9D9298AFEA}" destId="{D304FC9C-BB5A-4B8D-BB0F-A637215B3473}" srcOrd="1" destOrd="0" presId="urn:microsoft.com/office/officeart/2005/8/layout/hList9"/>
    <dgm:cxn modelId="{F62D4FBA-E643-4644-A4D4-48AD6BEE48F6}" type="presParOf" srcId="{D304FC9C-BB5A-4B8D-BB0F-A637215B3473}" destId="{6B6C5447-31D6-4AAA-8438-C9D16C1B8D0C}" srcOrd="0" destOrd="0" presId="urn:microsoft.com/office/officeart/2005/8/layout/hList9"/>
    <dgm:cxn modelId="{8247AD9A-D284-4AF5-900B-AD48AF2F61A5}" type="presParOf" srcId="{D304FC9C-BB5A-4B8D-BB0F-A637215B3473}" destId="{76568771-0E43-456F-8B44-C863ACFB9CE9}" srcOrd="1" destOrd="0" presId="urn:microsoft.com/office/officeart/2005/8/layout/hList9"/>
    <dgm:cxn modelId="{927CB9C5-46F4-4A67-BDC6-5C73A38C6DBF}" type="presParOf" srcId="{76568771-0E43-456F-8B44-C863ACFB9CE9}" destId="{5DDFD35B-4F57-4096-B30A-899B4BD21999}" srcOrd="0" destOrd="0" presId="urn:microsoft.com/office/officeart/2005/8/layout/hList9"/>
    <dgm:cxn modelId="{9219E4E2-EF20-4A5B-83E4-7D115D7F7AB5}" type="presParOf" srcId="{76568771-0E43-456F-8B44-C863ACFB9CE9}" destId="{37A0BCC5-F2C6-43A7-909F-E1CD7587D82F}" srcOrd="1" destOrd="0" presId="urn:microsoft.com/office/officeart/2005/8/layout/hList9"/>
    <dgm:cxn modelId="{4D5C3426-64A6-4606-8C05-5CBADC629165}" type="presParOf" srcId="{D304FC9C-BB5A-4B8D-BB0F-A637215B3473}" destId="{20A22662-C1CD-4B85-8275-0C5D12693168}" srcOrd="2" destOrd="0" presId="urn:microsoft.com/office/officeart/2005/8/layout/hList9"/>
    <dgm:cxn modelId="{5CF9EF97-9CCE-4E15-B2BD-7B540AC77B6D}" type="presParOf" srcId="{20A22662-C1CD-4B85-8275-0C5D12693168}" destId="{7D6E9719-CC50-470F-A7D6-9A3D5976955A}" srcOrd="0" destOrd="0" presId="urn:microsoft.com/office/officeart/2005/8/layout/hList9"/>
    <dgm:cxn modelId="{F48BD95F-9599-463A-9456-D5AE3664E7C0}" type="presParOf" srcId="{20A22662-C1CD-4B85-8275-0C5D12693168}" destId="{7632E2AD-3A0E-42B4-9BCA-A638A5AFE185}" srcOrd="1" destOrd="0" presId="urn:microsoft.com/office/officeart/2005/8/layout/hList9"/>
    <dgm:cxn modelId="{E10F4723-5B68-4F78-A300-ED97EB9F8F7B}" type="presParOf" srcId="{B8CCD128-85E7-4DFB-95D7-1C9D9298AFEA}" destId="{74FFDFD1-C53B-40E3-BC42-30AD37FF8643}" srcOrd="2" destOrd="0" presId="urn:microsoft.com/office/officeart/2005/8/layout/hList9"/>
    <dgm:cxn modelId="{974F8BA0-2FF9-489E-B38E-47584E4E2FFE}" type="presParOf" srcId="{B8CCD128-85E7-4DFB-95D7-1C9D9298AFEA}" destId="{D1A7836E-AD63-4DFB-AEB1-909EBF2D93F4}" srcOrd="3" destOrd="0" presId="urn:microsoft.com/office/officeart/2005/8/layout/hList9"/>
    <dgm:cxn modelId="{A13A3121-9F78-4BF4-B103-87A2DC0BF440}" type="presParOf" srcId="{B8CCD128-85E7-4DFB-95D7-1C9D9298AFEA}" destId="{4228C3C5-DFA2-4838-AC8A-13630715C082}" srcOrd="4" destOrd="0" presId="urn:microsoft.com/office/officeart/2005/8/layout/hList9"/>
    <dgm:cxn modelId="{88D6096B-8978-44D7-82EB-AB58D6BB9718}" type="presParOf" srcId="{B8CCD128-85E7-4DFB-95D7-1C9D9298AFEA}" destId="{B5609ACD-2C72-45E1-93F9-54DCD258914A}" srcOrd="5" destOrd="0" presId="urn:microsoft.com/office/officeart/2005/8/layout/hList9"/>
    <dgm:cxn modelId="{C1A57640-F17C-418E-A6A1-287E3434B70E}" type="presParOf" srcId="{B8CCD128-85E7-4DFB-95D7-1C9D9298AFEA}" destId="{C5ABED27-9278-4757-8A87-B256859CFC95}" srcOrd="6" destOrd="0" presId="urn:microsoft.com/office/officeart/2005/8/layout/hList9"/>
    <dgm:cxn modelId="{8AC070E4-C8A0-4073-BA33-E86EBEACC4E3}" type="presParOf" srcId="{C5ABED27-9278-4757-8A87-B256859CFC95}" destId="{1570943B-8B2C-479D-94C5-F664A7AABF63}" srcOrd="0" destOrd="0" presId="urn:microsoft.com/office/officeart/2005/8/layout/hList9"/>
    <dgm:cxn modelId="{B983142C-867A-4067-A34A-658AC8E28858}" type="presParOf" srcId="{C5ABED27-9278-4757-8A87-B256859CFC95}" destId="{68B80FDD-9166-41B2-BD9C-DB89EE900DE9}" srcOrd="1" destOrd="0" presId="urn:microsoft.com/office/officeart/2005/8/layout/hList9"/>
    <dgm:cxn modelId="{38370A13-C8D1-44A7-894C-5FEB57DCB46D}" type="presParOf" srcId="{68B80FDD-9166-41B2-BD9C-DB89EE900DE9}" destId="{0D799EDE-8401-4377-8CB4-013A42C38782}" srcOrd="0" destOrd="0" presId="urn:microsoft.com/office/officeart/2005/8/layout/hList9"/>
    <dgm:cxn modelId="{329B55BC-B07C-42F5-B6FF-86877FD827F7}" type="presParOf" srcId="{68B80FDD-9166-41B2-BD9C-DB89EE900DE9}" destId="{9DBB599D-7EE3-4296-A755-A752EBF401B4}" srcOrd="1" destOrd="0" presId="urn:microsoft.com/office/officeart/2005/8/layout/hList9"/>
    <dgm:cxn modelId="{111A08FB-B2D4-423D-95CD-630157251F40}" type="presParOf" srcId="{C5ABED27-9278-4757-8A87-B256859CFC95}" destId="{E61DCE7C-C011-4E38-A7D6-305A9D7A3153}" srcOrd="2" destOrd="0" presId="urn:microsoft.com/office/officeart/2005/8/layout/hList9"/>
    <dgm:cxn modelId="{0A8F1FD3-BF2B-480C-A229-89DEB9787B7C}" type="presParOf" srcId="{E61DCE7C-C011-4E38-A7D6-305A9D7A3153}" destId="{9E01788B-10AC-461E-988B-AB734CB3E981}" srcOrd="0" destOrd="0" presId="urn:microsoft.com/office/officeart/2005/8/layout/hList9"/>
    <dgm:cxn modelId="{69125C69-D17F-4417-BBD1-89AE09F67BD7}" type="presParOf" srcId="{E61DCE7C-C011-4E38-A7D6-305A9D7A3153}" destId="{2FF8975E-1FC2-4B3B-BF8B-3C382C3540FA}" srcOrd="1" destOrd="0" presId="urn:microsoft.com/office/officeart/2005/8/layout/hList9"/>
    <dgm:cxn modelId="{14CBA5DF-3918-49B6-BECB-37C2823481FE}" type="presParOf" srcId="{B8CCD128-85E7-4DFB-95D7-1C9D9298AFEA}" destId="{769F462A-314A-411A-B79A-6D4FFA8FA557}" srcOrd="7" destOrd="0" presId="urn:microsoft.com/office/officeart/2005/8/layout/hList9"/>
    <dgm:cxn modelId="{ACD238EC-1A56-4A3C-A490-535DCA4135AE}" type="presParOf" srcId="{B8CCD128-85E7-4DFB-95D7-1C9D9298AFEA}" destId="{16528A76-3080-40DB-A8BB-2E7C4FB5BC0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FD35B-4F57-4096-B30A-899B4BD21999}">
      <dsp:nvSpPr>
        <dsp:cNvPr id="0" name=""/>
        <dsp:cNvSpPr/>
      </dsp:nvSpPr>
      <dsp:spPr>
        <a:xfrm>
          <a:off x="1525190" y="1726896"/>
          <a:ext cx="2856383" cy="19052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Tuổi</a:t>
          </a: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Giới</a:t>
          </a: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Chủng tộc</a:t>
          </a:r>
        </a:p>
        <a:p>
          <a:pPr lvl="0" algn="l" defTabSz="666750">
            <a:lnSpc>
              <a:spcPct val="90000"/>
            </a:lnSpc>
            <a:spcBef>
              <a:spcPct val="0"/>
            </a:spcBef>
            <a:spcAft>
              <a:spcPct val="35000"/>
            </a:spcAft>
          </a:pPr>
          <a:endParaRPr lang="en-US" sz="1500" kern="1200" dirty="0" smtClean="0">
            <a:latin typeface="Times New Roman" pitchFamily="18" charset="0"/>
            <a:cs typeface="Times New Roman" pitchFamily="18" charset="0"/>
          </a:endParaRPr>
        </a:p>
        <a:p>
          <a:pPr lvl="0" algn="l" defTabSz="666750">
            <a:lnSpc>
              <a:spcPct val="90000"/>
            </a:lnSpc>
            <a:spcBef>
              <a:spcPct val="0"/>
            </a:spcBef>
            <a:spcAft>
              <a:spcPct val="35000"/>
            </a:spcAft>
          </a:pPr>
          <a:endParaRPr lang="vi-VN" sz="1500" kern="1200" dirty="0">
            <a:latin typeface="Times New Roman" pitchFamily="18" charset="0"/>
            <a:cs typeface="Times New Roman" pitchFamily="18" charset="0"/>
          </a:endParaRPr>
        </a:p>
      </dsp:txBody>
      <dsp:txXfrm>
        <a:off x="1982212" y="1726896"/>
        <a:ext cx="2399362" cy="1905207"/>
      </dsp:txXfrm>
    </dsp:sp>
    <dsp:sp modelId="{7D6E9719-CC50-470F-A7D6-9A3D5976955A}">
      <dsp:nvSpPr>
        <dsp:cNvPr id="0" name=""/>
        <dsp:cNvSpPr/>
      </dsp:nvSpPr>
      <dsp:spPr>
        <a:xfrm>
          <a:off x="1525190" y="3632104"/>
          <a:ext cx="2856383" cy="18543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Tiền sử đột </a:t>
          </a:r>
          <a:r>
            <a:rPr lang="en-US" sz="1500" kern="1200" dirty="0" err="1" smtClean="0">
              <a:latin typeface="Times New Roman" pitchFamily="18" charset="0"/>
              <a:cs typeface="Times New Roman" pitchFamily="18" charset="0"/>
            </a:rPr>
            <a:t>quỵ</a:t>
          </a:r>
          <a:endParaRPr lang="en-US" sz="1500" kern="1200" dirty="0" smtClean="0">
            <a:latin typeface="Times New Roman" pitchFamily="18" charset="0"/>
            <a:cs typeface="Times New Roman" pitchFamily="18" charset="0"/>
          </a:endParaRP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Di truyền</a:t>
          </a:r>
          <a:endParaRPr lang="vi-VN" sz="1500" kern="1200" dirty="0">
            <a:latin typeface="Times New Roman" pitchFamily="18" charset="0"/>
            <a:cs typeface="Times New Roman" pitchFamily="18" charset="0"/>
          </a:endParaRPr>
        </a:p>
      </dsp:txBody>
      <dsp:txXfrm>
        <a:off x="1982212" y="3632104"/>
        <a:ext cx="2399362" cy="1854300"/>
      </dsp:txXfrm>
    </dsp:sp>
    <dsp:sp modelId="{D1A7836E-AD63-4DFB-AEB1-909EBF2D93F4}">
      <dsp:nvSpPr>
        <dsp:cNvPr id="0" name=""/>
        <dsp:cNvSpPr/>
      </dsp:nvSpPr>
      <dsp:spPr>
        <a:xfrm>
          <a:off x="1785" y="965194"/>
          <a:ext cx="1904255" cy="19042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Những nguy cơ không thể thay đổi được</a:t>
          </a:r>
          <a:endParaRPr lang="vi-VN" sz="2100" kern="1200" dirty="0">
            <a:latin typeface="Times New Roman" pitchFamily="18" charset="0"/>
            <a:cs typeface="Times New Roman" pitchFamily="18" charset="0"/>
          </a:endParaRPr>
        </a:p>
      </dsp:txBody>
      <dsp:txXfrm>
        <a:off x="280657" y="1244066"/>
        <a:ext cx="1346511" cy="1346511"/>
      </dsp:txXfrm>
    </dsp:sp>
    <dsp:sp modelId="{0D799EDE-8401-4377-8CB4-013A42C38782}">
      <dsp:nvSpPr>
        <dsp:cNvPr id="0" name=""/>
        <dsp:cNvSpPr/>
      </dsp:nvSpPr>
      <dsp:spPr>
        <a:xfrm>
          <a:off x="6285830" y="1726896"/>
          <a:ext cx="2856383" cy="19052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Tăng huyết áp</a:t>
          </a: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Hút thuốc lá</a:t>
          </a: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Cơn thiếu máu cục bộ thoáng qua</a:t>
          </a: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Bệnh tim</a:t>
          </a:r>
          <a:endParaRPr lang="vi-VN" sz="1500" kern="1200" dirty="0">
            <a:latin typeface="Times New Roman" pitchFamily="18" charset="0"/>
            <a:cs typeface="Times New Roman" pitchFamily="18" charset="0"/>
          </a:endParaRPr>
        </a:p>
      </dsp:txBody>
      <dsp:txXfrm>
        <a:off x="6742851" y="1726896"/>
        <a:ext cx="2399362" cy="1905207"/>
      </dsp:txXfrm>
    </dsp:sp>
    <dsp:sp modelId="{9E01788B-10AC-461E-988B-AB734CB3E981}">
      <dsp:nvSpPr>
        <dsp:cNvPr id="0" name=""/>
        <dsp:cNvSpPr/>
      </dsp:nvSpPr>
      <dsp:spPr>
        <a:xfrm>
          <a:off x="6285830" y="3632104"/>
          <a:ext cx="2856383" cy="18543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Đái tháo đường</a:t>
          </a: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Bệnh lý tăng đông máu</a:t>
          </a: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Đa hồng cầu</a:t>
          </a: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Thiếu máu tế bào hình liềm</a:t>
          </a:r>
        </a:p>
        <a:p>
          <a:pPr lvl="0" algn="l" defTabSz="666750">
            <a:lnSpc>
              <a:spcPct val="90000"/>
            </a:lnSpc>
            <a:spcBef>
              <a:spcPct val="0"/>
            </a:spcBef>
            <a:spcAft>
              <a:spcPct val="35000"/>
            </a:spcAft>
          </a:pPr>
          <a:r>
            <a:rPr lang="en-US" sz="1500" kern="1200" dirty="0" smtClean="0">
              <a:latin typeface="Times New Roman" pitchFamily="18" charset="0"/>
              <a:cs typeface="Times New Roman" pitchFamily="18" charset="0"/>
            </a:rPr>
            <a:t>- Tiếng thổi tại động mạch cảnh</a:t>
          </a:r>
          <a:endParaRPr lang="vi-VN" sz="1500" kern="1200" dirty="0">
            <a:latin typeface="Times New Roman" pitchFamily="18" charset="0"/>
            <a:cs typeface="Times New Roman" pitchFamily="18" charset="0"/>
          </a:endParaRPr>
        </a:p>
      </dsp:txBody>
      <dsp:txXfrm>
        <a:off x="6742851" y="3632104"/>
        <a:ext cx="2399362" cy="1854300"/>
      </dsp:txXfrm>
    </dsp:sp>
    <dsp:sp modelId="{16528A76-3080-40DB-A8BB-2E7C4FB5BC07}">
      <dsp:nvSpPr>
        <dsp:cNvPr id="0" name=""/>
        <dsp:cNvSpPr/>
      </dsp:nvSpPr>
      <dsp:spPr>
        <a:xfrm>
          <a:off x="4762425" y="965194"/>
          <a:ext cx="1904255" cy="19042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Những nguy cơ có thể thay đổi được</a:t>
          </a:r>
          <a:endParaRPr lang="vi-VN" sz="2100" kern="1200" dirty="0">
            <a:latin typeface="Times New Roman" pitchFamily="18" charset="0"/>
            <a:cs typeface="Times New Roman" pitchFamily="18" charset="0"/>
          </a:endParaRPr>
        </a:p>
      </dsp:txBody>
      <dsp:txXfrm>
        <a:off x="5041297" y="1244066"/>
        <a:ext cx="1346511" cy="1346511"/>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C872EEC-18DF-4ADE-90AC-1F95785ECD8A}" type="datetimeFigureOut">
              <a:rPr lang="en-US" smtClean="0"/>
              <a:t>5/18/2018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F78B565-F24A-4AA7-AF85-44DA2F1284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872EEC-18DF-4ADE-90AC-1F95785ECD8A}"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872EEC-18DF-4ADE-90AC-1F95785ECD8A}"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C872EEC-18DF-4ADE-90AC-1F95785ECD8A}" type="datetimeFigureOut">
              <a:rPr lang="en-US" smtClean="0"/>
              <a:t>5/18/2018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F78B565-F24A-4AA7-AF85-44DA2F1284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C872EEC-18DF-4ADE-90AC-1F95785ECD8A}" type="datetimeFigureOut">
              <a:rPr lang="en-US" smtClean="0"/>
              <a:t>5/18/2018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F78B565-F24A-4AA7-AF85-44DA2F1284B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C872EEC-18DF-4ADE-90AC-1F95785ECD8A}" type="datetimeFigureOut">
              <a:rPr lang="en-US" smtClean="0"/>
              <a:t>5/18/2018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C872EEC-18DF-4ADE-90AC-1F95785ECD8A}"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F78B565-F24A-4AA7-AF85-44DA2F1284B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C872EEC-18DF-4ADE-90AC-1F95785ECD8A}" type="datetimeFigureOut">
              <a:rPr lang="en-US" smtClean="0"/>
              <a:t>5/18/2018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872EEC-18DF-4ADE-90AC-1F95785ECD8A}" type="datetimeFigureOut">
              <a:rPr lang="en-US" smtClean="0"/>
              <a:t>5/18/2018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C872EEC-18DF-4ADE-90AC-1F95785ECD8A}" type="datetimeFigureOut">
              <a:rPr lang="en-US" smtClean="0"/>
              <a:t>5/18/2018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C872EEC-18DF-4ADE-90AC-1F95785ECD8A}"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F78B565-F24A-4AA7-AF85-44DA2F1284B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C872EEC-18DF-4ADE-90AC-1F95785ECD8A}" type="datetimeFigureOut">
              <a:rPr lang="en-US" smtClean="0"/>
              <a:t>5/18/2018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F78B565-F24A-4AA7-AF85-44DA2F1284B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vi.wikipedia.org/wiki/H%E1%BB%87_th%E1%BA%A7n_kinh_trung_%C6%B0%C6%A1n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2209800" y="152400"/>
            <a:ext cx="4572000" cy="1200329"/>
          </a:xfrm>
          <a:prstGeom prst="rect">
            <a:avLst/>
          </a:prstGeom>
        </p:spPr>
        <p:txBody>
          <a:bodyPr>
            <a:spAutoFit/>
          </a:bodyPr>
          <a:lstStyle/>
          <a:p>
            <a:pPr algn="ctr"/>
            <a:r>
              <a:rPr lang="en-US" sz="2400" b="1" cap="none"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TRƯỜNG ĐẠI HỌC DUY TÂN </a:t>
            </a:r>
            <a:br>
              <a:rPr lang="en-US" sz="2400" b="1" cap="none"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cap="none"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KHOA DƯỢC </a:t>
            </a:r>
            <a:br>
              <a:rPr lang="en-US" sz="2400" b="1" cap="none"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en-US" sz="2400" dirty="0">
              <a:solidFill>
                <a:srgbClr val="FFC000"/>
              </a:solidFill>
              <a:effectLst>
                <a:outerShdw blurRad="38100" dist="38100" dir="2700000" algn="tl">
                  <a:srgbClr val="000000">
                    <a:alpha val="43137"/>
                  </a:srgbClr>
                </a:outerShdw>
              </a:effectLst>
            </a:endParaRPr>
          </a:p>
        </p:txBody>
      </p:sp>
      <p:sp>
        <p:nvSpPr>
          <p:cNvPr id="6" name="Rectangle 5"/>
          <p:cNvSpPr/>
          <p:nvPr/>
        </p:nvSpPr>
        <p:spPr>
          <a:xfrm>
            <a:off x="0" y="1075730"/>
            <a:ext cx="9144000" cy="2554545"/>
          </a:xfrm>
          <a:prstGeom prst="rect">
            <a:avLst/>
          </a:prstGeom>
        </p:spPr>
        <p:txBody>
          <a:bodyPr wrap="square">
            <a:spAutoFit/>
          </a:bodyPr>
          <a:lstStyle/>
          <a:p>
            <a:pPr algn="ctr"/>
            <a:r>
              <a:rPr lang="en-US" sz="80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BỆNH PARKINGSON </a:t>
            </a:r>
            <a:endParaRPr lang="en-US" sz="8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5257800" y="3560618"/>
            <a:ext cx="3886200" cy="2339102"/>
          </a:xfrm>
          <a:prstGeom prst="rect">
            <a:avLst/>
          </a:prstGeom>
        </p:spPr>
        <p:txBody>
          <a:bodyPr wrap="square">
            <a:spAutoFit/>
          </a:bodyPr>
          <a:lstStyle/>
          <a:p>
            <a:r>
              <a:rPr lang="en-US" b="1" dirty="0" err="1">
                <a:solidFill>
                  <a:srgbClr val="FFFF00"/>
                </a:solidFill>
                <a:latin typeface="Times New Roman" pitchFamily="18" charset="0"/>
                <a:cs typeface="Times New Roman" pitchFamily="18" charset="0"/>
              </a:rPr>
              <a:t>Nhóm</a:t>
            </a:r>
            <a:r>
              <a:rPr lang="en-US" b="1" dirty="0">
                <a:solidFill>
                  <a:srgbClr val="FFFF00"/>
                </a:solidFill>
                <a:latin typeface="Times New Roman" pitchFamily="18" charset="0"/>
                <a:cs typeface="Times New Roman" pitchFamily="18" charset="0"/>
              </a:rPr>
              <a:t> : </a:t>
            </a:r>
            <a:r>
              <a:rPr lang="en-US" b="1" dirty="0" smtClean="0">
                <a:solidFill>
                  <a:srgbClr val="FFFF00"/>
                </a:solidFill>
                <a:latin typeface="Times New Roman" pitchFamily="18" charset="0"/>
                <a:cs typeface="Times New Roman" pitchFamily="18" charset="0"/>
              </a:rPr>
              <a:t>  </a:t>
            </a:r>
          </a:p>
          <a:p>
            <a:r>
              <a:rPr lang="en-US" b="1" dirty="0" smtClean="0">
                <a:solidFill>
                  <a:srgbClr val="FFFF00"/>
                </a:solidFill>
                <a:latin typeface="Times New Roman" pitchFamily="18" charset="0"/>
                <a:cs typeface="Times New Roman" pitchFamily="18" charset="0"/>
              </a:rPr>
              <a:t>                                                                                           </a:t>
            </a:r>
            <a:r>
              <a:rPr lang="en-US" b="1" dirty="0">
                <a:solidFill>
                  <a:srgbClr val="FFFF00"/>
                </a:solidFill>
                <a:latin typeface="Times New Roman" pitchFamily="18" charset="0"/>
                <a:cs typeface="Times New Roman" pitchFamily="18" charset="0"/>
              </a:rPr>
              <a:t>- HỒ NGUYÊN </a:t>
            </a:r>
            <a:r>
              <a:rPr lang="en-US" b="1" dirty="0" smtClean="0">
                <a:solidFill>
                  <a:srgbClr val="FFFF00"/>
                </a:solidFill>
                <a:latin typeface="Times New Roman" pitchFamily="18" charset="0"/>
                <a:cs typeface="Times New Roman" pitchFamily="18" charset="0"/>
              </a:rPr>
              <a:t>THẢO                                                                                                  </a:t>
            </a:r>
            <a:r>
              <a:rPr lang="en-US" b="1" dirty="0">
                <a:solidFill>
                  <a:srgbClr val="FFFF00"/>
                </a:solidFill>
                <a:latin typeface="Times New Roman" pitchFamily="18" charset="0"/>
                <a:cs typeface="Times New Roman" pitchFamily="18" charset="0"/>
              </a:rPr>
              <a:t>- PHẠM THỊ QUÝ THÙY </a:t>
            </a:r>
            <a:r>
              <a:rPr lang="en-US" b="1" dirty="0" smtClean="0">
                <a:solidFill>
                  <a:srgbClr val="FFFF00"/>
                </a:solidFill>
                <a:latin typeface="Times New Roman" pitchFamily="18" charset="0"/>
                <a:cs typeface="Times New Roman" pitchFamily="18" charset="0"/>
              </a:rPr>
              <a:t>                                                                                                </a:t>
            </a:r>
            <a:r>
              <a:rPr lang="en-US" b="1" dirty="0">
                <a:solidFill>
                  <a:srgbClr val="FFFF00"/>
                </a:solidFill>
                <a:latin typeface="Times New Roman" pitchFamily="18" charset="0"/>
                <a:cs typeface="Times New Roman" pitchFamily="18" charset="0"/>
              </a:rPr>
              <a:t>- VÕ MINH TRÍ </a:t>
            </a:r>
            <a:endParaRPr lang="en-US" b="1" dirty="0" smtClean="0">
              <a:solidFill>
                <a:srgbClr val="FFFF00"/>
              </a:solidFill>
              <a:latin typeface="Times New Roman" pitchFamily="18" charset="0"/>
              <a:cs typeface="Times New Roman" pitchFamily="18" charset="0"/>
            </a:endParaRPr>
          </a:p>
          <a:p>
            <a:r>
              <a:rPr lang="en-US" b="1" dirty="0" smtClean="0">
                <a:solidFill>
                  <a:srgbClr val="FFFF00"/>
                </a:solidFill>
                <a:latin typeface="Times New Roman" pitchFamily="18" charset="0"/>
                <a:cs typeface="Times New Roman" pitchFamily="18" charset="0"/>
              </a:rPr>
              <a:t>- LÊ DƯƠNG QUÝ BẢO</a:t>
            </a:r>
          </a:p>
          <a:p>
            <a:r>
              <a:rPr lang="en-US" b="1" dirty="0" smtClean="0">
                <a:solidFill>
                  <a:srgbClr val="FFFF00"/>
                </a:solidFill>
                <a:latin typeface="Times New Roman" pitchFamily="18" charset="0"/>
                <a:cs typeface="Times New Roman" pitchFamily="18" charset="0"/>
              </a:rPr>
              <a:t>- PHẠM NGỌC THÚY TIÊN </a:t>
            </a:r>
            <a:r>
              <a:rPr lang="en-US" b="1" dirty="0">
                <a:solidFill>
                  <a:srgbClr val="FFFF00"/>
                </a:solidFill>
                <a:latin typeface="Times New Roman" pitchFamily="18" charset="0"/>
                <a:cs typeface="Times New Roman" pitchFamily="18" charset="0"/>
              </a:rPr>
              <a:t/>
            </a:r>
            <a:br>
              <a:rPr lang="en-US" b="1" dirty="0">
                <a:solidFill>
                  <a:srgbClr val="FFFF00"/>
                </a:solidFill>
                <a:latin typeface="Times New Roman" pitchFamily="18" charset="0"/>
                <a:cs typeface="Times New Roman" pitchFamily="18" charset="0"/>
              </a:rPr>
            </a:br>
            <a:r>
              <a:rPr lang="en-US" sz="2000" b="1" dirty="0" smtClean="0">
                <a:solidFill>
                  <a:srgbClr val="FFFF00"/>
                </a:solidFill>
                <a:latin typeface="Times New Roman" pitchFamily="18" charset="0"/>
                <a:cs typeface="Times New Roman" pitchFamily="18" charset="0"/>
              </a:rPr>
              <a:t> </a:t>
            </a:r>
            <a:endParaRPr lang="en-US" dirty="0">
              <a:solidFill>
                <a:srgbClr val="FFFF00"/>
              </a:solidFill>
            </a:endParaRPr>
          </a:p>
        </p:txBody>
      </p:sp>
      <p:sp>
        <p:nvSpPr>
          <p:cNvPr id="8" name="Rectangle 7"/>
          <p:cNvSpPr/>
          <p:nvPr/>
        </p:nvSpPr>
        <p:spPr>
          <a:xfrm>
            <a:off x="3646334" y="5899720"/>
            <a:ext cx="2061739" cy="369332"/>
          </a:xfrm>
          <a:prstGeom prst="rect">
            <a:avLst/>
          </a:prstGeom>
        </p:spPr>
        <p:txBody>
          <a:bodyPr wrap="square">
            <a:spAutoFit/>
          </a:bodyPr>
          <a:lstStyle/>
          <a:p>
            <a:r>
              <a:rPr lang="en-US" b="1" dirty="0" err="1" smtClean="0">
                <a:solidFill>
                  <a:srgbClr val="FF0000"/>
                </a:solidFill>
                <a:latin typeface="Times New Roman" pitchFamily="18" charset="0"/>
                <a:cs typeface="Times New Roman" pitchFamily="18" charset="0"/>
              </a:rPr>
              <a:t>Đà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Nẵng</a:t>
            </a:r>
            <a:r>
              <a:rPr lang="en-US" b="1" dirty="0" smtClean="0">
                <a:solidFill>
                  <a:srgbClr val="FF0000"/>
                </a:solidFill>
                <a:latin typeface="Times New Roman" pitchFamily="18" charset="0"/>
                <a:cs typeface="Times New Roman" pitchFamily="18" charset="0"/>
              </a:rPr>
              <a:t> , 2018</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73338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Iv.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dirty="0"/>
          </a:p>
        </p:txBody>
      </p:sp>
      <p:sp>
        <p:nvSpPr>
          <p:cNvPr id="4" name="Content Placeholder 2"/>
          <p:cNvSpPr>
            <a:spLocks noGrp="1"/>
          </p:cNvSpPr>
          <p:nvPr>
            <p:ph idx="1"/>
          </p:nvPr>
        </p:nvSpPr>
        <p:spPr>
          <a:xfrm>
            <a:off x="0" y="1295400"/>
            <a:ext cx="4572000" cy="5562600"/>
          </a:xfrm>
        </p:spPr>
        <p:txBody>
          <a:bodyPr>
            <a:normAutofit fontScale="25000" lnSpcReduction="20000"/>
          </a:bodyPr>
          <a:lstStyle/>
          <a:p>
            <a:pPr marL="0" indent="0" fontAlgn="base">
              <a:buNone/>
            </a:pPr>
            <a:r>
              <a:rPr lang="en-US" sz="11200" dirty="0">
                <a:solidFill>
                  <a:srgbClr val="FF0000"/>
                </a:solidFill>
                <a:latin typeface="Times New Roman" pitchFamily="18" charset="0"/>
                <a:cs typeface="Times New Roman" pitchFamily="18" charset="0"/>
              </a:rPr>
              <a:t>3</a:t>
            </a:r>
            <a:r>
              <a:rPr lang="en-US" sz="11200" dirty="0" smtClean="0">
                <a:solidFill>
                  <a:srgbClr val="FF0000"/>
                </a:solidFill>
                <a:latin typeface="Times New Roman" pitchFamily="18" charset="0"/>
                <a:cs typeface="Times New Roman" pitchFamily="18" charset="0"/>
              </a:rPr>
              <a:t>. </a:t>
            </a:r>
            <a:r>
              <a:rPr lang="vi-VN" sz="11200" dirty="0">
                <a:solidFill>
                  <a:srgbClr val="FF0000"/>
                </a:solidFill>
                <a:latin typeface="Times New Roman" pitchFamily="18" charset="0"/>
                <a:cs typeface="Times New Roman" pitchFamily="18" charset="0"/>
              </a:rPr>
              <a:t>Chất ức chế COMT làm giúp cải thiện tình trạng cứng đờ ở người bệnh Parkinson</a:t>
            </a:r>
            <a:endParaRPr lang="en-US" sz="11200" dirty="0">
              <a:solidFill>
                <a:srgbClr val="FF0000"/>
              </a:solidFill>
              <a:latin typeface="Times New Roman" pitchFamily="18" charset="0"/>
              <a:cs typeface="Times New Roman" pitchFamily="18" charset="0"/>
            </a:endParaRPr>
          </a:p>
          <a:p>
            <a:pPr marL="0" indent="0" fontAlgn="base">
              <a:buNone/>
            </a:pPr>
            <a:r>
              <a:rPr lang="en-US" sz="11600" dirty="0" smtClean="0">
                <a:latin typeface="Times New Roman" pitchFamily="18" charset="0"/>
                <a:cs typeface="Times New Roman" pitchFamily="18" charset="0"/>
              </a:rPr>
              <a:t>- </a:t>
            </a:r>
            <a:r>
              <a:rPr lang="vi-VN" sz="11600" dirty="0" smtClean="0">
                <a:latin typeface="Times New Roman" pitchFamily="18" charset="0"/>
                <a:cs typeface="Times New Roman" pitchFamily="18" charset="0"/>
              </a:rPr>
              <a:t>COMT </a:t>
            </a:r>
            <a:r>
              <a:rPr lang="vi-VN" sz="11600" dirty="0">
                <a:latin typeface="Times New Roman" pitchFamily="18" charset="0"/>
                <a:cs typeface="Times New Roman" pitchFamily="18" charset="0"/>
              </a:rPr>
              <a:t>(catechol-O-methyltransferase) là một enzyme tự nhiên làm nhiệm vụ chuyển hóa cả levodopa và dopamine. Bằng cách ức chế hoạt động của men COMT, hiệu quả của levodopa trong não sẽ được kéo dài. </a:t>
            </a:r>
            <a:endParaRPr lang="en-US" sz="11600" dirty="0">
              <a:latin typeface="Times New Roman" pitchFamily="18" charset="0"/>
              <a:cs typeface="Times New Roman" pitchFamily="18" charset="0"/>
            </a:endParaRPr>
          </a:p>
          <a:p>
            <a:pPr marL="0" indent="0" fontAlgn="base">
              <a:buNone/>
            </a:pPr>
            <a:r>
              <a:rPr lang="en-US" sz="11600" dirty="0" smtClean="0">
                <a:latin typeface="Times New Roman" pitchFamily="18" charset="0"/>
                <a:cs typeface="Times New Roman" pitchFamily="18" charset="0"/>
              </a:rPr>
              <a:t>- </a:t>
            </a:r>
            <a:r>
              <a:rPr lang="en-US" sz="11600" i="1" dirty="0" err="1" smtClean="0">
                <a:latin typeface="Times New Roman" pitchFamily="18" charset="0"/>
                <a:cs typeface="Times New Roman" pitchFamily="18" charset="0"/>
              </a:rPr>
              <a:t>Tên</a:t>
            </a:r>
            <a:r>
              <a:rPr lang="en-US" sz="11600" i="1" dirty="0" smtClean="0">
                <a:latin typeface="Times New Roman" pitchFamily="18" charset="0"/>
                <a:cs typeface="Times New Roman" pitchFamily="18" charset="0"/>
              </a:rPr>
              <a:t> </a:t>
            </a:r>
            <a:r>
              <a:rPr lang="en-US" sz="11600" i="1" dirty="0" err="1" smtClean="0">
                <a:latin typeface="Times New Roman" pitchFamily="18" charset="0"/>
                <a:cs typeface="Times New Roman" pitchFamily="18" charset="0"/>
              </a:rPr>
              <a:t>thuốc</a:t>
            </a:r>
            <a:r>
              <a:rPr lang="en-US" sz="11600" i="1" dirty="0" smtClean="0">
                <a:latin typeface="Times New Roman" pitchFamily="18" charset="0"/>
                <a:cs typeface="Times New Roman" pitchFamily="18" charset="0"/>
              </a:rPr>
              <a:t> : </a:t>
            </a:r>
            <a:r>
              <a:rPr lang="en-US" sz="11600" i="1" dirty="0" err="1" smtClean="0">
                <a:latin typeface="Times New Roman" pitchFamily="18" charset="0"/>
                <a:cs typeface="Times New Roman" pitchFamily="18" charset="0"/>
              </a:rPr>
              <a:t>Comtan</a:t>
            </a:r>
            <a:r>
              <a:rPr lang="en-US" sz="11600" i="1" dirty="0" smtClean="0">
                <a:latin typeface="Times New Roman" pitchFamily="18" charset="0"/>
                <a:cs typeface="Times New Roman" pitchFamily="18" charset="0"/>
              </a:rPr>
              <a:t> </a:t>
            </a:r>
            <a:r>
              <a:rPr lang="en-US" sz="11600" i="1" dirty="0">
                <a:latin typeface="Times New Roman" pitchFamily="18" charset="0"/>
                <a:cs typeface="Times New Roman" pitchFamily="18" charset="0"/>
              </a:rPr>
              <a:t>(</a:t>
            </a:r>
            <a:r>
              <a:rPr lang="en-US" sz="11600" i="1" dirty="0" err="1">
                <a:latin typeface="Times New Roman" pitchFamily="18" charset="0"/>
                <a:cs typeface="Times New Roman" pitchFamily="18" charset="0"/>
              </a:rPr>
              <a:t>entacapone</a:t>
            </a:r>
            <a:r>
              <a:rPr lang="en-US" sz="11600" i="1" dirty="0">
                <a:latin typeface="Times New Roman" pitchFamily="18" charset="0"/>
                <a:cs typeface="Times New Roman" pitchFamily="18" charset="0"/>
              </a:rPr>
              <a:t>)</a:t>
            </a:r>
            <a:endParaRPr lang="en-US" sz="11600" i="1" dirty="0">
              <a:solidFill>
                <a:schemeClr val="tx1">
                  <a:lumMod val="95000"/>
                  <a:lumOff val="5000"/>
                </a:schemeClr>
              </a:solidFill>
              <a:latin typeface="Times New Roman" pitchFamily="18" charset="0"/>
              <a:cs typeface="Times New Roman" pitchFamily="18" charset="0"/>
            </a:endParaRPr>
          </a:p>
          <a:p>
            <a:pPr marL="0" indent="0" fontAlgn="base">
              <a:buNone/>
            </a:pPr>
            <a:endParaRPr lang="en-US" sz="11600" dirty="0">
              <a:solidFill>
                <a:schemeClr val="tx1">
                  <a:lumMod val="95000"/>
                  <a:lumOff val="5000"/>
                </a:schemeClr>
              </a:solidFill>
              <a:latin typeface="Times New Roman" pitchFamily="18" charset="0"/>
              <a:cs typeface="Times New Roman" pitchFamily="18" charset="0"/>
            </a:endParaRPr>
          </a:p>
        </p:txBody>
      </p:sp>
      <p:pic>
        <p:nvPicPr>
          <p:cNvPr id="5" name="Picture 18" descr="Káº¿t quáº£ hÃ¬nh áº£nh cho Comtan (entacap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1066800"/>
            <a:ext cx="464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4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86800" cy="838200"/>
          </a:xfrm>
        </p:spPr>
        <p:txBody>
          <a:bodyPr/>
          <a:lstStyle/>
          <a:p>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Iv.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dirty="0"/>
          </a:p>
        </p:txBody>
      </p:sp>
      <p:sp>
        <p:nvSpPr>
          <p:cNvPr id="5" name="Content Placeholder 2"/>
          <p:cNvSpPr>
            <a:spLocks noGrp="1"/>
          </p:cNvSpPr>
          <p:nvPr>
            <p:ph idx="1"/>
          </p:nvPr>
        </p:nvSpPr>
        <p:spPr>
          <a:xfrm>
            <a:off x="0" y="1295400"/>
            <a:ext cx="4572000" cy="5562600"/>
          </a:xfrm>
        </p:spPr>
        <p:txBody>
          <a:bodyPr>
            <a:normAutofit fontScale="25000" lnSpcReduction="20000"/>
          </a:bodyPr>
          <a:lstStyle/>
          <a:p>
            <a:pPr marL="0" indent="0" fontAlgn="base">
              <a:buNone/>
            </a:pPr>
            <a:r>
              <a:rPr lang="en-US" sz="13200" dirty="0" smtClean="0">
                <a:solidFill>
                  <a:srgbClr val="FF0000"/>
                </a:solidFill>
                <a:latin typeface="Times New Roman" pitchFamily="18" charset="0"/>
                <a:cs typeface="Times New Roman" pitchFamily="18" charset="0"/>
              </a:rPr>
              <a:t>4. </a:t>
            </a:r>
            <a:r>
              <a:rPr lang="en-US" sz="13200" dirty="0" err="1">
                <a:solidFill>
                  <a:srgbClr val="FF0000"/>
                </a:solidFill>
                <a:latin typeface="Times New Roman" pitchFamily="18" charset="0"/>
                <a:cs typeface="Times New Roman" pitchFamily="18" charset="0"/>
              </a:rPr>
              <a:t>Chất</a:t>
            </a:r>
            <a:r>
              <a:rPr lang="en-US" sz="13200" dirty="0">
                <a:solidFill>
                  <a:srgbClr val="FF0000"/>
                </a:solidFill>
                <a:latin typeface="Times New Roman" pitchFamily="18" charset="0"/>
                <a:cs typeface="Times New Roman" pitchFamily="18" charset="0"/>
              </a:rPr>
              <a:t> </a:t>
            </a:r>
            <a:r>
              <a:rPr lang="en-US" sz="13200" dirty="0" err="1">
                <a:solidFill>
                  <a:srgbClr val="FF0000"/>
                </a:solidFill>
                <a:latin typeface="Times New Roman" pitchFamily="18" charset="0"/>
                <a:cs typeface="Times New Roman" pitchFamily="18" charset="0"/>
              </a:rPr>
              <a:t>ức</a:t>
            </a:r>
            <a:r>
              <a:rPr lang="en-US" sz="13200" dirty="0">
                <a:solidFill>
                  <a:srgbClr val="FF0000"/>
                </a:solidFill>
                <a:latin typeface="Times New Roman" pitchFamily="18" charset="0"/>
                <a:cs typeface="Times New Roman" pitchFamily="18" charset="0"/>
              </a:rPr>
              <a:t> </a:t>
            </a:r>
            <a:r>
              <a:rPr lang="en-US" sz="13200" dirty="0" err="1">
                <a:solidFill>
                  <a:srgbClr val="FF0000"/>
                </a:solidFill>
                <a:latin typeface="Times New Roman" pitchFamily="18" charset="0"/>
                <a:cs typeface="Times New Roman" pitchFamily="18" charset="0"/>
              </a:rPr>
              <a:t>chế</a:t>
            </a:r>
            <a:r>
              <a:rPr lang="en-US" sz="13200" dirty="0">
                <a:solidFill>
                  <a:srgbClr val="FF0000"/>
                </a:solidFill>
                <a:latin typeface="Times New Roman" pitchFamily="18" charset="0"/>
                <a:cs typeface="Times New Roman" pitchFamily="18" charset="0"/>
              </a:rPr>
              <a:t> MAO-B </a:t>
            </a:r>
            <a:r>
              <a:rPr lang="en-US" sz="13200" dirty="0" err="1">
                <a:solidFill>
                  <a:srgbClr val="FF0000"/>
                </a:solidFill>
                <a:latin typeface="Times New Roman" pitchFamily="18" charset="0"/>
                <a:cs typeface="Times New Roman" pitchFamily="18" charset="0"/>
              </a:rPr>
              <a:t>giúp</a:t>
            </a:r>
            <a:r>
              <a:rPr lang="en-US" sz="13200" dirty="0">
                <a:solidFill>
                  <a:srgbClr val="FF0000"/>
                </a:solidFill>
                <a:latin typeface="Times New Roman" pitchFamily="18" charset="0"/>
                <a:cs typeface="Times New Roman" pitchFamily="18" charset="0"/>
              </a:rPr>
              <a:t> </a:t>
            </a:r>
            <a:r>
              <a:rPr lang="en-US" sz="13200" dirty="0" err="1">
                <a:solidFill>
                  <a:srgbClr val="FF0000"/>
                </a:solidFill>
                <a:latin typeface="Times New Roman" pitchFamily="18" charset="0"/>
                <a:cs typeface="Times New Roman" pitchFamily="18" charset="0"/>
              </a:rPr>
              <a:t>kéo</a:t>
            </a:r>
            <a:r>
              <a:rPr lang="en-US" sz="13200" dirty="0">
                <a:solidFill>
                  <a:srgbClr val="FF0000"/>
                </a:solidFill>
                <a:latin typeface="Times New Roman" pitchFamily="18" charset="0"/>
                <a:cs typeface="Times New Roman" pitchFamily="18" charset="0"/>
              </a:rPr>
              <a:t> </a:t>
            </a:r>
            <a:r>
              <a:rPr lang="en-US" sz="13200" dirty="0" err="1">
                <a:solidFill>
                  <a:srgbClr val="FF0000"/>
                </a:solidFill>
                <a:latin typeface="Times New Roman" pitchFamily="18" charset="0"/>
                <a:cs typeface="Times New Roman" pitchFamily="18" charset="0"/>
              </a:rPr>
              <a:t>dài</a:t>
            </a:r>
            <a:r>
              <a:rPr lang="en-US" sz="13200" dirty="0">
                <a:solidFill>
                  <a:srgbClr val="FF0000"/>
                </a:solidFill>
                <a:latin typeface="Times New Roman" pitchFamily="18" charset="0"/>
                <a:cs typeface="Times New Roman" pitchFamily="18" charset="0"/>
              </a:rPr>
              <a:t> </a:t>
            </a:r>
            <a:r>
              <a:rPr lang="en-US" sz="13200" dirty="0" err="1">
                <a:solidFill>
                  <a:srgbClr val="FF0000"/>
                </a:solidFill>
                <a:latin typeface="Times New Roman" pitchFamily="18" charset="0"/>
                <a:cs typeface="Times New Roman" pitchFamily="18" charset="0"/>
              </a:rPr>
              <a:t>tác</a:t>
            </a:r>
            <a:r>
              <a:rPr lang="en-US" sz="13200" dirty="0">
                <a:solidFill>
                  <a:srgbClr val="FF0000"/>
                </a:solidFill>
                <a:latin typeface="Times New Roman" pitchFamily="18" charset="0"/>
                <a:cs typeface="Times New Roman" pitchFamily="18" charset="0"/>
              </a:rPr>
              <a:t> </a:t>
            </a:r>
            <a:r>
              <a:rPr lang="en-US" sz="13200" dirty="0" err="1">
                <a:solidFill>
                  <a:srgbClr val="FF0000"/>
                </a:solidFill>
                <a:latin typeface="Times New Roman" pitchFamily="18" charset="0"/>
                <a:cs typeface="Times New Roman" pitchFamily="18" charset="0"/>
              </a:rPr>
              <a:t>dụng</a:t>
            </a:r>
            <a:r>
              <a:rPr lang="en-US" sz="13200" dirty="0">
                <a:solidFill>
                  <a:srgbClr val="FF0000"/>
                </a:solidFill>
                <a:latin typeface="Times New Roman" pitchFamily="18" charset="0"/>
                <a:cs typeface="Times New Roman" pitchFamily="18" charset="0"/>
              </a:rPr>
              <a:t> </a:t>
            </a:r>
            <a:r>
              <a:rPr lang="en-US" sz="13200" dirty="0" err="1">
                <a:solidFill>
                  <a:srgbClr val="FF0000"/>
                </a:solidFill>
                <a:latin typeface="Times New Roman" pitchFamily="18" charset="0"/>
                <a:cs typeface="Times New Roman" pitchFamily="18" charset="0"/>
              </a:rPr>
              <a:t>của</a:t>
            </a:r>
            <a:r>
              <a:rPr lang="en-US" sz="13200" dirty="0">
                <a:solidFill>
                  <a:srgbClr val="FF0000"/>
                </a:solidFill>
                <a:latin typeface="Times New Roman" pitchFamily="18" charset="0"/>
                <a:cs typeface="Times New Roman" pitchFamily="18" charset="0"/>
              </a:rPr>
              <a:t> </a:t>
            </a:r>
            <a:r>
              <a:rPr lang="en-US" sz="13200" dirty="0" smtClean="0">
                <a:solidFill>
                  <a:srgbClr val="FF0000"/>
                </a:solidFill>
                <a:latin typeface="Times New Roman" pitchFamily="18" charset="0"/>
                <a:cs typeface="Times New Roman" pitchFamily="18" charset="0"/>
              </a:rPr>
              <a:t>levodopa</a:t>
            </a:r>
            <a:endParaRPr lang="en-US" sz="11200" dirty="0">
              <a:solidFill>
                <a:srgbClr val="FF0000"/>
              </a:solidFill>
              <a:latin typeface="Times New Roman" pitchFamily="18" charset="0"/>
              <a:cs typeface="Times New Roman" pitchFamily="18" charset="0"/>
            </a:endParaRPr>
          </a:p>
          <a:p>
            <a:pPr marL="0" indent="0" fontAlgn="base">
              <a:buNone/>
            </a:pPr>
            <a:r>
              <a:rPr lang="en-US" sz="12800" dirty="0" smtClean="0">
                <a:latin typeface="Times New Roman" pitchFamily="18" charset="0"/>
                <a:cs typeface="Times New Roman" pitchFamily="18" charset="0"/>
              </a:rPr>
              <a:t>- </a:t>
            </a:r>
            <a:r>
              <a:rPr lang="en-US" sz="11200" dirty="0">
                <a:latin typeface="Times New Roman" pitchFamily="18" charset="0"/>
                <a:cs typeface="Times New Roman" pitchFamily="18" charset="0"/>
              </a:rPr>
              <a:t>MAO-B (monoamine oxidase type B) </a:t>
            </a:r>
            <a:r>
              <a:rPr lang="en-US" sz="11200" dirty="0" err="1">
                <a:latin typeface="Times New Roman" pitchFamily="18" charset="0"/>
                <a:cs typeface="Times New Roman" pitchFamily="18" charset="0"/>
              </a:rPr>
              <a:t>cũng</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là</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một</a:t>
            </a:r>
            <a:r>
              <a:rPr lang="en-US" sz="11200" dirty="0">
                <a:latin typeface="Times New Roman" pitchFamily="18" charset="0"/>
                <a:cs typeface="Times New Roman" pitchFamily="18" charset="0"/>
              </a:rPr>
              <a:t> enzyme </a:t>
            </a:r>
            <a:r>
              <a:rPr lang="en-US" sz="11200" dirty="0" err="1">
                <a:latin typeface="Times New Roman" pitchFamily="18" charset="0"/>
                <a:cs typeface="Times New Roman" pitchFamily="18" charset="0"/>
              </a:rPr>
              <a:t>tự</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nhiên</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có</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vai</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trò</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phân</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giải</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và</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làm</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mất</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hoạt</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tính</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của</a:t>
            </a:r>
            <a:r>
              <a:rPr lang="en-US" sz="11200" dirty="0">
                <a:latin typeface="Times New Roman" pitchFamily="18" charset="0"/>
                <a:cs typeface="Times New Roman" pitchFamily="18" charset="0"/>
              </a:rPr>
              <a:t> dopamine. </a:t>
            </a:r>
            <a:r>
              <a:rPr lang="en-US" sz="11200" dirty="0" err="1">
                <a:latin typeface="Times New Roman" pitchFamily="18" charset="0"/>
                <a:cs typeface="Times New Roman" pitchFamily="18" charset="0"/>
              </a:rPr>
              <a:t>Vì</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vậy</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chất</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ức</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chế</a:t>
            </a:r>
            <a:r>
              <a:rPr lang="en-US" sz="11200" dirty="0">
                <a:latin typeface="Times New Roman" pitchFamily="18" charset="0"/>
                <a:cs typeface="Times New Roman" pitchFamily="18" charset="0"/>
              </a:rPr>
              <a:t> MAO-B </a:t>
            </a:r>
            <a:r>
              <a:rPr lang="en-US" sz="11200" dirty="0" err="1">
                <a:latin typeface="Times New Roman" pitchFamily="18" charset="0"/>
                <a:cs typeface="Times New Roman" pitchFamily="18" charset="0"/>
              </a:rPr>
              <a:t>giúp</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kéo</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dài</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tác</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dụng</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của</a:t>
            </a:r>
            <a:r>
              <a:rPr lang="en-US" sz="11200" dirty="0">
                <a:latin typeface="Times New Roman" pitchFamily="18" charset="0"/>
                <a:cs typeface="Times New Roman" pitchFamily="18" charset="0"/>
              </a:rPr>
              <a:t> dopamine </a:t>
            </a:r>
            <a:r>
              <a:rPr lang="en-US" sz="11200" dirty="0" err="1">
                <a:latin typeface="Times New Roman" pitchFamily="18" charset="0"/>
                <a:cs typeface="Times New Roman" pitchFamily="18" charset="0"/>
              </a:rPr>
              <a:t>và</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các</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tiền</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chất</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của</a:t>
            </a:r>
            <a:r>
              <a:rPr lang="en-US" sz="11200" dirty="0">
                <a:latin typeface="Times New Roman" pitchFamily="18" charset="0"/>
                <a:cs typeface="Times New Roman" pitchFamily="18" charset="0"/>
              </a:rPr>
              <a:t> </a:t>
            </a:r>
            <a:r>
              <a:rPr lang="en-US" sz="11200" dirty="0" err="1">
                <a:latin typeface="Times New Roman" pitchFamily="18" charset="0"/>
                <a:cs typeface="Times New Roman" pitchFamily="18" charset="0"/>
              </a:rPr>
              <a:t>nó</a:t>
            </a:r>
            <a:r>
              <a:rPr lang="en-US" sz="11200" dirty="0">
                <a:latin typeface="Times New Roman" pitchFamily="18" charset="0"/>
                <a:cs typeface="Times New Roman" pitchFamily="18" charset="0"/>
              </a:rPr>
              <a:t>.</a:t>
            </a:r>
          </a:p>
          <a:p>
            <a:pPr marL="0" indent="0" fontAlgn="base">
              <a:buNone/>
            </a:pPr>
            <a:r>
              <a:rPr lang="en-US" sz="11200" dirty="0" smtClean="0">
                <a:latin typeface="Times New Roman" pitchFamily="18" charset="0"/>
                <a:cs typeface="Times New Roman" pitchFamily="18" charset="0"/>
              </a:rPr>
              <a:t>- </a:t>
            </a:r>
            <a:r>
              <a:rPr lang="en-US" sz="11200" i="1" dirty="0" err="1" smtClean="0">
                <a:latin typeface="Times New Roman" pitchFamily="18" charset="0"/>
                <a:cs typeface="Times New Roman" pitchFamily="18" charset="0"/>
              </a:rPr>
              <a:t>Tên</a:t>
            </a:r>
            <a:r>
              <a:rPr lang="en-US" sz="11200" i="1" dirty="0" smtClean="0">
                <a:latin typeface="Times New Roman" pitchFamily="18" charset="0"/>
                <a:cs typeface="Times New Roman" pitchFamily="18" charset="0"/>
              </a:rPr>
              <a:t> </a:t>
            </a:r>
            <a:r>
              <a:rPr lang="en-US" sz="11200" i="1" dirty="0" err="1" smtClean="0">
                <a:latin typeface="Times New Roman" pitchFamily="18" charset="0"/>
                <a:cs typeface="Times New Roman" pitchFamily="18" charset="0"/>
              </a:rPr>
              <a:t>thuốc</a:t>
            </a:r>
            <a:r>
              <a:rPr lang="en-US" sz="11200" i="1" dirty="0" smtClean="0">
                <a:latin typeface="Times New Roman" pitchFamily="18" charset="0"/>
                <a:cs typeface="Times New Roman" pitchFamily="18" charset="0"/>
              </a:rPr>
              <a:t> : </a:t>
            </a:r>
            <a:r>
              <a:rPr lang="en-US" sz="11200" i="1" dirty="0" err="1" smtClean="0">
                <a:latin typeface="Times New Roman" pitchFamily="18" charset="0"/>
                <a:cs typeface="Times New Roman" pitchFamily="18" charset="0"/>
              </a:rPr>
              <a:t>selegilin</a:t>
            </a:r>
            <a:r>
              <a:rPr lang="en-US" sz="11200" i="1" dirty="0" smtClean="0">
                <a:latin typeface="Times New Roman" pitchFamily="18" charset="0"/>
                <a:cs typeface="Times New Roman" pitchFamily="18" charset="0"/>
              </a:rPr>
              <a:t> </a:t>
            </a:r>
            <a:r>
              <a:rPr lang="en-US" sz="11200" i="1" dirty="0">
                <a:latin typeface="Times New Roman" pitchFamily="18" charset="0"/>
                <a:cs typeface="Times New Roman" pitchFamily="18" charset="0"/>
              </a:rPr>
              <a:t>(</a:t>
            </a:r>
            <a:r>
              <a:rPr lang="en-US" sz="11200" i="1" dirty="0" err="1">
                <a:latin typeface="Times New Roman" pitchFamily="18" charset="0"/>
                <a:cs typeface="Times New Roman" pitchFamily="18" charset="0"/>
              </a:rPr>
              <a:t>Eldepry</a:t>
            </a:r>
            <a:r>
              <a:rPr lang="en-US" sz="9600" i="1" dirty="0" err="1"/>
              <a:t>l</a:t>
            </a:r>
            <a:r>
              <a:rPr lang="en-US" sz="9600" i="1" dirty="0"/>
              <a:t>)</a:t>
            </a:r>
            <a:endParaRPr lang="en-US" sz="9600" i="1" dirty="0">
              <a:latin typeface="Times New Roman" pitchFamily="18" charset="0"/>
              <a:cs typeface="Times New Roman" pitchFamily="18" charset="0"/>
            </a:endParaRPr>
          </a:p>
        </p:txBody>
      </p:sp>
      <p:pic>
        <p:nvPicPr>
          <p:cNvPr id="6" name="Picture 20" descr="Káº¿t quáº£ hÃ¬nh áº£nh cho selegiline (Eldepry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128" y="1371600"/>
            <a:ext cx="453043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72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86800" cy="838200"/>
          </a:xfrm>
        </p:spPr>
        <p:txBody>
          <a:bodyPr/>
          <a:lstStyle/>
          <a:p>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Iv.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dirty="0"/>
          </a:p>
        </p:txBody>
      </p:sp>
      <p:sp>
        <p:nvSpPr>
          <p:cNvPr id="5" name="Content Placeholder 2"/>
          <p:cNvSpPr>
            <a:spLocks noGrp="1"/>
          </p:cNvSpPr>
          <p:nvPr>
            <p:ph idx="1"/>
          </p:nvPr>
        </p:nvSpPr>
        <p:spPr>
          <a:xfrm>
            <a:off x="0" y="1295400"/>
            <a:ext cx="4572000" cy="5562600"/>
          </a:xfrm>
        </p:spPr>
        <p:txBody>
          <a:bodyPr>
            <a:normAutofit fontScale="25000" lnSpcReduction="20000"/>
          </a:bodyPr>
          <a:lstStyle/>
          <a:p>
            <a:pPr marL="0" indent="0" fontAlgn="base">
              <a:buNone/>
            </a:pPr>
            <a:r>
              <a:rPr lang="en-US" sz="11200" b="1" dirty="0" smtClean="0">
                <a:solidFill>
                  <a:srgbClr val="FF0000"/>
                </a:solidFill>
                <a:latin typeface="Times New Roman" pitchFamily="18" charset="0"/>
                <a:cs typeface="Times New Roman" pitchFamily="18" charset="0"/>
              </a:rPr>
              <a:t>5. </a:t>
            </a:r>
            <a:r>
              <a:rPr lang="en-US" sz="11200" b="1" dirty="0" err="1">
                <a:solidFill>
                  <a:srgbClr val="FF0000"/>
                </a:solidFill>
                <a:latin typeface="Times New Roman" pitchFamily="18" charset="0"/>
                <a:cs typeface="Times New Roman" pitchFamily="18" charset="0"/>
              </a:rPr>
              <a:t>Thuốc</a:t>
            </a:r>
            <a:r>
              <a:rPr lang="en-US" sz="11200" b="1" dirty="0">
                <a:solidFill>
                  <a:srgbClr val="FF0000"/>
                </a:solidFill>
                <a:latin typeface="Times New Roman" pitchFamily="18" charset="0"/>
                <a:cs typeface="Times New Roman" pitchFamily="18" charset="0"/>
              </a:rPr>
              <a:t> </a:t>
            </a:r>
            <a:r>
              <a:rPr lang="en-US" sz="11200" b="1" dirty="0" err="1">
                <a:solidFill>
                  <a:srgbClr val="FF0000"/>
                </a:solidFill>
                <a:latin typeface="Times New Roman" pitchFamily="18" charset="0"/>
                <a:cs typeface="Times New Roman" pitchFamily="18" charset="0"/>
              </a:rPr>
              <a:t>kháng</a:t>
            </a:r>
            <a:r>
              <a:rPr lang="en-US" sz="11200" b="1" dirty="0">
                <a:solidFill>
                  <a:srgbClr val="FF0000"/>
                </a:solidFill>
                <a:latin typeface="Times New Roman" pitchFamily="18" charset="0"/>
                <a:cs typeface="Times New Roman" pitchFamily="18" charset="0"/>
              </a:rPr>
              <a:t> cholinergic</a:t>
            </a:r>
          </a:p>
          <a:p>
            <a:pPr marL="0" indent="0" fontAlgn="base">
              <a:buNone/>
            </a:pPr>
            <a:r>
              <a:rPr lang="en-US" sz="9600" dirty="0" smtClean="0">
                <a:solidFill>
                  <a:schemeClr val="tx1">
                    <a:lumMod val="95000"/>
                    <a:lumOff val="5000"/>
                  </a:schemeClr>
                </a:solidFill>
                <a:latin typeface="Times New Roman" pitchFamily="18" charset="0"/>
                <a:cs typeface="Times New Roman" pitchFamily="18" charset="0"/>
              </a:rPr>
              <a:t>- </a:t>
            </a:r>
            <a:r>
              <a:rPr lang="vi-VN" sz="9600" dirty="0" smtClean="0">
                <a:solidFill>
                  <a:schemeClr val="tx1">
                    <a:lumMod val="95000"/>
                    <a:lumOff val="5000"/>
                  </a:schemeClr>
                </a:solidFill>
                <a:latin typeface="Times New Roman" pitchFamily="18" charset="0"/>
                <a:cs typeface="Times New Roman" pitchFamily="18" charset="0"/>
              </a:rPr>
              <a:t>Loại </a:t>
            </a:r>
            <a:r>
              <a:rPr lang="vi-VN" sz="9600" dirty="0">
                <a:solidFill>
                  <a:schemeClr val="tx1">
                    <a:lumMod val="95000"/>
                    <a:lumOff val="5000"/>
                  </a:schemeClr>
                </a:solidFill>
                <a:latin typeface="Times New Roman" pitchFamily="18" charset="0"/>
                <a:cs typeface="Times New Roman" pitchFamily="18" charset="0"/>
              </a:rPr>
              <a:t>thuốc này giúp cải thiện sự mất cân bằng giữa dopamine và acetylcholine, rất hiệu quả trong việc điều trị run</a:t>
            </a:r>
            <a:r>
              <a:rPr lang="vi-VN" sz="9600" dirty="0" smtClean="0">
                <a:solidFill>
                  <a:schemeClr val="tx1">
                    <a:lumMod val="95000"/>
                    <a:lumOff val="5000"/>
                  </a:schemeClr>
                </a:solidFill>
                <a:latin typeface="Times New Roman" pitchFamily="18" charset="0"/>
                <a:cs typeface="Times New Roman" pitchFamily="18" charset="0"/>
              </a:rPr>
              <a:t>.</a:t>
            </a:r>
            <a:endParaRPr lang="en-US" sz="9600" dirty="0" smtClean="0">
              <a:solidFill>
                <a:schemeClr val="tx1">
                  <a:lumMod val="95000"/>
                  <a:lumOff val="5000"/>
                </a:schemeClr>
              </a:solidFill>
              <a:latin typeface="Times New Roman" pitchFamily="18" charset="0"/>
              <a:cs typeface="Times New Roman" pitchFamily="18" charset="0"/>
            </a:endParaRPr>
          </a:p>
          <a:p>
            <a:pPr marL="0" indent="0" fontAlgn="base">
              <a:buNone/>
            </a:pPr>
            <a:r>
              <a:rPr lang="en-US" sz="9600" i="1" dirty="0" smtClean="0">
                <a:solidFill>
                  <a:schemeClr val="tx1">
                    <a:lumMod val="95000"/>
                    <a:lumOff val="5000"/>
                  </a:schemeClr>
                </a:solidFill>
                <a:latin typeface="Times New Roman" pitchFamily="18" charset="0"/>
                <a:cs typeface="Times New Roman" pitchFamily="18" charset="0"/>
              </a:rPr>
              <a:t>- </a:t>
            </a:r>
            <a:r>
              <a:rPr lang="en-US" sz="9600" i="1" dirty="0" err="1" smtClean="0">
                <a:solidFill>
                  <a:schemeClr val="tx1">
                    <a:lumMod val="95000"/>
                    <a:lumOff val="5000"/>
                  </a:schemeClr>
                </a:solidFill>
                <a:latin typeface="Times New Roman" pitchFamily="18" charset="0"/>
                <a:cs typeface="Times New Roman" pitchFamily="18" charset="0"/>
              </a:rPr>
              <a:t>Tên</a:t>
            </a:r>
            <a:r>
              <a:rPr lang="en-US" sz="9600" i="1" dirty="0" smtClean="0">
                <a:solidFill>
                  <a:schemeClr val="tx1">
                    <a:lumMod val="95000"/>
                    <a:lumOff val="5000"/>
                  </a:schemeClr>
                </a:solidFill>
                <a:latin typeface="Times New Roman" pitchFamily="18" charset="0"/>
                <a:cs typeface="Times New Roman" pitchFamily="18" charset="0"/>
              </a:rPr>
              <a:t> </a:t>
            </a:r>
            <a:r>
              <a:rPr lang="en-US" sz="9600" i="1" dirty="0" err="1" smtClean="0">
                <a:solidFill>
                  <a:schemeClr val="tx1">
                    <a:lumMod val="95000"/>
                    <a:lumOff val="5000"/>
                  </a:schemeClr>
                </a:solidFill>
                <a:latin typeface="Times New Roman" pitchFamily="18" charset="0"/>
                <a:cs typeface="Times New Roman" pitchFamily="18" charset="0"/>
              </a:rPr>
              <a:t>thuốc</a:t>
            </a:r>
            <a:r>
              <a:rPr lang="en-US" sz="9600" i="1" dirty="0" smtClean="0">
                <a:solidFill>
                  <a:schemeClr val="tx1">
                    <a:lumMod val="95000"/>
                    <a:lumOff val="5000"/>
                  </a:schemeClr>
                </a:solidFill>
                <a:latin typeface="Times New Roman" pitchFamily="18" charset="0"/>
                <a:cs typeface="Times New Roman" pitchFamily="18" charset="0"/>
              </a:rPr>
              <a:t>: </a:t>
            </a:r>
            <a:r>
              <a:rPr lang="en-US" sz="9600" i="1" dirty="0" err="1" smtClean="0">
                <a:solidFill>
                  <a:schemeClr val="tx1">
                    <a:lumMod val="95000"/>
                    <a:lumOff val="5000"/>
                  </a:schemeClr>
                </a:solidFill>
                <a:latin typeface="Times New Roman" pitchFamily="18" charset="0"/>
                <a:cs typeface="Times New Roman" pitchFamily="18" charset="0"/>
              </a:rPr>
              <a:t>Trimebutime</a:t>
            </a:r>
            <a:r>
              <a:rPr lang="en-US" sz="9600" i="1" dirty="0" smtClean="0">
                <a:solidFill>
                  <a:schemeClr val="tx1">
                    <a:lumMod val="95000"/>
                    <a:lumOff val="5000"/>
                  </a:schemeClr>
                </a:solidFill>
                <a:latin typeface="Times New Roman" pitchFamily="18" charset="0"/>
                <a:cs typeface="Times New Roman" pitchFamily="18" charset="0"/>
              </a:rPr>
              <a:t> GERDA</a:t>
            </a:r>
            <a:endParaRPr lang="en-US" sz="9600" i="1" dirty="0">
              <a:solidFill>
                <a:schemeClr val="tx1">
                  <a:lumMod val="95000"/>
                  <a:lumOff val="5000"/>
                </a:schemeClr>
              </a:solidFill>
              <a:latin typeface="Times New Roman" pitchFamily="18" charset="0"/>
              <a:cs typeface="Times New Roman" pitchFamily="18" charset="0"/>
            </a:endParaRPr>
          </a:p>
          <a:p>
            <a:pPr marL="0" indent="0" fontAlgn="base">
              <a:buNone/>
            </a:pPr>
            <a:endParaRPr lang="en-US" sz="9600" dirty="0">
              <a:latin typeface="Times New Roman" pitchFamily="18" charset="0"/>
              <a:cs typeface="Times New Roman" pitchFamily="18" charset="0"/>
            </a:endParaRPr>
          </a:p>
          <a:p>
            <a:pPr marL="0" indent="0" fontAlgn="base">
              <a:buNone/>
            </a:pPr>
            <a:endParaRPr lang="en-US" sz="9600" dirty="0">
              <a:latin typeface="Times New Roman" pitchFamily="18" charset="0"/>
              <a:cs typeface="Times New Roman" pitchFamily="18" charset="0"/>
            </a:endParaRPr>
          </a:p>
          <a:p>
            <a:pPr marL="0" indent="0" fontAlgn="base">
              <a:buNone/>
            </a:pPr>
            <a:r>
              <a:rPr lang="en-US" sz="11200" b="1" dirty="0" smtClean="0">
                <a:solidFill>
                  <a:srgbClr val="FF0000"/>
                </a:solidFill>
                <a:latin typeface="Times New Roman" pitchFamily="18" charset="0"/>
                <a:cs typeface="Times New Roman" pitchFamily="18" charset="0"/>
              </a:rPr>
              <a:t>6. </a:t>
            </a:r>
            <a:r>
              <a:rPr lang="en-US" sz="11200" b="1" dirty="0">
                <a:solidFill>
                  <a:srgbClr val="FF0000"/>
                </a:solidFill>
                <a:latin typeface="Times New Roman" pitchFamily="18" charset="0"/>
                <a:cs typeface="Times New Roman" pitchFamily="18" charset="0"/>
              </a:rPr>
              <a:t>Amantadine</a:t>
            </a:r>
          </a:p>
          <a:p>
            <a:pPr marL="0" indent="0" fontAlgn="base">
              <a:buNone/>
            </a:pPr>
            <a:r>
              <a:rPr lang="en-US" sz="9600" dirty="0" smtClean="0">
                <a:solidFill>
                  <a:schemeClr val="tx1">
                    <a:lumMod val="95000"/>
                    <a:lumOff val="5000"/>
                  </a:schemeClr>
                </a:solidFill>
                <a:latin typeface="Times New Roman" pitchFamily="18" charset="0"/>
                <a:cs typeface="Times New Roman" pitchFamily="18" charset="0"/>
              </a:rPr>
              <a:t>- </a:t>
            </a:r>
            <a:r>
              <a:rPr lang="vi-VN" sz="9600" dirty="0" smtClean="0">
                <a:solidFill>
                  <a:schemeClr val="tx1">
                    <a:lumMod val="95000"/>
                    <a:lumOff val="5000"/>
                  </a:schemeClr>
                </a:solidFill>
                <a:latin typeface="Times New Roman" pitchFamily="18" charset="0"/>
                <a:cs typeface="Times New Roman" pitchFamily="18" charset="0"/>
              </a:rPr>
              <a:t>Amantadine </a:t>
            </a:r>
            <a:r>
              <a:rPr lang="vi-VN" sz="9600" dirty="0">
                <a:solidFill>
                  <a:schemeClr val="tx1">
                    <a:lumMod val="95000"/>
                    <a:lumOff val="5000"/>
                  </a:schemeClr>
                </a:solidFill>
                <a:latin typeface="Times New Roman" pitchFamily="18" charset="0"/>
                <a:cs typeface="Times New Roman" pitchFamily="18" charset="0"/>
              </a:rPr>
              <a:t>là một tác nhân kháng virus có cơ chế hoạt động không rõ ràng. Thuốc này có thể cải thiện các triệu chứng rối loạn vận động của bệnh Parkinson trong thời gian gần đây</a:t>
            </a:r>
            <a:r>
              <a:rPr lang="vi-VN" sz="9600" dirty="0" smtClean="0">
                <a:solidFill>
                  <a:schemeClr val="tx1">
                    <a:lumMod val="95000"/>
                    <a:lumOff val="5000"/>
                  </a:schemeClr>
                </a:solidFill>
                <a:latin typeface="Times New Roman" pitchFamily="18" charset="0"/>
                <a:cs typeface="Times New Roman" pitchFamily="18" charset="0"/>
              </a:rPr>
              <a:t>.</a:t>
            </a:r>
            <a:endParaRPr lang="en-US" sz="9600" dirty="0" smtClean="0">
              <a:solidFill>
                <a:schemeClr val="tx1">
                  <a:lumMod val="95000"/>
                  <a:lumOff val="5000"/>
                </a:schemeClr>
              </a:solidFill>
              <a:latin typeface="Times New Roman" pitchFamily="18" charset="0"/>
              <a:cs typeface="Times New Roman" pitchFamily="18" charset="0"/>
            </a:endParaRPr>
          </a:p>
          <a:p>
            <a:pPr marL="0" indent="0" fontAlgn="base">
              <a:buNone/>
            </a:pPr>
            <a:r>
              <a:rPr lang="en-US" sz="9600" i="1" dirty="0" smtClean="0">
                <a:solidFill>
                  <a:schemeClr val="tx1">
                    <a:lumMod val="95000"/>
                    <a:lumOff val="5000"/>
                  </a:schemeClr>
                </a:solidFill>
                <a:latin typeface="Times New Roman" pitchFamily="18" charset="0"/>
                <a:cs typeface="Times New Roman" pitchFamily="18" charset="0"/>
              </a:rPr>
              <a:t>- </a:t>
            </a:r>
            <a:r>
              <a:rPr lang="en-US" sz="9600" i="1" dirty="0" err="1" smtClean="0">
                <a:solidFill>
                  <a:schemeClr val="tx1">
                    <a:lumMod val="95000"/>
                    <a:lumOff val="5000"/>
                  </a:schemeClr>
                </a:solidFill>
                <a:latin typeface="Times New Roman" pitchFamily="18" charset="0"/>
                <a:cs typeface="Times New Roman" pitchFamily="18" charset="0"/>
              </a:rPr>
              <a:t>Tên</a:t>
            </a:r>
            <a:r>
              <a:rPr lang="en-US" sz="9600" i="1" dirty="0" smtClean="0">
                <a:solidFill>
                  <a:schemeClr val="tx1">
                    <a:lumMod val="95000"/>
                    <a:lumOff val="5000"/>
                  </a:schemeClr>
                </a:solidFill>
                <a:latin typeface="Times New Roman" pitchFamily="18" charset="0"/>
                <a:cs typeface="Times New Roman" pitchFamily="18" charset="0"/>
              </a:rPr>
              <a:t> </a:t>
            </a:r>
            <a:r>
              <a:rPr lang="en-US" sz="9600" i="1" dirty="0" err="1" smtClean="0">
                <a:solidFill>
                  <a:schemeClr val="tx1">
                    <a:lumMod val="95000"/>
                    <a:lumOff val="5000"/>
                  </a:schemeClr>
                </a:solidFill>
                <a:latin typeface="Times New Roman" pitchFamily="18" charset="0"/>
                <a:cs typeface="Times New Roman" pitchFamily="18" charset="0"/>
              </a:rPr>
              <a:t>thuốc</a:t>
            </a:r>
            <a:r>
              <a:rPr lang="en-US" sz="9600" i="1" dirty="0" smtClean="0">
                <a:solidFill>
                  <a:schemeClr val="tx1">
                    <a:lumMod val="95000"/>
                    <a:lumOff val="5000"/>
                  </a:schemeClr>
                </a:solidFill>
                <a:latin typeface="Times New Roman" pitchFamily="18" charset="0"/>
                <a:cs typeface="Times New Roman" pitchFamily="18" charset="0"/>
              </a:rPr>
              <a:t> : AMANTADINE </a:t>
            </a:r>
            <a:endParaRPr lang="en-US" sz="9600" i="1" dirty="0">
              <a:solidFill>
                <a:schemeClr val="tx1">
                  <a:lumMod val="95000"/>
                  <a:lumOff val="5000"/>
                </a:schemeClr>
              </a:solidFill>
              <a:latin typeface="Times New Roman" pitchFamily="18" charset="0"/>
              <a:cs typeface="Times New Roman" pitchFamily="18" charset="0"/>
            </a:endParaRPr>
          </a:p>
        </p:txBody>
      </p:sp>
      <p:pic>
        <p:nvPicPr>
          <p:cNvPr id="6" name="Picture 22" descr="Káº¿t quáº£ hÃ¬nh áº£nh cho Thuá»c khÃ¡ng choliner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066800"/>
            <a:ext cx="4572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descr="Káº¿t quáº£ hÃ¬nh áº£nh cho Amantad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782" y="3810000"/>
            <a:ext cx="455121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528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07771" y="152400"/>
            <a:ext cx="4572000" cy="1200329"/>
          </a:xfrm>
          <a:prstGeom prst="rect">
            <a:avLst/>
          </a:prstGeom>
        </p:spPr>
        <p:txBody>
          <a:bodyPr>
            <a:spAutoFit/>
          </a:bodyPr>
          <a:lstStyle/>
          <a:p>
            <a:pPr algn="ctr"/>
            <a:r>
              <a:rPr lang="en-US" sz="2400" b="1" cap="none" dirty="0" smtClean="0">
                <a:ln w="1905"/>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 ĐẠI HỌC DUY TÂN </a:t>
            </a:r>
            <a:br>
              <a:rPr lang="en-US" sz="2400" b="1" cap="none" dirty="0" smtClean="0">
                <a:ln w="1905"/>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cap="none" dirty="0" smtClean="0">
                <a:ln w="1905"/>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KHOA DƯỢC </a:t>
            </a:r>
            <a:br>
              <a:rPr lang="en-US" sz="2400" b="1" cap="none" dirty="0" smtClean="0">
                <a:ln w="1905"/>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endParaRPr lang="en-US" sz="2400" dirty="0">
              <a:solidFill>
                <a:srgbClr val="FF0000"/>
              </a:solidFill>
              <a:effectLst>
                <a:outerShdw blurRad="38100" dist="38100" dir="2700000" algn="tl">
                  <a:srgbClr val="000000">
                    <a:alpha val="43137"/>
                  </a:srgbClr>
                </a:outerShdw>
              </a:effectLst>
            </a:endParaRPr>
          </a:p>
        </p:txBody>
      </p:sp>
      <p:sp>
        <p:nvSpPr>
          <p:cNvPr id="8" name="Rectangle 7"/>
          <p:cNvSpPr/>
          <p:nvPr/>
        </p:nvSpPr>
        <p:spPr>
          <a:xfrm>
            <a:off x="21771" y="1676400"/>
            <a:ext cx="9144000" cy="1754326"/>
          </a:xfrm>
          <a:prstGeom prst="rect">
            <a:avLst/>
          </a:prstGeom>
        </p:spPr>
        <p:txBody>
          <a:bodyPr wrap="square">
            <a:spAutoFit/>
          </a:bodyPr>
          <a:lstStyle/>
          <a:p>
            <a:pPr algn="ctr"/>
            <a:r>
              <a:rPr lang="en-US" sz="5400" b="1" dirty="0" smtClean="0">
                <a:ln w="1143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BỆNH</a:t>
            </a:r>
          </a:p>
          <a:p>
            <a:pPr algn="ctr"/>
            <a:r>
              <a:rPr lang="en-US" sz="5400" b="1" dirty="0" smtClean="0">
                <a:ln w="1143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TAI BIẾN MẠCH MÁU NÃO</a:t>
            </a:r>
            <a:endParaRPr lang="en-US" sz="5400" b="1" dirty="0">
              <a:ln w="1143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5279571" y="3962400"/>
            <a:ext cx="3886200" cy="2062103"/>
          </a:xfrm>
          <a:prstGeom prst="rect">
            <a:avLst/>
          </a:prstGeom>
        </p:spPr>
        <p:txBody>
          <a:bodyPr wrap="square">
            <a:spAutoFit/>
          </a:bodyPr>
          <a:lstStyle/>
          <a:p>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 HỒ NGUYÊN </a:t>
            </a:r>
            <a:r>
              <a:rPr lang="en-US" b="1" dirty="0" smtClean="0">
                <a:latin typeface="Times New Roman" pitchFamily="18" charset="0"/>
                <a:cs typeface="Times New Roman" pitchFamily="18" charset="0"/>
              </a:rPr>
              <a:t>THẢO                                                                                                  </a:t>
            </a:r>
            <a:r>
              <a:rPr lang="en-US" b="1" dirty="0">
                <a:latin typeface="Times New Roman" pitchFamily="18" charset="0"/>
                <a:cs typeface="Times New Roman" pitchFamily="18" charset="0"/>
              </a:rPr>
              <a:t>- PHẠM THỊ QUÝ THÙY </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 VÕ MINH TRÍ </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LÊ DƯƠNG QUÝ BẢO </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sz="2000" b="1" dirty="0" smtClean="0">
                <a:latin typeface="Times New Roman" pitchFamily="18" charset="0"/>
                <a:cs typeface="Times New Roman" pitchFamily="18" charset="0"/>
              </a:rPr>
              <a:t>- PHẠM NGỌC THÚY TIÊN </a:t>
            </a:r>
            <a:endParaRPr lang="en-US" dirty="0"/>
          </a:p>
        </p:txBody>
      </p:sp>
      <p:sp>
        <p:nvSpPr>
          <p:cNvPr id="10" name="Rectangle 9"/>
          <p:cNvSpPr/>
          <p:nvPr/>
        </p:nvSpPr>
        <p:spPr>
          <a:xfrm>
            <a:off x="3660848" y="6429784"/>
            <a:ext cx="2061739" cy="369332"/>
          </a:xfrm>
          <a:prstGeom prst="rect">
            <a:avLst/>
          </a:prstGeom>
        </p:spPr>
        <p:txBody>
          <a:bodyPr wrap="square">
            <a:spAutoFit/>
          </a:bodyPr>
          <a:lstStyle/>
          <a:p>
            <a:r>
              <a:rPr lang="en-US" b="1" dirty="0" err="1" smtClean="0">
                <a:solidFill>
                  <a:srgbClr val="FF0000"/>
                </a:solidFill>
                <a:latin typeface="Times New Roman" pitchFamily="18" charset="0"/>
                <a:cs typeface="Times New Roman" pitchFamily="18" charset="0"/>
              </a:rPr>
              <a:t>Đà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Nẵng</a:t>
            </a:r>
            <a:r>
              <a:rPr lang="en-US" b="1" dirty="0" smtClean="0">
                <a:solidFill>
                  <a:srgbClr val="FF0000"/>
                </a:solidFill>
                <a:latin typeface="Times New Roman" pitchFamily="18" charset="0"/>
                <a:cs typeface="Times New Roman" pitchFamily="18" charset="0"/>
              </a:rPr>
              <a:t> , 2018</a:t>
            </a:r>
            <a:endParaRPr lang="en-US" b="1" dirty="0">
              <a:solidFill>
                <a:srgbClr val="FF0000"/>
              </a:solidFill>
              <a:latin typeface="Times New Roman" pitchFamily="18" charset="0"/>
              <a:cs typeface="Times New Roman"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430727"/>
            <a:ext cx="4724400" cy="2869292"/>
          </a:xfrm>
          <a:prstGeom prst="rect">
            <a:avLst/>
          </a:prstGeom>
        </p:spPr>
      </p:pic>
    </p:spTree>
    <p:extLst>
      <p:ext uri="{BB962C8B-B14F-4D97-AF65-F5344CB8AC3E}">
        <p14:creationId xmlns:p14="http://schemas.microsoft.com/office/powerpoint/2010/main" val="3791847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23364"/>
          </a:xfrm>
          <a:prstGeom prst="rect">
            <a:avLst/>
          </a:prstGeom>
        </p:spPr>
      </p:pic>
    </p:spTree>
    <p:extLst>
      <p:ext uri="{BB962C8B-B14F-4D97-AF65-F5344CB8AC3E}">
        <p14:creationId xmlns:p14="http://schemas.microsoft.com/office/powerpoint/2010/main" val="803341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 y="6927"/>
            <a:ext cx="9123219" cy="68510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0646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915400" cy="838200"/>
          </a:xfrm>
        </p:spPr>
        <p:txBody>
          <a:bodyPr>
            <a:noAutofit/>
          </a:bodyPr>
          <a:lstStyle/>
          <a:p>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 .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yếu</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tố</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gây</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đột</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quỵ</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3500" dirty="0"/>
          </a:p>
        </p:txBody>
      </p:sp>
      <p:sp>
        <p:nvSpPr>
          <p:cNvPr id="3" name="Content Placeholder 2"/>
          <p:cNvSpPr>
            <a:spLocks noGrp="1"/>
          </p:cNvSpPr>
          <p:nvPr>
            <p:ph idx="1"/>
          </p:nvPr>
        </p:nvSpPr>
        <p:spPr>
          <a:xfrm>
            <a:off x="304800" y="1295400"/>
            <a:ext cx="4038600" cy="4784725"/>
          </a:xfrm>
        </p:spPr>
        <p:txBody>
          <a:bodyPr>
            <a:normAutofit/>
          </a:bodyPr>
          <a:lstStyle/>
          <a:p>
            <a:pPr marL="0" indent="0">
              <a:buNone/>
            </a:pPr>
            <a:r>
              <a:rPr lang="en-US" sz="3600" b="1" dirty="0" smtClean="0">
                <a:solidFill>
                  <a:schemeClr val="tx1">
                    <a:lumMod val="95000"/>
                    <a:lumOff val="5000"/>
                  </a:schemeClr>
                </a:solidFill>
                <a:latin typeface="Times New Roman" pitchFamily="18" charset="0"/>
                <a:cs typeface="Times New Roman" pitchFamily="18" charset="0"/>
              </a:rPr>
              <a:t>1. </a:t>
            </a:r>
            <a:r>
              <a:rPr lang="en-US" sz="3600" b="1" dirty="0" err="1" smtClean="0">
                <a:solidFill>
                  <a:schemeClr val="tx1">
                    <a:lumMod val="95000"/>
                    <a:lumOff val="5000"/>
                  </a:schemeClr>
                </a:solidFill>
                <a:latin typeface="Times New Roman" pitchFamily="18" charset="0"/>
                <a:cs typeface="Times New Roman" pitchFamily="18" charset="0"/>
              </a:rPr>
              <a:t>Định</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nghĩa</a:t>
            </a:r>
            <a:r>
              <a:rPr lang="en-US" sz="3600" b="1" dirty="0" smtClean="0">
                <a:solidFill>
                  <a:schemeClr val="tx1">
                    <a:lumMod val="95000"/>
                    <a:lumOff val="5000"/>
                  </a:schemeClr>
                </a:solidFill>
                <a:latin typeface="Times New Roman" pitchFamily="18" charset="0"/>
                <a:cs typeface="Times New Roman" pitchFamily="18" charset="0"/>
              </a:rPr>
              <a:t>:</a:t>
            </a:r>
          </a:p>
          <a:p>
            <a:pPr marL="0" indent="0">
              <a:buNone/>
            </a:pPr>
            <a:r>
              <a:rPr lang="en-US" sz="3400" dirty="0" smtClean="0">
                <a:solidFill>
                  <a:srgbClr val="FF0000"/>
                </a:solidFill>
                <a:latin typeface="Times New Roman" pitchFamily="18" charset="0"/>
                <a:cs typeface="Times New Roman" pitchFamily="18" charset="0"/>
              </a:rPr>
              <a:t>Tai </a:t>
            </a:r>
            <a:r>
              <a:rPr lang="en-US" sz="3400" dirty="0" err="1" smtClean="0">
                <a:solidFill>
                  <a:srgbClr val="FF0000"/>
                </a:solidFill>
                <a:latin typeface="Times New Roman" pitchFamily="18" charset="0"/>
                <a:cs typeface="Times New Roman" pitchFamily="18" charset="0"/>
              </a:rPr>
              <a:t>biến</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mạch</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máu</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não</a:t>
            </a:r>
            <a:r>
              <a:rPr lang="en-US" sz="3400" dirty="0" smtClean="0">
                <a:solidFill>
                  <a:srgbClr val="FF0000"/>
                </a:solidFill>
                <a:latin typeface="Times New Roman" pitchFamily="18" charset="0"/>
                <a:cs typeface="Times New Roman" pitchFamily="18" charset="0"/>
              </a:rPr>
              <a:t> </a:t>
            </a:r>
            <a:r>
              <a:rPr lang="en-US" sz="3400" dirty="0" smtClean="0">
                <a:latin typeface="Times New Roman" pitchFamily="18" charset="0"/>
                <a:cs typeface="Times New Roman" pitchFamily="18" charset="0"/>
              </a:rPr>
              <a:t>(Stroke) </a:t>
            </a:r>
            <a:r>
              <a:rPr lang="en-US" sz="3400" dirty="0" err="1" smtClean="0">
                <a:latin typeface="Times New Roman" pitchFamily="18" charset="0"/>
                <a:cs typeface="Times New Roman" pitchFamily="18" charset="0"/>
              </a:rPr>
              <a:t>là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các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thiếu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sót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chức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năng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thần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kinh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xảy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một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cách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đột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ngột</a:t>
            </a:r>
            <a:r>
              <a:rPr lang="en-US" sz="3400" dirty="0" smtClean="0">
                <a:latin typeface="Times New Roman" pitchFamily="18" charset="0"/>
                <a:cs typeface="Times New Roman" pitchFamily="18" charset="0"/>
              </a:rPr>
              <a:t> do </a:t>
            </a:r>
            <a:r>
              <a:rPr lang="en-US" sz="3400" dirty="0" err="1" smtClean="0">
                <a:latin typeface="Times New Roman" pitchFamily="18" charset="0"/>
                <a:cs typeface="Times New Roman" pitchFamily="18" charset="0"/>
              </a:rPr>
              <a:t>mạch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máu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bị</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tắc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hoặc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bị</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vỡ</a:t>
            </a:r>
            <a:r>
              <a:rPr lang="en-US" sz="3400" dirty="0" smtClean="0">
                <a:latin typeface="Times New Roman" pitchFamily="18" charset="0"/>
                <a:cs typeface="Times New Roman" pitchFamily="18" charset="0"/>
              </a:rPr>
              <a:t>.</a:t>
            </a:r>
          </a:p>
          <a:p>
            <a:pPr marL="0" indent="0">
              <a:buNone/>
            </a:pPr>
            <a:endParaRPr lang="en-US" sz="36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382" y="1828800"/>
            <a:ext cx="4703618" cy="4572000"/>
          </a:xfrm>
          <a:prstGeom prst="rect">
            <a:avLst/>
          </a:prstGeom>
          <a:ln>
            <a:noFill/>
          </a:ln>
          <a:effectLst>
            <a:softEdge rad="112500"/>
          </a:effectLst>
        </p:spPr>
      </p:pic>
    </p:spTree>
    <p:extLst>
      <p:ext uri="{BB962C8B-B14F-4D97-AF65-F5344CB8AC3E}">
        <p14:creationId xmlns:p14="http://schemas.microsoft.com/office/powerpoint/2010/main" val="2155849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915400" cy="4525963"/>
          </a:xfrm>
        </p:spPr>
        <p:txBody>
          <a:bodyPr/>
          <a:lstStyle/>
          <a:p>
            <a:pPr marL="0" indent="0">
              <a:buNone/>
            </a:pPr>
            <a:r>
              <a:rPr lang="en-US" b="1" dirty="0" smtClean="0">
                <a:solidFill>
                  <a:schemeClr val="tx1">
                    <a:lumMod val="95000"/>
                    <a:lumOff val="5000"/>
                  </a:schemeClr>
                </a:solidFill>
                <a:latin typeface="Times New Roman" pitchFamily="18" charset="0"/>
                <a:cs typeface="Times New Roman" pitchFamily="18" charset="0"/>
              </a:rPr>
              <a:t>   2. </a:t>
            </a:r>
            <a:r>
              <a:rPr lang="en-US" b="1" dirty="0" err="1" smtClean="0">
                <a:solidFill>
                  <a:schemeClr val="tx1">
                    <a:lumMod val="95000"/>
                    <a:lumOff val="5000"/>
                  </a:schemeClr>
                </a:solidFill>
                <a:latin typeface="Times New Roman" pitchFamily="18" charset="0"/>
                <a:cs typeface="Times New Roman" pitchFamily="18" charset="0"/>
              </a:rPr>
              <a:t>Nguyên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nhân</a:t>
            </a:r>
            <a:r>
              <a:rPr lang="en-US" b="1" dirty="0" smtClean="0">
                <a:solidFill>
                  <a:schemeClr val="tx1">
                    <a:lumMod val="95000"/>
                    <a:lumOff val="5000"/>
                  </a:schemeClr>
                </a:solidFill>
                <a:latin typeface="Times New Roman" pitchFamily="18" charset="0"/>
                <a:cs typeface="Times New Roman" pitchFamily="18" charset="0"/>
              </a:rPr>
              <a:t> :</a:t>
            </a:r>
            <a:endParaRPr lang="en-US" b="1" dirty="0">
              <a:solidFill>
                <a:schemeClr val="tx1">
                  <a:lumMod val="95000"/>
                  <a:lumOff val="5000"/>
                </a:schemeClr>
              </a:solidFill>
              <a:latin typeface="Times New Roman" pitchFamily="18" charset="0"/>
              <a:cs typeface="Times New Roman" pitchFamily="18" charset="0"/>
            </a:endParaRPr>
          </a:p>
          <a:p>
            <a:pPr marL="0" indent="0">
              <a:buNone/>
            </a:pP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Nguyên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nhân</a:t>
            </a:r>
            <a:r>
              <a:rPr lang="en-US" sz="2800" dirty="0" smtClean="0"/>
              <a:t>: </a:t>
            </a:r>
            <a:r>
              <a:rPr lang="en-US" sz="2800" dirty="0" err="1" smtClean="0">
                <a:solidFill>
                  <a:schemeClr val="tx1">
                    <a:lumMod val="95000"/>
                    <a:lumOff val="5000"/>
                  </a:schemeClr>
                </a:solidFill>
                <a:latin typeface="Times New Roman" pitchFamily="18" charset="0"/>
                <a:cs typeface="Times New Roman" pitchFamily="18" charset="0"/>
              </a:rPr>
              <a:t>Có</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rất</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nhiều</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nguyên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nhân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gây</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tai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máu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não</a:t>
            </a:r>
            <a:r>
              <a:rPr lang="en-US" sz="2800" dirty="0" smtClean="0">
                <a:solidFill>
                  <a:srgbClr val="FF0000"/>
                </a:solidFill>
                <a:latin typeface="Times New Roman" pitchFamily="18" charset="0"/>
                <a:cs typeface="Times New Roman" pitchFamily="18" charset="0"/>
              </a:rPr>
              <a:t> </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như</a:t>
            </a:r>
            <a:r>
              <a:rPr lang="en-US" sz="2800" dirty="0" smtClean="0">
                <a:solidFill>
                  <a:schemeClr val="tx1">
                    <a:lumMod val="95000"/>
                    <a:lumOff val="5000"/>
                  </a:schemeClr>
                </a:solidFill>
                <a:latin typeface="Times New Roman" pitchFamily="18" charset="0"/>
                <a:cs typeface="Times New Roman" pitchFamily="18" charset="0"/>
              </a:rPr>
              <a:t> : </a:t>
            </a:r>
            <a:r>
              <a:rPr lang="en-US" sz="2800" dirty="0" err="1" smtClean="0">
                <a:solidFill>
                  <a:schemeClr val="tx1">
                    <a:lumMod val="95000"/>
                    <a:lumOff val="5000"/>
                  </a:schemeClr>
                </a:solidFill>
                <a:latin typeface="Times New Roman" pitchFamily="18" charset="0"/>
                <a:cs typeface="Times New Roman" pitchFamily="18" charset="0"/>
              </a:rPr>
              <a:t>tiền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sử</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gia</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đình</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bệnh</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tim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hút</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thuốc</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huyết</a:t>
            </a:r>
            <a:r>
              <a:rPr lang="en-US" sz="2800"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áp</a:t>
            </a:r>
            <a:r>
              <a:rPr lang="en-US" dirty="0" smtClean="0">
                <a:solidFill>
                  <a:schemeClr val="tx1">
                    <a:lumMod val="95000"/>
                    <a:lumOff val="5000"/>
                  </a:schemeClr>
                </a:solidFill>
                <a:latin typeface="Times New Roman" pitchFamily="18" charset="0"/>
                <a:cs typeface="Times New Roman" pitchFamily="18" charset="0"/>
              </a:rPr>
              <a:t>,…</a:t>
            </a:r>
            <a:r>
              <a:rPr lang="en-US" dirty="0" err="1" smtClean="0">
                <a:solidFill>
                  <a:schemeClr val="tx1">
                    <a:lumMod val="95000"/>
                    <a:lumOff val="5000"/>
                  </a:schemeClr>
                </a:solidFill>
                <a:latin typeface="Times New Roman" pitchFamily="18" charset="0"/>
                <a:cs typeface="Times New Roman" pitchFamily="18" charset="0"/>
              </a:rPr>
              <a:t>và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những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yếu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tố</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khác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gây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nguy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cơ</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làm</a:t>
            </a:r>
            <a:r>
              <a:rPr lang="en-US" dirty="0" smtClean="0">
                <a:solidFill>
                  <a:schemeClr val="tx1">
                    <a:lumMod val="95000"/>
                    <a:lumOff val="5000"/>
                  </a:schemeClr>
                </a:solidFill>
                <a:latin typeface="Times New Roman" pitchFamily="18" charset="0"/>
                <a:cs typeface="Times New Roman" pitchFamily="18" charset="0"/>
              </a:rPr>
              <a:t> tai </a:t>
            </a:r>
            <a:r>
              <a:rPr lang="en-US" dirty="0" err="1" smtClean="0">
                <a:solidFill>
                  <a:schemeClr val="tx1">
                    <a:lumMod val="95000"/>
                    <a:lumOff val="5000"/>
                  </a:schemeClr>
                </a:solidFill>
                <a:latin typeface="Times New Roman" pitchFamily="18" charset="0"/>
                <a:cs typeface="Times New Roman" pitchFamily="18" charset="0"/>
              </a:rPr>
              <a:t>biến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mạch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máu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não</a:t>
            </a:r>
            <a:r>
              <a:rPr lang="en-US" dirty="0" smtClean="0">
                <a:solidFill>
                  <a:schemeClr val="tx1">
                    <a:lumMod val="95000"/>
                    <a:lumOff val="5000"/>
                  </a:schemeClr>
                </a:solidFill>
                <a:latin typeface="Times New Roman" pitchFamily="18" charset="0"/>
                <a:cs typeface="Times New Roman" pitchFamily="18" charset="0"/>
              </a:rPr>
              <a:t> . </a:t>
            </a:r>
            <a:endParaRPr lang="en-US" dirty="0">
              <a:solidFill>
                <a:schemeClr val="tx1">
                  <a:lumMod val="95000"/>
                  <a:lumOff val="5000"/>
                </a:schemeClr>
              </a:solidFill>
              <a:latin typeface="Times New Roman" pitchFamily="18" charset="0"/>
              <a:cs typeface="Times New Roman" pitchFamily="18" charset="0"/>
            </a:endParaRPr>
          </a:p>
        </p:txBody>
      </p:sp>
      <p:sp>
        <p:nvSpPr>
          <p:cNvPr id="4" name="Title 1"/>
          <p:cNvSpPr>
            <a:spLocks noGrp="1"/>
          </p:cNvSpPr>
          <p:nvPr>
            <p:ph type="title"/>
          </p:nvPr>
        </p:nvSpPr>
        <p:spPr>
          <a:xfrm>
            <a:off x="304800" y="152400"/>
            <a:ext cx="8686800" cy="838200"/>
          </a:xfrm>
        </p:spPr>
        <p:txBody>
          <a:bodyPr>
            <a:noAutofit/>
          </a:bodyPr>
          <a:lstStyle/>
          <a:p>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 .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yếu</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tố</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gây</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đột</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quỵ</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35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9164"/>
            <a:ext cx="9123218" cy="3276601"/>
          </a:xfrm>
          <a:prstGeom prst="rect">
            <a:avLst/>
          </a:prstGeom>
        </p:spPr>
      </p:pic>
    </p:spTree>
    <p:extLst>
      <p:ext uri="{BB962C8B-B14F-4D97-AF65-F5344CB8AC3E}">
        <p14:creationId xmlns:p14="http://schemas.microsoft.com/office/powerpoint/2010/main" val="3168522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 .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yếu</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tố</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gây</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đột</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quỵ</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3500" dirty="0"/>
          </a:p>
        </p:txBody>
      </p:sp>
      <p:sp>
        <p:nvSpPr>
          <p:cNvPr id="5" name="Content Placeholder 2"/>
          <p:cNvSpPr>
            <a:spLocks noGrp="1"/>
          </p:cNvSpPr>
          <p:nvPr>
            <p:ph idx="1"/>
          </p:nvPr>
        </p:nvSpPr>
        <p:spPr>
          <a:xfrm>
            <a:off x="0" y="1219200"/>
            <a:ext cx="8915400" cy="1219199"/>
          </a:xfrm>
        </p:spPr>
        <p:txBody>
          <a:bodyPr>
            <a:normAutofit/>
          </a:bodyPr>
          <a:lstStyle/>
          <a:p>
            <a:pPr marL="0" indent="0">
              <a:buNone/>
            </a:pPr>
            <a:r>
              <a:rPr lang="en-US" b="1" dirty="0" smtClean="0">
                <a:solidFill>
                  <a:schemeClr val="tx1">
                    <a:lumMod val="95000"/>
                    <a:lumOff val="5000"/>
                  </a:schemeClr>
                </a:solidFill>
                <a:latin typeface="Times New Roman" pitchFamily="18" charset="0"/>
                <a:cs typeface="Times New Roman" pitchFamily="18" charset="0"/>
              </a:rPr>
              <a:t>   </a:t>
            </a:r>
            <a:r>
              <a:rPr lang="en-US" b="1" dirty="0">
                <a:solidFill>
                  <a:schemeClr val="tx1">
                    <a:lumMod val="95000"/>
                    <a:lumOff val="5000"/>
                  </a:schemeClr>
                </a:solidFill>
                <a:latin typeface="Times New Roman" pitchFamily="18" charset="0"/>
                <a:cs typeface="Times New Roman" pitchFamily="18" charset="0"/>
              </a:rPr>
              <a:t>2. </a:t>
            </a:r>
            <a:r>
              <a:rPr lang="en-US" b="1" dirty="0" err="1">
                <a:solidFill>
                  <a:schemeClr val="tx1">
                    <a:lumMod val="95000"/>
                    <a:lumOff val="5000"/>
                  </a:schemeClr>
                </a:solidFill>
                <a:latin typeface="Times New Roman" pitchFamily="18" charset="0"/>
                <a:cs typeface="Times New Roman" pitchFamily="18" charset="0"/>
              </a:rPr>
              <a:t>Nguyên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nhân</a:t>
            </a:r>
            <a:r>
              <a:rPr lang="en-US" b="1" dirty="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a:t>
            </a:r>
          </a:p>
          <a:p>
            <a:pPr marL="0" indent="0">
              <a:buNone/>
            </a:pPr>
            <a:r>
              <a:rPr lang="en-US" b="1"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Phân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loại</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của</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bênh</a:t>
            </a:r>
            <a:r>
              <a:rPr lang="en-US" sz="2800" dirty="0" smtClean="0">
                <a:solidFill>
                  <a:schemeClr val="tx1">
                    <a:lumMod val="95000"/>
                    <a:lumOff val="5000"/>
                  </a:schemeClr>
                </a:solidFill>
                <a:latin typeface="Times New Roman" pitchFamily="18" charset="0"/>
                <a:cs typeface="Times New Roman" pitchFamily="18" charset="0"/>
              </a:rPr>
              <a:t> :</a:t>
            </a:r>
            <a:endParaRPr lang="en-US" sz="2800" dirty="0">
              <a:solidFill>
                <a:schemeClr val="tx1">
                  <a:lumMod val="95000"/>
                  <a:lumOff val="5000"/>
                </a:schemeClr>
              </a:solidFill>
              <a:latin typeface="Times New Roman" pitchFamily="18" charset="0"/>
              <a:cs typeface="Times New Roman" pitchFamily="18" charset="0"/>
            </a:endParaRPr>
          </a:p>
          <a:p>
            <a:pPr marL="0" indent="0">
              <a:buNone/>
            </a:pPr>
            <a:endParaRPr lang="en-US" b="1" dirty="0">
              <a:solidFill>
                <a:schemeClr val="tx1">
                  <a:lumMod val="95000"/>
                  <a:lumOff val="5000"/>
                </a:schemeClr>
              </a:solidFill>
              <a:latin typeface="Times New Roman" pitchFamily="18" charset="0"/>
              <a:cs typeface="Times New Roman" pitchFamily="18" charset="0"/>
            </a:endParaRPr>
          </a:p>
        </p:txBody>
      </p:sp>
      <p:sp>
        <p:nvSpPr>
          <p:cNvPr id="6" name="Left-Right-Up Arrow 5"/>
          <p:cNvSpPr/>
          <p:nvPr/>
        </p:nvSpPr>
        <p:spPr>
          <a:xfrm>
            <a:off x="2819400" y="3733800"/>
            <a:ext cx="3657600" cy="19050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52800" y="2438400"/>
            <a:ext cx="2590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a:ln/>
                <a:latin typeface="Times New Roman" pitchFamily="18" charset="0"/>
                <a:cs typeface="Times New Roman" pitchFamily="18" charset="0"/>
              </a:rPr>
              <a:t>Thiếu</a:t>
            </a:r>
            <a:r>
              <a:rPr lang="en-US" sz="2000" dirty="0">
                <a:ln/>
                <a:latin typeface="Times New Roman" pitchFamily="18" charset="0"/>
                <a:cs typeface="Times New Roman" pitchFamily="18" charset="0"/>
              </a:rPr>
              <a:t> </a:t>
            </a:r>
            <a:r>
              <a:rPr lang="en-US" sz="2000" dirty="0" err="1">
                <a:ln/>
                <a:latin typeface="Times New Roman" pitchFamily="18" charset="0"/>
                <a:cs typeface="Times New Roman" pitchFamily="18" charset="0"/>
              </a:rPr>
              <a:t>máu</a:t>
            </a:r>
            <a:r>
              <a:rPr lang="en-US" sz="2000" dirty="0">
                <a:ln/>
                <a:latin typeface="Times New Roman" pitchFamily="18" charset="0"/>
                <a:cs typeface="Times New Roman" pitchFamily="18" charset="0"/>
              </a:rPr>
              <a:t> </a:t>
            </a:r>
            <a:r>
              <a:rPr lang="en-US" sz="2000" dirty="0" err="1">
                <a:ln/>
                <a:latin typeface="Times New Roman" pitchFamily="18" charset="0"/>
                <a:cs typeface="Times New Roman" pitchFamily="18" charset="0"/>
              </a:rPr>
              <a:t>cục</a:t>
            </a:r>
            <a:r>
              <a:rPr lang="en-US" sz="2000" dirty="0">
                <a:ln/>
                <a:latin typeface="Times New Roman" pitchFamily="18" charset="0"/>
                <a:cs typeface="Times New Roman" pitchFamily="18" charset="0"/>
              </a:rPr>
              <a:t> </a:t>
            </a:r>
            <a:r>
              <a:rPr lang="en-US" sz="2000" dirty="0" err="1">
                <a:ln/>
                <a:latin typeface="Times New Roman" pitchFamily="18" charset="0"/>
                <a:cs typeface="Times New Roman" pitchFamily="18" charset="0"/>
              </a:rPr>
              <a:t>bộ</a:t>
            </a:r>
            <a:r>
              <a:rPr lang="en-US" sz="2000" dirty="0">
                <a:ln/>
                <a:latin typeface="Times New Roman" pitchFamily="18" charset="0"/>
                <a:cs typeface="Times New Roman" pitchFamily="18" charset="0"/>
              </a:rPr>
              <a:t> (71%) </a:t>
            </a:r>
            <a:endParaRPr lang="vi-VN" sz="2000" dirty="0">
              <a:ln/>
              <a:latin typeface="Times New Roman" pitchFamily="18" charset="0"/>
              <a:cs typeface="Times New Roman" pitchFamily="18" charset="0"/>
            </a:endParaRPr>
          </a:p>
        </p:txBody>
      </p:sp>
      <p:sp>
        <p:nvSpPr>
          <p:cNvPr id="8" name="Oval 7"/>
          <p:cNvSpPr/>
          <p:nvPr/>
        </p:nvSpPr>
        <p:spPr>
          <a:xfrm>
            <a:off x="394854" y="4495800"/>
            <a:ext cx="2272146"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a:ln/>
                <a:latin typeface="Times New Roman" pitchFamily="18" charset="0"/>
                <a:cs typeface="Times New Roman" pitchFamily="18" charset="0"/>
              </a:rPr>
              <a:t>Nguyên</a:t>
            </a:r>
            <a:r>
              <a:rPr lang="en-US" sz="2000" dirty="0">
                <a:ln/>
                <a:latin typeface="Times New Roman" pitchFamily="18" charset="0"/>
                <a:cs typeface="Times New Roman" pitchFamily="18" charset="0"/>
              </a:rPr>
              <a:t> </a:t>
            </a:r>
            <a:r>
              <a:rPr lang="en-US" sz="2000" dirty="0" err="1">
                <a:ln/>
                <a:latin typeface="Times New Roman" pitchFamily="18" charset="0"/>
                <a:cs typeface="Times New Roman" pitchFamily="18" charset="0"/>
              </a:rPr>
              <a:t>nhân</a:t>
            </a:r>
            <a:r>
              <a:rPr lang="en-US" sz="2000" dirty="0">
                <a:ln/>
                <a:latin typeface="Times New Roman" pitchFamily="18" charset="0"/>
                <a:cs typeface="Times New Roman" pitchFamily="18" charset="0"/>
              </a:rPr>
              <a:t> </a:t>
            </a:r>
            <a:r>
              <a:rPr lang="en-US" sz="2000" dirty="0" err="1">
                <a:ln/>
                <a:latin typeface="Times New Roman" pitchFamily="18" charset="0"/>
                <a:cs typeface="Times New Roman" pitchFamily="18" charset="0"/>
              </a:rPr>
              <a:t>khác</a:t>
            </a:r>
            <a:r>
              <a:rPr lang="en-US" sz="2000" dirty="0">
                <a:ln/>
                <a:latin typeface="Times New Roman" pitchFamily="18" charset="0"/>
                <a:cs typeface="Times New Roman" pitchFamily="18" charset="0"/>
              </a:rPr>
              <a:t> (3%)</a:t>
            </a:r>
            <a:endParaRPr lang="vi-VN" sz="2000" dirty="0">
              <a:ln/>
              <a:latin typeface="Times New Roman" pitchFamily="18" charset="0"/>
              <a:cs typeface="Times New Roman" pitchFamily="18" charset="0"/>
            </a:endParaRPr>
          </a:p>
        </p:txBody>
      </p:sp>
      <p:sp>
        <p:nvSpPr>
          <p:cNvPr id="9" name="Oval 8"/>
          <p:cNvSpPr/>
          <p:nvPr/>
        </p:nvSpPr>
        <p:spPr>
          <a:xfrm>
            <a:off x="6629400" y="4495800"/>
            <a:ext cx="2286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a:ln/>
                <a:latin typeface="Times New Roman" pitchFamily="18" charset="0"/>
                <a:cs typeface="Times New Roman" pitchFamily="18" charset="0"/>
              </a:rPr>
              <a:t>Xuất</a:t>
            </a:r>
            <a:r>
              <a:rPr lang="en-US" sz="2000" dirty="0">
                <a:ln/>
                <a:latin typeface="Times New Roman" pitchFamily="18" charset="0"/>
                <a:cs typeface="Times New Roman" pitchFamily="18" charset="0"/>
              </a:rPr>
              <a:t> </a:t>
            </a:r>
            <a:r>
              <a:rPr lang="en-US" sz="2000" dirty="0" err="1">
                <a:ln/>
                <a:latin typeface="Times New Roman" pitchFamily="18" charset="0"/>
                <a:cs typeface="Times New Roman" pitchFamily="18" charset="0"/>
              </a:rPr>
              <a:t>huyết</a:t>
            </a:r>
            <a:r>
              <a:rPr lang="en-US" sz="2000" dirty="0">
                <a:ln/>
                <a:latin typeface="Times New Roman" pitchFamily="18" charset="0"/>
                <a:cs typeface="Times New Roman" pitchFamily="18" charset="0"/>
              </a:rPr>
              <a:t> (26%)</a:t>
            </a:r>
            <a:endParaRPr lang="vi-VN" sz="2000" dirty="0">
              <a:ln/>
              <a:latin typeface="Times New Roman" pitchFamily="18" charset="0"/>
              <a:cs typeface="Times New Roman" pitchFamily="18" charset="0"/>
            </a:endParaRPr>
          </a:p>
        </p:txBody>
      </p:sp>
    </p:spTree>
    <p:extLst>
      <p:ext uri="{BB962C8B-B14F-4D97-AF65-F5344CB8AC3E}">
        <p14:creationId xmlns:p14="http://schemas.microsoft.com/office/powerpoint/2010/main" val="1221711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 .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sz="35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yếu</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tố</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gây</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đột</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quỵ</a:t>
            </a: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3500" dirty="0"/>
          </a:p>
        </p:txBody>
      </p:sp>
      <p:sp>
        <p:nvSpPr>
          <p:cNvPr id="5" name="Content Placeholder 2"/>
          <p:cNvSpPr>
            <a:spLocks noGrp="1"/>
          </p:cNvSpPr>
          <p:nvPr>
            <p:ph idx="1"/>
          </p:nvPr>
        </p:nvSpPr>
        <p:spPr>
          <a:xfrm>
            <a:off x="0" y="1219200"/>
            <a:ext cx="8915400" cy="1524000"/>
          </a:xfrm>
        </p:spPr>
        <p:txBody>
          <a:bodyPr>
            <a:normAutofit/>
          </a:bodyPr>
          <a:lstStyle/>
          <a:p>
            <a:pPr marL="0" indent="0">
              <a:buNone/>
            </a:pPr>
            <a:r>
              <a:rPr lang="en-US" b="1" dirty="0" smtClean="0">
                <a:solidFill>
                  <a:schemeClr val="tx1">
                    <a:lumMod val="95000"/>
                    <a:lumOff val="5000"/>
                  </a:schemeClr>
                </a:solidFill>
                <a:latin typeface="Times New Roman" pitchFamily="18" charset="0"/>
                <a:cs typeface="Times New Roman" pitchFamily="18" charset="0"/>
              </a:rPr>
              <a:t>   3. </a:t>
            </a:r>
            <a:r>
              <a:rPr lang="en-US" b="1" dirty="0" err="1" smtClean="0">
                <a:solidFill>
                  <a:schemeClr val="tx1">
                    <a:lumMod val="95000"/>
                    <a:lumOff val="5000"/>
                  </a:schemeClr>
                </a:solidFill>
                <a:latin typeface="Times New Roman" pitchFamily="18" charset="0"/>
                <a:cs typeface="Times New Roman" pitchFamily="18" charset="0"/>
              </a:rPr>
              <a:t>Các</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yêu</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tối</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nguy</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cơ</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gây</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bệnh</a:t>
            </a:r>
            <a:r>
              <a:rPr lang="en-US" b="1" dirty="0" smtClean="0">
                <a:solidFill>
                  <a:schemeClr val="tx1">
                    <a:lumMod val="95000"/>
                    <a:lumOff val="5000"/>
                  </a:schemeClr>
                </a:solidFill>
                <a:latin typeface="Times New Roman" pitchFamily="18" charset="0"/>
                <a:cs typeface="Times New Roman" pitchFamily="18" charset="0"/>
              </a:rPr>
              <a:t> :</a:t>
            </a:r>
          </a:p>
          <a:p>
            <a:pPr marL="0" indent="0">
              <a:buNone/>
            </a:pP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Nguy</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cơ</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gây</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bênh</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bao</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gồm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có</a:t>
            </a:r>
            <a:r>
              <a:rPr lang="en-US" sz="2800" dirty="0" smtClean="0">
                <a:solidFill>
                  <a:schemeClr val="tx1">
                    <a:lumMod val="95000"/>
                    <a:lumOff val="5000"/>
                  </a:schemeClr>
                </a:solidFill>
                <a:latin typeface="Times New Roman" pitchFamily="18" charset="0"/>
                <a:cs typeface="Times New Roman" pitchFamily="18" charset="0"/>
              </a:rPr>
              <a:t> 2 </a:t>
            </a:r>
            <a:r>
              <a:rPr lang="en-US" sz="2800" dirty="0" err="1" smtClean="0">
                <a:solidFill>
                  <a:schemeClr val="tx1">
                    <a:lumMod val="95000"/>
                    <a:lumOff val="5000"/>
                  </a:schemeClr>
                </a:solidFill>
                <a:latin typeface="Times New Roman" pitchFamily="18" charset="0"/>
                <a:cs typeface="Times New Roman" pitchFamily="18" charset="0"/>
              </a:rPr>
              <a:t>nguy</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cơ</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như</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sau</a:t>
            </a:r>
            <a:r>
              <a:rPr lang="en-US" sz="2800" dirty="0" smtClean="0">
                <a:solidFill>
                  <a:schemeClr val="tx1">
                    <a:lumMod val="95000"/>
                    <a:lumOff val="5000"/>
                  </a:schemeClr>
                </a:solidFill>
                <a:latin typeface="Times New Roman" pitchFamily="18" charset="0"/>
                <a:cs typeface="Times New Roman" pitchFamily="18" charset="0"/>
              </a:rPr>
              <a:t>:</a:t>
            </a:r>
          </a:p>
          <a:p>
            <a:pPr>
              <a:buFont typeface="Arial" charset="0"/>
              <a:buChar char="•"/>
            </a:pPr>
            <a:endParaRPr lang="en-US" sz="2800" dirty="0" smtClean="0">
              <a:solidFill>
                <a:schemeClr val="tx1">
                  <a:lumMod val="95000"/>
                  <a:lumOff val="5000"/>
                </a:schemeClr>
              </a:solidFill>
              <a:latin typeface="Times New Roman" pitchFamily="18" charset="0"/>
              <a:cs typeface="Times New Roman" pitchFamily="18" charset="0"/>
            </a:endParaRPr>
          </a:p>
          <a:p>
            <a:pPr marL="0" indent="0">
              <a:buNone/>
            </a:pPr>
            <a:endParaRPr lang="en-US" b="1" dirty="0">
              <a:solidFill>
                <a:schemeClr val="tx1">
                  <a:lumMod val="95000"/>
                  <a:lumOff val="5000"/>
                </a:schemeClr>
              </a:solidFill>
              <a:latin typeface="Times New Roman" pitchFamily="18" charset="0"/>
              <a:cs typeface="Times New Roman" pitchFamily="18" charset="0"/>
            </a:endParaRPr>
          </a:p>
        </p:txBody>
      </p:sp>
      <p:graphicFrame>
        <p:nvGraphicFramePr>
          <p:cNvPr id="16" name="Diagram 15"/>
          <p:cNvGraphicFramePr/>
          <p:nvPr>
            <p:extLst>
              <p:ext uri="{D42A27DB-BD31-4B8C-83A1-F6EECF244321}">
                <p14:modId xmlns:p14="http://schemas.microsoft.com/office/powerpoint/2010/main" val="3588056975"/>
              </p:ext>
            </p:extLst>
          </p:nvPr>
        </p:nvGraphicFramePr>
        <p:xfrm>
          <a:off x="0" y="1371600"/>
          <a:ext cx="9144000" cy="645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53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152400"/>
            <a:ext cx="5029200" cy="838200"/>
          </a:xfrm>
        </p:spPr>
        <p:txBody>
          <a:bodyPr>
            <a:normAutofit/>
          </a:bodyPr>
          <a:lstStyle/>
          <a:p>
            <a:r>
              <a:rPr lang="en-US" sz="24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 . </a:t>
            </a:r>
            <a:r>
              <a:rPr lang="en-US" sz="24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sz="24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sz="24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sz="24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sz="24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sz="24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sinh</a:t>
            </a:r>
            <a:r>
              <a:rPr lang="en-US" sz="24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24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0"/>
            <a:ext cx="4114800" cy="6858000"/>
          </a:xfrm>
        </p:spPr>
      </p:pic>
      <p:sp>
        <p:nvSpPr>
          <p:cNvPr id="7" name="TextBox 6"/>
          <p:cNvSpPr txBox="1"/>
          <p:nvPr/>
        </p:nvSpPr>
        <p:spPr>
          <a:xfrm>
            <a:off x="76200" y="1066800"/>
            <a:ext cx="4876800" cy="5816977"/>
          </a:xfrm>
          <a:prstGeom prst="rect">
            <a:avLst/>
          </a:prstGeom>
          <a:noFill/>
        </p:spPr>
        <p:txBody>
          <a:bodyPr wrap="square" rtlCol="0">
            <a:spAutoFit/>
          </a:bodyPr>
          <a:lstStyle/>
          <a:p>
            <a:r>
              <a:rPr lang="en-US" sz="2400" dirty="0" smtClean="0">
                <a:latin typeface="Times New Roman" pitchFamily="18" charset="0"/>
                <a:cs typeface="Times New Roman" pitchFamily="18" charset="0"/>
              </a:rPr>
              <a:t>1 .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vi-VN" sz="2400" b="1" dirty="0" smtClean="0">
                <a:latin typeface="Times New Roman" pitchFamily="18" charset="0"/>
                <a:cs typeface="Times New Roman" pitchFamily="18" charset="0"/>
              </a:rPr>
              <a:t>Bệnh </a:t>
            </a:r>
            <a:r>
              <a:rPr lang="vi-VN" sz="2400" b="1" dirty="0">
                <a:latin typeface="Times New Roman" pitchFamily="18" charset="0"/>
                <a:cs typeface="Times New Roman" pitchFamily="18" charset="0"/>
              </a:rPr>
              <a:t>Parkinson</a:t>
            </a:r>
            <a:r>
              <a:rPr lang="vi-VN" sz="2400" dirty="0">
                <a:latin typeface="Times New Roman" pitchFamily="18" charset="0"/>
                <a:cs typeface="Times New Roman" pitchFamily="18" charset="0"/>
              </a:rPr>
              <a:t> (hay còn gọi là </a:t>
            </a:r>
            <a:r>
              <a:rPr lang="vi-VN" sz="2400" b="1" dirty="0">
                <a:latin typeface="Times New Roman" pitchFamily="18" charset="0"/>
                <a:cs typeface="Times New Roman" pitchFamily="18" charset="0"/>
              </a:rPr>
              <a:t>PD</a:t>
            </a:r>
            <a:r>
              <a:rPr lang="vi-VN" sz="2400" dirty="0">
                <a:latin typeface="Times New Roman" pitchFamily="18" charset="0"/>
                <a:cs typeface="Times New Roman" pitchFamily="18" charset="0"/>
              </a:rPr>
              <a:t>) là một rối loạn thoái hoá của </a:t>
            </a:r>
            <a:r>
              <a:rPr lang="vi-VN" sz="2400" dirty="0">
                <a:latin typeface="Times New Roman" pitchFamily="18" charset="0"/>
                <a:cs typeface="Times New Roman" pitchFamily="18" charset="0"/>
                <a:hlinkClick r:id="rId3" tooltip="Hệ thần kinh trung ương"/>
              </a:rPr>
              <a:t>hệ thần kinh trung ương</a:t>
            </a:r>
            <a:r>
              <a:rPr lang="vi-VN" sz="2400" dirty="0">
                <a:latin typeface="Times New Roman" pitchFamily="18" charset="0"/>
                <a:cs typeface="Times New Roman" pitchFamily="18" charset="0"/>
              </a:rPr>
              <a:t> gây ảnh hưởng đến tình trạng cử động, thăng bằng và kiểm soát cơ của bệnh nhân</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342900" indent="-342900" algn="just">
              <a:buFont typeface="Arial" pitchFamily="34" charset="0"/>
              <a:buChar char="•"/>
            </a:pPr>
            <a:r>
              <a:rPr lang="en-US" sz="2400" dirty="0" err="1" smtClean="0">
                <a:latin typeface="Times New Roman" pitchFamily="18" charset="0"/>
                <a:cs typeface="Times New Roman" pitchFamily="18" charset="0"/>
              </a:rPr>
              <a:t>Tỷ</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1-2/1000</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tuổi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gấp</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5-10</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so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tỷ</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Tuổi</a:t>
            </a:r>
            <a:r>
              <a:rPr lang="en-US" sz="2400" dirty="0" smtClean="0">
                <a:latin typeface="Times New Roman" pitchFamily="18" charset="0"/>
                <a:cs typeface="Times New Roman" pitchFamily="18" charset="0"/>
              </a:rPr>
              <a:t> 60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nữ</a:t>
            </a:r>
            <a:r>
              <a:rPr lang="en-US" sz="2400" dirty="0" smtClean="0">
                <a:latin typeface="Times New Roman" pitchFamily="18" charset="0"/>
                <a:cs typeface="Times New Roman" pitchFamily="18" charset="0"/>
              </a:rPr>
              <a:t> .</a:t>
            </a:r>
          </a:p>
          <a:p>
            <a:pPr marL="285750" indent="-285750" algn="just">
              <a:buFont typeface="Arial" pitchFamily="34" charset="0"/>
              <a:buChar char="•"/>
            </a:pPr>
            <a:endParaRPr lang="en-US" dirty="0" smtClean="0">
              <a:latin typeface="Times New Roman" pitchFamily="18" charset="0"/>
              <a:cs typeface="Times New Roman" pitchFamily="18" charset="0"/>
            </a:endParaRPr>
          </a:p>
          <a:p>
            <a:pPr marL="285750" indent="-285750" algn="just">
              <a:buFont typeface="Arial" pitchFamily="34" charset="0"/>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40627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914400"/>
          </a:xfrm>
        </p:spPr>
        <p:txBody>
          <a:bodyPr>
            <a:noAutofit/>
          </a:bodyPr>
          <a:lstStyle/>
          <a:p>
            <a:pPr marL="0" indent="0">
              <a:buNone/>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Cơ</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chế</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thiếu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cục</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bộ</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xơ</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vỡ</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chế</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sinh</a:t>
            </a:r>
            <a:endParaRPr lang="en-US" sz="4000" dirty="0"/>
          </a:p>
        </p:txBody>
      </p:sp>
      <p:sp>
        <p:nvSpPr>
          <p:cNvPr id="5" name="Rounded Rectangle 4"/>
          <p:cNvSpPr/>
          <p:nvPr/>
        </p:nvSpPr>
        <p:spPr>
          <a:xfrm>
            <a:off x="152400" y="190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Thành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vỡ</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6" name="Rounded Rectangle 5"/>
          <p:cNvSpPr/>
          <p:nvPr/>
        </p:nvSpPr>
        <p:spPr>
          <a:xfrm>
            <a:off x="7086600" y="3810000"/>
            <a:ext cx="1846118"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Huyết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khối</a:t>
            </a:r>
            <a:r>
              <a:rPr lang="en-US" b="1" dirty="0" smtClean="0">
                <a:latin typeface="Times New Roman" pitchFamily="18" charset="0"/>
                <a:cs typeface="Times New Roman" pitchFamily="18" charset="0"/>
              </a:rPr>
              <a:t> tan (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vòng</a:t>
            </a:r>
            <a:r>
              <a:rPr lang="en-US" b="1" dirty="0" smtClean="0">
                <a:latin typeface="Times New Roman" pitchFamily="18" charset="0"/>
                <a:cs typeface="Times New Roman" pitchFamily="18" charset="0"/>
              </a:rPr>
              <a:t> 24h)</a:t>
            </a:r>
            <a:endParaRPr lang="en-US" b="1" dirty="0">
              <a:latin typeface="Times New Roman" pitchFamily="18" charset="0"/>
              <a:cs typeface="Times New Roman" pitchFamily="18" charset="0"/>
            </a:endParaRPr>
          </a:p>
        </p:txBody>
      </p:sp>
      <p:sp>
        <p:nvSpPr>
          <p:cNvPr id="10" name="Rounded Rectangle 9"/>
          <p:cNvSpPr/>
          <p:nvPr/>
        </p:nvSpPr>
        <p:spPr>
          <a:xfrm>
            <a:off x="2590800" y="1918855"/>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Tiểu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bám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thành</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1" name="Rounded Rectangle 10"/>
          <p:cNvSpPr/>
          <p:nvPr/>
        </p:nvSpPr>
        <p:spPr>
          <a:xfrm>
            <a:off x="4880264" y="193271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Huyết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khối</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2" name="Rounded Rectangle 11"/>
          <p:cNvSpPr/>
          <p:nvPr/>
        </p:nvSpPr>
        <p:spPr>
          <a:xfrm>
            <a:off x="7391400" y="193271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Tắc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mạch</a:t>
            </a:r>
            <a:endParaRPr lang="en-US" b="1" dirty="0">
              <a:latin typeface="Times New Roman" pitchFamily="18" charset="0"/>
              <a:cs typeface="Times New Roman" pitchFamily="18" charset="0"/>
            </a:endParaRPr>
          </a:p>
        </p:txBody>
      </p:sp>
      <p:cxnSp>
        <p:nvCxnSpPr>
          <p:cNvPr id="14" name="Straight Arrow Connector 13"/>
          <p:cNvCxnSpPr>
            <a:stCxn id="5" idx="3"/>
          </p:cNvCxnSpPr>
          <p:nvPr/>
        </p:nvCxnSpPr>
        <p:spPr>
          <a:xfrm>
            <a:off x="1600200" y="2324100"/>
            <a:ext cx="99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6328064" y="2351810"/>
            <a:ext cx="10633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8115300" y="2757055"/>
            <a:ext cx="0" cy="10529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4038600" y="2324100"/>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64" y="2951212"/>
            <a:ext cx="6019800" cy="3393976"/>
          </a:xfrm>
          <a:prstGeom prst="rect">
            <a:avLst/>
          </a:prstGeom>
        </p:spPr>
      </p:pic>
    </p:spTree>
    <p:extLst>
      <p:ext uri="{BB962C8B-B14F-4D97-AF65-F5344CB8AC3E}">
        <p14:creationId xmlns:p14="http://schemas.microsoft.com/office/powerpoint/2010/main" val="4254297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chế</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sinh</a:t>
            </a:r>
            <a:endParaRPr lang="en-US" sz="4000" dirty="0"/>
          </a:p>
        </p:txBody>
      </p:sp>
      <p:sp>
        <p:nvSpPr>
          <p:cNvPr id="5" name="Content Placeholder 2"/>
          <p:cNvSpPr>
            <a:spLocks noGrp="1"/>
          </p:cNvSpPr>
          <p:nvPr>
            <p:ph idx="1"/>
          </p:nvPr>
        </p:nvSpPr>
        <p:spPr>
          <a:xfrm>
            <a:off x="0" y="1143001"/>
            <a:ext cx="9144000" cy="914400"/>
          </a:xfrm>
        </p:spPr>
        <p:txBody>
          <a:bodyPr>
            <a:noAutofit/>
          </a:bodyPr>
          <a:lstStyle/>
          <a:p>
            <a:pPr marL="0" indent="0">
              <a:buNone/>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Hậu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bị</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tắc</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5181600"/>
          </a:xfrm>
          <a:prstGeom prst="rect">
            <a:avLst/>
          </a:prstGeom>
          <a:ln>
            <a:noFill/>
          </a:ln>
          <a:effectLst>
            <a:softEdge rad="112500"/>
          </a:effectLst>
        </p:spPr>
      </p:pic>
    </p:spTree>
    <p:extLst>
      <p:ext uri="{BB962C8B-B14F-4D97-AF65-F5344CB8AC3E}">
        <p14:creationId xmlns:p14="http://schemas.microsoft.com/office/powerpoint/2010/main" val="2854109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chế</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sinh</a:t>
            </a:r>
            <a:endParaRPr lang="en-US" sz="4000" dirty="0"/>
          </a:p>
        </p:txBody>
      </p:sp>
      <p:sp>
        <p:nvSpPr>
          <p:cNvPr id="5" name="Content Placeholder 2"/>
          <p:cNvSpPr>
            <a:spLocks noGrp="1"/>
          </p:cNvSpPr>
          <p:nvPr>
            <p:ph idx="1"/>
          </p:nvPr>
        </p:nvSpPr>
        <p:spPr>
          <a:xfrm>
            <a:off x="0" y="1143001"/>
            <a:ext cx="9144000" cy="914400"/>
          </a:xfrm>
        </p:spPr>
        <p:txBody>
          <a:bodyPr>
            <a:noAutofit/>
          </a:bodyPr>
          <a:lstStyle/>
          <a:p>
            <a:pPr marL="0" indent="0">
              <a:buNone/>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Hậu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bị</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tắc</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2600"/>
            <a:ext cx="6400800" cy="5105400"/>
          </a:xfrm>
          <a:prstGeom prst="rect">
            <a:avLst/>
          </a:prstGeom>
        </p:spPr>
      </p:pic>
    </p:spTree>
    <p:extLst>
      <p:ext uri="{BB962C8B-B14F-4D97-AF65-F5344CB8AC3E}">
        <p14:creationId xmlns:p14="http://schemas.microsoft.com/office/powerpoint/2010/main" val="3212238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143001"/>
            <a:ext cx="9144000" cy="761999"/>
          </a:xfrm>
        </p:spPr>
        <p:txBody>
          <a:bodyPr>
            <a:noAutofit/>
          </a:bodyPr>
          <a:lstStyle/>
          <a:p>
            <a:pPr marL="0" indent="0">
              <a:buNone/>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Thiếu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143000" y="4338934"/>
            <a:ext cx="5446568"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Thiếu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máu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não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thoáng</a:t>
            </a:r>
            <a:r>
              <a:rPr lang="en-US" sz="3600" b="1" dirty="0" smtClean="0">
                <a:latin typeface="Times New Roman" pitchFamily="18" charset="0"/>
                <a:cs typeface="Times New Roman" pitchFamily="18" charset="0"/>
              </a:rPr>
              <a:t> qua </a:t>
            </a:r>
            <a:endParaRPr lang="en-US" sz="3600" b="1" dirty="0">
              <a:latin typeface="Times New Roman" pitchFamily="18" charset="0"/>
              <a:cs typeface="Times New Roman" pitchFamily="18" charset="0"/>
            </a:endParaRPr>
          </a:p>
        </p:txBody>
      </p:sp>
      <p:sp>
        <p:nvSpPr>
          <p:cNvPr id="8" name="Rounded Rectangle 7"/>
          <p:cNvSpPr/>
          <p:nvPr/>
        </p:nvSpPr>
        <p:spPr>
          <a:xfrm>
            <a:off x="117764" y="23241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Thành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vỡ</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9" name="Rounded Rectangle 8"/>
          <p:cNvSpPr/>
          <p:nvPr/>
        </p:nvSpPr>
        <p:spPr>
          <a:xfrm>
            <a:off x="2667000" y="23241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Tiểu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bám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thành</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0" name="Rounded Rectangle 9"/>
          <p:cNvSpPr/>
          <p:nvPr/>
        </p:nvSpPr>
        <p:spPr>
          <a:xfrm>
            <a:off x="4880264" y="229493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Huyết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khối</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1" name="Rounded Rectangle 10"/>
          <p:cNvSpPr/>
          <p:nvPr/>
        </p:nvSpPr>
        <p:spPr>
          <a:xfrm>
            <a:off x="7391400" y="23241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Tắc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mạch</a:t>
            </a:r>
            <a:endParaRPr lang="en-US" b="1" dirty="0">
              <a:latin typeface="Times New Roman" pitchFamily="18" charset="0"/>
              <a:cs typeface="Times New Roman" pitchFamily="18" charset="0"/>
            </a:endParaRPr>
          </a:p>
        </p:txBody>
      </p:sp>
      <p:sp>
        <p:nvSpPr>
          <p:cNvPr id="12" name="Rounded Rectangle 11"/>
          <p:cNvSpPr/>
          <p:nvPr/>
        </p:nvSpPr>
        <p:spPr>
          <a:xfrm>
            <a:off x="7086600" y="4343400"/>
            <a:ext cx="1846118"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Huyết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khối</a:t>
            </a:r>
            <a:r>
              <a:rPr lang="en-US" b="1" dirty="0" smtClean="0">
                <a:latin typeface="Times New Roman" pitchFamily="18" charset="0"/>
                <a:cs typeface="Times New Roman" pitchFamily="18" charset="0"/>
              </a:rPr>
              <a:t> tan (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vòng</a:t>
            </a:r>
            <a:r>
              <a:rPr lang="en-US" b="1" dirty="0" smtClean="0">
                <a:latin typeface="Times New Roman" pitchFamily="18" charset="0"/>
                <a:cs typeface="Times New Roman" pitchFamily="18" charset="0"/>
              </a:rPr>
              <a:t> 24h)</a:t>
            </a:r>
            <a:endParaRPr lang="en-US" b="1" dirty="0">
              <a:latin typeface="Times New Roman" pitchFamily="18" charset="0"/>
              <a:cs typeface="Times New Roman" pitchFamily="18" charset="0"/>
            </a:endParaRPr>
          </a:p>
        </p:txBody>
      </p:sp>
      <p:cxnSp>
        <p:nvCxnSpPr>
          <p:cNvPr id="13" name="Straight Arrow Connector 12"/>
          <p:cNvCxnSpPr/>
          <p:nvPr/>
        </p:nvCxnSpPr>
        <p:spPr>
          <a:xfrm>
            <a:off x="1565564" y="2714030"/>
            <a:ext cx="11014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endCxn id="10" idx="1"/>
          </p:cNvCxnSpPr>
          <p:nvPr/>
        </p:nvCxnSpPr>
        <p:spPr>
          <a:xfrm>
            <a:off x="4114800" y="2714030"/>
            <a:ext cx="76546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6328064" y="2714030"/>
            <a:ext cx="10633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1" idx="2"/>
          </p:cNvCxnSpPr>
          <p:nvPr/>
        </p:nvCxnSpPr>
        <p:spPr>
          <a:xfrm>
            <a:off x="8115300" y="3162300"/>
            <a:ext cx="0" cy="1181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Tree>
    <p:extLst>
      <p:ext uri="{BB962C8B-B14F-4D97-AF65-F5344CB8AC3E}">
        <p14:creationId xmlns:p14="http://schemas.microsoft.com/office/powerpoint/2010/main" val="204235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143001"/>
            <a:ext cx="5867400" cy="761999"/>
          </a:xfrm>
        </p:spPr>
        <p:txBody>
          <a:bodyPr>
            <a:noAutofit/>
          </a:bodyPr>
          <a:lstStyle/>
          <a:p>
            <a:pPr marL="0" indent="0">
              <a:buNone/>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Nhồi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Oval 5"/>
          <p:cNvSpPr/>
          <p:nvPr/>
        </p:nvSpPr>
        <p:spPr>
          <a:xfrm>
            <a:off x="1315999" y="1752260"/>
            <a:ext cx="2133600" cy="1752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TIỀN TRIỆU </a:t>
            </a:r>
            <a:endPar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233" y="1452881"/>
            <a:ext cx="3761276" cy="205197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71" y="4038600"/>
            <a:ext cx="3429000" cy="2375466"/>
          </a:xfrm>
          <a:prstGeom prst="rect">
            <a:avLst/>
          </a:prstGeom>
        </p:spPr>
      </p:pic>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233" y="4026932"/>
            <a:ext cx="3761276" cy="2375466"/>
          </a:xfrm>
          <a:prstGeom prst="rect">
            <a:avLst/>
          </a:prstGeom>
        </p:spPr>
      </p:pic>
      <p:sp>
        <p:nvSpPr>
          <p:cNvPr id="25" name="TextBox 24"/>
          <p:cNvSpPr txBox="1"/>
          <p:nvPr/>
        </p:nvSpPr>
        <p:spPr>
          <a:xfrm>
            <a:off x="5562600" y="3810000"/>
            <a:ext cx="3124200" cy="369332"/>
          </a:xfrm>
          <a:prstGeom prst="rect">
            <a:avLst/>
          </a:prstGeom>
          <a:noFill/>
        </p:spPr>
        <p:txBody>
          <a:bodyPr wrap="square" rtlCol="0">
            <a:spAutoFit/>
          </a:bodyPr>
          <a:lstStyle/>
          <a:p>
            <a:endParaRPr lang="en-US" dirty="0"/>
          </a:p>
        </p:txBody>
      </p:sp>
      <p:sp>
        <p:nvSpPr>
          <p:cNvPr id="26" name="TextBox 25"/>
          <p:cNvSpPr txBox="1"/>
          <p:nvPr/>
        </p:nvSpPr>
        <p:spPr>
          <a:xfrm>
            <a:off x="5257800" y="3593068"/>
            <a:ext cx="312420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Đau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đầu</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27" name="TextBox 26"/>
          <p:cNvSpPr txBox="1"/>
          <p:nvPr/>
        </p:nvSpPr>
        <p:spPr>
          <a:xfrm>
            <a:off x="1482071" y="6406550"/>
            <a:ext cx="19812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Rối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ngôn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ngữ</a:t>
            </a:r>
            <a:endParaRPr lang="en-US" b="1" dirty="0">
              <a:latin typeface="Times New Roman" pitchFamily="18" charset="0"/>
              <a:cs typeface="Times New Roman" pitchFamily="18" charset="0"/>
            </a:endParaRPr>
          </a:p>
        </p:txBody>
      </p:sp>
      <p:sp>
        <p:nvSpPr>
          <p:cNvPr id="28" name="TextBox 27"/>
          <p:cNvSpPr txBox="1"/>
          <p:nvPr/>
        </p:nvSpPr>
        <p:spPr>
          <a:xfrm>
            <a:off x="5867400" y="6414066"/>
            <a:ext cx="23622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Rối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cảm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giác</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cxnSp>
        <p:nvCxnSpPr>
          <p:cNvPr id="30" name="Straight Arrow Connector 29"/>
          <p:cNvCxnSpPr>
            <a:stCxn id="6" idx="6"/>
          </p:cNvCxnSpPr>
          <p:nvPr/>
        </p:nvCxnSpPr>
        <p:spPr>
          <a:xfrm>
            <a:off x="3449599" y="2628560"/>
            <a:ext cx="14899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flipH="1">
            <a:off x="3435927" y="2645162"/>
            <a:ext cx="27344" cy="1366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6" idx="6"/>
          </p:cNvCxnSpPr>
          <p:nvPr/>
        </p:nvCxnSpPr>
        <p:spPr>
          <a:xfrm>
            <a:off x="3449599" y="2628560"/>
            <a:ext cx="1489962" cy="1366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Tree>
    <p:extLst>
      <p:ext uri="{BB962C8B-B14F-4D97-AF65-F5344CB8AC3E}">
        <p14:creationId xmlns:p14="http://schemas.microsoft.com/office/powerpoint/2010/main" val="2394718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7" name="Content Placeholder 2"/>
          <p:cNvSpPr>
            <a:spLocks noGrp="1"/>
          </p:cNvSpPr>
          <p:nvPr>
            <p:ph idx="1"/>
          </p:nvPr>
        </p:nvSpPr>
        <p:spPr>
          <a:xfrm>
            <a:off x="0" y="1143001"/>
            <a:ext cx="5867400" cy="761999"/>
          </a:xfrm>
        </p:spPr>
        <p:txBody>
          <a:bodyPr>
            <a:noAutofit/>
          </a:bodyPr>
          <a:lstStyle/>
          <a:p>
            <a:pPr marL="0" indent="0">
              <a:buNone/>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Nhồi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Oval 7"/>
          <p:cNvSpPr/>
          <p:nvPr/>
        </p:nvSpPr>
        <p:spPr>
          <a:xfrm>
            <a:off x="3435927" y="3449781"/>
            <a:ext cx="2050473"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Khởi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phát</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9" name="Rounded Rectangle 8"/>
          <p:cNvSpPr/>
          <p:nvPr/>
        </p:nvSpPr>
        <p:spPr>
          <a:xfrm>
            <a:off x="457200" y="1752600"/>
            <a:ext cx="1842655" cy="1316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Chóng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10" name="Rounded Rectangle 9"/>
          <p:cNvSpPr/>
          <p:nvPr/>
        </p:nvSpPr>
        <p:spPr>
          <a:xfrm>
            <a:off x="3467100" y="1711037"/>
            <a:ext cx="1988128" cy="1316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Choáng</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váng</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11" name="Rounded Rectangle 10"/>
          <p:cNvSpPr/>
          <p:nvPr/>
        </p:nvSpPr>
        <p:spPr>
          <a:xfrm>
            <a:off x="6740236" y="1752600"/>
            <a:ext cx="1946564" cy="1316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Tê</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bì</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tay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chân</a:t>
            </a:r>
            <a:endParaRPr lang="en-US" sz="2000" b="1" dirty="0">
              <a:latin typeface="Times New Roman" pitchFamily="18" charset="0"/>
              <a:cs typeface="Times New Roman" pitchFamily="18" charset="0"/>
            </a:endParaRPr>
          </a:p>
        </p:txBody>
      </p:sp>
      <p:sp>
        <p:nvSpPr>
          <p:cNvPr id="12" name="Rounded Rectangle 11"/>
          <p:cNvSpPr/>
          <p:nvPr/>
        </p:nvSpPr>
        <p:spPr>
          <a:xfrm>
            <a:off x="457200" y="5299363"/>
            <a:ext cx="2001981"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Thiếu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sót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vận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13" name="Rounded Rectangle 12"/>
          <p:cNvSpPr/>
          <p:nvPr/>
        </p:nvSpPr>
        <p:spPr>
          <a:xfrm>
            <a:off x="6740236" y="5299363"/>
            <a:ext cx="1960419"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Hôn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mê</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nhẹ</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14" name="Rounded Rectangle 13"/>
          <p:cNvSpPr/>
          <p:nvPr/>
        </p:nvSpPr>
        <p:spPr>
          <a:xfrm>
            <a:off x="3446318" y="5486398"/>
            <a:ext cx="2050473"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Mất</a:t>
            </a:r>
            <a:r>
              <a:rPr lang="en-US" sz="2000" b="1" dirty="0" smtClean="0">
                <a:latin typeface="Times New Roman" pitchFamily="18" charset="0"/>
                <a:cs typeface="Times New Roman" pitchFamily="18" charset="0"/>
              </a:rPr>
              <a:t> tri </a:t>
            </a:r>
            <a:r>
              <a:rPr lang="en-US" sz="2000" b="1" dirty="0" err="1" smtClean="0">
                <a:latin typeface="Times New Roman" pitchFamily="18" charset="0"/>
                <a:cs typeface="Times New Roman" pitchFamily="18" charset="0"/>
              </a:rPr>
              <a:t>giác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thoáng</a:t>
            </a:r>
            <a:r>
              <a:rPr lang="en-US" sz="2000" b="1" dirty="0" smtClean="0">
                <a:latin typeface="Times New Roman" pitchFamily="18" charset="0"/>
                <a:cs typeface="Times New Roman" pitchFamily="18" charset="0"/>
              </a:rPr>
              <a:t> qua</a:t>
            </a:r>
            <a:endParaRPr lang="en-US" sz="2000" b="1" dirty="0">
              <a:latin typeface="Times New Roman" pitchFamily="18" charset="0"/>
              <a:cs typeface="Times New Roman" pitchFamily="18" charset="0"/>
            </a:endParaRPr>
          </a:p>
        </p:txBody>
      </p:sp>
      <p:cxnSp>
        <p:nvCxnSpPr>
          <p:cNvPr id="23" name="Straight Connector 22"/>
          <p:cNvCxnSpPr>
            <a:stCxn id="8" idx="6"/>
          </p:cNvCxnSpPr>
          <p:nvPr/>
        </p:nvCxnSpPr>
        <p:spPr>
          <a:xfrm>
            <a:off x="5486400" y="4249881"/>
            <a:ext cx="716972"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6172200" y="4152900"/>
            <a:ext cx="0" cy="1794163"/>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Arrow Connector 28"/>
          <p:cNvCxnSpPr>
            <a:endCxn id="13" idx="1"/>
          </p:cNvCxnSpPr>
          <p:nvPr/>
        </p:nvCxnSpPr>
        <p:spPr>
          <a:xfrm>
            <a:off x="6172200" y="5947063"/>
            <a:ext cx="5680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2895600" y="4152899"/>
            <a:ext cx="509155" cy="1"/>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2895600" y="4152899"/>
            <a:ext cx="0" cy="1794163"/>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H="1">
            <a:off x="2458314" y="5947061"/>
            <a:ext cx="43122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V="1">
            <a:off x="2895600" y="2410691"/>
            <a:ext cx="0" cy="1742209"/>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42"/>
          <p:cNvCxnSpPr>
            <a:endCxn id="9" idx="3"/>
          </p:cNvCxnSpPr>
          <p:nvPr/>
        </p:nvCxnSpPr>
        <p:spPr>
          <a:xfrm flipH="1">
            <a:off x="2299855" y="2410691"/>
            <a:ext cx="59574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6172200" y="2410690"/>
            <a:ext cx="0" cy="1742209"/>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6172200" y="2410691"/>
            <a:ext cx="5680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a:stCxn id="8" idx="0"/>
            <a:endCxn id="10" idx="2"/>
          </p:cNvCxnSpPr>
          <p:nvPr/>
        </p:nvCxnSpPr>
        <p:spPr>
          <a:xfrm flipV="1">
            <a:off x="4461164" y="3027219"/>
            <a:ext cx="0" cy="4225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a:stCxn id="8" idx="4"/>
            <a:endCxn id="14" idx="0"/>
          </p:cNvCxnSpPr>
          <p:nvPr/>
        </p:nvCxnSpPr>
        <p:spPr>
          <a:xfrm>
            <a:off x="4461164" y="5049981"/>
            <a:ext cx="10391" cy="4364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44862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5" name="Content Placeholder 2"/>
          <p:cNvSpPr>
            <a:spLocks noGrp="1"/>
          </p:cNvSpPr>
          <p:nvPr>
            <p:ph idx="1"/>
          </p:nvPr>
        </p:nvSpPr>
        <p:spPr>
          <a:xfrm>
            <a:off x="0" y="1143001"/>
            <a:ext cx="5867400" cy="761999"/>
          </a:xfrm>
        </p:spPr>
        <p:txBody>
          <a:bodyPr>
            <a:noAutofit/>
          </a:bodyPr>
          <a:lstStyle/>
          <a:p>
            <a:pPr marL="0" indent="0">
              <a:buNone/>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Nhồi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52400" y="1752600"/>
            <a:ext cx="8991600" cy="1077218"/>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Toàn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kinh</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TextBox 6"/>
          <p:cNvSpPr txBox="1"/>
          <p:nvPr/>
        </p:nvSpPr>
        <p:spPr>
          <a:xfrm>
            <a:off x="138546" y="2829818"/>
            <a:ext cx="9005454" cy="3539430"/>
          </a:xfrm>
          <a:prstGeom prst="rect">
            <a:avLst/>
          </a:prstGeom>
          <a:noFill/>
        </p:spPr>
        <p:txBody>
          <a:bodyPr wrap="square" rtlCol="0">
            <a:spAutoFit/>
          </a:bodyPr>
          <a:lstStyle/>
          <a:p>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nửa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giác</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Bán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hoắc</a:t>
            </a:r>
            <a:r>
              <a:rPr lang="en-US" sz="3200" dirty="0" smtClean="0">
                <a:latin typeface="Times New Roman" pitchFamily="18" charset="0"/>
                <a:cs typeface="Times New Roman" pitchFamily="18" charset="0"/>
              </a:rPr>
              <a:t> song </a:t>
            </a:r>
            <a:r>
              <a:rPr lang="en-US" sz="3200" dirty="0" err="1" smtClean="0">
                <a:latin typeface="Times New Roman" pitchFamily="18" charset="0"/>
                <a:cs typeface="Times New Roman" pitchFamily="18" charset="0"/>
              </a:rPr>
              <a:t>song</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giác</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Rối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91579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5" name="Content Placeholder 2"/>
          <p:cNvSpPr>
            <a:spLocks noGrp="1"/>
          </p:cNvSpPr>
          <p:nvPr>
            <p:ph idx="1"/>
          </p:nvPr>
        </p:nvSpPr>
        <p:spPr>
          <a:xfrm>
            <a:off x="0" y="1143001"/>
            <a:ext cx="5867400" cy="761999"/>
          </a:xfrm>
        </p:spPr>
        <p:txBody>
          <a:bodyPr>
            <a:noAutofit/>
          </a:bodyPr>
          <a:lstStyle/>
          <a:p>
            <a:pPr marL="0" indent="0">
              <a:buNone/>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Nhồi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Oval 6"/>
          <p:cNvSpPr/>
          <p:nvPr/>
        </p:nvSpPr>
        <p:spPr>
          <a:xfrm>
            <a:off x="0" y="2918113"/>
            <a:ext cx="2743200" cy="193617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Tiến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triển</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8" name="Rectangle 7"/>
          <p:cNvSpPr/>
          <p:nvPr/>
        </p:nvSpPr>
        <p:spPr>
          <a:xfrm>
            <a:off x="4137314" y="1676400"/>
            <a:ext cx="4388426" cy="1981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Tỷ</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cao</a:t>
            </a:r>
            <a:r>
              <a:rPr lang="en-US" sz="2000" b="1" dirty="0" smtClean="0">
                <a:latin typeface="Times New Roman" pitchFamily="18" charset="0"/>
                <a:cs typeface="Times New Roman" pitchFamily="18" charset="0"/>
              </a:rPr>
              <a:t> (20-30%). </a:t>
            </a:r>
            <a:r>
              <a:rPr lang="en-US" sz="2000" b="1" dirty="0" err="1" smtClean="0">
                <a:latin typeface="Times New Roman" pitchFamily="18" charset="0"/>
                <a:cs typeface="Times New Roman" pitchFamily="18" charset="0"/>
              </a:rPr>
              <a:t>Muộn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hơn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bệnh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triệu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chứng</a:t>
            </a:r>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nằm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lâu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niệu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bị</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ảnh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máu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cơ</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tim</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9" name="Rectangle 8"/>
          <p:cNvSpPr/>
          <p:nvPr/>
        </p:nvSpPr>
        <p:spPr>
          <a:xfrm>
            <a:off x="4137312" y="4114800"/>
            <a:ext cx="4388427" cy="1905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Tái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gây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sút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tuệ</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cxnSp>
        <p:nvCxnSpPr>
          <p:cNvPr id="11" name="Straight Arrow Connector 10"/>
          <p:cNvCxnSpPr>
            <a:stCxn id="7" idx="6"/>
            <a:endCxn id="8" idx="1"/>
          </p:cNvCxnSpPr>
          <p:nvPr/>
        </p:nvCxnSpPr>
        <p:spPr>
          <a:xfrm flipV="1">
            <a:off x="2743200" y="2667000"/>
            <a:ext cx="1394114"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7" idx="6"/>
            <a:endCxn id="9" idx="1"/>
          </p:cNvCxnSpPr>
          <p:nvPr/>
        </p:nvCxnSpPr>
        <p:spPr>
          <a:xfrm>
            <a:off x="2743200" y="3886200"/>
            <a:ext cx="1394112" cy="1181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83469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5" name="Content Placeholder 2"/>
          <p:cNvSpPr>
            <a:spLocks noGrp="1"/>
          </p:cNvSpPr>
          <p:nvPr>
            <p:ph idx="1"/>
          </p:nvPr>
        </p:nvSpPr>
        <p:spPr>
          <a:xfrm>
            <a:off x="0" y="1143001"/>
            <a:ext cx="5867400" cy="761999"/>
          </a:xfrm>
        </p:spPr>
        <p:txBody>
          <a:bodyPr>
            <a:noAutofit/>
          </a:bodyPr>
          <a:lstStyle/>
          <a:p>
            <a:pPr marL="0" indent="0">
              <a:buNone/>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Xuất</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huyết</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228600" y="1905000"/>
            <a:ext cx="4114800" cy="3970318"/>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Xuất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Xuất huyết não xảy ra khi một mạch máu nằm trong não bị vỡ ra khiến máu chảy vào các nhu mô não. Sự tăng áp lực đột ngột trong não có thể gây tổn thương các tế bào não xung quanh khối máu tụ.</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676400"/>
            <a:ext cx="4953000" cy="4636008"/>
          </a:xfrm>
          <a:prstGeom prst="rect">
            <a:avLst/>
          </a:prstGeom>
        </p:spPr>
      </p:pic>
    </p:spTree>
    <p:extLst>
      <p:ext uri="{BB962C8B-B14F-4D97-AF65-F5344CB8AC3E}">
        <p14:creationId xmlns:p14="http://schemas.microsoft.com/office/powerpoint/2010/main" val="13523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6" name="Content Placeholder 2"/>
          <p:cNvSpPr>
            <a:spLocks noGrp="1"/>
          </p:cNvSpPr>
          <p:nvPr>
            <p:ph idx="1"/>
          </p:nvPr>
        </p:nvSpPr>
        <p:spPr>
          <a:xfrm>
            <a:off x="0" y="1143001"/>
            <a:ext cx="5867400" cy="761999"/>
          </a:xfrm>
        </p:spPr>
        <p:txBody>
          <a:bodyPr>
            <a:noAutofit/>
          </a:bodyPr>
          <a:lstStyle/>
          <a:p>
            <a:pPr marL="0" indent="0">
              <a:buNone/>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Xuất</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huyết</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52400" y="2057400"/>
            <a:ext cx="8763000" cy="353943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lâm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sàng</a:t>
            </a:r>
            <a:r>
              <a:rPr lang="en-US" sz="28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đang đi hoặc đang làm gì đó bỗng nhiên nhức đầu dữ dội, thường lấy tay ôm đầu, bủn rủn chân tay và ngã chúi xuống một bên; tự nhiên nói khó hẳn đi hoặc cấm khẩu; cả một tay và một chân cùng bên tự nhiên yếu hơn rồi bại dần hoặc nặng hơn thì liệt hẳn (bán thân bất toại) kèm theo liệt nửa mặt, vật vã, đái dầm, đại tiện không tự chủ, tăng tiết đờm dãi và mồ hôi (bên liệt), nhịp thở không đều, rối loạn nhịp tim và huyết áp, </a:t>
            </a:r>
            <a:r>
              <a:rPr lang="vi-VN" sz="2800" dirty="0" smtClean="0">
                <a:latin typeface="Times New Roman" pitchFamily="18" charset="0"/>
                <a:cs typeface="Times New Roman" pitchFamily="18" charset="0"/>
              </a:rPr>
              <a:t>sốt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09850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 .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sinh</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dirty="0"/>
          </a:p>
        </p:txBody>
      </p:sp>
      <p:sp>
        <p:nvSpPr>
          <p:cNvPr id="3" name="Content Placeholder 2"/>
          <p:cNvSpPr>
            <a:spLocks noGrp="1"/>
          </p:cNvSpPr>
          <p:nvPr>
            <p:ph idx="1"/>
          </p:nvPr>
        </p:nvSpPr>
        <p:spPr>
          <a:xfrm>
            <a:off x="76200" y="1066800"/>
            <a:ext cx="8686800" cy="4525963"/>
          </a:xfrm>
        </p:spPr>
        <p:txBody>
          <a:bodyPr/>
          <a:lstStyle/>
          <a:p>
            <a:pPr marL="0" indent="0">
              <a:buNone/>
            </a:pPr>
            <a:r>
              <a:rPr lang="en-US" dirty="0" smtClean="0">
                <a:solidFill>
                  <a:schemeClr val="tx1"/>
                </a:solidFill>
                <a:latin typeface="Times New Roman" pitchFamily="18" charset="0"/>
                <a:cs typeface="Times New Roman" pitchFamily="18" charset="0"/>
              </a:rPr>
              <a:t>2. </a:t>
            </a:r>
            <a:r>
              <a:rPr lang="en-US" dirty="0" err="1" smtClean="0">
                <a:solidFill>
                  <a:schemeClr val="tx1"/>
                </a:solidFill>
                <a:latin typeface="Times New Roman" pitchFamily="18" charset="0"/>
                <a:cs typeface="Times New Roman" pitchFamily="18" charset="0"/>
              </a:rPr>
              <a:t>Nguyên</a:t>
            </a: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a:t>
            </a:r>
            <a:r>
              <a:rPr lang="en-US" dirty="0" err="1" smtClean="0">
                <a:solidFill>
                  <a:schemeClr val="tx1"/>
                </a:solidFill>
                <a:latin typeface="Times New Roman" pitchFamily="18" charset="0"/>
                <a:cs typeface="Times New Roman" pitchFamily="18" charset="0"/>
              </a:rPr>
              <a:t>hân</a:t>
            </a:r>
            <a:r>
              <a:rPr lang="en-US"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sp>
        <p:nvSpPr>
          <p:cNvPr id="5" name="Oval 4"/>
          <p:cNvSpPr/>
          <p:nvPr/>
        </p:nvSpPr>
        <p:spPr>
          <a:xfrm>
            <a:off x="3377046" y="3810000"/>
            <a:ext cx="2057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6" name="Rounded Rectangle 5"/>
          <p:cNvSpPr/>
          <p:nvPr/>
        </p:nvSpPr>
        <p:spPr>
          <a:xfrm>
            <a:off x="166254" y="1967344"/>
            <a:ext cx="1724892" cy="1233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2060"/>
                </a:solidFill>
                <a:latin typeface="Times New Roman" pitchFamily="18" charset="0"/>
                <a:cs typeface="Times New Roman" pitchFamily="18" charset="0"/>
              </a:rPr>
              <a:t>Sau</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viêm</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não</a:t>
            </a:r>
            <a:endParaRPr lang="en-US" sz="2000" dirty="0">
              <a:solidFill>
                <a:srgbClr val="002060"/>
              </a:solidFill>
              <a:latin typeface="Times New Roman" pitchFamily="18" charset="0"/>
              <a:cs typeface="Times New Roman" pitchFamily="18" charset="0"/>
            </a:endParaRPr>
          </a:p>
        </p:txBody>
      </p:sp>
      <p:sp>
        <p:nvSpPr>
          <p:cNvPr id="7" name="Rounded Rectangle 6"/>
          <p:cNvSpPr/>
          <p:nvPr/>
        </p:nvSpPr>
        <p:spPr>
          <a:xfrm>
            <a:off x="2209800" y="1967344"/>
            <a:ext cx="1905000" cy="1233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latin typeface="Times New Roman" pitchFamily="18" charset="0"/>
                <a:cs typeface="Times New Roman" pitchFamily="18" charset="0"/>
              </a:rPr>
              <a:t>Teo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xám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của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hệ</a:t>
            </a:r>
            <a:r>
              <a:rPr lang="en-US" dirty="0" smtClean="0">
                <a:solidFill>
                  <a:srgbClr val="002060"/>
                </a:solidFill>
                <a:latin typeface="Times New Roman" pitchFamily="18" charset="0"/>
                <a:cs typeface="Times New Roman" pitchFamily="18" charset="0"/>
              </a:rPr>
              <a:t> TKTW</a:t>
            </a:r>
            <a:endParaRPr lang="en-US" dirty="0">
              <a:solidFill>
                <a:srgbClr val="002060"/>
              </a:solidFill>
              <a:latin typeface="Times New Roman" pitchFamily="18" charset="0"/>
              <a:cs typeface="Times New Roman" pitchFamily="18" charset="0"/>
            </a:endParaRPr>
          </a:p>
        </p:txBody>
      </p:sp>
      <p:sp>
        <p:nvSpPr>
          <p:cNvPr id="8" name="Rounded Rectangle 7"/>
          <p:cNvSpPr/>
          <p:nvPr/>
        </p:nvSpPr>
        <p:spPr>
          <a:xfrm>
            <a:off x="4364182" y="1981200"/>
            <a:ext cx="20193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latin typeface="Times New Roman" pitchFamily="18" charset="0"/>
                <a:cs typeface="Times New Roman" pitchFamily="18" charset="0"/>
              </a:rPr>
              <a:t>Chấn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sọ</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não</a:t>
            </a:r>
            <a:r>
              <a:rPr lang="en-US" dirty="0" smtClean="0">
                <a:solidFill>
                  <a:srgbClr val="002060"/>
                </a:solidFill>
                <a:latin typeface="Times New Roman" pitchFamily="18" charset="0"/>
                <a:cs typeface="Times New Roman" pitchFamily="18" charset="0"/>
              </a:rPr>
              <a:t> , </a:t>
            </a:r>
            <a:r>
              <a:rPr lang="en-US" dirty="0" err="1" smtClean="0">
                <a:solidFill>
                  <a:srgbClr val="002060"/>
                </a:solidFill>
                <a:latin typeface="Times New Roman" pitchFamily="18" charset="0"/>
                <a:cs typeface="Times New Roman" pitchFamily="18" charset="0"/>
              </a:rPr>
              <a:t>tổn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chỗ</a:t>
            </a:r>
            <a:r>
              <a:rPr lang="en-US" dirty="0" smtClean="0">
                <a:solidFill>
                  <a:srgbClr val="002060"/>
                </a:solidFill>
                <a:latin typeface="Times New Roman" pitchFamily="18" charset="0"/>
                <a:cs typeface="Times New Roman" pitchFamily="18" charset="0"/>
              </a:rPr>
              <a:t> ở </a:t>
            </a:r>
            <a:r>
              <a:rPr lang="en-US" dirty="0" err="1" smtClean="0">
                <a:solidFill>
                  <a:srgbClr val="002060"/>
                </a:solidFill>
                <a:latin typeface="Times New Roman" pitchFamily="18" charset="0"/>
                <a:cs typeface="Times New Roman" pitchFamily="18" charset="0"/>
              </a:rPr>
              <a:t>não</a:t>
            </a:r>
            <a:endParaRPr lang="en-US" dirty="0">
              <a:solidFill>
                <a:srgbClr val="002060"/>
              </a:solidFill>
              <a:latin typeface="Times New Roman" pitchFamily="18" charset="0"/>
              <a:cs typeface="Times New Roman" pitchFamily="18" charset="0"/>
            </a:endParaRPr>
          </a:p>
        </p:txBody>
      </p:sp>
      <p:sp>
        <p:nvSpPr>
          <p:cNvPr id="9" name="Rounded Rectangle 8"/>
          <p:cNvSpPr/>
          <p:nvPr/>
        </p:nvSpPr>
        <p:spPr>
          <a:xfrm>
            <a:off x="6705600" y="1967344"/>
            <a:ext cx="2209800" cy="1233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2060"/>
                </a:solidFill>
                <a:latin typeface="Times New Roman" pitchFamily="18" charset="0"/>
                <a:cs typeface="Times New Roman" pitchFamily="18" charset="0"/>
              </a:rPr>
              <a:t>Tiếp</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xúc</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nhiều</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với</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chất</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độc</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bụi</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mangan</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và</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ngộ</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độc</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carboc</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mỗnyt</a:t>
            </a:r>
            <a:endParaRPr lang="en-US" sz="1600" dirty="0">
              <a:solidFill>
                <a:srgbClr val="002060"/>
              </a:solidFill>
              <a:latin typeface="Times New Roman" pitchFamily="18" charset="0"/>
              <a:cs typeface="Times New Roman" pitchFamily="18" charset="0"/>
            </a:endParaRPr>
          </a:p>
        </p:txBody>
      </p:sp>
      <p:sp>
        <p:nvSpPr>
          <p:cNvPr id="10" name="Rounded Rectangle 9"/>
          <p:cNvSpPr/>
          <p:nvPr/>
        </p:nvSpPr>
        <p:spPr>
          <a:xfrm>
            <a:off x="1343891" y="5410200"/>
            <a:ext cx="2005446"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thích</a:t>
            </a:r>
            <a:r>
              <a:rPr lang="en-US" dirty="0" smtClean="0">
                <a:solidFill>
                  <a:srgbClr val="002060"/>
                </a:solidFill>
                <a:latin typeface="Times New Roman" pitchFamily="18" charset="0"/>
                <a:cs typeface="Times New Roman" pitchFamily="18" charset="0"/>
              </a:rPr>
              <a:t> MPTP</a:t>
            </a:r>
            <a:endParaRPr lang="en-US" dirty="0">
              <a:solidFill>
                <a:srgbClr val="002060"/>
              </a:solidFill>
              <a:latin typeface="Times New Roman" pitchFamily="18" charset="0"/>
              <a:cs typeface="Times New Roman" pitchFamily="18" charset="0"/>
            </a:endParaRPr>
          </a:p>
        </p:txBody>
      </p:sp>
      <p:sp>
        <p:nvSpPr>
          <p:cNvPr id="11" name="Rounded Rectangle 10"/>
          <p:cNvSpPr/>
          <p:nvPr/>
        </p:nvSpPr>
        <p:spPr>
          <a:xfrm>
            <a:off x="5373832" y="5410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an </a:t>
            </a:r>
            <a:r>
              <a:rPr lang="en-US" dirty="0" err="1" smtClean="0">
                <a:solidFill>
                  <a:srgbClr val="002060"/>
                </a:solidFill>
                <a:latin typeface="Times New Roman" pitchFamily="18" charset="0"/>
                <a:cs typeface="Times New Roman" pitchFamily="18" charset="0"/>
              </a:rPr>
              <a:t>thần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kinh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kéo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dài</a:t>
            </a:r>
            <a:endParaRPr lang="en-US" dirty="0">
              <a:solidFill>
                <a:srgbClr val="002060"/>
              </a:solidFill>
              <a:latin typeface="Times New Roman" pitchFamily="18" charset="0"/>
              <a:cs typeface="Times New Roman" pitchFamily="18" charset="0"/>
            </a:endParaRPr>
          </a:p>
        </p:txBody>
      </p:sp>
      <p:cxnSp>
        <p:nvCxnSpPr>
          <p:cNvPr id="15" name="Straight Arrow Connector 14"/>
          <p:cNvCxnSpPr>
            <a:stCxn id="5" idx="6"/>
          </p:cNvCxnSpPr>
          <p:nvPr/>
        </p:nvCxnSpPr>
        <p:spPr>
          <a:xfrm flipV="1">
            <a:off x="5434446" y="3276600"/>
            <a:ext cx="2261754" cy="1257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1219200" y="3276600"/>
            <a:ext cx="2157846" cy="12243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5" idx="2"/>
          </p:cNvCxnSpPr>
          <p:nvPr/>
        </p:nvCxnSpPr>
        <p:spPr>
          <a:xfrm flipV="1">
            <a:off x="3377046" y="3276600"/>
            <a:ext cx="0" cy="1257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5430983" y="3243695"/>
            <a:ext cx="0" cy="1257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2346614" y="4547755"/>
            <a:ext cx="1030432" cy="876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5" idx="6"/>
            <a:endCxn id="11" idx="0"/>
          </p:cNvCxnSpPr>
          <p:nvPr/>
        </p:nvCxnSpPr>
        <p:spPr>
          <a:xfrm>
            <a:off x="5434446" y="4533900"/>
            <a:ext cx="891886" cy="876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5227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Iv.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pic>
        <p:nvPicPr>
          <p:cNvPr id="3" name="Picture 2" descr="Má»t sá» loáº¡i thuá»c Äiá»u trá» tai biáº¿n máº¡ch mÃ¡u nÃ£o cá»§a Má»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3131"/>
            <a:ext cx="9144000" cy="5144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164" y="1066800"/>
            <a:ext cx="7543800" cy="646331"/>
          </a:xfrm>
          <a:prstGeom prst="rect">
            <a:avLst/>
          </a:prstGeom>
          <a:noFill/>
        </p:spPr>
        <p:txBody>
          <a:bodyPr wrap="square" rtlCol="0">
            <a:spAutoFit/>
          </a:bodyPr>
          <a:lstStyle/>
          <a:p>
            <a:pPr marL="342900" indent="-342900">
              <a:buAutoNum type="arabicPeriod"/>
            </a:pP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Điều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trị</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thuốc</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tây</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254445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164" y="1066800"/>
            <a:ext cx="8721436" cy="646331"/>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Điều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trị</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thuốc</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dân</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gian</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Iv.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6" name="TextBox 5"/>
          <p:cNvSpPr txBox="1"/>
          <p:nvPr/>
        </p:nvSpPr>
        <p:spPr>
          <a:xfrm>
            <a:off x="-27710" y="1981200"/>
            <a:ext cx="9171709" cy="4278094"/>
          </a:xfrm>
          <a:prstGeom prst="rect">
            <a:avLst/>
          </a:prstGeom>
          <a:noFill/>
        </p:spPr>
        <p:txBody>
          <a:bodyPr wrap="square" rtlCol="0">
            <a:spAutoFit/>
          </a:bodyPr>
          <a:lstStyle/>
          <a:p>
            <a:pPr marL="285750" indent="-285750">
              <a:buFont typeface="Arial" pitchFamily="34" charset="0"/>
              <a:buChar char="•"/>
            </a:pPr>
            <a:r>
              <a:rPr lang="vi-VN" sz="3400" dirty="0">
                <a:latin typeface="Times New Roman" pitchFamily="18" charset="0"/>
                <a:cs typeface="Times New Roman" pitchFamily="18" charset="0"/>
              </a:rPr>
              <a:t>Phòng bệnh tai biến mạch máu não bằng địa </a:t>
            </a:r>
            <a:r>
              <a:rPr lang="vi-VN" sz="3400" dirty="0" smtClean="0">
                <a:latin typeface="Times New Roman" pitchFamily="18" charset="0"/>
                <a:cs typeface="Times New Roman" pitchFamily="18" charset="0"/>
              </a:rPr>
              <a:t>long</a:t>
            </a:r>
            <a:endParaRPr lang="en-US" sz="3400" dirty="0" smtClean="0">
              <a:latin typeface="Times New Roman" pitchFamily="18" charset="0"/>
              <a:cs typeface="Times New Roman" pitchFamily="18" charset="0"/>
            </a:endParaRPr>
          </a:p>
          <a:p>
            <a:pPr marL="285750" indent="-285750">
              <a:buFont typeface="Arial" pitchFamily="34" charset="0"/>
              <a:buChar char="•"/>
            </a:pPr>
            <a:r>
              <a:rPr lang="vi-VN" sz="3400" dirty="0">
                <a:latin typeface="Times New Roman" pitchFamily="18" charset="0"/>
                <a:cs typeface="Times New Roman" pitchFamily="18" charset="0"/>
              </a:rPr>
              <a:t>Đậu tương lên men cho enzyme Nattokinase phòng bệnh đột quỵ</a:t>
            </a:r>
          </a:p>
          <a:p>
            <a:pPr marL="285750" indent="-285750">
              <a:buFont typeface="Arial" pitchFamily="34" charset="0"/>
              <a:buChar char="•"/>
            </a:pPr>
            <a:r>
              <a:rPr lang="vi-VN" sz="3400" dirty="0">
                <a:latin typeface="Times New Roman" pitchFamily="18" charset="0"/>
                <a:cs typeface="Times New Roman" pitchFamily="18" charset="0"/>
              </a:rPr>
              <a:t>Phòng ngừa đột quỵ bằng hòe hoa</a:t>
            </a:r>
          </a:p>
          <a:p>
            <a:pPr marL="285750" indent="-285750">
              <a:buFont typeface="Arial" pitchFamily="34" charset="0"/>
              <a:buChar char="•"/>
            </a:pPr>
            <a:r>
              <a:rPr lang="vi-VN" sz="3400" dirty="0">
                <a:latin typeface="Times New Roman" pitchFamily="18" charset="0"/>
                <a:cs typeface="Times New Roman" pitchFamily="18" charset="0"/>
              </a:rPr>
              <a:t>Dùng tỏi để phòng bệnh tai biến mạch máu não</a:t>
            </a:r>
          </a:p>
          <a:p>
            <a:pPr marL="285750" indent="-285750">
              <a:buFont typeface="Arial" pitchFamily="34" charset="0"/>
              <a:buChar char="•"/>
            </a:pPr>
            <a:r>
              <a:rPr lang="vi-VN" sz="3400" dirty="0">
                <a:latin typeface="Times New Roman" pitchFamily="18" charset="0"/>
                <a:cs typeface="Times New Roman" pitchFamily="18" charset="0"/>
              </a:rPr>
              <a:t>Phòng bệnh đột quỵ bằng hoa bụp giấm (hibiscus)</a:t>
            </a:r>
          </a:p>
          <a:p>
            <a:pPr marL="285750" indent="-285750">
              <a:buFont typeface="Arial" pitchFamily="34" charset="0"/>
              <a:buChar char="•"/>
            </a:pPr>
            <a:r>
              <a:rPr lang="en-US" sz="3400" dirty="0" err="1">
                <a:latin typeface="Times New Roman" pitchFamily="18" charset="0"/>
                <a:cs typeface="Times New Roman" pitchFamily="18" charset="0"/>
              </a:rPr>
              <a:t>Nấm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lim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xanh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phòng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bệnh</a:t>
            </a:r>
            <a:r>
              <a:rPr lang="en-US" sz="3400" dirty="0">
                <a:latin typeface="Times New Roman" pitchFamily="18" charset="0"/>
                <a:cs typeface="Times New Roman" pitchFamily="18" charset="0"/>
              </a:rPr>
              <a:t> tai </a:t>
            </a:r>
            <a:r>
              <a:rPr lang="en-US" sz="3400" dirty="0" err="1">
                <a:latin typeface="Times New Roman" pitchFamily="18" charset="0"/>
                <a:cs typeface="Times New Roman" pitchFamily="18" charset="0"/>
              </a:rPr>
              <a:t>biến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mạch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máu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não</a:t>
            </a:r>
            <a:endParaRPr lang="en-US" sz="3400" dirty="0">
              <a:latin typeface="Times New Roman" pitchFamily="18" charset="0"/>
              <a:cs typeface="Times New Roman" pitchFamily="18" charset="0"/>
            </a:endParaRPr>
          </a:p>
          <a:p>
            <a:pPr marL="285750" indent="-285750">
              <a:buFont typeface="Arial" pitchFamily="34" charset="0"/>
              <a:buChar char="•"/>
            </a:pPr>
            <a:endParaRPr lang="vi-VN" sz="3400" dirty="0">
              <a:latin typeface="Times New Roman" pitchFamily="18" charset="0"/>
              <a:cs typeface="Times New Roman" pitchFamily="18" charset="0"/>
            </a:endParaRPr>
          </a:p>
        </p:txBody>
      </p:sp>
    </p:spTree>
    <p:extLst>
      <p:ext uri="{BB962C8B-B14F-4D97-AF65-F5344CB8AC3E}">
        <p14:creationId xmlns:p14="http://schemas.microsoft.com/office/powerpoint/2010/main" val="927171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PhÒNG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en-US" sz="4000" dirty="0"/>
          </a:p>
        </p:txBody>
      </p:sp>
      <p:sp>
        <p:nvSpPr>
          <p:cNvPr id="6" name="TextBox 5"/>
          <p:cNvSpPr txBox="1"/>
          <p:nvPr/>
        </p:nvSpPr>
        <p:spPr>
          <a:xfrm>
            <a:off x="13854" y="1219200"/>
            <a:ext cx="3872345" cy="4893647"/>
          </a:xfrm>
          <a:prstGeom prst="rect">
            <a:avLst/>
          </a:prstGeom>
          <a:noFill/>
        </p:spPr>
        <p:txBody>
          <a:bodyPr wrap="square" rtlCol="0">
            <a:spAutoFit/>
          </a:bodyPr>
          <a:lstStyle/>
          <a:p>
            <a:pPr marL="285750" indent="-285750">
              <a:buFont typeface="Arial" charset="0"/>
              <a:buChar char="•"/>
            </a:pP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1 :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tránh</a:t>
            </a:r>
            <a:r>
              <a:rPr lang="en-US" sz="2400" dirty="0" smtClean="0">
                <a:latin typeface="Times New Roman" pitchFamily="18" charset="0"/>
                <a:cs typeface="Times New Roman" pitchFamily="18" charset="0"/>
              </a:rPr>
              <a:t> tai </a:t>
            </a:r>
            <a:r>
              <a:rPr lang="en-US" sz="2400" dirty="0" err="1" smtClean="0">
                <a:latin typeface="Times New Roman" pitchFamily="18" charset="0"/>
                <a:cs typeface="Times New Roman" pitchFamily="18" charset="0"/>
              </a:rPr>
              <a:t>bến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soát</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rượu</a:t>
            </a:r>
            <a:r>
              <a:rPr lang="en-US" sz="2400" dirty="0" smtClean="0">
                <a:latin typeface="Times New Roman" pitchFamily="18" charset="0"/>
                <a:cs typeface="Times New Roman" pitchFamily="18" charset="0"/>
              </a:rPr>
              <a:t>,….</a:t>
            </a:r>
          </a:p>
          <a:p>
            <a:pPr marL="285750" indent="-285750">
              <a:buFont typeface="Arial" charset="0"/>
              <a:buChar char="•"/>
            </a:pP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2 :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tránh</a:t>
            </a:r>
            <a:r>
              <a:rPr lang="en-US" sz="2400" dirty="0" smtClean="0">
                <a:latin typeface="Times New Roman" pitchFamily="18" charset="0"/>
                <a:cs typeface="Times New Roman" pitchFamily="18" charset="0"/>
              </a:rPr>
              <a:t> tai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tai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thoáng</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aspirin….</a:t>
            </a:r>
            <a:endParaRPr lang="en-US" sz="2400"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99" y="1219200"/>
            <a:ext cx="5257799" cy="4493538"/>
          </a:xfrm>
          <a:prstGeom prst="rect">
            <a:avLst/>
          </a:prstGeom>
        </p:spPr>
      </p:pic>
    </p:spTree>
    <p:extLst>
      <p:ext uri="{BB962C8B-B14F-4D97-AF65-F5344CB8AC3E}">
        <p14:creationId xmlns:p14="http://schemas.microsoft.com/office/powerpoint/2010/main" val="1523956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vi.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sơ</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cứu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en-US" sz="4000" dirty="0"/>
          </a:p>
        </p:txBody>
      </p:sp>
      <p:pic>
        <p:nvPicPr>
          <p:cNvPr id="5" name="Picture 2" descr="Äáº£m báº£o nguyÃªn táº¯c khi sÆ¡ cá»©u ngÆ°á»i bá» tai biáº¿n máº¡ch mÃ¡u n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7528"/>
            <a:ext cx="9144000" cy="579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7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 y="0"/>
            <a:ext cx="9144000" cy="6858000"/>
          </a:xfrm>
        </p:spPr>
      </p:pic>
      <p:sp>
        <p:nvSpPr>
          <p:cNvPr id="5" name="TextBox 4"/>
          <p:cNvSpPr txBox="1"/>
          <p:nvPr/>
        </p:nvSpPr>
        <p:spPr>
          <a:xfrm>
            <a:off x="685800" y="2362200"/>
            <a:ext cx="7924800" cy="954107"/>
          </a:xfrm>
          <a:prstGeom prst="rect">
            <a:avLst/>
          </a:prstGeom>
          <a:noFill/>
        </p:spPr>
        <p:txBody>
          <a:bodyPr wrap="square" rtlCol="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CẢM THẦY VÀ CÁC BẠN ĐÃ LẮNG NGHE</a:t>
            </a:r>
          </a:p>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CHÚC MỌI NGƯỜI  MỘT BUỔI TỐI VUI VẺ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00133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 </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sinh</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dirty="0"/>
          </a:p>
        </p:txBody>
      </p:sp>
      <p:sp>
        <p:nvSpPr>
          <p:cNvPr id="3" name="Content Placeholder 2"/>
          <p:cNvSpPr>
            <a:spLocks noGrp="1"/>
          </p:cNvSpPr>
          <p:nvPr>
            <p:ph idx="1"/>
          </p:nvPr>
        </p:nvSpPr>
        <p:spPr>
          <a:xfrm>
            <a:off x="20782" y="1143001"/>
            <a:ext cx="8686800" cy="457200"/>
          </a:xfrm>
        </p:spPr>
        <p:txBody>
          <a:bodyPr>
            <a:normAutofit fontScale="92500" lnSpcReduction="20000"/>
          </a:bodyPr>
          <a:lstStyle/>
          <a:p>
            <a:pPr marL="0" indent="0">
              <a:buNone/>
            </a:pP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23218" cy="5257800"/>
          </a:xfrm>
          <a:prstGeom prst="rect">
            <a:avLst/>
          </a:prstGeom>
        </p:spPr>
      </p:pic>
    </p:spTree>
    <p:extLst>
      <p:ext uri="{BB962C8B-B14F-4D97-AF65-F5344CB8AC3E}">
        <p14:creationId xmlns:p14="http://schemas.microsoft.com/office/powerpoint/2010/main" val="4191801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3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 TRIỆU CHỨNG</a:t>
            </a:r>
            <a:endParaRPr lang="en-US" sz="35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Content Placeholder 2"/>
          <p:cNvSpPr>
            <a:spLocks noGrp="1"/>
          </p:cNvSpPr>
          <p:nvPr>
            <p:ph idx="1"/>
          </p:nvPr>
        </p:nvSpPr>
        <p:spPr>
          <a:xfrm>
            <a:off x="228600" y="1084118"/>
            <a:ext cx="8686800" cy="5715000"/>
          </a:xfrm>
        </p:spPr>
        <p:txBody>
          <a:bodyPr/>
          <a:lstStyle/>
          <a:p>
            <a:pPr>
              <a:buFont typeface="Wingdings" pitchFamily="2" charset="2"/>
              <a:buChar char="q"/>
            </a:pP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4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sàn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p>
          <a:p>
            <a:pPr marL="0" indent="0">
              <a:buNone/>
            </a:pP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Run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ở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ngón</a:t>
            </a:r>
            <a:r>
              <a:rPr lang="en-US" sz="2800" dirty="0" smtClean="0">
                <a:latin typeface="Times New Roman" pitchFamily="18" charset="0"/>
                <a:cs typeface="Times New Roman" pitchFamily="18" charset="0"/>
              </a:rPr>
              <a:t> ta, </a:t>
            </a:r>
            <a:r>
              <a:rPr lang="en-US" sz="2800" dirty="0" err="1" smtClean="0">
                <a:latin typeface="Times New Roman" pitchFamily="18" charset="0"/>
                <a:cs typeface="Times New Roman" pitchFamily="18" charset="0"/>
              </a:rPr>
              <a:t>bàn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môi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lưỡi</a:t>
            </a:r>
            <a:r>
              <a:rPr lang="en-US" sz="2800" dirty="0" smtClean="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trương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lực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co </a:t>
            </a:r>
            <a:r>
              <a:rPr lang="en-US" sz="2800" dirty="0" err="1" smtClean="0">
                <a:latin typeface="Times New Roman" pitchFamily="18" charset="0"/>
                <a:cs typeface="Times New Roman" pitchFamily="18" charset="0"/>
              </a:rPr>
              <a:t>duỗi</a:t>
            </a:r>
            <a:r>
              <a:rPr lang="en-US" sz="2800" dirty="0" smtClean="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p>
          <a:p>
            <a:pPr marL="0" indent="0">
              <a:buNone/>
            </a:pP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Bât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về</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dáng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a:t>
            </a:r>
            <a:r>
              <a:rPr lang="en-US" sz="2800" b="1"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mềm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2135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Iii.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TiếN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triển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dirty="0"/>
          </a:p>
        </p:txBody>
      </p:sp>
      <p:pic>
        <p:nvPicPr>
          <p:cNvPr id="4" name="Picture 2" descr="Káº¿t quáº£ hÃ¬nh áº£nh cho triá»u chá»©ng bá»nh park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43000"/>
            <a:ext cx="4876800" cy="556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1307068"/>
            <a:ext cx="3886200" cy="4031873"/>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Parkingson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ủ </a:t>
            </a:r>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80% </a:t>
            </a:r>
            <a:r>
              <a:rPr lang="en-US" sz="3200" dirty="0" err="1" smtClean="0">
                <a:latin typeface="Times New Roman" pitchFamily="18" charset="0"/>
                <a:cs typeface="Times New Roman" pitchFamily="18" charset="0"/>
              </a:rPr>
              <a:t>dopamin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268746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Iv.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dirty="0"/>
          </a:p>
        </p:txBody>
      </p:sp>
      <p:sp>
        <p:nvSpPr>
          <p:cNvPr id="5" name="Content Placeholder 4"/>
          <p:cNvSpPr>
            <a:spLocks noGrp="1"/>
          </p:cNvSpPr>
          <p:nvPr>
            <p:ph idx="1"/>
          </p:nvPr>
        </p:nvSpPr>
        <p:spPr>
          <a:xfrm>
            <a:off x="304800" y="1295400"/>
            <a:ext cx="8686800" cy="838200"/>
          </a:xfrm>
        </p:spPr>
        <p:txBody>
          <a:bodyPr/>
          <a:lstStyle/>
          <a:p>
            <a:pPr marL="0" indent="0">
              <a:buNone/>
            </a:pP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a:t>
            </a:r>
          </a:p>
          <a:p>
            <a:pPr marL="0" indent="0">
              <a:buNone/>
            </a:pPr>
            <a:endParaRPr lang="en-US" b="1" dirty="0">
              <a:latin typeface="Times New Roman" pitchFamily="18" charset="0"/>
              <a:cs typeface="Times New Roman" pitchFamily="18" charset="0"/>
            </a:endParaRPr>
          </a:p>
        </p:txBody>
      </p:sp>
      <p:sp>
        <p:nvSpPr>
          <p:cNvPr id="6" name="Quad Arrow 5"/>
          <p:cNvSpPr/>
          <p:nvPr/>
        </p:nvSpPr>
        <p:spPr>
          <a:xfrm>
            <a:off x="3581400" y="3442853"/>
            <a:ext cx="2057400" cy="1745673"/>
          </a:xfrm>
          <a:prstGeom prst="quadArrow">
            <a:avLst>
              <a:gd name="adj1" fmla="val 12976"/>
              <a:gd name="adj2" fmla="val 22500"/>
              <a:gd name="adj3" fmla="val 23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191740" y="2078181"/>
            <a:ext cx="27813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Điều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trị</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nội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khoa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bằng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thuốc</a:t>
            </a:r>
            <a:endParaRPr lang="en-US" sz="2400" b="1" dirty="0">
              <a:solidFill>
                <a:schemeClr val="tx1"/>
              </a:solidFill>
              <a:latin typeface="Times New Roman" pitchFamily="18" charset="0"/>
              <a:cs typeface="Times New Roman" pitchFamily="18" charset="0"/>
            </a:endParaRPr>
          </a:p>
        </p:txBody>
      </p:sp>
      <p:sp>
        <p:nvSpPr>
          <p:cNvPr id="8" name="Rounded Rectangle 7"/>
          <p:cNvSpPr/>
          <p:nvPr/>
        </p:nvSpPr>
        <p:spPr>
          <a:xfrm>
            <a:off x="3219450" y="5486400"/>
            <a:ext cx="27813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Dinh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Dưỡng</a:t>
            </a:r>
            <a:endParaRPr lang="en-US" sz="2400" b="1" dirty="0">
              <a:solidFill>
                <a:schemeClr val="tx1"/>
              </a:solidFill>
              <a:latin typeface="Times New Roman" pitchFamily="18" charset="0"/>
              <a:cs typeface="Times New Roman" pitchFamily="18" charset="0"/>
            </a:endParaRPr>
          </a:p>
        </p:txBody>
      </p:sp>
      <p:sp>
        <p:nvSpPr>
          <p:cNvPr id="9" name="Rounded Rectangle 8"/>
          <p:cNvSpPr/>
          <p:nvPr/>
        </p:nvSpPr>
        <p:spPr>
          <a:xfrm>
            <a:off x="761999" y="3827316"/>
            <a:ext cx="2429741"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itchFamily="18" charset="0"/>
                <a:cs typeface="Times New Roman" pitchFamily="18" charset="0"/>
              </a:rPr>
              <a:t>Phẫu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thuật</a:t>
            </a:r>
            <a:endParaRPr lang="en-US" sz="2000" dirty="0">
              <a:solidFill>
                <a:srgbClr val="002060"/>
              </a:solidFill>
              <a:latin typeface="Times New Roman" pitchFamily="18" charset="0"/>
              <a:cs typeface="Times New Roman" pitchFamily="18" charset="0"/>
            </a:endParaRPr>
          </a:p>
        </p:txBody>
      </p:sp>
      <p:sp>
        <p:nvSpPr>
          <p:cNvPr id="10" name="Rounded Rectangle 9"/>
          <p:cNvSpPr/>
          <p:nvPr/>
        </p:nvSpPr>
        <p:spPr>
          <a:xfrm>
            <a:off x="5963516" y="3827316"/>
            <a:ext cx="2457450" cy="10460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itchFamily="18" charset="0"/>
                <a:cs typeface="Times New Roman" pitchFamily="18" charset="0"/>
              </a:rPr>
              <a:t>Phục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Hồi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Chức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Năng</a:t>
            </a:r>
            <a:r>
              <a:rPr lang="en-US" sz="2400" b="1" dirty="0" smtClean="0">
                <a:solidFill>
                  <a:srgbClr val="002060"/>
                </a:solidFill>
                <a:latin typeface="Times New Roman" pitchFamily="18" charset="0"/>
                <a:cs typeface="Times New Roman" pitchFamily="18" charset="0"/>
              </a:rPr>
              <a:t> </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6849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Iv.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dirty="0"/>
          </a:p>
        </p:txBody>
      </p:sp>
      <p:sp>
        <p:nvSpPr>
          <p:cNvPr id="3" name="Content Placeholder 2"/>
          <p:cNvSpPr>
            <a:spLocks noGrp="1"/>
          </p:cNvSpPr>
          <p:nvPr>
            <p:ph idx="1"/>
          </p:nvPr>
        </p:nvSpPr>
        <p:spPr>
          <a:xfrm>
            <a:off x="0" y="1295400"/>
            <a:ext cx="4648200" cy="5562600"/>
          </a:xfrm>
        </p:spPr>
        <p:txBody>
          <a:bodyPr>
            <a:normAutofit fontScale="25000" lnSpcReduction="20000"/>
          </a:bodyPr>
          <a:lstStyle/>
          <a:p>
            <a:pPr marL="0" indent="0">
              <a:buNone/>
            </a:pP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Các</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thuốc</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điều</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trị</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bệnh</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này</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bao</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gồm</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có</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loại</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thuốc</a:t>
            </a:r>
            <a:r>
              <a:rPr lang="en-US" sz="12800" dirty="0" smtClean="0">
                <a:solidFill>
                  <a:schemeClr val="tx1"/>
                </a:solidFill>
                <a:latin typeface="Times New Roman" pitchFamily="18" charset="0"/>
                <a:cs typeface="Times New Roman" pitchFamily="18" charset="0"/>
              </a:rPr>
              <a:t>: </a:t>
            </a:r>
          </a:p>
          <a:p>
            <a:pPr marL="0" indent="0" fontAlgn="base">
              <a:buNone/>
            </a:pPr>
            <a:r>
              <a:rPr lang="en-US" sz="12800" dirty="0" smtClean="0">
                <a:solidFill>
                  <a:srgbClr val="FF0000"/>
                </a:solidFill>
                <a:latin typeface="Times New Roman" pitchFamily="18" charset="0"/>
                <a:cs typeface="Times New Roman" pitchFamily="18" charset="0"/>
              </a:rPr>
              <a:t>1. </a:t>
            </a:r>
            <a:r>
              <a:rPr lang="en-US" sz="12800" dirty="0" err="1" smtClean="0">
                <a:solidFill>
                  <a:srgbClr val="FF0000"/>
                </a:solidFill>
                <a:latin typeface="Times New Roman" pitchFamily="18" charset="0"/>
                <a:cs typeface="Times New Roman" pitchFamily="18" charset="0"/>
              </a:rPr>
              <a:t>Liệu</a:t>
            </a:r>
            <a:r>
              <a:rPr lang="en-US" sz="12800" dirty="0" smtClean="0">
                <a:solidFill>
                  <a:srgbClr val="FF0000"/>
                </a:solidFill>
                <a:latin typeface="Times New Roman" pitchFamily="18" charset="0"/>
                <a:cs typeface="Times New Roman" pitchFamily="18" charset="0"/>
              </a:rPr>
              <a:t> </a:t>
            </a:r>
            <a:r>
              <a:rPr lang="en-US" sz="12800" dirty="0" err="1" smtClean="0">
                <a:solidFill>
                  <a:srgbClr val="FF0000"/>
                </a:solidFill>
                <a:latin typeface="Times New Roman" pitchFamily="18" charset="0"/>
                <a:cs typeface="Times New Roman" pitchFamily="18" charset="0"/>
              </a:rPr>
              <a:t>pháp</a:t>
            </a:r>
            <a:r>
              <a:rPr lang="en-US" sz="12800" dirty="0" smtClean="0">
                <a:solidFill>
                  <a:srgbClr val="FF0000"/>
                </a:solidFill>
                <a:latin typeface="Times New Roman" pitchFamily="18" charset="0"/>
                <a:cs typeface="Times New Roman" pitchFamily="18" charset="0"/>
              </a:rPr>
              <a:t> </a:t>
            </a:r>
            <a:r>
              <a:rPr lang="en-US" sz="12800" dirty="0" err="1" smtClean="0">
                <a:solidFill>
                  <a:srgbClr val="FF0000"/>
                </a:solidFill>
                <a:latin typeface="Times New Roman" pitchFamily="18" charset="0"/>
                <a:cs typeface="Times New Roman" pitchFamily="18" charset="0"/>
              </a:rPr>
              <a:t>thay</a:t>
            </a:r>
            <a:r>
              <a:rPr lang="en-US" sz="12800" dirty="0" smtClean="0">
                <a:solidFill>
                  <a:srgbClr val="FF0000"/>
                </a:solidFill>
                <a:latin typeface="Times New Roman" pitchFamily="18" charset="0"/>
                <a:cs typeface="Times New Roman" pitchFamily="18" charset="0"/>
              </a:rPr>
              <a:t> </a:t>
            </a:r>
            <a:r>
              <a:rPr lang="en-US" sz="12800" dirty="0" err="1" smtClean="0">
                <a:solidFill>
                  <a:srgbClr val="FF0000"/>
                </a:solidFill>
                <a:latin typeface="Times New Roman" pitchFamily="18" charset="0"/>
                <a:cs typeface="Times New Roman" pitchFamily="18" charset="0"/>
              </a:rPr>
              <a:t>thế</a:t>
            </a:r>
            <a:r>
              <a:rPr lang="en-US" sz="12800" dirty="0" smtClean="0">
                <a:solidFill>
                  <a:srgbClr val="FF0000"/>
                </a:solidFill>
                <a:latin typeface="Times New Roman" pitchFamily="18" charset="0"/>
                <a:cs typeface="Times New Roman" pitchFamily="18" charset="0"/>
              </a:rPr>
              <a:t> dopamine:</a:t>
            </a:r>
          </a:p>
          <a:p>
            <a:pPr marL="0" indent="0">
              <a:buNone/>
            </a:pPr>
            <a:r>
              <a:rPr lang="en-US" sz="12800" dirty="0" smtClean="0">
                <a:solidFill>
                  <a:schemeClr val="tx1"/>
                </a:solidFill>
                <a:latin typeface="Times New Roman" pitchFamily="18" charset="0"/>
                <a:cs typeface="Times New Roman" pitchFamily="18" charset="0"/>
              </a:rPr>
              <a:t>-</a:t>
            </a:r>
            <a:r>
              <a:rPr lang="vi-VN" sz="12800" dirty="0" smtClean="0">
                <a:solidFill>
                  <a:schemeClr val="tx1"/>
                </a:solidFill>
                <a:latin typeface="Times New Roman" pitchFamily="18" charset="0"/>
                <a:cs typeface="Times New Roman" pitchFamily="18" charset="0"/>
              </a:rPr>
              <a:t>Levodopa </a:t>
            </a:r>
            <a:r>
              <a:rPr lang="vi-VN" sz="12800" dirty="0">
                <a:solidFill>
                  <a:schemeClr val="tx1"/>
                </a:solidFill>
                <a:latin typeface="Times New Roman" pitchFamily="18" charset="0"/>
                <a:cs typeface="Times New Roman" pitchFamily="18" charset="0"/>
              </a:rPr>
              <a:t>đi qua hàng rào máu não, tại đây nó được chuyển hóa thành dopamine và thiết lập lại trạng thái cân bằng giữa các chất dẫn truyền thần kinh. </a:t>
            </a:r>
            <a:r>
              <a:rPr lang="en-US" sz="12800" dirty="0">
                <a:solidFill>
                  <a:schemeClr val="tx1"/>
                </a:solidFill>
                <a:latin typeface="Times New Roman" pitchFamily="18" charset="0"/>
                <a:cs typeface="Times New Roman" pitchFamily="18" charset="0"/>
              </a:rPr>
              <a:t/>
            </a:r>
            <a:br>
              <a:rPr lang="en-US" sz="12800" dirty="0">
                <a:solidFill>
                  <a:schemeClr val="tx1"/>
                </a:solidFill>
                <a:latin typeface="Times New Roman" pitchFamily="18" charset="0"/>
                <a:cs typeface="Times New Roman" pitchFamily="18" charset="0"/>
              </a:rPr>
            </a:br>
            <a:r>
              <a:rPr lang="en-US" sz="12800" dirty="0" smtClean="0">
                <a:solidFill>
                  <a:schemeClr val="tx1"/>
                </a:solidFill>
                <a:latin typeface="Times New Roman" pitchFamily="18" charset="0"/>
                <a:cs typeface="Times New Roman" pitchFamily="18" charset="0"/>
              </a:rPr>
              <a:t>-</a:t>
            </a:r>
            <a:r>
              <a:rPr lang="en-US" sz="12800" dirty="0" err="1" smtClean="0">
                <a:solidFill>
                  <a:schemeClr val="tx1"/>
                </a:solidFill>
                <a:latin typeface="Times New Roman" pitchFamily="18" charset="0"/>
                <a:cs typeface="Times New Roman" pitchFamily="18" charset="0"/>
              </a:rPr>
              <a:t>Tên</a:t>
            </a:r>
            <a:r>
              <a:rPr lang="en-US" sz="12800" dirty="0" smtClean="0">
                <a:solidFill>
                  <a:schemeClr val="tx1"/>
                </a:solidFill>
                <a:latin typeface="Times New Roman" pitchFamily="18" charset="0"/>
                <a:cs typeface="Times New Roman" pitchFamily="18" charset="0"/>
              </a:rPr>
              <a:t> </a:t>
            </a:r>
            <a:r>
              <a:rPr lang="en-US" sz="12800" dirty="0" err="1" smtClean="0">
                <a:solidFill>
                  <a:schemeClr val="tx1"/>
                </a:solidFill>
                <a:latin typeface="Times New Roman" pitchFamily="18" charset="0"/>
                <a:cs typeface="Times New Roman" pitchFamily="18" charset="0"/>
              </a:rPr>
              <a:t>thuốc</a:t>
            </a:r>
            <a:r>
              <a:rPr lang="en-US" sz="12800" dirty="0" smtClean="0">
                <a:solidFill>
                  <a:schemeClr val="tx1"/>
                </a:solidFill>
                <a:latin typeface="Times New Roman" pitchFamily="18" charset="0"/>
                <a:cs typeface="Times New Roman" pitchFamily="18" charset="0"/>
              </a:rPr>
              <a:t>: </a:t>
            </a:r>
            <a:r>
              <a:rPr lang="en-US" sz="12800" b="1" i="1" dirty="0" err="1" smtClean="0">
                <a:solidFill>
                  <a:srgbClr val="7030A0"/>
                </a:solidFill>
                <a:latin typeface="Times New Roman" pitchFamily="18" charset="0"/>
                <a:cs typeface="Times New Roman" pitchFamily="18" charset="0"/>
              </a:rPr>
              <a:t>Madopa</a:t>
            </a:r>
            <a:r>
              <a:rPr lang="en-US" sz="12800" b="1" i="1" dirty="0">
                <a:solidFill>
                  <a:srgbClr val="7030A0"/>
                </a:solidFill>
                <a:latin typeface="Times New Roman" pitchFamily="18" charset="0"/>
                <a:cs typeface="Times New Roman" pitchFamily="18" charset="0"/>
              </a:rPr>
              <a:t> </a:t>
            </a:r>
            <a:endParaRPr lang="en-US" sz="12800" b="1" dirty="0">
              <a:solidFill>
                <a:srgbClr val="7030A0"/>
              </a:solidFill>
              <a:latin typeface="Times New Roman" pitchFamily="18" charset="0"/>
              <a:cs typeface="Times New Roman" pitchFamily="18" charset="0"/>
            </a:endParaRPr>
          </a:p>
          <a:p>
            <a:pPr marL="0" indent="0">
              <a:buNone/>
            </a:pPr>
            <a:endParaRPr lang="en-US" sz="12800" dirty="0">
              <a:solidFill>
                <a:schemeClr val="tx1"/>
              </a:solidFill>
            </a:endParaRPr>
          </a:p>
        </p:txBody>
      </p:sp>
      <p:pic>
        <p:nvPicPr>
          <p:cNvPr id="4" name="Picture 2" descr="Káº¿t quáº£ hÃ¬nh áº£nh cho Madopa â Thuá»c Äiá»u trá» bá»nh Parkinson phá» biáº¿n nháº¥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799"/>
            <a:ext cx="4495800"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79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Iv.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dirty="0"/>
          </a:p>
        </p:txBody>
      </p:sp>
      <p:sp>
        <p:nvSpPr>
          <p:cNvPr id="6" name="Content Placeholder 2"/>
          <p:cNvSpPr>
            <a:spLocks noGrp="1"/>
          </p:cNvSpPr>
          <p:nvPr>
            <p:ph idx="1"/>
          </p:nvPr>
        </p:nvSpPr>
        <p:spPr>
          <a:xfrm>
            <a:off x="0" y="1295400"/>
            <a:ext cx="4572000" cy="5562600"/>
          </a:xfrm>
        </p:spPr>
        <p:txBody>
          <a:bodyPr>
            <a:normAutofit fontScale="25000" lnSpcReduction="20000"/>
          </a:bodyPr>
          <a:lstStyle/>
          <a:p>
            <a:pPr marL="0" indent="0" fontAlgn="base">
              <a:buNone/>
            </a:pPr>
            <a:r>
              <a:rPr lang="en-US" sz="13200" dirty="0" smtClean="0">
                <a:solidFill>
                  <a:srgbClr val="FF0000"/>
                </a:solidFill>
                <a:latin typeface="Times New Roman" pitchFamily="18" charset="0"/>
                <a:cs typeface="Times New Roman" pitchFamily="18" charset="0"/>
              </a:rPr>
              <a:t>2. </a:t>
            </a:r>
            <a:r>
              <a:rPr lang="en-US" sz="13200" dirty="0" err="1">
                <a:solidFill>
                  <a:srgbClr val="FF0000"/>
                </a:solidFill>
                <a:latin typeface="Times New Roman" pitchFamily="18" charset="0"/>
                <a:cs typeface="Times New Roman" pitchFamily="18" charset="0"/>
              </a:rPr>
              <a:t>Chất</a:t>
            </a:r>
            <a:r>
              <a:rPr lang="en-US" sz="13200" dirty="0">
                <a:solidFill>
                  <a:srgbClr val="FF0000"/>
                </a:solidFill>
                <a:latin typeface="Times New Roman" pitchFamily="18" charset="0"/>
                <a:cs typeface="Times New Roman" pitchFamily="18" charset="0"/>
              </a:rPr>
              <a:t> </a:t>
            </a:r>
            <a:r>
              <a:rPr lang="en-US" sz="13200" dirty="0" err="1">
                <a:solidFill>
                  <a:srgbClr val="FF0000"/>
                </a:solidFill>
                <a:latin typeface="Times New Roman" pitchFamily="18" charset="0"/>
                <a:cs typeface="Times New Roman" pitchFamily="18" charset="0"/>
              </a:rPr>
              <a:t>chủ</a:t>
            </a:r>
            <a:r>
              <a:rPr lang="en-US" sz="13200" dirty="0">
                <a:solidFill>
                  <a:srgbClr val="FF0000"/>
                </a:solidFill>
                <a:latin typeface="Times New Roman" pitchFamily="18" charset="0"/>
                <a:cs typeface="Times New Roman" pitchFamily="18" charset="0"/>
              </a:rPr>
              <a:t> </a:t>
            </a:r>
            <a:r>
              <a:rPr lang="en-US" sz="13200" dirty="0" err="1">
                <a:solidFill>
                  <a:srgbClr val="FF0000"/>
                </a:solidFill>
                <a:latin typeface="Times New Roman" pitchFamily="18" charset="0"/>
                <a:cs typeface="Times New Roman" pitchFamily="18" charset="0"/>
              </a:rPr>
              <a:t>vận</a:t>
            </a:r>
            <a:r>
              <a:rPr lang="en-US" sz="13200" dirty="0">
                <a:solidFill>
                  <a:srgbClr val="FF0000"/>
                </a:solidFill>
                <a:latin typeface="Times New Roman" pitchFamily="18" charset="0"/>
                <a:cs typeface="Times New Roman" pitchFamily="18" charset="0"/>
              </a:rPr>
              <a:t> dopamine</a:t>
            </a:r>
          </a:p>
          <a:p>
            <a:pPr marL="0" indent="0" fontAlgn="base">
              <a:buNone/>
            </a:pPr>
            <a:r>
              <a:rPr lang="en-US" sz="12400" dirty="0" smtClean="0">
                <a:solidFill>
                  <a:schemeClr val="tx1">
                    <a:lumMod val="95000"/>
                    <a:lumOff val="5000"/>
                  </a:schemeClr>
                </a:solidFill>
                <a:latin typeface="Times New Roman" pitchFamily="18" charset="0"/>
                <a:cs typeface="Times New Roman" pitchFamily="18" charset="0"/>
              </a:rPr>
              <a:t>- </a:t>
            </a:r>
            <a:r>
              <a:rPr lang="vi-VN" sz="12400" dirty="0" smtClean="0">
                <a:solidFill>
                  <a:schemeClr val="tx1">
                    <a:lumMod val="95000"/>
                    <a:lumOff val="5000"/>
                  </a:schemeClr>
                </a:solidFill>
                <a:latin typeface="Times New Roman" pitchFamily="18" charset="0"/>
                <a:cs typeface="Times New Roman" pitchFamily="18" charset="0"/>
              </a:rPr>
              <a:t>Mặc </a:t>
            </a:r>
            <a:r>
              <a:rPr lang="vi-VN" sz="12400" dirty="0">
                <a:solidFill>
                  <a:schemeClr val="tx1">
                    <a:lumMod val="95000"/>
                    <a:lumOff val="5000"/>
                  </a:schemeClr>
                </a:solidFill>
                <a:latin typeface="Times New Roman" pitchFamily="18" charset="0"/>
                <a:cs typeface="Times New Roman" pitchFamily="18" charset="0"/>
              </a:rPr>
              <a:t>dù không tạo ra chất dẫn truyền thần kinh như levodopa nhưng chất chủ vận dopamine lại có khả năng “bắt chước” và kích thích các thụ thể dopamine, làm tăng hiệu quả của dopamine trong não</a:t>
            </a:r>
            <a:endParaRPr lang="en-US" sz="12400" dirty="0">
              <a:solidFill>
                <a:schemeClr val="tx1">
                  <a:lumMod val="95000"/>
                  <a:lumOff val="5000"/>
                </a:schemeClr>
              </a:solidFill>
              <a:latin typeface="Times New Roman" pitchFamily="18" charset="0"/>
              <a:cs typeface="Times New Roman" pitchFamily="18" charset="0"/>
            </a:endParaRPr>
          </a:p>
          <a:p>
            <a:pPr marL="0" indent="0" fontAlgn="base">
              <a:buNone/>
            </a:pPr>
            <a:r>
              <a:rPr lang="en-US" sz="10000" dirty="0" smtClean="0">
                <a:solidFill>
                  <a:schemeClr val="tx1">
                    <a:lumMod val="95000"/>
                    <a:lumOff val="5000"/>
                  </a:schemeClr>
                </a:solidFill>
                <a:latin typeface="Times New Roman" pitchFamily="18" charset="0"/>
                <a:cs typeface="Times New Roman" pitchFamily="18" charset="0"/>
              </a:rPr>
              <a:t>- </a:t>
            </a:r>
            <a:r>
              <a:rPr lang="en-US" sz="10000" dirty="0" err="1" smtClean="0">
                <a:solidFill>
                  <a:schemeClr val="tx1">
                    <a:lumMod val="95000"/>
                    <a:lumOff val="5000"/>
                  </a:schemeClr>
                </a:solidFill>
                <a:latin typeface="Times New Roman" pitchFamily="18" charset="0"/>
                <a:cs typeface="Times New Roman" pitchFamily="18" charset="0"/>
              </a:rPr>
              <a:t>Tên</a:t>
            </a:r>
            <a:r>
              <a:rPr lang="en-US" sz="10000" dirty="0" smtClean="0">
                <a:solidFill>
                  <a:schemeClr val="tx1">
                    <a:lumMod val="95000"/>
                    <a:lumOff val="5000"/>
                  </a:schemeClr>
                </a:solidFill>
                <a:latin typeface="Times New Roman" pitchFamily="18" charset="0"/>
                <a:cs typeface="Times New Roman" pitchFamily="18" charset="0"/>
              </a:rPr>
              <a:t> </a:t>
            </a:r>
            <a:r>
              <a:rPr lang="en-US" sz="10000" dirty="0" err="1" smtClean="0">
                <a:solidFill>
                  <a:schemeClr val="tx1">
                    <a:lumMod val="95000"/>
                    <a:lumOff val="5000"/>
                  </a:schemeClr>
                </a:solidFill>
                <a:latin typeface="Times New Roman" pitchFamily="18" charset="0"/>
                <a:cs typeface="Times New Roman" pitchFamily="18" charset="0"/>
              </a:rPr>
              <a:t>thuốc</a:t>
            </a:r>
            <a:r>
              <a:rPr lang="en-US" sz="10000" dirty="0" smtClean="0">
                <a:solidFill>
                  <a:schemeClr val="tx1">
                    <a:lumMod val="95000"/>
                    <a:lumOff val="5000"/>
                  </a:schemeClr>
                </a:solidFill>
                <a:latin typeface="Times New Roman" pitchFamily="18" charset="0"/>
                <a:cs typeface="Times New Roman" pitchFamily="18" charset="0"/>
              </a:rPr>
              <a:t>: </a:t>
            </a:r>
            <a:r>
              <a:rPr lang="en-US" sz="10000" i="1" dirty="0" err="1" smtClean="0">
                <a:solidFill>
                  <a:schemeClr val="tx1">
                    <a:lumMod val="95000"/>
                    <a:lumOff val="5000"/>
                  </a:schemeClr>
                </a:solidFill>
                <a:latin typeface="Times New Roman" pitchFamily="18" charset="0"/>
                <a:cs typeface="Times New Roman" pitchFamily="18" charset="0"/>
              </a:rPr>
              <a:t>Bromocriptine</a:t>
            </a:r>
            <a:r>
              <a:rPr lang="en-US" sz="10000" i="1" dirty="0" smtClean="0">
                <a:solidFill>
                  <a:schemeClr val="tx1">
                    <a:lumMod val="95000"/>
                    <a:lumOff val="5000"/>
                  </a:schemeClr>
                </a:solidFill>
                <a:latin typeface="Times New Roman" pitchFamily="18" charset="0"/>
                <a:cs typeface="Times New Roman" pitchFamily="18" charset="0"/>
              </a:rPr>
              <a:t> </a:t>
            </a:r>
            <a:r>
              <a:rPr lang="en-US" sz="10000" i="1" dirty="0">
                <a:solidFill>
                  <a:schemeClr val="tx1">
                    <a:lumMod val="95000"/>
                    <a:lumOff val="5000"/>
                  </a:schemeClr>
                </a:solidFill>
                <a:latin typeface="Times New Roman" pitchFamily="18" charset="0"/>
                <a:cs typeface="Times New Roman" pitchFamily="18" charset="0"/>
              </a:rPr>
              <a:t>(</a:t>
            </a:r>
            <a:r>
              <a:rPr lang="en-US" sz="10000" i="1" dirty="0" err="1">
                <a:solidFill>
                  <a:schemeClr val="tx1">
                    <a:lumMod val="95000"/>
                    <a:lumOff val="5000"/>
                  </a:schemeClr>
                </a:solidFill>
                <a:latin typeface="Times New Roman" pitchFamily="18" charset="0"/>
                <a:cs typeface="Times New Roman" pitchFamily="18" charset="0"/>
              </a:rPr>
              <a:t>Parlodel</a:t>
            </a:r>
            <a:r>
              <a:rPr lang="en-US" sz="10000" i="1" dirty="0" smtClean="0">
                <a:solidFill>
                  <a:schemeClr val="tx1">
                    <a:lumMod val="95000"/>
                    <a:lumOff val="5000"/>
                  </a:schemeClr>
                </a:solidFill>
                <a:latin typeface="Times New Roman" pitchFamily="18" charset="0"/>
                <a:cs typeface="Times New Roman" pitchFamily="18" charset="0"/>
              </a:rPr>
              <a:t>), </a:t>
            </a:r>
            <a:r>
              <a:rPr lang="en-US" sz="10000" i="1" dirty="0" err="1">
                <a:solidFill>
                  <a:schemeClr val="tx1">
                    <a:lumMod val="95000"/>
                    <a:lumOff val="5000"/>
                  </a:schemeClr>
                </a:solidFill>
                <a:latin typeface="Times New Roman" pitchFamily="18" charset="0"/>
                <a:cs typeface="Times New Roman" pitchFamily="18" charset="0"/>
              </a:rPr>
              <a:t>Pergolide</a:t>
            </a:r>
            <a:r>
              <a:rPr lang="en-US" sz="10000" i="1" dirty="0">
                <a:solidFill>
                  <a:schemeClr val="tx1">
                    <a:lumMod val="95000"/>
                    <a:lumOff val="5000"/>
                  </a:schemeClr>
                </a:solidFill>
                <a:latin typeface="Times New Roman" pitchFamily="18" charset="0"/>
                <a:cs typeface="Times New Roman" pitchFamily="18" charset="0"/>
              </a:rPr>
              <a:t> (</a:t>
            </a:r>
            <a:r>
              <a:rPr lang="en-US" sz="10000" i="1" dirty="0" err="1">
                <a:solidFill>
                  <a:schemeClr val="tx1">
                    <a:lumMod val="95000"/>
                    <a:lumOff val="5000"/>
                  </a:schemeClr>
                </a:solidFill>
                <a:latin typeface="Times New Roman" pitchFamily="18" charset="0"/>
                <a:cs typeface="Times New Roman" pitchFamily="18" charset="0"/>
              </a:rPr>
              <a:t>Permax</a:t>
            </a:r>
            <a:r>
              <a:rPr lang="en-US" sz="10000" i="1" dirty="0" smtClean="0">
                <a:solidFill>
                  <a:schemeClr val="tx1">
                    <a:lumMod val="95000"/>
                    <a:lumOff val="5000"/>
                  </a:schemeClr>
                </a:solidFill>
                <a:latin typeface="Times New Roman" pitchFamily="18" charset="0"/>
                <a:cs typeface="Times New Roman" pitchFamily="18" charset="0"/>
              </a:rPr>
              <a:t>), </a:t>
            </a:r>
            <a:r>
              <a:rPr lang="en-US" sz="10000" i="1" dirty="0" err="1">
                <a:solidFill>
                  <a:schemeClr val="tx1">
                    <a:lumMod val="95000"/>
                    <a:lumOff val="5000"/>
                  </a:schemeClr>
                </a:solidFill>
                <a:latin typeface="Times New Roman" pitchFamily="18" charset="0"/>
                <a:cs typeface="Times New Roman" pitchFamily="18" charset="0"/>
              </a:rPr>
              <a:t>Pramiprexole</a:t>
            </a:r>
            <a:r>
              <a:rPr lang="en-US" sz="10000" i="1" dirty="0">
                <a:solidFill>
                  <a:schemeClr val="tx1">
                    <a:lumMod val="95000"/>
                    <a:lumOff val="5000"/>
                  </a:schemeClr>
                </a:solidFill>
                <a:latin typeface="Times New Roman" pitchFamily="18" charset="0"/>
                <a:cs typeface="Times New Roman" pitchFamily="18" charset="0"/>
              </a:rPr>
              <a:t> (Mirapex)</a:t>
            </a:r>
          </a:p>
          <a:p>
            <a:pPr marL="0" indent="0" fontAlgn="base">
              <a:buNone/>
            </a:pPr>
            <a:endParaRPr lang="en-US" sz="12400" dirty="0">
              <a:solidFill>
                <a:schemeClr val="tx1">
                  <a:lumMod val="95000"/>
                  <a:lumOff val="5000"/>
                </a:schemeClr>
              </a:solidFill>
              <a:latin typeface="Times New Roman" pitchFamily="18" charset="0"/>
              <a:cs typeface="Times New Roman" pitchFamily="18" charset="0"/>
            </a:endParaRPr>
          </a:p>
          <a:p>
            <a:pPr marL="0" indent="0" fontAlgn="base">
              <a:buNone/>
            </a:pPr>
            <a:endParaRPr lang="en-US" sz="11200" dirty="0">
              <a:solidFill>
                <a:schemeClr val="tx1">
                  <a:lumMod val="95000"/>
                  <a:lumOff val="5000"/>
                </a:schemeClr>
              </a:solidFill>
              <a:latin typeface="Times New Roman" pitchFamily="18" charset="0"/>
              <a:cs typeface="Times New Roman" pitchFamily="18" charset="0"/>
            </a:endParaRPr>
          </a:p>
        </p:txBody>
      </p:sp>
      <p:pic>
        <p:nvPicPr>
          <p:cNvPr id="7" name="Picture 16" descr="Káº¿t quáº£ hÃ¬nh áº£nh cho pramipexole (Mirap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26918"/>
            <a:ext cx="34290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Káº¿t quáº£ hÃ¬nh áº£nh cho bromocriptine (Parl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295399"/>
            <a:ext cx="3048001" cy="29995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Káº¿t quáº£ hÃ¬nh áº£nh cho pergolide (Perm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855" y="4294909"/>
            <a:ext cx="3048000" cy="256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178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1896</TotalTime>
  <Words>1708</Words>
  <Application>Microsoft Office PowerPoint</Application>
  <PresentationFormat>On-screen Show (4:3)</PresentationFormat>
  <Paragraphs>166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Trek</vt:lpstr>
      <vt:lpstr>PowerPoint Presentation</vt:lpstr>
      <vt:lpstr>I . ĐỊnh nghĩa, nguyên nhân, bệnh sinh </vt:lpstr>
      <vt:lpstr>I . ĐỊnh nghĩa, nguyên nhân, bệnh sinh </vt:lpstr>
      <vt:lpstr>I . ĐỊnh nghĩa, nguyên nhân, bệnh sinh </vt:lpstr>
      <vt:lpstr>II. TRIỆU CHỨNG</vt:lpstr>
      <vt:lpstr>Iii. TiếN triển </vt:lpstr>
      <vt:lpstr>Iv. Điều trị </vt:lpstr>
      <vt:lpstr>Iv. Điều trị </vt:lpstr>
      <vt:lpstr>Iv. Điều trị </vt:lpstr>
      <vt:lpstr>Iv. Điều trị </vt:lpstr>
      <vt:lpstr>Iv. Điều trị </vt:lpstr>
      <vt:lpstr>Iv. Điều trị </vt:lpstr>
      <vt:lpstr>PowerPoint Presentation</vt:lpstr>
      <vt:lpstr>PowerPoint Presentation</vt:lpstr>
      <vt:lpstr>PowerPoint Presentation</vt:lpstr>
      <vt:lpstr>I . ĐỊnh nghĩa, nguyên nhân, Các yếu tố nguy cơ gây đột quỵ </vt:lpstr>
      <vt:lpstr>I . ĐỊnh nghĩa, nguyên nhân, Các yếu tố nguy cơ gây đột quỵ </vt:lpstr>
      <vt:lpstr>I . ĐỊnh nghĩa, nguyên nhân, Các yếu tố nguy cơ gây đột quỵ </vt:lpstr>
      <vt:lpstr>I . ĐỊnh nghĩa, nguyên nhân, Các yếu tố nguy cơ gây đột quỵ </vt:lpstr>
      <vt:lpstr>Ii. Cơ chế bệnh sinh</vt:lpstr>
      <vt:lpstr>Ii. Cơ chế bệnh sinh</vt:lpstr>
      <vt:lpstr>Ii. Cơ chế bệnh sinh</vt:lpstr>
      <vt:lpstr>Iii. Triệu chứng lâm sàng :</vt:lpstr>
      <vt:lpstr>Iii. Triệu chứng lâm sàng :</vt:lpstr>
      <vt:lpstr>Iii. Triệu chứng lâm sàng :</vt:lpstr>
      <vt:lpstr>Iii. Triệu chứng lâm sàng :</vt:lpstr>
      <vt:lpstr>Iii. Triệu chứng lâm sàng :</vt:lpstr>
      <vt:lpstr>Iii. Triệu chứng lâm sàng :</vt:lpstr>
      <vt:lpstr>Iii. Triệu chứng lâm sàng :</vt:lpstr>
      <vt:lpstr>Iv. Điều trị :</vt:lpstr>
      <vt:lpstr>Iv. Điều trị :</vt:lpstr>
      <vt:lpstr>v. Cách PhÒNG bệnh :</vt:lpstr>
      <vt:lpstr>vi. Cách sơ cứu bệnh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97</cp:revision>
  <dcterms:created xsi:type="dcterms:W3CDTF">2018-05-02T01:24:28Z</dcterms:created>
  <dcterms:modified xsi:type="dcterms:W3CDTF">2018-05-18T11:09:45Z</dcterms:modified>
</cp:coreProperties>
</file>