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3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2521"/>
    <a:srgbClr val="B83F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AF53-A276-5F46-A6F3-9DC4AE206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AF53-A276-5F46-A6F3-9DC4AE206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AF53-A276-5F46-A6F3-9DC4AE2065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D1AF53-A276-5F46-A6F3-9DC4AE2065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AF53-A276-5F46-A6F3-9DC4AE2065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AF53-A276-5F46-A6F3-9DC4AE2065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AF53-A276-5F46-A6F3-9DC4AE206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AF53-A276-5F46-A6F3-9DC4AE206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AF53-A276-5F46-A6F3-9DC4AE2065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D1AF53-A276-5F46-A6F3-9DC4AE2065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8D1AF53-A276-5F46-A6F3-9DC4AE2065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guyenphuchoc199.com/uploads/7/2/6/7/72679/h199%20.ex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7219" y="1528175"/>
            <a:ext cx="8398934" cy="2005701"/>
          </a:xfrm>
        </p:spPr>
        <p:txBody>
          <a:bodyPr>
            <a:noAutofit/>
          </a:bodyPr>
          <a:lstStyle/>
          <a:p>
            <a:r>
              <a:rPr lang="en-US" sz="45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LIỆU PHÁP KHÍ DUNG TRONG HỒI SỨC CẤP CỨU</a:t>
            </a:r>
            <a:endParaRPr lang="en-US" sz="45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91" y="901874"/>
            <a:ext cx="4352795" cy="43841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2000" b="1" dirty="0" err="1" smtClean="0">
                <a:solidFill>
                  <a:srgbClr val="C92521"/>
                </a:solidFill>
                <a:latin typeface="Times New Roman"/>
                <a:cs typeface="Times New Roman"/>
              </a:rPr>
              <a:t>Khoa</a:t>
            </a:r>
            <a:r>
              <a:rPr lang="en-US" sz="2000" b="1" dirty="0" smtClean="0">
                <a:solidFill>
                  <a:srgbClr val="C9252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 smtClean="0">
                <a:solidFill>
                  <a:srgbClr val="C92521"/>
                </a:solidFill>
                <a:latin typeface="Times New Roman"/>
                <a:cs typeface="Times New Roman"/>
              </a:rPr>
              <a:t>Điều</a:t>
            </a:r>
            <a:r>
              <a:rPr lang="en-US" sz="2000" b="1" dirty="0" smtClean="0">
                <a:solidFill>
                  <a:srgbClr val="C92521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 smtClean="0">
                <a:solidFill>
                  <a:srgbClr val="C92521"/>
                </a:solidFill>
                <a:latin typeface="Times New Roman"/>
                <a:cs typeface="Times New Roman"/>
              </a:rPr>
              <a:t>Dưỡng</a:t>
            </a:r>
            <a:endParaRPr lang="en-US" sz="2000" b="1" dirty="0">
              <a:solidFill>
                <a:srgbClr val="C92521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477" y="3533876"/>
            <a:ext cx="549252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800" u="sng" dirty="0" smtClean="0">
                <a:latin typeface="Times New Roman"/>
                <a:cs typeface="Times New Roman"/>
              </a:rPr>
              <a:t>GVHD</a:t>
            </a:r>
            <a:r>
              <a:rPr lang="en-US" sz="2800" dirty="0" smtClean="0">
                <a:latin typeface="Times New Roman"/>
                <a:cs typeface="Times New Roman"/>
              </a:rPr>
              <a:t>: </a:t>
            </a:r>
            <a:r>
              <a:rPr lang="en-US" sz="2800" dirty="0" err="1" smtClean="0">
                <a:latin typeface="Times New Roman"/>
                <a:cs typeface="Times New Roman"/>
              </a:rPr>
              <a:t>Ths.Bs</a:t>
            </a:r>
            <a:r>
              <a:rPr lang="en-US" sz="2800" dirty="0" smtClean="0">
                <a:latin typeface="Times New Roman"/>
                <a:cs typeface="Times New Roman"/>
              </a:rPr>
              <a:t>: </a:t>
            </a:r>
            <a:r>
              <a:rPr lang="en-US" sz="2800" dirty="0" err="1" smtClean="0">
                <a:latin typeface="Times New Roman"/>
                <a:cs typeface="Times New Roman"/>
              </a:rPr>
              <a:t>Nguyễn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Phúc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Học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algn="just"/>
            <a:r>
              <a:rPr lang="en-US" sz="2800" u="sng" dirty="0" smtClean="0">
                <a:latin typeface="Times New Roman"/>
                <a:cs typeface="Times New Roman"/>
              </a:rPr>
              <a:t>SVTH</a:t>
            </a:r>
            <a:r>
              <a:rPr lang="en-US" sz="2800" dirty="0" smtClean="0">
                <a:latin typeface="Times New Roman"/>
                <a:cs typeface="Times New Roman"/>
              </a:rPr>
              <a:t>: </a:t>
            </a:r>
            <a:r>
              <a:rPr lang="en-US" sz="2800" dirty="0" err="1" smtClean="0">
                <a:latin typeface="Times New Roman"/>
                <a:cs typeface="Times New Roman"/>
              </a:rPr>
              <a:t>Nguyễn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Trương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Nguyên</a:t>
            </a:r>
            <a:endParaRPr lang="en-US" sz="2800" dirty="0">
              <a:latin typeface="Times New Roman"/>
              <a:cs typeface="Times New Roman"/>
            </a:endParaRPr>
          </a:p>
          <a:p>
            <a:pPr algn="just"/>
            <a:r>
              <a:rPr lang="en-US" sz="2800" dirty="0" smtClean="0"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latin typeface="Times New Roman"/>
                <a:cs typeface="Times New Roman"/>
              </a:rPr>
              <a:t>	  </a:t>
            </a:r>
            <a:r>
              <a:rPr lang="en-US" sz="2800" dirty="0" err="1" smtClean="0">
                <a:latin typeface="Times New Roman"/>
                <a:cs typeface="Times New Roman"/>
              </a:rPr>
              <a:t>Trần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Thị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Tố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Tây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algn="r"/>
            <a:r>
              <a:rPr lang="en-US" sz="2800" dirty="0" err="1" smtClean="0">
                <a:latin typeface="Times New Roman"/>
                <a:cs typeface="Times New Roman"/>
              </a:rPr>
              <a:t>Châu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Thị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Hậu</a:t>
            </a:r>
            <a:r>
              <a:rPr lang="en-US" sz="2800" dirty="0" smtClean="0">
                <a:latin typeface="Times New Roman"/>
                <a:cs typeface="Times New Roman"/>
              </a:rPr>
              <a:t> 					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algn="r"/>
            <a:r>
              <a:rPr lang="en-US" sz="2800" dirty="0" err="1" smtClean="0">
                <a:latin typeface="Times New Roman"/>
                <a:cs typeface="Times New Roman"/>
              </a:rPr>
              <a:t>Nguyễn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Thị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Thanh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Thảo</a:t>
            </a:r>
            <a:r>
              <a:rPr lang="en-US" sz="2800" dirty="0" smtClean="0">
                <a:latin typeface="Times New Roman"/>
                <a:cs typeface="Times New Roman"/>
              </a:rPr>
              <a:t>		</a:t>
            </a:r>
            <a:endParaRPr lang="en-US" sz="2800" dirty="0">
              <a:latin typeface="Times New Roman"/>
              <a:cs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91" y="250521"/>
            <a:ext cx="4352795" cy="78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2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50475652"/>
              </p:ext>
            </p:extLst>
          </p:nvPr>
        </p:nvGraphicFramePr>
        <p:xfrm>
          <a:off x="0" y="33866"/>
          <a:ext cx="9143999" cy="682413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51004"/>
                <a:gridCol w="1565189"/>
                <a:gridCol w="1235675"/>
                <a:gridCol w="3690551"/>
                <a:gridCol w="1301580"/>
              </a:tblGrid>
              <a:tr h="6824133"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mất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ngủ</a:t>
                      </a:r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mất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ngủ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liên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quan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đến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khó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thở,môi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trường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viện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Giúp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dễ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ngủ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Hạn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chế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muối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(&lt;300g)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Hạn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chế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thực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phẩm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gây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đầy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hơi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nước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gas,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súp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lơ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bắp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cải</a:t>
                      </a:r>
                      <a:endParaRPr lang="en-US" sz="2800" b="0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Cho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ăn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qua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sone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đối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với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không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tự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ăn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được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(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theo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y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bác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sỹ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1.3 </a:t>
                      </a:r>
                      <a:r>
                        <a:rPr lang="en-US" sz="2800" b="1" baseline="0" dirty="0" err="1" smtClean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ận</a:t>
                      </a: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động</a:t>
                      </a:r>
                      <a:endParaRPr lang="en-US" sz="2800" b="1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Cho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vận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động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nhẹ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nhàng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không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gắng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sức</a:t>
                      </a:r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dễ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ngủ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hơn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3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52359017"/>
              </p:ext>
            </p:extLst>
          </p:nvPr>
        </p:nvGraphicFramePr>
        <p:xfrm>
          <a:off x="-1" y="0"/>
          <a:ext cx="9144002" cy="685799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65771"/>
                <a:gridCol w="1998689"/>
                <a:gridCol w="1565640"/>
                <a:gridCol w="2385102"/>
                <a:gridCol w="1828800"/>
              </a:tblGrid>
              <a:tr h="6857999"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nguy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cơ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suy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nhược</a:t>
                      </a:r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Nguy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cơ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suy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nhược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liên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qua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đến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ngủ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kém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Nguy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cơ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suy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hô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hấp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mạn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liên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qua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đến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tiến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triển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Ngăn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chặn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nguy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cơ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xảy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ra</a:t>
                      </a:r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Đối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với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hôn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mê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nhà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thường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xuyên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xoa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bóp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dùng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vật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lí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trị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liệu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để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không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co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cứng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cơ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1.4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Vệ</a:t>
                      </a: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sinh</a:t>
                      </a:r>
                      <a:endParaRPr lang="en-US" sz="2800" b="1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Vệ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sinh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thân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thể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hằng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ngày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Nguy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cơ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chưa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xảy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ra</a:t>
                      </a:r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8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13951503"/>
              </p:ext>
            </p:extLst>
          </p:nvPr>
        </p:nvGraphicFramePr>
        <p:xfrm>
          <a:off x="0" y="33865"/>
          <a:ext cx="9144001" cy="682413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80533"/>
                <a:gridCol w="1168400"/>
                <a:gridCol w="1286934"/>
                <a:gridCol w="4639733"/>
                <a:gridCol w="1168401"/>
              </a:tblGrid>
              <a:tr h="6824134">
                <a:tc>
                  <a:txBody>
                    <a:bodyPr/>
                    <a:lstStyle/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Vệ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sinh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buồng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thay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ga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trải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giường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thường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xuyên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Thực</a:t>
                      </a: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hiện</a:t>
                      </a: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 y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lệnh</a:t>
                      </a:r>
                      <a:endParaRPr lang="en-US" sz="2800" b="1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Thực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hiện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y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thuốc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vi-VN" sz="2800" b="0" dirty="0" smtClean="0">
                          <a:latin typeface="Times New Roman"/>
                          <a:cs typeface="Times New Roman"/>
                        </a:rPr>
                        <a:t>+ Dùng thuốc giãn phế quản, thuốc co mạch, thuốc corticosteroid, cho thở oxy.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vi-VN" sz="2800" b="0" dirty="0" smtClean="0">
                          <a:latin typeface="Times New Roman"/>
                          <a:cs typeface="Times New Roman"/>
                        </a:rPr>
                        <a:t>+ Hô hấp hỗ trợ.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3. Theo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dõi</a:t>
                      </a:r>
                      <a:endParaRPr lang="en-US" sz="2800" b="1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Theo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dõi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tình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trạng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khó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thở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Theo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dõi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dấu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hiệu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sinh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tồn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Theo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dõi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tình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trạng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giấc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ngủ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chế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độ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ăn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10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03725565"/>
              </p:ext>
            </p:extLst>
          </p:nvPr>
        </p:nvGraphicFramePr>
        <p:xfrm>
          <a:off x="0" y="0"/>
          <a:ext cx="9144001" cy="6858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68400"/>
                <a:gridCol w="1168400"/>
                <a:gridCol w="1185334"/>
                <a:gridCol w="4334934"/>
                <a:gridCol w="1286933"/>
              </a:tblGrid>
              <a:tr h="6858000">
                <a:tc>
                  <a:txBody>
                    <a:bodyPr/>
                    <a:lstStyle/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4.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Giáo</a:t>
                      </a: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dục</a:t>
                      </a: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sức</a:t>
                      </a: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khoẻ</a:t>
                      </a:r>
                      <a:endParaRPr lang="en-US" sz="2800" b="1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Cung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cấp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một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số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thông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tin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liên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quan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đến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Cung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cấp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đủ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dinh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dưỡng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cần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thiết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cho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Tránh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dùng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các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chất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kích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thích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rượu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bia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thuốc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lá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Hướng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dẫn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thực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hành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tập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thở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tập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là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giãn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nở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phổi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tập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ho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Hướng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dẫn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khám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định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kỳ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theo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đúng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hẹn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83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902665"/>
          </a:xfrm>
        </p:spPr>
        <p:txBody>
          <a:bodyPr/>
          <a:lstStyle/>
          <a:p>
            <a:pPr algn="ctr"/>
            <a:r>
              <a:rPr lang="en-US" sz="4500" b="1" dirty="0" smtClean="0">
                <a:solidFill>
                  <a:srgbClr val="0D0D0D"/>
                </a:solidFill>
                <a:latin typeface="Times New Roman"/>
                <a:cs typeface="Times New Roman"/>
              </a:rPr>
              <a:t>TÀI LIỆU THAM KHẢO</a:t>
            </a:r>
            <a:endParaRPr lang="en-US" sz="4500" b="1" dirty="0">
              <a:solidFill>
                <a:srgbClr val="0D0D0D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132" y="1241331"/>
            <a:ext cx="892386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o-RO" sz="2800" dirty="0" smtClean="0">
                <a:latin typeface="Times New Roman"/>
                <a:cs typeface="Times New Roman"/>
              </a:rPr>
              <a:t>Vũ Văn Đính (2010) </a:t>
            </a:r>
            <a:r>
              <a:rPr lang="ro-RO" sz="2800" i="1" dirty="0" smtClean="0">
                <a:latin typeface="Times New Roman"/>
                <a:cs typeface="Times New Roman"/>
              </a:rPr>
              <a:t>Hồi sức cấp cứu toàn tập</a:t>
            </a:r>
            <a:r>
              <a:rPr lang="ro-RO" sz="2800" dirty="0" smtClean="0">
                <a:latin typeface="Times New Roman"/>
                <a:cs typeface="Times New Roman"/>
              </a:rPr>
              <a:t>; NXB Y-Học</a:t>
            </a:r>
          </a:p>
          <a:p>
            <a:pPr marL="514350" indent="-514350">
              <a:buFont typeface="+mj-lt"/>
              <a:buAutoNum type="arabicPeriod"/>
            </a:pPr>
            <a:r>
              <a:rPr lang="ro-RO" sz="2800" dirty="0" smtClean="0">
                <a:latin typeface="Times New Roman"/>
                <a:cs typeface="Times New Roman"/>
              </a:rPr>
              <a:t>Nguyễn Đạt Anh. </a:t>
            </a:r>
            <a:r>
              <a:rPr lang="ro-RO" sz="2800" i="1" dirty="0" smtClean="0">
                <a:latin typeface="Times New Roman"/>
                <a:cs typeface="Times New Roman"/>
              </a:rPr>
              <a:t>Điều dưỡng hồi sức cấp cứu</a:t>
            </a:r>
            <a:r>
              <a:rPr lang="ro-RO" sz="2800" dirty="0" smtClean="0">
                <a:latin typeface="Times New Roman"/>
                <a:cs typeface="Times New Roman"/>
              </a:rPr>
              <a:t> (dùng cho đào tạo cử nhân điều dưỡng) Mã số D.34.Z.04 (2011). Nhà xuát bản giáo dục Việt Nam.</a:t>
            </a:r>
          </a:p>
          <a:p>
            <a:pPr marL="514350" indent="-514350">
              <a:buFont typeface="+mj-lt"/>
              <a:buAutoNum type="arabicPeriod"/>
            </a:pPr>
            <a:r>
              <a:rPr lang="ro-RO" sz="2800" dirty="0" smtClean="0">
                <a:latin typeface="Times New Roman"/>
                <a:cs typeface="Times New Roman"/>
              </a:rPr>
              <a:t>(</a:t>
            </a:r>
            <a:r>
              <a:rPr lang="pt-BR" sz="2800" dirty="0" smtClean="0">
                <a:latin typeface="Times New Roman"/>
                <a:cs typeface="Times New Roman"/>
                <a:hlinkClick r:id="rId2"/>
              </a:rPr>
              <a:t>http</a:t>
            </a:r>
            <a:r>
              <a:rPr lang="pt-BR" sz="2800" dirty="0">
                <a:latin typeface="Times New Roman"/>
                <a:cs typeface="Times New Roman"/>
                <a:hlinkClick r:id="rId2"/>
              </a:rPr>
              <a:t>://www.nguyenphuchoc199.com/uploads/7/2/6/7/72679/h199 .</a:t>
            </a:r>
            <a:r>
              <a:rPr lang="pt-BR" sz="2800" dirty="0" smtClean="0">
                <a:latin typeface="Times New Roman"/>
                <a:cs typeface="Times New Roman"/>
                <a:hlinkClick r:id="rId2"/>
              </a:rPr>
              <a:t>exe</a:t>
            </a:r>
            <a:r>
              <a:rPr lang="pt-BR" sz="2800" dirty="0" smtClean="0">
                <a:latin typeface="Times New Roman"/>
                <a:cs typeface="Times New Roman"/>
              </a:rPr>
              <a:t> ) phần mềm H199. Nguyễn Phúc Học,giáo trình điện tử, tổng hợp &gt;1000 bệnh lý nội, ngoại, sản, nhi, hồi sức cấp cứu &amp; các chuyên khoá 2007- </a:t>
            </a:r>
            <a:r>
              <a:rPr lang="pt-BR" sz="2800" dirty="0" smtClean="0">
                <a:latin typeface="Times New Roman"/>
                <a:cs typeface="Times New Roman"/>
              </a:rPr>
              <a:t>2010</a:t>
            </a:r>
            <a:endParaRPr lang="pt-BR" sz="2800" dirty="0" smtClean="0">
              <a:latin typeface="Times New Roman"/>
              <a:cs typeface="Times New Roman"/>
            </a:endParaRPr>
          </a:p>
          <a:p>
            <a:r>
              <a:rPr lang="pt-BR" sz="2800" dirty="0" smtClean="0">
                <a:latin typeface="Times New Roman"/>
                <a:cs typeface="Times New Roman"/>
              </a:rPr>
              <a:t>4. 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Các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giáo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trình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về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bệnh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học</a:t>
            </a:r>
            <a:r>
              <a:rPr lang="pt-BR" sz="2800" dirty="0" smtClean="0">
                <a:latin typeface="Times New Roman"/>
                <a:cs typeface="Times New Roman"/>
              </a:rPr>
              <a:t>, </a:t>
            </a:r>
            <a:r>
              <a:rPr lang="pt-BR" sz="2800" dirty="0" err="1" smtClean="0">
                <a:latin typeface="Times New Roman"/>
                <a:cs typeface="Times New Roman"/>
              </a:rPr>
              <a:t>dược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học</a:t>
            </a:r>
            <a:r>
              <a:rPr lang="pt-BR" sz="2800" dirty="0" smtClean="0">
                <a:latin typeface="Times New Roman"/>
                <a:cs typeface="Times New Roman"/>
              </a:rPr>
              <a:t> &amp; </a:t>
            </a:r>
            <a:r>
              <a:rPr lang="pt-BR" sz="2800" dirty="0" err="1" smtClean="0">
                <a:latin typeface="Times New Roman"/>
                <a:cs typeface="Times New Roman"/>
              </a:rPr>
              <a:t>bài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giảng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trên</a:t>
            </a:r>
            <a:r>
              <a:rPr lang="pt-BR" sz="2800" dirty="0" smtClean="0">
                <a:latin typeface="Times New Roman"/>
                <a:cs typeface="Times New Roman"/>
              </a:rPr>
              <a:t> internet</a:t>
            </a:r>
            <a:endParaRPr lang="pt-BR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001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562" y="1542213"/>
            <a:ext cx="7772400" cy="1252603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Brush Script MT" pitchFamily="66" charset="0"/>
              </a:rPr>
              <a:t>Cảm</a:t>
            </a:r>
            <a:r>
              <a:rPr lang="en-US" sz="4400" dirty="0">
                <a:solidFill>
                  <a:schemeClr val="tx1"/>
                </a:solidFill>
                <a:latin typeface="Brush Script MT" pitchFamily="66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Brush Script MT" pitchFamily="66" charset="0"/>
              </a:rPr>
              <a:t>ơn</a:t>
            </a:r>
            <a:r>
              <a:rPr lang="en-US" sz="4400" dirty="0">
                <a:solidFill>
                  <a:schemeClr val="tx1"/>
                </a:solidFill>
                <a:latin typeface="Brush Script MT" pitchFamily="66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Brush Script MT" pitchFamily="66" charset="0"/>
              </a:rPr>
              <a:t>thầy</a:t>
            </a:r>
            <a:r>
              <a:rPr lang="en-US" sz="4400" dirty="0">
                <a:solidFill>
                  <a:schemeClr val="tx1"/>
                </a:solidFill>
                <a:latin typeface="Brush Script MT" pitchFamily="66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Brush Script MT" pitchFamily="66" charset="0"/>
              </a:rPr>
              <a:t>và</a:t>
            </a:r>
            <a:r>
              <a:rPr lang="en-US" sz="4400" dirty="0">
                <a:solidFill>
                  <a:schemeClr val="tx1"/>
                </a:solidFill>
                <a:latin typeface="Brush Script MT" pitchFamily="66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Brush Script MT" pitchFamily="66" charset="0"/>
              </a:rPr>
              <a:t>các</a:t>
            </a:r>
            <a:r>
              <a:rPr lang="en-US" sz="4400" dirty="0">
                <a:solidFill>
                  <a:schemeClr val="tx1"/>
                </a:solidFill>
                <a:latin typeface="Brush Script MT" pitchFamily="66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Brush Script MT" pitchFamily="66" charset="0"/>
              </a:rPr>
              <a:t>bạn</a:t>
            </a:r>
            <a:r>
              <a:rPr lang="en-US" sz="4400" dirty="0">
                <a:solidFill>
                  <a:schemeClr val="tx1"/>
                </a:solidFill>
                <a:latin typeface="Brush Script MT" pitchFamily="66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Brush Script MT" pitchFamily="66" charset="0"/>
              </a:rPr>
              <a:t>đã</a:t>
            </a:r>
            <a:r>
              <a:rPr lang="en-US" sz="4400" dirty="0">
                <a:solidFill>
                  <a:schemeClr val="tx1"/>
                </a:solidFill>
                <a:latin typeface="Brush Script MT" pitchFamily="66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Brush Script MT" pitchFamily="66" charset="0"/>
              </a:rPr>
              <a:t>lắng</a:t>
            </a:r>
            <a:r>
              <a:rPr lang="en-US" sz="4400" dirty="0">
                <a:solidFill>
                  <a:schemeClr val="tx1"/>
                </a:solidFill>
                <a:latin typeface="Brush Script MT" pitchFamily="66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Brush Script MT" pitchFamily="66" charset="0"/>
              </a:rPr>
              <a:t>nghe</a:t>
            </a:r>
            <a:r>
              <a:rPr lang="en-US" sz="4400" dirty="0">
                <a:latin typeface="Brush Script MT" pitchFamily="66" charset="0"/>
              </a:rPr>
              <a:t/>
            </a:r>
            <a:br>
              <a:rPr lang="en-US" sz="4400" dirty="0">
                <a:latin typeface="Brush Script MT" pitchFamily="66" charset="0"/>
              </a:rPr>
            </a:br>
            <a:endParaRPr lang="en-US" sz="4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377" y="2794816"/>
            <a:ext cx="5060515" cy="3480724"/>
          </a:xfrm>
        </p:spPr>
      </p:pic>
    </p:spTree>
    <p:extLst>
      <p:ext uri="{BB962C8B-B14F-4D97-AF65-F5344CB8AC3E}">
        <p14:creationId xmlns:p14="http://schemas.microsoft.com/office/powerpoint/2010/main" val="969385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83049"/>
          </a:xfrm>
        </p:spPr>
        <p:txBody>
          <a:bodyPr/>
          <a:lstStyle/>
          <a:p>
            <a:pPr algn="ctr"/>
            <a:r>
              <a:rPr lang="en-US" sz="45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NỘI </a:t>
            </a:r>
            <a:r>
              <a:rPr lang="en-US" sz="45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DUNG</a:t>
            </a:r>
            <a:endParaRPr lang="en-US" sz="45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Đại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cương</a:t>
            </a:r>
            <a:endParaRPr lang="en-US" sz="28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chế</a:t>
            </a:r>
            <a:endParaRPr lang="en-US" sz="28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Chỉ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định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chống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chỉ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định</a:t>
            </a:r>
            <a:endParaRPr lang="en-US" sz="28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Phương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pháp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tiến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hành</a:t>
            </a:r>
            <a:endParaRPr lang="en-US" sz="28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Tai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biến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biến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chứng</a:t>
            </a:r>
            <a:endParaRPr lang="en-US" sz="28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Quy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chăm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sóc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Điều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Dưỡng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US" sz="28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567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03200"/>
            <a:ext cx="8042276" cy="854075"/>
          </a:xfrm>
        </p:spPr>
        <p:txBody>
          <a:bodyPr/>
          <a:lstStyle/>
          <a:p>
            <a:pPr algn="ctr"/>
            <a:r>
              <a:rPr lang="en-US" sz="45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ĐẠI CƯƠNG</a:t>
            </a:r>
            <a:endParaRPr lang="en-US" sz="45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807" y="1440493"/>
            <a:ext cx="4298298" cy="4709786"/>
          </a:xfrm>
        </p:spPr>
        <p:txBody>
          <a:bodyPr/>
          <a:lstStyle/>
          <a:p>
            <a:pPr>
              <a:buClrTx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Khí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dung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là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sử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dụng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thuốc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dưới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dạng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sương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mù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để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điều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trị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chống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viêm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tại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chỗ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cũng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như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để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điều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trị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co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thắt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phế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quản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tắc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nghẽn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đường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thở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105" y="1440493"/>
            <a:ext cx="4371583" cy="487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24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24299"/>
          </a:xfrm>
        </p:spPr>
        <p:txBody>
          <a:bodyPr/>
          <a:lstStyle/>
          <a:p>
            <a:pPr algn="ctr"/>
            <a:r>
              <a:rPr lang="en-US" sz="45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CƠ CHẾ</a:t>
            </a:r>
            <a:endParaRPr lang="en-US" sz="45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6076" y="1692275"/>
            <a:ext cx="8245475" cy="4343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Cung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khí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dung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bệnh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nhân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ho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không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hiệu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Kích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thích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làm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loãng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đàm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nhưng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bệnh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nhân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không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ho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khạc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ra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ngoài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gây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tắc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nghẽn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một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phần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hoặc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hoàn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toàn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đường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thở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nút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nhầy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đặc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này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khi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tiếp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xúc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với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hơi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ẩm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nở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ra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gây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tắc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nghẽn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bên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phế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quản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US" sz="3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807200" y="3098800"/>
            <a:ext cx="47413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281333" y="4064000"/>
            <a:ext cx="4064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347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2279857"/>
              </p:ext>
            </p:extLst>
          </p:nvPr>
        </p:nvGraphicFramePr>
        <p:xfrm>
          <a:off x="-3" y="16934"/>
          <a:ext cx="9144002" cy="68655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572001"/>
                <a:gridCol w="4572001"/>
              </a:tblGrid>
              <a:tr h="13358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dirty="0" err="1" smtClean="0">
                          <a:latin typeface="Times New Roman"/>
                          <a:cs typeface="Times New Roman"/>
                        </a:rPr>
                        <a:t>Chỉ</a:t>
                      </a:r>
                      <a:r>
                        <a:rPr lang="en-US" sz="45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500" dirty="0" err="1" smtClean="0">
                          <a:latin typeface="Times New Roman"/>
                          <a:cs typeface="Times New Roman"/>
                        </a:rPr>
                        <a:t>định</a:t>
                      </a:r>
                      <a:r>
                        <a:rPr lang="en-US" sz="4500" dirty="0" smtClean="0">
                          <a:latin typeface="Times New Roman"/>
                          <a:cs typeface="Times New Roman"/>
                        </a:rPr>
                        <a:t>:</a:t>
                      </a:r>
                      <a:endParaRPr lang="en-US" sz="45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dirty="0" err="1" smtClean="0">
                          <a:latin typeface="Times New Roman"/>
                          <a:cs typeface="Times New Roman"/>
                        </a:rPr>
                        <a:t>Chống</a:t>
                      </a:r>
                      <a:r>
                        <a:rPr lang="en-US" sz="45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500" dirty="0" err="1" smtClean="0">
                          <a:latin typeface="Times New Roman"/>
                          <a:cs typeface="Times New Roman"/>
                        </a:rPr>
                        <a:t>chỉ</a:t>
                      </a:r>
                      <a:r>
                        <a:rPr lang="en-US" sz="45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500" dirty="0" err="1" smtClean="0">
                          <a:latin typeface="Times New Roman"/>
                          <a:cs typeface="Times New Roman"/>
                        </a:rPr>
                        <a:t>định</a:t>
                      </a:r>
                      <a:r>
                        <a:rPr lang="en-US" sz="4500" dirty="0" smtClean="0">
                          <a:latin typeface="Times New Roman"/>
                          <a:cs typeface="Times New Roman"/>
                        </a:rPr>
                        <a:t>:</a:t>
                      </a:r>
                      <a:endParaRPr lang="en-US" sz="45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5529623">
                <a:tc>
                  <a:txBody>
                    <a:bodyPr/>
                    <a:lstStyle/>
                    <a:p>
                      <a:pPr marL="457200" indent="-457200">
                        <a:buClr>
                          <a:schemeClr val="tx2"/>
                        </a:buClr>
                        <a:buFont typeface="Wingdings" charset="2"/>
                        <a:buChar char="ü"/>
                      </a:pP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Sau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rút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ống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nội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phế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quản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gây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co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thắt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thanh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khí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quản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marL="457200" indent="-457200">
                        <a:buClr>
                          <a:schemeClr val="tx2"/>
                        </a:buClr>
                        <a:buFont typeface="Wingdings" charset="2"/>
                        <a:buChar char="ü"/>
                      </a:pP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Tiền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sử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hen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phế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quản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, COPD.</a:t>
                      </a:r>
                    </a:p>
                    <a:p>
                      <a:pPr marL="457200" indent="-457200">
                        <a:buClr>
                          <a:schemeClr val="tx2"/>
                        </a:buClr>
                        <a:buFont typeface="Wingdings" charset="2"/>
                        <a:buChar char="ü"/>
                      </a:pP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Cơn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hen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phế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quản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cấp</a:t>
                      </a:r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pPr marL="457200" indent="-457200">
                        <a:buClr>
                          <a:schemeClr val="tx2"/>
                        </a:buClr>
                        <a:buFont typeface="Wingdings" charset="2"/>
                        <a:buChar char="ü"/>
                      </a:pP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Đợt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cấp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COPD</a:t>
                      </a:r>
                    </a:p>
                    <a:p>
                      <a:pPr marL="457200" indent="-457200">
                        <a:buClr>
                          <a:schemeClr val="tx2"/>
                        </a:buClr>
                        <a:buFont typeface="Wingdings" charset="2"/>
                        <a:buChar char="ü"/>
                      </a:pP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Cần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hỗ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trợ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cho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khạc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đờm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marL="457200" indent="-457200">
                        <a:buClr>
                          <a:schemeClr val="tx2"/>
                        </a:buClr>
                        <a:buFont typeface="Wingdings" charset="2"/>
                        <a:buChar char="ü"/>
                      </a:pP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Co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thắt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phế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quản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do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nhiễm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khuẩn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phổi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marL="457200" indent="-457200">
                        <a:buClr>
                          <a:schemeClr val="tx2"/>
                        </a:buClr>
                        <a:buFont typeface="Wingdings" charset="2"/>
                        <a:buChar char="ü"/>
                      </a:pP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lý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sau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sặc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vào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phổi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Hội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chứng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trào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ngược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marL="457200" indent="-457200">
                        <a:buClr>
                          <a:schemeClr val="tx2"/>
                        </a:buClr>
                        <a:buFont typeface="Wingdings" charset="2"/>
                        <a:buChar char="ü"/>
                      </a:pP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Thở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máy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Clr>
                          <a:schemeClr val="tx1"/>
                        </a:buClr>
                        <a:buFont typeface="Wingdings" pitchFamily="2" charset="2"/>
                        <a:buChar char="v"/>
                      </a:pP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hôn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mê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rối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loại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ý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thức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marL="457200" indent="-457200">
                        <a:buClr>
                          <a:schemeClr val="tx1"/>
                        </a:buClr>
                        <a:buFont typeface="Wingdings" pitchFamily="2" charset="2"/>
                        <a:buChar char="v"/>
                      </a:pP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rì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rào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phế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nang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mất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hoặc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giảm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marL="457200" indent="-457200">
                        <a:buClr>
                          <a:schemeClr val="tx1"/>
                        </a:buClr>
                        <a:buFont typeface="Wingdings" pitchFamily="2" charset="2"/>
                        <a:buChar char="v"/>
                      </a:pP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giảm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trao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đổi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khí</a:t>
                      </a:r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pPr marL="457200" indent="-457200">
                        <a:buClr>
                          <a:schemeClr val="tx1"/>
                        </a:buClr>
                        <a:buFont typeface="Wingdings" pitchFamily="2" charset="2"/>
                        <a:buChar char="v"/>
                      </a:pP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bất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thường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về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tim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mạch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94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617" y="182617"/>
            <a:ext cx="8042276" cy="1023300"/>
          </a:xfrm>
        </p:spPr>
        <p:txBody>
          <a:bodyPr/>
          <a:lstStyle/>
          <a:p>
            <a:r>
              <a:rPr lang="en-US" sz="4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PHƯƠNG PHÁP TIẾN HÀNH</a:t>
            </a:r>
            <a:endParaRPr lang="en-US" sz="45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7066" y="1303089"/>
            <a:ext cx="8906933" cy="4343400"/>
          </a:xfrm>
        </p:spPr>
        <p:txBody>
          <a:bodyPr>
            <a:noAutofit/>
          </a:bodyPr>
          <a:lstStyle/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/>
            </a:pP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Chuẩn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bị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thuốc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: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Ventolin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2mg ,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cho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thêm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NaCl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0,9%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sao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cho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đủ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3ml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vào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bầu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khí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dung</a:t>
            </a: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/>
            </a:pP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Hướng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dẫn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tư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thế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người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bệnh</a:t>
            </a:r>
            <a:endParaRPr lang="en-US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/>
            </a:pP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Nối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bộ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phun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sương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vào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máy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khí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dung</a:t>
            </a: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/>
            </a:pP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Kiểm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tra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máy</a:t>
            </a:r>
            <a:endParaRPr lang="en-US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/>
            </a:pP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Áp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mặt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nạ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kín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vào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mũi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miệng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người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bệnh</a:t>
            </a:r>
            <a:endParaRPr lang="en-US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/>
            </a:pP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Bật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máy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cho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người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bệnh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thở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Thời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gian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trung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bình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10-15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phút</a:t>
            </a:r>
            <a:endParaRPr lang="en-US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/>
            </a:pP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Thu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dọn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dụng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cụ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sau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khi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phun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xong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và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xử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lí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đúng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quy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trình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tái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sử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dụng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8750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89466"/>
            <a:ext cx="8042276" cy="947489"/>
          </a:xfrm>
        </p:spPr>
        <p:txBody>
          <a:bodyPr/>
          <a:lstStyle/>
          <a:p>
            <a:pPr algn="ctr"/>
            <a:r>
              <a:rPr lang="en-US" sz="4500" b="1" dirty="0" smtClean="0">
                <a:solidFill>
                  <a:srgbClr val="0D0D0D"/>
                </a:solidFill>
                <a:latin typeface="Times New Roman"/>
                <a:cs typeface="Times New Roman"/>
              </a:rPr>
              <a:t>BIẾN CHỨNG</a:t>
            </a:r>
            <a:endParaRPr lang="en-US" sz="4500" b="1" dirty="0">
              <a:solidFill>
                <a:srgbClr val="0D0D0D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9275" y="2023534"/>
            <a:ext cx="8042276" cy="4343400"/>
          </a:xfrm>
        </p:spPr>
        <p:txBody>
          <a:bodyPr/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Hạ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kali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máu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kiềm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chuyển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hoá</a:t>
            </a:r>
            <a:endParaRPr lang="en-US" sz="28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Nhiễm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khuẩn</a:t>
            </a:r>
            <a:endParaRPr lang="en-US" sz="28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Loạn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nhịp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tim</a:t>
            </a:r>
            <a:endParaRPr lang="en-US" sz="28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Bệnh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thần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kinh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ngoại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vi</a:t>
            </a:r>
            <a:endParaRPr lang="en-US" sz="28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750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0"/>
            <a:ext cx="8042276" cy="860799"/>
          </a:xfrm>
        </p:spPr>
        <p:txBody>
          <a:bodyPr>
            <a:normAutofit/>
          </a:bodyPr>
          <a:lstStyle/>
          <a:p>
            <a:pPr algn="ctr"/>
            <a:r>
              <a:rPr lang="en-US" sz="4500" b="1" dirty="0" err="1" smtClean="0">
                <a:solidFill>
                  <a:srgbClr val="0D0D0D"/>
                </a:solidFill>
                <a:latin typeface="Times New Roman"/>
                <a:cs typeface="Times New Roman"/>
              </a:rPr>
              <a:t>Quy</a:t>
            </a:r>
            <a:r>
              <a:rPr lang="en-US" sz="4500" b="1" dirty="0" smtClean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lang="en-US" sz="4500" b="1" dirty="0" err="1" smtClean="0">
                <a:solidFill>
                  <a:srgbClr val="0D0D0D"/>
                </a:solidFill>
                <a:latin typeface="Times New Roman"/>
                <a:cs typeface="Times New Roman"/>
              </a:rPr>
              <a:t>trình</a:t>
            </a:r>
            <a:r>
              <a:rPr lang="en-US" sz="4500" b="1" dirty="0" smtClean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lang="en-US" sz="4500" b="1" dirty="0" err="1" smtClean="0">
                <a:solidFill>
                  <a:srgbClr val="0D0D0D"/>
                </a:solidFill>
                <a:latin typeface="Times New Roman"/>
                <a:cs typeface="Times New Roman"/>
              </a:rPr>
              <a:t>chăm</a:t>
            </a:r>
            <a:r>
              <a:rPr lang="en-US" sz="4500" b="1" dirty="0" smtClean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lang="en-US" sz="4500" b="1" dirty="0" err="1" smtClean="0">
                <a:solidFill>
                  <a:srgbClr val="0D0D0D"/>
                </a:solidFill>
                <a:latin typeface="Times New Roman"/>
                <a:cs typeface="Times New Roman"/>
              </a:rPr>
              <a:t>sóc</a:t>
            </a:r>
            <a:r>
              <a:rPr lang="en-US" sz="4500" b="1" dirty="0" smtClean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lang="en-US" sz="4500" b="1" dirty="0" err="1" smtClean="0">
                <a:solidFill>
                  <a:srgbClr val="0D0D0D"/>
                </a:solidFill>
                <a:latin typeface="Times New Roman"/>
                <a:cs typeface="Times New Roman"/>
              </a:rPr>
              <a:t>điều</a:t>
            </a:r>
            <a:r>
              <a:rPr lang="en-US" sz="4500" b="1" dirty="0" smtClean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lang="en-US" sz="4500" b="1" dirty="0" err="1" smtClean="0">
                <a:solidFill>
                  <a:srgbClr val="0D0D0D"/>
                </a:solidFill>
                <a:latin typeface="Times New Roman"/>
                <a:cs typeface="Times New Roman"/>
              </a:rPr>
              <a:t>dưỡng</a:t>
            </a:r>
            <a:endParaRPr lang="en-US" sz="4500" b="1" dirty="0">
              <a:solidFill>
                <a:srgbClr val="0D0D0D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0854384"/>
              </p:ext>
            </p:extLst>
          </p:nvPr>
        </p:nvGraphicFramePr>
        <p:xfrm>
          <a:off x="-1" y="968375"/>
          <a:ext cx="9144002" cy="586486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90133"/>
                <a:gridCol w="1930401"/>
                <a:gridCol w="1270000"/>
                <a:gridCol w="3133212"/>
                <a:gridCol w="1320256"/>
              </a:tblGrid>
              <a:tr h="1605492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Nhận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định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Chẩn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đoán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điều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dưỡng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Lập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kế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hoạch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chăm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sóc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Thực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hiện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kế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hoạch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chăm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sóc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Lượng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giá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406654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khó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thở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Khó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thở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liên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quan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đến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co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thắt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tiểu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phế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quản</a:t>
                      </a:r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Thông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đường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thở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cho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Chăm</a:t>
                      </a: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sóc</a:t>
                      </a: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cơ</a:t>
                      </a: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bản</a:t>
                      </a:r>
                      <a:endParaRPr lang="en-US" sz="2800" b="1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1.1</a:t>
                      </a:r>
                      <a:r>
                        <a:rPr lang="en-US" sz="2800" b="1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/>
                          <a:cs typeface="Times New Roman"/>
                        </a:rPr>
                        <a:t>Nghỉ</a:t>
                      </a:r>
                      <a:r>
                        <a:rPr lang="en-US" sz="2800" b="1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/>
                          <a:cs typeface="Times New Roman"/>
                        </a:rPr>
                        <a:t>ngơi</a:t>
                      </a:r>
                      <a:endParaRPr lang="en-US" sz="2800" b="1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Để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nằm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nghỉ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ở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tư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thế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Fowler ,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nơi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thoáng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mát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Hạn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chế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tiếng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ồn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viên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y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tế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nhà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</a:txBody>
                  <a:tcPr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dễ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thở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hơn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55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26752615"/>
              </p:ext>
            </p:extLst>
          </p:nvPr>
        </p:nvGraphicFramePr>
        <p:xfrm>
          <a:off x="0" y="-1"/>
          <a:ext cx="9144000" cy="714925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20254"/>
                <a:gridCol w="1955936"/>
                <a:gridCol w="1515850"/>
                <a:gridCol w="3109938"/>
                <a:gridCol w="1242022"/>
              </a:tblGrid>
              <a:tr h="7149253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/>
                          <a:cs typeface="Times New Roman"/>
                        </a:rPr>
                        <a:t>         </a:t>
                      </a:r>
                    </a:p>
                    <a:p>
                      <a:endParaRPr lang="en-US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1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lo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lắng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b="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Kích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thích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vật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vã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liên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qua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đến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thiếu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khí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lo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lắng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liên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quan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đến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thiếu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kiến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thức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về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Giảm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lo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lắng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cho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Khuyến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khích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ngủ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sớm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tránh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căng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thẳng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,lo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âu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1" baseline="0" dirty="0" smtClean="0">
                          <a:latin typeface="Times New Roman"/>
                          <a:cs typeface="Times New Roman"/>
                        </a:rPr>
                        <a:t>1.2 </a:t>
                      </a:r>
                      <a:r>
                        <a:rPr lang="en-US" sz="2800" b="1" baseline="0" dirty="0" err="1" smtClean="0">
                          <a:latin typeface="Times New Roman"/>
                          <a:cs typeface="Times New Roman"/>
                        </a:rPr>
                        <a:t>Ăn</a:t>
                      </a:r>
                      <a:r>
                        <a:rPr lang="en-US" sz="2800" b="1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/>
                          <a:cs typeface="Times New Roman"/>
                        </a:rPr>
                        <a:t>uống</a:t>
                      </a:r>
                      <a:endParaRPr lang="en-US" sz="2800" b="1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Ăn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đầy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đủ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các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chất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dinh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dưỡng</a:t>
                      </a:r>
                      <a:endParaRPr lang="en-US" sz="2800" b="0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Uống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đủ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nước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1,5-2l/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ngày</a:t>
                      </a:r>
                      <a:endParaRPr lang="en-US" sz="2800" b="0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Nên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ăn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các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thức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ăn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dễ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tiêu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bổ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sung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các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chất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xơ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, vitamin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như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rau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đậu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ngũ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cốc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trái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cây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tươi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đỡ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lo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lắng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08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492</TotalTime>
  <Words>979</Words>
  <Application>Microsoft Office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Khoa Điều Dưỡng</vt:lpstr>
      <vt:lpstr>NỘI DUNG</vt:lpstr>
      <vt:lpstr>ĐẠI CƯƠNG</vt:lpstr>
      <vt:lpstr>CƠ CHẾ</vt:lpstr>
      <vt:lpstr>PowerPoint Presentation</vt:lpstr>
      <vt:lpstr>PHƯƠNG PHÁP TIẾN HÀNH</vt:lpstr>
      <vt:lpstr>BIẾN CHỨNG</vt:lpstr>
      <vt:lpstr>Quy trình chăm sóc điều dưỡng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TÀI LIỆU THAM KHẢO</vt:lpstr>
      <vt:lpstr>Cảm ơn thầy và các bạn đã lắng nghe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Đại học Duy Tân Khoa Điều Dưỡng</dc:title>
  <dc:creator>Admin</dc:creator>
  <cp:lastModifiedBy>PC</cp:lastModifiedBy>
  <cp:revision>53</cp:revision>
  <dcterms:created xsi:type="dcterms:W3CDTF">2017-05-23T15:12:35Z</dcterms:created>
  <dcterms:modified xsi:type="dcterms:W3CDTF">2017-05-29T06:19:41Z</dcterms:modified>
</cp:coreProperties>
</file>