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EE5F9-43CC-42A5-AEAB-E09A0E0B13EB}" type="datetimeFigureOut">
              <a:rPr lang="vi-VN" smtClean="0"/>
              <a:t>05/02/2017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3BE4AE-B2BA-432A-BB6D-8B2176E11385}" type="slidenum">
              <a:rPr lang="vi-VN" smtClean="0"/>
              <a:t>‹#›</a:t>
            </a:fld>
            <a:endParaRPr lang="vi-VN"/>
          </a:p>
        </p:txBody>
      </p:sp>
    </p:spTree>
    <p:extLst>
      <p:ext uri="{BB962C8B-B14F-4D97-AF65-F5344CB8AC3E}">
        <p14:creationId xmlns:p14="http://schemas.microsoft.com/office/powerpoint/2010/main" val="4172382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B3BE4AE-B2BA-432A-BB6D-8B2176E11385}" type="slidenum">
              <a:rPr lang="vi-VN" smtClean="0"/>
              <a:t>3</a:t>
            </a:fld>
            <a:endParaRPr lang="vi-VN"/>
          </a:p>
        </p:txBody>
      </p:sp>
    </p:spTree>
    <p:extLst>
      <p:ext uri="{BB962C8B-B14F-4D97-AF65-F5344CB8AC3E}">
        <p14:creationId xmlns:p14="http://schemas.microsoft.com/office/powerpoint/2010/main" val="336388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B3BE4AE-B2BA-432A-BB6D-8B2176E11385}" type="slidenum">
              <a:rPr lang="vi-VN" smtClean="0"/>
              <a:t>14</a:t>
            </a:fld>
            <a:endParaRPr lang="vi-VN"/>
          </a:p>
        </p:txBody>
      </p:sp>
    </p:spTree>
    <p:extLst>
      <p:ext uri="{BB962C8B-B14F-4D97-AF65-F5344CB8AC3E}">
        <p14:creationId xmlns:p14="http://schemas.microsoft.com/office/powerpoint/2010/main" val="107033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Chỗ dành sẵn cho Ngày tháng 3"/>
          <p:cNvSpPr>
            <a:spLocks noGrp="1"/>
          </p:cNvSpPr>
          <p:nvPr>
            <p:ph type="dt" sz="half" idx="10"/>
          </p:nvPr>
        </p:nvSpPr>
        <p:spPr/>
        <p:txBody>
          <a:bodyPr/>
          <a:lstStyle/>
          <a:p>
            <a:fld id="{A76CBC60-BBCC-4B50-97FC-3BE00C6D094E}" type="datetimeFigureOut">
              <a:rPr lang="en-US" smtClean="0"/>
              <a:t>2/5/2017</a:t>
            </a:fld>
            <a:endParaRPr lang="en-US"/>
          </a:p>
        </p:txBody>
      </p:sp>
      <p:sp>
        <p:nvSpPr>
          <p:cNvPr id="5" name="Chỗ dành sẵn cho Chân trang 4"/>
          <p:cNvSpPr>
            <a:spLocks noGrp="1"/>
          </p:cNvSpPr>
          <p:nvPr>
            <p:ph type="ftr" sz="quarter" idx="11"/>
          </p:nvPr>
        </p:nvSpPr>
        <p:spPr/>
        <p:txBody>
          <a:bodyPr/>
          <a:lstStyle/>
          <a:p>
            <a:endParaRPr lang="en-US"/>
          </a:p>
        </p:txBody>
      </p:sp>
      <p:sp>
        <p:nvSpPr>
          <p:cNvPr id="6" name="Chỗ dành sẵn cho Số hiệu Bản chiếu 5"/>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321829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gày tháng 3"/>
          <p:cNvSpPr>
            <a:spLocks noGrp="1"/>
          </p:cNvSpPr>
          <p:nvPr>
            <p:ph type="dt" sz="half" idx="10"/>
          </p:nvPr>
        </p:nvSpPr>
        <p:spPr/>
        <p:txBody>
          <a:bodyPr/>
          <a:lstStyle/>
          <a:p>
            <a:fld id="{A76CBC60-BBCC-4B50-97FC-3BE00C6D094E}" type="datetimeFigureOut">
              <a:rPr lang="en-US" smtClean="0"/>
              <a:t>2/5/2017</a:t>
            </a:fld>
            <a:endParaRPr lang="en-US"/>
          </a:p>
        </p:txBody>
      </p:sp>
      <p:sp>
        <p:nvSpPr>
          <p:cNvPr id="5" name="Chỗ dành sẵn cho Chân trang 4"/>
          <p:cNvSpPr>
            <a:spLocks noGrp="1"/>
          </p:cNvSpPr>
          <p:nvPr>
            <p:ph type="ftr" sz="quarter" idx="11"/>
          </p:nvPr>
        </p:nvSpPr>
        <p:spPr/>
        <p:txBody>
          <a:bodyPr/>
          <a:lstStyle/>
          <a:p>
            <a:endParaRPr lang="en-US"/>
          </a:p>
        </p:txBody>
      </p:sp>
      <p:sp>
        <p:nvSpPr>
          <p:cNvPr id="6" name="Chỗ dành sẵn cho Số hiệu Bản chiếu 5"/>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420754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Chỗ dành sẵn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gày tháng 3"/>
          <p:cNvSpPr>
            <a:spLocks noGrp="1"/>
          </p:cNvSpPr>
          <p:nvPr>
            <p:ph type="dt" sz="half" idx="10"/>
          </p:nvPr>
        </p:nvSpPr>
        <p:spPr/>
        <p:txBody>
          <a:bodyPr/>
          <a:lstStyle/>
          <a:p>
            <a:fld id="{A76CBC60-BBCC-4B50-97FC-3BE00C6D094E}" type="datetimeFigureOut">
              <a:rPr lang="en-US" smtClean="0"/>
              <a:t>2/5/2017</a:t>
            </a:fld>
            <a:endParaRPr lang="en-US"/>
          </a:p>
        </p:txBody>
      </p:sp>
      <p:sp>
        <p:nvSpPr>
          <p:cNvPr id="5" name="Chỗ dành sẵn cho Chân trang 4"/>
          <p:cNvSpPr>
            <a:spLocks noGrp="1"/>
          </p:cNvSpPr>
          <p:nvPr>
            <p:ph type="ftr" sz="quarter" idx="11"/>
          </p:nvPr>
        </p:nvSpPr>
        <p:spPr/>
        <p:txBody>
          <a:bodyPr/>
          <a:lstStyle/>
          <a:p>
            <a:endParaRPr lang="en-US"/>
          </a:p>
        </p:txBody>
      </p:sp>
      <p:sp>
        <p:nvSpPr>
          <p:cNvPr id="6" name="Chỗ dành sẵn cho Số hiệu Bản chiếu 5"/>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116051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gày tháng 3"/>
          <p:cNvSpPr>
            <a:spLocks noGrp="1"/>
          </p:cNvSpPr>
          <p:nvPr>
            <p:ph type="dt" sz="half" idx="10"/>
          </p:nvPr>
        </p:nvSpPr>
        <p:spPr/>
        <p:txBody>
          <a:bodyPr/>
          <a:lstStyle/>
          <a:p>
            <a:fld id="{A76CBC60-BBCC-4B50-97FC-3BE00C6D094E}" type="datetimeFigureOut">
              <a:rPr lang="en-US" smtClean="0"/>
              <a:t>2/5/2017</a:t>
            </a:fld>
            <a:endParaRPr lang="en-US"/>
          </a:p>
        </p:txBody>
      </p:sp>
      <p:sp>
        <p:nvSpPr>
          <p:cNvPr id="5" name="Chỗ dành sẵn cho Chân trang 4"/>
          <p:cNvSpPr>
            <a:spLocks noGrp="1"/>
          </p:cNvSpPr>
          <p:nvPr>
            <p:ph type="ftr" sz="quarter" idx="11"/>
          </p:nvPr>
        </p:nvSpPr>
        <p:spPr/>
        <p:txBody>
          <a:bodyPr/>
          <a:lstStyle/>
          <a:p>
            <a:endParaRPr lang="en-US"/>
          </a:p>
        </p:txBody>
      </p:sp>
      <p:sp>
        <p:nvSpPr>
          <p:cNvPr id="6" name="Chỗ dành sẵn cho Số hiệu Bản chiếu 5"/>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18891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Chỗ dành sẵn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Chỗ dành sẵn cho Ngày tháng 3"/>
          <p:cNvSpPr>
            <a:spLocks noGrp="1"/>
          </p:cNvSpPr>
          <p:nvPr>
            <p:ph type="dt" sz="half" idx="10"/>
          </p:nvPr>
        </p:nvSpPr>
        <p:spPr/>
        <p:txBody>
          <a:bodyPr/>
          <a:lstStyle/>
          <a:p>
            <a:fld id="{A76CBC60-BBCC-4B50-97FC-3BE00C6D094E}" type="datetimeFigureOut">
              <a:rPr lang="en-US" smtClean="0"/>
              <a:t>2/5/2017</a:t>
            </a:fld>
            <a:endParaRPr lang="en-US"/>
          </a:p>
        </p:txBody>
      </p:sp>
      <p:sp>
        <p:nvSpPr>
          <p:cNvPr id="5" name="Chỗ dành sẵn cho Chân trang 4"/>
          <p:cNvSpPr>
            <a:spLocks noGrp="1"/>
          </p:cNvSpPr>
          <p:nvPr>
            <p:ph type="ftr" sz="quarter" idx="11"/>
          </p:nvPr>
        </p:nvSpPr>
        <p:spPr/>
        <p:txBody>
          <a:bodyPr/>
          <a:lstStyle/>
          <a:p>
            <a:endParaRPr lang="en-US"/>
          </a:p>
        </p:txBody>
      </p:sp>
      <p:sp>
        <p:nvSpPr>
          <p:cNvPr id="6" name="Chỗ dành sẵn cho Số hiệu Bản chiếu 5"/>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211898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Chỗ dành sẵn cho Ngày tháng 4"/>
          <p:cNvSpPr>
            <a:spLocks noGrp="1"/>
          </p:cNvSpPr>
          <p:nvPr>
            <p:ph type="dt" sz="half" idx="10"/>
          </p:nvPr>
        </p:nvSpPr>
        <p:spPr/>
        <p:txBody>
          <a:bodyPr/>
          <a:lstStyle/>
          <a:p>
            <a:fld id="{A76CBC60-BBCC-4B50-97FC-3BE00C6D094E}" type="datetimeFigureOut">
              <a:rPr lang="en-US" smtClean="0"/>
              <a:t>2/5/2017</a:t>
            </a:fld>
            <a:endParaRPr lang="en-US"/>
          </a:p>
        </p:txBody>
      </p:sp>
      <p:sp>
        <p:nvSpPr>
          <p:cNvPr id="6" name="Chỗ dành sẵn cho Chân trang 5"/>
          <p:cNvSpPr>
            <a:spLocks noGrp="1"/>
          </p:cNvSpPr>
          <p:nvPr>
            <p:ph type="ftr" sz="quarter" idx="11"/>
          </p:nvPr>
        </p:nvSpPr>
        <p:spPr/>
        <p:txBody>
          <a:bodyPr/>
          <a:lstStyle/>
          <a:p>
            <a:endParaRPr lang="en-US"/>
          </a:p>
        </p:txBody>
      </p:sp>
      <p:sp>
        <p:nvSpPr>
          <p:cNvPr id="7" name="Chỗ dành sẵn cho Số hiệu Bản chiếu 6"/>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155448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Chỗ dành sẵn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Chỗ dành sẵn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Chỗ dành sẵn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Chỗ dành sẵn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Chỗ dành sẵn cho Ngày tháng 6"/>
          <p:cNvSpPr>
            <a:spLocks noGrp="1"/>
          </p:cNvSpPr>
          <p:nvPr>
            <p:ph type="dt" sz="half" idx="10"/>
          </p:nvPr>
        </p:nvSpPr>
        <p:spPr/>
        <p:txBody>
          <a:bodyPr/>
          <a:lstStyle/>
          <a:p>
            <a:fld id="{A76CBC60-BBCC-4B50-97FC-3BE00C6D094E}" type="datetimeFigureOut">
              <a:rPr lang="en-US" smtClean="0"/>
              <a:t>2/5/2017</a:t>
            </a:fld>
            <a:endParaRPr lang="en-US"/>
          </a:p>
        </p:txBody>
      </p:sp>
      <p:sp>
        <p:nvSpPr>
          <p:cNvPr id="8" name="Chỗ dành sẵn cho Chân trang 7"/>
          <p:cNvSpPr>
            <a:spLocks noGrp="1"/>
          </p:cNvSpPr>
          <p:nvPr>
            <p:ph type="ftr" sz="quarter" idx="11"/>
          </p:nvPr>
        </p:nvSpPr>
        <p:spPr/>
        <p:txBody>
          <a:bodyPr/>
          <a:lstStyle/>
          <a:p>
            <a:endParaRPr lang="en-US"/>
          </a:p>
        </p:txBody>
      </p:sp>
      <p:sp>
        <p:nvSpPr>
          <p:cNvPr id="9" name="Chỗ dành sẵn cho Số hiệu Bản chiếu 8"/>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187564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Chỗ dành sẵn cho Ngày tháng 2"/>
          <p:cNvSpPr>
            <a:spLocks noGrp="1"/>
          </p:cNvSpPr>
          <p:nvPr>
            <p:ph type="dt" sz="half" idx="10"/>
          </p:nvPr>
        </p:nvSpPr>
        <p:spPr/>
        <p:txBody>
          <a:bodyPr/>
          <a:lstStyle/>
          <a:p>
            <a:fld id="{A76CBC60-BBCC-4B50-97FC-3BE00C6D094E}" type="datetimeFigureOut">
              <a:rPr lang="en-US" smtClean="0"/>
              <a:t>2/5/2017</a:t>
            </a:fld>
            <a:endParaRPr lang="en-US"/>
          </a:p>
        </p:txBody>
      </p:sp>
      <p:sp>
        <p:nvSpPr>
          <p:cNvPr id="4" name="Chỗ dành sẵn cho Chân trang 3"/>
          <p:cNvSpPr>
            <a:spLocks noGrp="1"/>
          </p:cNvSpPr>
          <p:nvPr>
            <p:ph type="ftr" sz="quarter" idx="11"/>
          </p:nvPr>
        </p:nvSpPr>
        <p:spPr/>
        <p:txBody>
          <a:bodyPr/>
          <a:lstStyle/>
          <a:p>
            <a:endParaRPr lang="en-US"/>
          </a:p>
        </p:txBody>
      </p:sp>
      <p:sp>
        <p:nvSpPr>
          <p:cNvPr id="5" name="Chỗ dành sẵn cho Số hiệu Bản chiếu 4"/>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4782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Chỗ dành sẵn cho Ngày tháng 1"/>
          <p:cNvSpPr>
            <a:spLocks noGrp="1"/>
          </p:cNvSpPr>
          <p:nvPr>
            <p:ph type="dt" sz="half" idx="10"/>
          </p:nvPr>
        </p:nvSpPr>
        <p:spPr/>
        <p:txBody>
          <a:bodyPr/>
          <a:lstStyle/>
          <a:p>
            <a:fld id="{A76CBC60-BBCC-4B50-97FC-3BE00C6D094E}" type="datetimeFigureOut">
              <a:rPr lang="en-US" smtClean="0"/>
              <a:t>2/5/2017</a:t>
            </a:fld>
            <a:endParaRPr lang="en-US"/>
          </a:p>
        </p:txBody>
      </p:sp>
      <p:sp>
        <p:nvSpPr>
          <p:cNvPr id="3" name="Chỗ dành sẵn cho Chân trang 2"/>
          <p:cNvSpPr>
            <a:spLocks noGrp="1"/>
          </p:cNvSpPr>
          <p:nvPr>
            <p:ph type="ftr" sz="quarter" idx="11"/>
          </p:nvPr>
        </p:nvSpPr>
        <p:spPr/>
        <p:txBody>
          <a:bodyPr/>
          <a:lstStyle/>
          <a:p>
            <a:endParaRPr lang="en-US"/>
          </a:p>
        </p:txBody>
      </p:sp>
      <p:sp>
        <p:nvSpPr>
          <p:cNvPr id="4" name="Chỗ dành sẵn cho Số hiệu Bản chiếu 3"/>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347430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Chỗ dành sẵn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Chỗ dành sẵn cho Ngày tháng 4"/>
          <p:cNvSpPr>
            <a:spLocks noGrp="1"/>
          </p:cNvSpPr>
          <p:nvPr>
            <p:ph type="dt" sz="half" idx="10"/>
          </p:nvPr>
        </p:nvSpPr>
        <p:spPr/>
        <p:txBody>
          <a:bodyPr/>
          <a:lstStyle/>
          <a:p>
            <a:fld id="{A76CBC60-BBCC-4B50-97FC-3BE00C6D094E}" type="datetimeFigureOut">
              <a:rPr lang="en-US" smtClean="0"/>
              <a:t>2/5/2017</a:t>
            </a:fld>
            <a:endParaRPr lang="en-US"/>
          </a:p>
        </p:txBody>
      </p:sp>
      <p:sp>
        <p:nvSpPr>
          <p:cNvPr id="6" name="Chỗ dành sẵn cho Chân trang 5"/>
          <p:cNvSpPr>
            <a:spLocks noGrp="1"/>
          </p:cNvSpPr>
          <p:nvPr>
            <p:ph type="ftr" sz="quarter" idx="11"/>
          </p:nvPr>
        </p:nvSpPr>
        <p:spPr/>
        <p:txBody>
          <a:bodyPr/>
          <a:lstStyle/>
          <a:p>
            <a:endParaRPr lang="en-US"/>
          </a:p>
        </p:txBody>
      </p:sp>
      <p:sp>
        <p:nvSpPr>
          <p:cNvPr id="7" name="Chỗ dành sẵn cho Số hiệu Bản chiếu 6"/>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23790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Chỗ dành sẵn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Chỗ dành sẵn cho Ngày tháng 4"/>
          <p:cNvSpPr>
            <a:spLocks noGrp="1"/>
          </p:cNvSpPr>
          <p:nvPr>
            <p:ph type="dt" sz="half" idx="10"/>
          </p:nvPr>
        </p:nvSpPr>
        <p:spPr/>
        <p:txBody>
          <a:bodyPr/>
          <a:lstStyle/>
          <a:p>
            <a:fld id="{A76CBC60-BBCC-4B50-97FC-3BE00C6D094E}" type="datetimeFigureOut">
              <a:rPr lang="en-US" smtClean="0"/>
              <a:t>2/5/2017</a:t>
            </a:fld>
            <a:endParaRPr lang="en-US"/>
          </a:p>
        </p:txBody>
      </p:sp>
      <p:sp>
        <p:nvSpPr>
          <p:cNvPr id="6" name="Chỗ dành sẵn cho Chân trang 5"/>
          <p:cNvSpPr>
            <a:spLocks noGrp="1"/>
          </p:cNvSpPr>
          <p:nvPr>
            <p:ph type="ftr" sz="quarter" idx="11"/>
          </p:nvPr>
        </p:nvSpPr>
        <p:spPr/>
        <p:txBody>
          <a:bodyPr/>
          <a:lstStyle/>
          <a:p>
            <a:endParaRPr lang="en-US"/>
          </a:p>
        </p:txBody>
      </p:sp>
      <p:sp>
        <p:nvSpPr>
          <p:cNvPr id="7" name="Chỗ dành sẵn cho Số hiệu Bản chiếu 6"/>
          <p:cNvSpPr>
            <a:spLocks noGrp="1"/>
          </p:cNvSpPr>
          <p:nvPr>
            <p:ph type="sldNum" sz="quarter" idx="12"/>
          </p:nvPr>
        </p:nvSpPr>
        <p:spPr/>
        <p:txBody>
          <a:bodyPr/>
          <a:lstStyle/>
          <a:p>
            <a:fld id="{25607FCE-BE5F-4388-9595-6B2688C906F5}" type="slidenum">
              <a:rPr lang="en-US" smtClean="0"/>
              <a:t>‹#›</a:t>
            </a:fld>
            <a:endParaRPr lang="en-US"/>
          </a:p>
        </p:txBody>
      </p:sp>
    </p:spTree>
    <p:extLst>
      <p:ext uri="{BB962C8B-B14F-4D97-AF65-F5344CB8AC3E}">
        <p14:creationId xmlns:p14="http://schemas.microsoft.com/office/powerpoint/2010/main" val="388375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smtClean="0"/>
              <a:t>Bấm &amp; sửa kiểu tiêu đề</a:t>
            </a:r>
            <a:endParaRPr lang="en-US"/>
          </a:p>
        </p:txBody>
      </p:sp>
      <p:sp>
        <p:nvSpPr>
          <p:cNvPr id="3" name="Chỗ dành sẵn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hỗ dành sẵn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CBC60-BBCC-4B50-97FC-3BE00C6D094E}" type="datetimeFigureOut">
              <a:rPr lang="en-US" smtClean="0"/>
              <a:t>2/5/2017</a:t>
            </a:fld>
            <a:endParaRPr lang="en-US"/>
          </a:p>
        </p:txBody>
      </p:sp>
      <p:sp>
        <p:nvSpPr>
          <p:cNvPr id="5" name="Chỗ dành sẵn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07FCE-BE5F-4388-9595-6B2688C906F5}" type="slidenum">
              <a:rPr lang="en-US" smtClean="0"/>
              <a:t>‹#›</a:t>
            </a:fld>
            <a:endParaRPr lang="en-US"/>
          </a:p>
        </p:txBody>
      </p:sp>
    </p:spTree>
    <p:extLst>
      <p:ext uri="{BB962C8B-B14F-4D97-AF65-F5344CB8AC3E}">
        <p14:creationId xmlns:p14="http://schemas.microsoft.com/office/powerpoint/2010/main" val="1509171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762000"/>
            <a:ext cx="7772400" cy="1470025"/>
          </a:xfrm>
        </p:spPr>
        <p:txBody>
          <a:bodyPr>
            <a:normAutofit/>
          </a:bodyPr>
          <a:lstStyle/>
          <a:p>
            <a:r>
              <a:rPr lang="en-US" sz="4000" b="1" dirty="0" smtClean="0">
                <a:latin typeface="Times New Roman" pitchFamily="18" charset="0"/>
                <a:cs typeface="Times New Roman" pitchFamily="18" charset="0"/>
              </a:rPr>
              <a:t>ĐẠI CƯƠNG VỀ BỆNH HÔ HẤP</a:t>
            </a:r>
            <a:endParaRPr lang="en-US" sz="4000" b="1" dirty="0">
              <a:latin typeface="Times New Roman" pitchFamily="18" charset="0"/>
              <a:cs typeface="Times New Roman" pitchFamily="18" charset="0"/>
            </a:endParaRPr>
          </a:p>
        </p:txBody>
      </p:sp>
      <p:sp>
        <p:nvSpPr>
          <p:cNvPr id="3" name="Tiêu đề phụ 2"/>
          <p:cNvSpPr>
            <a:spLocks noGrp="1"/>
          </p:cNvSpPr>
          <p:nvPr>
            <p:ph type="subTitle" idx="1"/>
          </p:nvPr>
        </p:nvSpPr>
        <p:spPr>
          <a:xfrm>
            <a:off x="1371600" y="2667000"/>
            <a:ext cx="6400800" cy="2743200"/>
          </a:xfrm>
        </p:spPr>
        <p:txBody>
          <a:bodyPr>
            <a:normAutofit fontScale="92500" lnSpcReduction="20000"/>
          </a:bodyPr>
          <a:lstStyle/>
          <a:p>
            <a:pPr algn="l"/>
            <a:r>
              <a:rPr lang="en-US" sz="3400" b="1" u="sng" dirty="0" err="1" smtClean="0">
                <a:solidFill>
                  <a:schemeClr val="tx1"/>
                </a:solidFill>
              </a:rPr>
              <a:t>Nhóm</a:t>
            </a:r>
            <a:r>
              <a:rPr lang="en-US" sz="3400" b="1" u="sng" dirty="0" smtClean="0">
                <a:solidFill>
                  <a:schemeClr val="tx1"/>
                </a:solidFill>
              </a:rPr>
              <a:t> 11</a:t>
            </a:r>
            <a:r>
              <a:rPr lang="en-US" sz="3400" b="1" u="sng" dirty="0" smtClean="0">
                <a:solidFill>
                  <a:schemeClr val="tx1"/>
                </a:solidFill>
              </a:rPr>
              <a:t>:</a:t>
            </a:r>
          </a:p>
          <a:p>
            <a:pPr algn="l"/>
            <a:endParaRPr lang="en-US" sz="3400" b="1" u="sng" dirty="0" smtClean="0">
              <a:solidFill>
                <a:schemeClr val="tx1"/>
              </a:solidFill>
            </a:endParaRPr>
          </a:p>
          <a:p>
            <a:pPr algn="l"/>
            <a:r>
              <a:rPr lang="en-US" sz="2500" dirty="0" err="1" smtClean="0">
                <a:solidFill>
                  <a:schemeClr val="tx1"/>
                </a:solidFill>
              </a:rPr>
              <a:t>Nguyễn</a:t>
            </a:r>
            <a:r>
              <a:rPr lang="en-US" sz="2500" dirty="0" smtClean="0">
                <a:solidFill>
                  <a:schemeClr val="tx1"/>
                </a:solidFill>
              </a:rPr>
              <a:t> </a:t>
            </a:r>
            <a:r>
              <a:rPr lang="en-US" sz="2500" dirty="0" err="1" smtClean="0">
                <a:solidFill>
                  <a:schemeClr val="tx1"/>
                </a:solidFill>
              </a:rPr>
              <a:t>Bá</a:t>
            </a:r>
            <a:r>
              <a:rPr lang="en-US" sz="2500" dirty="0" smtClean="0">
                <a:solidFill>
                  <a:schemeClr val="tx1"/>
                </a:solidFill>
              </a:rPr>
              <a:t> </a:t>
            </a:r>
            <a:r>
              <a:rPr lang="en-US" sz="2500" dirty="0" err="1" smtClean="0">
                <a:solidFill>
                  <a:schemeClr val="tx1"/>
                </a:solidFill>
              </a:rPr>
              <a:t>Huy</a:t>
            </a:r>
            <a:endParaRPr lang="en-US" sz="2500" dirty="0" smtClean="0">
              <a:solidFill>
                <a:schemeClr val="tx1"/>
              </a:solidFill>
            </a:endParaRPr>
          </a:p>
          <a:p>
            <a:pPr algn="l"/>
            <a:r>
              <a:rPr lang="en-US" sz="2500" dirty="0" err="1" smtClean="0">
                <a:solidFill>
                  <a:schemeClr val="tx1"/>
                </a:solidFill>
              </a:rPr>
              <a:t>Trần</a:t>
            </a:r>
            <a:r>
              <a:rPr lang="en-US" sz="2500" dirty="0" smtClean="0">
                <a:solidFill>
                  <a:schemeClr val="tx1"/>
                </a:solidFill>
              </a:rPr>
              <a:t> </a:t>
            </a:r>
            <a:r>
              <a:rPr lang="en-US" sz="2500" dirty="0" err="1" smtClean="0">
                <a:solidFill>
                  <a:schemeClr val="tx1"/>
                </a:solidFill>
              </a:rPr>
              <a:t>Quang</a:t>
            </a:r>
            <a:r>
              <a:rPr lang="en-US" sz="2500" dirty="0" smtClean="0">
                <a:solidFill>
                  <a:schemeClr val="tx1"/>
                </a:solidFill>
              </a:rPr>
              <a:t> </a:t>
            </a:r>
            <a:r>
              <a:rPr lang="en-US" sz="2500" dirty="0" err="1" smtClean="0">
                <a:solidFill>
                  <a:schemeClr val="tx1"/>
                </a:solidFill>
              </a:rPr>
              <a:t>Hùng</a:t>
            </a:r>
            <a:endParaRPr lang="en-US" sz="2500" dirty="0" smtClean="0">
              <a:solidFill>
                <a:schemeClr val="tx1"/>
              </a:solidFill>
            </a:endParaRPr>
          </a:p>
          <a:p>
            <a:pPr algn="l"/>
            <a:r>
              <a:rPr lang="en-US" sz="2500" dirty="0" err="1" smtClean="0">
                <a:solidFill>
                  <a:schemeClr val="tx1"/>
                </a:solidFill>
              </a:rPr>
              <a:t>Trần</a:t>
            </a:r>
            <a:r>
              <a:rPr lang="en-US" sz="2500" dirty="0" smtClean="0">
                <a:solidFill>
                  <a:schemeClr val="tx1"/>
                </a:solidFill>
              </a:rPr>
              <a:t> </a:t>
            </a:r>
            <a:r>
              <a:rPr lang="en-US" sz="2500" dirty="0" err="1" smtClean="0">
                <a:solidFill>
                  <a:schemeClr val="tx1"/>
                </a:solidFill>
              </a:rPr>
              <a:t>Thị</a:t>
            </a:r>
            <a:r>
              <a:rPr lang="en-US" sz="2500" dirty="0" smtClean="0">
                <a:solidFill>
                  <a:schemeClr val="tx1"/>
                </a:solidFill>
              </a:rPr>
              <a:t> Cam</a:t>
            </a:r>
          </a:p>
          <a:p>
            <a:pPr algn="l"/>
            <a:r>
              <a:rPr lang="en-US" sz="2500" dirty="0" err="1" smtClean="0">
                <a:solidFill>
                  <a:schemeClr val="tx1"/>
                </a:solidFill>
              </a:rPr>
              <a:t>Huỳnh</a:t>
            </a:r>
            <a:r>
              <a:rPr lang="en-US" sz="2500" dirty="0" smtClean="0">
                <a:solidFill>
                  <a:schemeClr val="tx1"/>
                </a:solidFill>
              </a:rPr>
              <a:t> </a:t>
            </a:r>
            <a:r>
              <a:rPr lang="en-US" sz="2500" dirty="0" err="1" smtClean="0">
                <a:solidFill>
                  <a:schemeClr val="tx1"/>
                </a:solidFill>
              </a:rPr>
              <a:t>Thị</a:t>
            </a:r>
            <a:r>
              <a:rPr lang="en-US" sz="2500" dirty="0" smtClean="0">
                <a:solidFill>
                  <a:schemeClr val="tx1"/>
                </a:solidFill>
              </a:rPr>
              <a:t> </a:t>
            </a:r>
            <a:r>
              <a:rPr lang="en-US" sz="2500" dirty="0" err="1" smtClean="0">
                <a:solidFill>
                  <a:schemeClr val="tx1"/>
                </a:solidFill>
              </a:rPr>
              <a:t>Yến</a:t>
            </a:r>
            <a:r>
              <a:rPr lang="en-US" sz="2500" dirty="0" smtClean="0">
                <a:solidFill>
                  <a:schemeClr val="tx1"/>
                </a:solidFill>
              </a:rPr>
              <a:t> </a:t>
            </a:r>
            <a:r>
              <a:rPr lang="en-US" sz="2500" dirty="0" err="1" smtClean="0">
                <a:solidFill>
                  <a:schemeClr val="tx1"/>
                </a:solidFill>
              </a:rPr>
              <a:t>Hằng</a:t>
            </a:r>
            <a:endParaRPr lang="en-US" sz="2500" dirty="0" smtClean="0">
              <a:solidFill>
                <a:schemeClr val="tx1"/>
              </a:solidFill>
            </a:endParaRPr>
          </a:p>
          <a:p>
            <a:pPr algn="l"/>
            <a:r>
              <a:rPr lang="en-US" sz="2500" dirty="0" err="1" smtClean="0">
                <a:solidFill>
                  <a:schemeClr val="tx1"/>
                </a:solidFill>
              </a:rPr>
              <a:t>Trần</a:t>
            </a:r>
            <a:r>
              <a:rPr lang="en-US" sz="2500" dirty="0" smtClean="0">
                <a:solidFill>
                  <a:schemeClr val="tx1"/>
                </a:solidFill>
              </a:rPr>
              <a:t> </a:t>
            </a:r>
            <a:r>
              <a:rPr lang="en-US" sz="2500" dirty="0" err="1" smtClean="0">
                <a:solidFill>
                  <a:schemeClr val="tx1"/>
                </a:solidFill>
              </a:rPr>
              <a:t>Châu</a:t>
            </a:r>
            <a:r>
              <a:rPr lang="en-US" sz="2500" dirty="0" smtClean="0">
                <a:solidFill>
                  <a:schemeClr val="tx1"/>
                </a:solidFill>
              </a:rPr>
              <a:t> </a:t>
            </a:r>
            <a:r>
              <a:rPr lang="en-US" sz="2500" dirty="0" err="1" smtClean="0">
                <a:solidFill>
                  <a:schemeClr val="tx1"/>
                </a:solidFill>
              </a:rPr>
              <a:t>Khánh</a:t>
            </a:r>
            <a:endParaRPr lang="en-US" sz="2500" dirty="0">
              <a:solidFill>
                <a:schemeClr val="tx1"/>
              </a:solidFill>
            </a:endParaRPr>
          </a:p>
        </p:txBody>
      </p:sp>
      <p:pic>
        <p:nvPicPr>
          <p:cNvPr id="1026" name="Picture 2" descr="D:\human-lung-inside-1024x7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819400"/>
            <a:ext cx="4419600" cy="3537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530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ội dung 2"/>
          <p:cNvSpPr>
            <a:spLocks noGrp="1"/>
          </p:cNvSpPr>
          <p:nvPr>
            <p:ph idx="1"/>
          </p:nvPr>
        </p:nvSpPr>
        <p:spPr>
          <a:xfrm>
            <a:off x="457200" y="228600"/>
            <a:ext cx="8229600" cy="5897563"/>
          </a:xfrm>
        </p:spPr>
        <p:txBody>
          <a:bodyPr>
            <a:normAutofit lnSpcReduction="10000"/>
          </a:bodyPr>
          <a:lstStyle/>
          <a:p>
            <a:pPr marL="514350" indent="-514350">
              <a:buFont typeface="+mj-lt"/>
              <a:buAutoNum type="arabicPeriod" startAt="2"/>
            </a:pPr>
            <a:r>
              <a:rPr lang="en-US" sz="2500" smtClean="0"/>
              <a:t>Các tiếng thổi:</a:t>
            </a:r>
          </a:p>
          <a:p>
            <a:pPr marL="0" indent="0">
              <a:buNone/>
            </a:pPr>
            <a:r>
              <a:rPr lang="en-US" sz="2500" smtClean="0"/>
              <a:t>- ĐN: Khi nhu mô phổi bị đông đặc, tiếng thở thanh khí quản được dẫn truyền đi xa quá phạm vi bình thường, có thể thay đổi về mặt âm học do những tổn thương đi kèm</a:t>
            </a:r>
          </a:p>
          <a:p>
            <a:pPr marL="0" indent="0">
              <a:buNone/>
            </a:pPr>
            <a:r>
              <a:rPr lang="en-US" sz="2500" smtClean="0"/>
              <a:t>- Các loại tiếng thổi: </a:t>
            </a:r>
          </a:p>
          <a:p>
            <a:r>
              <a:rPr lang="en-US" sz="2500" smtClean="0"/>
              <a:t>Thổi ống </a:t>
            </a:r>
          </a:p>
          <a:p>
            <a:r>
              <a:rPr lang="en-US" sz="2500" smtClean="0"/>
              <a:t>Thổi hang</a:t>
            </a:r>
          </a:p>
          <a:p>
            <a:r>
              <a:rPr lang="en-US" sz="2500" smtClean="0"/>
              <a:t>Thổi vò</a:t>
            </a:r>
          </a:p>
          <a:p>
            <a:r>
              <a:rPr lang="en-US" sz="2500" smtClean="0"/>
              <a:t>Tiếng thổi màng phổi</a:t>
            </a:r>
          </a:p>
          <a:p>
            <a:pPr marL="457200" indent="-457200">
              <a:buFont typeface="+mj-lt"/>
              <a:buAutoNum type="arabicPeriod" startAt="3"/>
            </a:pPr>
            <a:r>
              <a:rPr lang="en-US" sz="2500" smtClean="0"/>
              <a:t>Tiếng cọ: </a:t>
            </a:r>
          </a:p>
          <a:p>
            <a:pPr marL="0" indent="0">
              <a:buNone/>
            </a:pPr>
            <a:r>
              <a:rPr lang="en-US" sz="2500" smtClean="0"/>
              <a:t>- ĐN: Khi màng phổi bị viêm, trở nên gồ ghề, trong lúc hô hấp thành lá sát vào lá tạng gây ra tiếng cọ</a:t>
            </a:r>
          </a:p>
          <a:p>
            <a:pPr marL="0" indent="0">
              <a:buNone/>
            </a:pPr>
            <a:r>
              <a:rPr lang="en-US" sz="2500" smtClean="0"/>
              <a:t>- Thường gặp trong: Viêm màng phổi khô, tràn dịch màng phổi ở giai đoạn đầu và giai đoạn nước rút</a:t>
            </a:r>
            <a:endParaRPr lang="en-US" sz="2500"/>
          </a:p>
        </p:txBody>
      </p:sp>
    </p:spTree>
    <p:extLst>
      <p:ext uri="{BB962C8B-B14F-4D97-AF65-F5344CB8AC3E}">
        <p14:creationId xmlns:p14="http://schemas.microsoft.com/office/powerpoint/2010/main" val="1870526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3446"/>
            <a:ext cx="8229600" cy="1143000"/>
          </a:xfrm>
        </p:spPr>
        <p:txBody>
          <a:bodyPr>
            <a:normAutofit/>
          </a:bodyPr>
          <a:lstStyle/>
          <a:p>
            <a:r>
              <a:rPr lang="en-US" sz="4000" smtClean="0"/>
              <a:t>Các bệnh lý hô hấp thường gặp</a:t>
            </a:r>
            <a:endParaRPr lang="en-US" sz="4000"/>
          </a:p>
        </p:txBody>
      </p:sp>
      <p:sp>
        <p:nvSpPr>
          <p:cNvPr id="3" name="Chỗ dành sẵn cho Nội dung 2"/>
          <p:cNvSpPr>
            <a:spLocks noGrp="1"/>
          </p:cNvSpPr>
          <p:nvPr>
            <p:ph idx="1"/>
          </p:nvPr>
        </p:nvSpPr>
        <p:spPr>
          <a:xfrm>
            <a:off x="457200" y="990600"/>
            <a:ext cx="8229600" cy="4525963"/>
          </a:xfrm>
        </p:spPr>
        <p:txBody>
          <a:bodyPr>
            <a:normAutofit fontScale="92500" lnSpcReduction="20000"/>
          </a:bodyPr>
          <a:lstStyle/>
          <a:p>
            <a:r>
              <a:rPr lang="en-US" sz="2500" smtClean="0"/>
              <a:t>Có 4 loại tổn thương:</a:t>
            </a:r>
          </a:p>
          <a:p>
            <a:pPr>
              <a:buFont typeface="Wingdings" pitchFamily="2" charset="2"/>
              <a:buChar char="v"/>
            </a:pPr>
            <a:r>
              <a:rPr lang="en-US" sz="2500" smtClean="0"/>
              <a:t> Tắc nghẽn đường dẫn khí </a:t>
            </a:r>
          </a:p>
          <a:p>
            <a:pPr>
              <a:buFont typeface="Wingdings" pitchFamily="2" charset="2"/>
              <a:buChar char="v"/>
            </a:pPr>
            <a:r>
              <a:rPr lang="en-US" sz="2500" smtClean="0"/>
              <a:t>Rối loạn khuếch tán khí</a:t>
            </a:r>
          </a:p>
          <a:p>
            <a:pPr>
              <a:buFont typeface="Wingdings" pitchFamily="2" charset="2"/>
              <a:buChar char="v"/>
            </a:pPr>
            <a:r>
              <a:rPr lang="en-US" sz="2500" smtClean="0"/>
              <a:t>Giới hạn diện tích phổi</a:t>
            </a:r>
          </a:p>
          <a:p>
            <a:pPr>
              <a:buFont typeface="Wingdings" pitchFamily="2" charset="2"/>
              <a:buChar char="v"/>
            </a:pPr>
            <a:r>
              <a:rPr lang="en-US" sz="2500" smtClean="0"/>
              <a:t>Rối loạn thông khí do vận động các cơ hô hấp</a:t>
            </a:r>
          </a:p>
          <a:p>
            <a:r>
              <a:rPr lang="en-US" sz="2500" smtClean="0"/>
              <a:t>Các bệnh lý hô hấp thường gặp: </a:t>
            </a:r>
          </a:p>
          <a:p>
            <a:pPr>
              <a:buFont typeface="Wingdings" pitchFamily="2" charset="2"/>
              <a:buChar char="v"/>
            </a:pPr>
            <a:r>
              <a:rPr lang="en-US" sz="2500" smtClean="0"/>
              <a:t>Các bệnh tai mũi họng</a:t>
            </a:r>
          </a:p>
          <a:p>
            <a:pPr>
              <a:buFont typeface="Wingdings" pitchFamily="2" charset="2"/>
              <a:buChar char="v"/>
            </a:pPr>
            <a:r>
              <a:rPr lang="en-US" sz="2500" smtClean="0"/>
              <a:t>Viêm phế quản cấp</a:t>
            </a:r>
          </a:p>
          <a:p>
            <a:pPr>
              <a:buFont typeface="Wingdings" pitchFamily="2" charset="2"/>
              <a:buChar char="v"/>
            </a:pPr>
            <a:r>
              <a:rPr lang="en-US" sz="2500" smtClean="0"/>
              <a:t>Viêm phế quản mãn</a:t>
            </a:r>
          </a:p>
          <a:p>
            <a:pPr>
              <a:buFont typeface="Wingdings" pitchFamily="2" charset="2"/>
              <a:buChar char="v"/>
            </a:pPr>
            <a:r>
              <a:rPr lang="en-US" sz="2500" smtClean="0"/>
              <a:t>Viêm phổi</a:t>
            </a:r>
          </a:p>
          <a:p>
            <a:pPr>
              <a:buFont typeface="Wingdings" pitchFamily="2" charset="2"/>
              <a:buChar char="v"/>
            </a:pPr>
            <a:r>
              <a:rPr lang="en-US" sz="2500" smtClean="0"/>
              <a:t>Hen phế quản</a:t>
            </a:r>
          </a:p>
          <a:p>
            <a:pPr>
              <a:buFont typeface="Wingdings" pitchFamily="2" charset="2"/>
              <a:buChar char="v"/>
            </a:pPr>
            <a:r>
              <a:rPr lang="en-US" sz="2500" smtClean="0"/>
              <a:t>Bệnh phổi tắc nghẽn mãn tính</a:t>
            </a:r>
            <a:endParaRPr lang="en-US" sz="2500"/>
          </a:p>
        </p:txBody>
      </p:sp>
    </p:spTree>
    <p:extLst>
      <p:ext uri="{BB962C8B-B14F-4D97-AF65-F5344CB8AC3E}">
        <p14:creationId xmlns:p14="http://schemas.microsoft.com/office/powerpoint/2010/main" val="1421939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normAutofit/>
          </a:bodyPr>
          <a:lstStyle/>
          <a:p>
            <a:r>
              <a:rPr lang="en-US" sz="4000" dirty="0" err="1" smtClean="0"/>
              <a:t>Các</a:t>
            </a:r>
            <a:r>
              <a:rPr lang="en-US" sz="4000" dirty="0" smtClean="0"/>
              <a:t> </a:t>
            </a:r>
            <a:r>
              <a:rPr lang="en-US" sz="4000" dirty="0" err="1" smtClean="0"/>
              <a:t>biện</a:t>
            </a:r>
            <a:r>
              <a:rPr lang="en-US" sz="4000" dirty="0" smtClean="0"/>
              <a:t> </a:t>
            </a:r>
            <a:r>
              <a:rPr lang="en-US" sz="4000" dirty="0" err="1" smtClean="0"/>
              <a:t>pháp</a:t>
            </a:r>
            <a:r>
              <a:rPr lang="en-US" sz="4000" dirty="0" smtClean="0"/>
              <a:t> </a:t>
            </a:r>
            <a:r>
              <a:rPr lang="en-US" sz="4000" dirty="0" err="1" smtClean="0"/>
              <a:t>điều</a:t>
            </a:r>
            <a:r>
              <a:rPr lang="en-US" sz="4000" dirty="0" smtClean="0"/>
              <a:t> </a:t>
            </a:r>
            <a:r>
              <a:rPr lang="en-US" sz="4000" dirty="0" err="1" smtClean="0"/>
              <a:t>trị</a:t>
            </a:r>
            <a:r>
              <a:rPr lang="en-US" sz="4000" dirty="0" smtClean="0"/>
              <a:t> </a:t>
            </a:r>
            <a:r>
              <a:rPr lang="en-US" sz="4000" dirty="0" err="1" smtClean="0"/>
              <a:t>chung</a:t>
            </a:r>
            <a:r>
              <a:rPr lang="en-US" sz="4000" dirty="0" smtClean="0"/>
              <a:t>:</a:t>
            </a:r>
            <a:endParaRPr lang="en-US" sz="4000" dirty="0"/>
          </a:p>
        </p:txBody>
      </p:sp>
      <p:sp>
        <p:nvSpPr>
          <p:cNvPr id="3" name="Chỗ dành sẵn cho Nội dung 2"/>
          <p:cNvSpPr>
            <a:spLocks noGrp="1"/>
          </p:cNvSpPr>
          <p:nvPr>
            <p:ph idx="1"/>
          </p:nvPr>
        </p:nvSpPr>
        <p:spPr/>
        <p:txBody>
          <a:bodyPr>
            <a:normAutofit lnSpcReduction="10000"/>
          </a:bodyPr>
          <a:lstStyle/>
          <a:p>
            <a:pPr marL="514350" indent="-514350">
              <a:buFont typeface="+mj-lt"/>
              <a:buAutoNum type="arabicPeriod"/>
            </a:pPr>
            <a:r>
              <a:rPr lang="en-US" dirty="0" err="1" smtClean="0"/>
              <a:t>Điều</a:t>
            </a:r>
            <a:r>
              <a:rPr lang="en-US" dirty="0" smtClean="0"/>
              <a:t> </a:t>
            </a:r>
            <a:r>
              <a:rPr lang="en-US" dirty="0" err="1" smtClean="0"/>
              <a:t>trị</a:t>
            </a:r>
            <a:r>
              <a:rPr lang="en-US" dirty="0" smtClean="0"/>
              <a:t> </a:t>
            </a:r>
            <a:r>
              <a:rPr lang="en-US" dirty="0" err="1" smtClean="0"/>
              <a:t>có</a:t>
            </a:r>
            <a:r>
              <a:rPr lang="en-US" dirty="0" smtClean="0"/>
              <a:t> </a:t>
            </a:r>
            <a:r>
              <a:rPr lang="en-US" dirty="0" err="1" smtClean="0"/>
              <a:t>dùng</a:t>
            </a:r>
            <a:r>
              <a:rPr lang="en-US" dirty="0" smtClean="0"/>
              <a:t> </a:t>
            </a:r>
            <a:r>
              <a:rPr lang="en-US" dirty="0" err="1" smtClean="0"/>
              <a:t>thuốc</a:t>
            </a:r>
            <a:r>
              <a:rPr lang="en-US" dirty="0" smtClean="0"/>
              <a:t>: </a:t>
            </a:r>
          </a:p>
          <a:p>
            <a:r>
              <a:rPr lang="en-US" dirty="0" err="1" smtClean="0"/>
              <a:t>Điều</a:t>
            </a:r>
            <a:r>
              <a:rPr lang="en-US" dirty="0" smtClean="0"/>
              <a:t> </a:t>
            </a:r>
            <a:r>
              <a:rPr lang="en-US" dirty="0" err="1" smtClean="0"/>
              <a:t>trị</a:t>
            </a:r>
            <a:r>
              <a:rPr lang="en-US" dirty="0" smtClean="0"/>
              <a:t> </a:t>
            </a:r>
            <a:r>
              <a:rPr lang="en-US" dirty="0" err="1" smtClean="0"/>
              <a:t>phòng</a:t>
            </a:r>
            <a:r>
              <a:rPr lang="en-US" dirty="0" smtClean="0"/>
              <a:t> </a:t>
            </a:r>
            <a:r>
              <a:rPr lang="en-US" dirty="0" err="1" smtClean="0"/>
              <a:t>ngừa</a:t>
            </a:r>
            <a:endParaRPr lang="en-US" dirty="0" smtClean="0"/>
          </a:p>
          <a:p>
            <a:r>
              <a:rPr lang="en-US" dirty="0" err="1" smtClean="0"/>
              <a:t>Điều</a:t>
            </a:r>
            <a:r>
              <a:rPr lang="en-US" dirty="0" smtClean="0"/>
              <a:t> </a:t>
            </a:r>
            <a:r>
              <a:rPr lang="en-US" dirty="0" err="1" smtClean="0"/>
              <a:t>trị</a:t>
            </a:r>
            <a:r>
              <a:rPr lang="en-US" dirty="0" smtClean="0"/>
              <a:t> </a:t>
            </a:r>
            <a:r>
              <a:rPr lang="en-US" dirty="0" err="1" smtClean="0"/>
              <a:t>triệu</a:t>
            </a:r>
            <a:r>
              <a:rPr lang="en-US" dirty="0" smtClean="0"/>
              <a:t> </a:t>
            </a:r>
            <a:r>
              <a:rPr lang="en-US" dirty="0" err="1" smtClean="0"/>
              <a:t>chứng</a:t>
            </a:r>
            <a:endParaRPr lang="en-US" dirty="0" smtClean="0"/>
          </a:p>
          <a:p>
            <a:r>
              <a:rPr lang="en-US" dirty="0" err="1" smtClean="0"/>
              <a:t>Điều</a:t>
            </a:r>
            <a:r>
              <a:rPr lang="en-US" dirty="0" smtClean="0"/>
              <a:t> </a:t>
            </a:r>
            <a:r>
              <a:rPr lang="en-US" dirty="0" err="1" smtClean="0"/>
              <a:t>trị</a:t>
            </a:r>
            <a:r>
              <a:rPr lang="en-US" dirty="0" smtClean="0"/>
              <a:t> </a:t>
            </a:r>
            <a:r>
              <a:rPr lang="en-US" dirty="0" err="1" smtClean="0"/>
              <a:t>căn</a:t>
            </a:r>
            <a:r>
              <a:rPr lang="en-US" dirty="0" smtClean="0"/>
              <a:t> </a:t>
            </a:r>
            <a:r>
              <a:rPr lang="en-US" dirty="0" err="1" smtClean="0"/>
              <a:t>nguyên</a:t>
            </a:r>
            <a:endParaRPr lang="en-US" dirty="0" smtClean="0"/>
          </a:p>
          <a:p>
            <a:pPr marL="514350" indent="-514350">
              <a:buFont typeface="+mj-lt"/>
              <a:buAutoNum type="arabicPeriod" startAt="2"/>
            </a:pPr>
            <a:r>
              <a:rPr lang="en-US" dirty="0" err="1" smtClean="0"/>
              <a:t>Điều</a:t>
            </a:r>
            <a:r>
              <a:rPr lang="en-US" dirty="0" smtClean="0"/>
              <a:t> </a:t>
            </a:r>
            <a:r>
              <a:rPr lang="en-US" dirty="0" err="1" smtClean="0"/>
              <a:t>trị</a:t>
            </a:r>
            <a:r>
              <a:rPr lang="en-US" dirty="0" smtClean="0"/>
              <a:t> </a:t>
            </a:r>
            <a:r>
              <a:rPr lang="en-US" dirty="0" err="1" smtClean="0"/>
              <a:t>không</a:t>
            </a:r>
            <a:r>
              <a:rPr lang="en-US" dirty="0" smtClean="0"/>
              <a:t> </a:t>
            </a:r>
            <a:r>
              <a:rPr lang="en-US" dirty="0" err="1" smtClean="0"/>
              <a:t>dùng</a:t>
            </a:r>
            <a:r>
              <a:rPr lang="en-US" dirty="0" smtClean="0"/>
              <a:t> </a:t>
            </a:r>
            <a:r>
              <a:rPr lang="en-US" dirty="0" err="1" smtClean="0"/>
              <a:t>thuốc</a:t>
            </a:r>
            <a:r>
              <a:rPr lang="en-US" dirty="0" smtClean="0"/>
              <a:t>: </a:t>
            </a:r>
          </a:p>
          <a:p>
            <a:r>
              <a:rPr lang="en-US" dirty="0" err="1" smtClean="0"/>
              <a:t>Cai</a:t>
            </a:r>
            <a:r>
              <a:rPr lang="en-US" dirty="0" smtClean="0"/>
              <a:t> </a:t>
            </a:r>
            <a:r>
              <a:rPr lang="en-US" dirty="0" err="1" smtClean="0"/>
              <a:t>thuốc</a:t>
            </a:r>
            <a:r>
              <a:rPr lang="en-US" dirty="0" smtClean="0"/>
              <a:t> </a:t>
            </a:r>
            <a:r>
              <a:rPr lang="en-US" dirty="0" err="1" smtClean="0"/>
              <a:t>lá</a:t>
            </a:r>
            <a:endParaRPr lang="en-US" dirty="0" smtClean="0"/>
          </a:p>
          <a:p>
            <a:r>
              <a:rPr lang="en-US" dirty="0" err="1" smtClean="0"/>
              <a:t>Dinh</a:t>
            </a:r>
            <a:r>
              <a:rPr lang="en-US" dirty="0" smtClean="0"/>
              <a:t> </a:t>
            </a:r>
            <a:r>
              <a:rPr lang="en-US" dirty="0" err="1" smtClean="0"/>
              <a:t>dưỡng</a:t>
            </a:r>
            <a:r>
              <a:rPr lang="en-US" dirty="0" smtClean="0"/>
              <a:t> </a:t>
            </a:r>
            <a:r>
              <a:rPr lang="en-US" dirty="0" err="1" smtClean="0"/>
              <a:t>điều</a:t>
            </a:r>
            <a:r>
              <a:rPr lang="en-US" dirty="0" smtClean="0"/>
              <a:t> </a:t>
            </a:r>
            <a:r>
              <a:rPr lang="en-US" dirty="0" err="1" smtClean="0"/>
              <a:t>trị</a:t>
            </a:r>
            <a:endParaRPr lang="en-US" dirty="0" smtClean="0"/>
          </a:p>
          <a:p>
            <a:r>
              <a:rPr lang="en-US" dirty="0" err="1" smtClean="0"/>
              <a:t>Phục</a:t>
            </a:r>
            <a:r>
              <a:rPr lang="en-US" dirty="0" smtClean="0"/>
              <a:t> </a:t>
            </a:r>
            <a:r>
              <a:rPr lang="en-US" dirty="0" err="1" smtClean="0"/>
              <a:t>hồi</a:t>
            </a:r>
            <a:r>
              <a:rPr lang="en-US" dirty="0" smtClean="0"/>
              <a:t> </a:t>
            </a:r>
            <a:r>
              <a:rPr lang="en-US" dirty="0" err="1" smtClean="0"/>
              <a:t>chức</a:t>
            </a:r>
            <a:r>
              <a:rPr lang="en-US" dirty="0" smtClean="0"/>
              <a:t> </a:t>
            </a:r>
            <a:r>
              <a:rPr lang="en-US" dirty="0" err="1" smtClean="0"/>
              <a:t>năng</a:t>
            </a:r>
            <a:r>
              <a:rPr lang="en-US" dirty="0" smtClean="0"/>
              <a:t> </a:t>
            </a:r>
            <a:r>
              <a:rPr lang="en-US" dirty="0" err="1" smtClean="0"/>
              <a:t>hô</a:t>
            </a:r>
            <a:r>
              <a:rPr lang="en-US" dirty="0" smtClean="0"/>
              <a:t> </a:t>
            </a:r>
            <a:r>
              <a:rPr lang="en-US" dirty="0" err="1" smtClean="0"/>
              <a:t>hấp</a:t>
            </a:r>
            <a:endParaRPr lang="en-US" dirty="0"/>
          </a:p>
        </p:txBody>
      </p:sp>
    </p:spTree>
    <p:extLst>
      <p:ext uri="{BB962C8B-B14F-4D97-AF65-F5344CB8AC3E}">
        <p14:creationId xmlns:p14="http://schemas.microsoft.com/office/powerpoint/2010/main" val="2723560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a:p>
        </p:txBody>
      </p:sp>
      <p:sp>
        <p:nvSpPr>
          <p:cNvPr id="3" name="Subtitle 2"/>
          <p:cNvSpPr>
            <a:spLocks noGrp="1"/>
          </p:cNvSpPr>
          <p:nvPr>
            <p:ph type="subTitle" idx="1"/>
          </p:nvPr>
        </p:nvSpPr>
        <p:spPr/>
        <p:txBody>
          <a:bodyPr/>
          <a:lstStyle/>
          <a:p>
            <a:endParaRPr lang="vi-VN"/>
          </a:p>
        </p:txBody>
      </p:sp>
      <p:pic>
        <p:nvPicPr>
          <p:cNvPr id="4098" name="Picture 2" descr="Kết quả hình ảnh cho codein trị 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3276600" cy="41814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Kết quả hình ảnh cho dextrometh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8600"/>
            <a:ext cx="44196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Kết quả hình ảnh cho salbutam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895600"/>
            <a:ext cx="4281814" cy="303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118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dirty="0"/>
          </a:p>
        </p:txBody>
      </p:sp>
      <p:pic>
        <p:nvPicPr>
          <p:cNvPr id="3074" name="Picture 2" descr="Kết quả hình ảnh cho hình nền slide CAM 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600"/>
            <a:ext cx="9217025" cy="815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863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smtClean="0"/>
              <a:t>Mục tiêu</a:t>
            </a:r>
            <a:endParaRPr lang="en-US"/>
          </a:p>
        </p:txBody>
      </p:sp>
      <p:sp>
        <p:nvSpPr>
          <p:cNvPr id="3" name="Chỗ dành sẵn cho Nội dung 2"/>
          <p:cNvSpPr>
            <a:spLocks noGrp="1"/>
          </p:cNvSpPr>
          <p:nvPr>
            <p:ph idx="1"/>
          </p:nvPr>
        </p:nvSpPr>
        <p:spPr/>
        <p:txBody>
          <a:bodyPr/>
          <a:lstStyle/>
          <a:p>
            <a:pPr marL="514350" indent="-514350">
              <a:buFont typeface="+mj-lt"/>
              <a:buAutoNum type="arabicPeriod"/>
            </a:pPr>
            <a:r>
              <a:rPr lang="en-US" smtClean="0"/>
              <a:t>Trình bày được sơ lược giải phẫu, chức năng cơ quan hô hấp</a:t>
            </a:r>
          </a:p>
          <a:p>
            <a:pPr marL="514350" indent="-514350">
              <a:buFont typeface="+mj-lt"/>
              <a:buAutoNum type="arabicPeriod"/>
            </a:pPr>
            <a:r>
              <a:rPr lang="en-US" smtClean="0"/>
              <a:t>Nêu được các triệu chứng cơ năng bệnh đường hô hấp</a:t>
            </a:r>
          </a:p>
          <a:p>
            <a:pPr marL="514350" indent="-514350">
              <a:buFont typeface="+mj-lt"/>
              <a:buAutoNum type="arabicPeriod"/>
            </a:pPr>
            <a:r>
              <a:rPr lang="en-US" smtClean="0"/>
              <a:t>Nắm được mô tả các triệu chứng thực thể khi khám</a:t>
            </a:r>
          </a:p>
          <a:p>
            <a:pPr marL="514350" indent="-514350">
              <a:buFont typeface="+mj-lt"/>
              <a:buAutoNum type="arabicPeriod"/>
            </a:pPr>
            <a:r>
              <a:rPr lang="en-US" smtClean="0"/>
              <a:t>Khái niệm được 4 loại bệnh lý hô hấp hay gặp và thuốc liên quan</a:t>
            </a:r>
            <a:endParaRPr lang="en-US"/>
          </a:p>
        </p:txBody>
      </p:sp>
    </p:spTree>
    <p:extLst>
      <p:ext uri="{BB962C8B-B14F-4D97-AF65-F5344CB8AC3E}">
        <p14:creationId xmlns:p14="http://schemas.microsoft.com/office/powerpoint/2010/main" val="2133220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noAutofit/>
          </a:bodyPr>
          <a:lstStyle/>
          <a:p>
            <a:r>
              <a:rPr lang="en-US" sz="4000" dirty="0" err="1" smtClean="0"/>
              <a:t>Nhắc</a:t>
            </a:r>
            <a:r>
              <a:rPr lang="en-US" sz="4000" dirty="0" smtClean="0"/>
              <a:t> </a:t>
            </a:r>
            <a:r>
              <a:rPr lang="en-US" sz="4000" dirty="0" err="1" smtClean="0"/>
              <a:t>lại</a:t>
            </a:r>
            <a:r>
              <a:rPr lang="en-US" sz="4000" dirty="0" smtClean="0"/>
              <a:t> </a:t>
            </a:r>
            <a:r>
              <a:rPr lang="en-US" sz="4000" dirty="0" err="1" smtClean="0"/>
              <a:t>giải</a:t>
            </a:r>
            <a:r>
              <a:rPr lang="en-US" sz="4000" dirty="0" smtClean="0"/>
              <a:t> </a:t>
            </a:r>
            <a:r>
              <a:rPr lang="en-US" sz="4000" dirty="0" err="1" smtClean="0"/>
              <a:t>phẫu</a:t>
            </a:r>
            <a:r>
              <a:rPr lang="en-US" sz="4000" dirty="0" smtClean="0"/>
              <a:t>, </a:t>
            </a:r>
            <a:r>
              <a:rPr lang="en-US" sz="4000" dirty="0" err="1" smtClean="0"/>
              <a:t>chức</a:t>
            </a:r>
            <a:r>
              <a:rPr lang="en-US" sz="4000" dirty="0" smtClean="0"/>
              <a:t> </a:t>
            </a:r>
            <a:r>
              <a:rPr lang="en-US" sz="4000" dirty="0" err="1" smtClean="0"/>
              <a:t>năng</a:t>
            </a:r>
            <a:r>
              <a:rPr lang="en-US" sz="4000" dirty="0" smtClean="0"/>
              <a:t>, </a:t>
            </a:r>
            <a:r>
              <a:rPr lang="en-US" sz="4000" dirty="0" err="1" smtClean="0"/>
              <a:t>cơ</a:t>
            </a:r>
            <a:r>
              <a:rPr lang="en-US" sz="4000" dirty="0" smtClean="0"/>
              <a:t> </a:t>
            </a:r>
            <a:r>
              <a:rPr lang="en-US" sz="4000" dirty="0" err="1" smtClean="0"/>
              <a:t>chế</a:t>
            </a:r>
            <a:r>
              <a:rPr lang="en-US" sz="4000" dirty="0" smtClean="0"/>
              <a:t> </a:t>
            </a:r>
            <a:r>
              <a:rPr lang="en-US" sz="4000" dirty="0" err="1" smtClean="0"/>
              <a:t>bảo</a:t>
            </a:r>
            <a:r>
              <a:rPr lang="en-US" sz="4000" dirty="0" smtClean="0"/>
              <a:t> </a:t>
            </a:r>
            <a:r>
              <a:rPr lang="en-US" sz="4000" dirty="0" err="1" smtClean="0"/>
              <a:t>vệ</a:t>
            </a:r>
            <a:r>
              <a:rPr lang="en-US" sz="4000" dirty="0" smtClean="0"/>
              <a:t> </a:t>
            </a:r>
            <a:r>
              <a:rPr lang="en-US" sz="4000" dirty="0" err="1" smtClean="0"/>
              <a:t>hô</a:t>
            </a:r>
            <a:r>
              <a:rPr lang="en-US" sz="4000" dirty="0" smtClean="0"/>
              <a:t> </a:t>
            </a:r>
            <a:r>
              <a:rPr lang="en-US" sz="4000" dirty="0" err="1" smtClean="0"/>
              <a:t>hấp</a:t>
            </a:r>
            <a:endParaRPr lang="en-US" sz="4000" dirty="0"/>
          </a:p>
        </p:txBody>
      </p:sp>
      <p:sp>
        <p:nvSpPr>
          <p:cNvPr id="3" name="Chỗ dành sẵn cho Nội dung 2"/>
          <p:cNvSpPr>
            <a:spLocks noGrp="1"/>
          </p:cNvSpPr>
          <p:nvPr>
            <p:ph idx="1"/>
          </p:nvPr>
        </p:nvSpPr>
        <p:spPr>
          <a:xfrm>
            <a:off x="457200" y="1295400"/>
            <a:ext cx="8229600" cy="5562600"/>
          </a:xfrm>
        </p:spPr>
        <p:txBody>
          <a:bodyPr>
            <a:normAutofit/>
          </a:bodyPr>
          <a:lstStyle/>
          <a:p>
            <a:pPr marL="514350" indent="-514350">
              <a:buFont typeface="+mj-lt"/>
              <a:buAutoNum type="arabicPeriod"/>
            </a:pPr>
            <a:r>
              <a:rPr lang="en-US" sz="2500" dirty="0" err="1" smtClean="0"/>
              <a:t>Cấu</a:t>
            </a:r>
            <a:r>
              <a:rPr lang="en-US" sz="2500" dirty="0" smtClean="0"/>
              <a:t> </a:t>
            </a:r>
            <a:r>
              <a:rPr lang="en-US" sz="2500" dirty="0" err="1" smtClean="0"/>
              <a:t>tạo</a:t>
            </a:r>
            <a:r>
              <a:rPr lang="en-US" sz="2500" dirty="0" smtClean="0"/>
              <a:t> </a:t>
            </a:r>
            <a:r>
              <a:rPr lang="en-US" sz="2500" dirty="0" err="1" smtClean="0"/>
              <a:t>bộ</a:t>
            </a:r>
            <a:r>
              <a:rPr lang="en-US" sz="2500" dirty="0" smtClean="0"/>
              <a:t> </a:t>
            </a:r>
            <a:r>
              <a:rPr lang="en-US" sz="2500" dirty="0" err="1" smtClean="0"/>
              <a:t>máy</a:t>
            </a:r>
            <a:r>
              <a:rPr lang="en-US" sz="2500" dirty="0" smtClean="0"/>
              <a:t> </a:t>
            </a:r>
            <a:r>
              <a:rPr lang="en-US" sz="2500" dirty="0" err="1" smtClean="0"/>
              <a:t>hô</a:t>
            </a:r>
            <a:r>
              <a:rPr lang="en-US" sz="2500" dirty="0" smtClean="0"/>
              <a:t> </a:t>
            </a:r>
            <a:r>
              <a:rPr lang="en-US" sz="2500" dirty="0" err="1" smtClean="0"/>
              <a:t>hấp</a:t>
            </a:r>
            <a:r>
              <a:rPr lang="en-US" sz="2500" dirty="0" smtClean="0"/>
              <a:t>:</a:t>
            </a:r>
          </a:p>
          <a:p>
            <a:pPr marL="0" indent="0">
              <a:buNone/>
            </a:pPr>
            <a:r>
              <a:rPr lang="en-US" sz="2500" dirty="0" smtClean="0"/>
              <a:t>-</a:t>
            </a:r>
            <a:endParaRPr lang="en-US" sz="2500" dirty="0" smtClean="0"/>
          </a:p>
          <a:p>
            <a:pPr marL="0" indent="0">
              <a:buNone/>
            </a:pPr>
            <a:endParaRPr lang="en-US" sz="2500" dirty="0" smtClean="0"/>
          </a:p>
          <a:p>
            <a:pPr marL="514350" indent="-514350">
              <a:buFont typeface="+mj-lt"/>
              <a:buAutoNum type="arabicPeriod" startAt="2"/>
            </a:pPr>
            <a:endParaRPr lang="en-US" sz="2500" dirty="0" smtClean="0"/>
          </a:p>
          <a:p>
            <a:pPr marL="514350" indent="-514350">
              <a:buFont typeface="+mj-lt"/>
              <a:buAutoNum type="arabicPeriod" startAt="2"/>
            </a:pPr>
            <a:endParaRPr lang="en-US" sz="2500" dirty="0"/>
          </a:p>
          <a:p>
            <a:pPr marL="514350" indent="-514350">
              <a:buFont typeface="+mj-lt"/>
              <a:buAutoNum type="arabicPeriod" startAt="2"/>
            </a:pPr>
            <a:endParaRPr lang="en-US" sz="2500" dirty="0" smtClean="0"/>
          </a:p>
          <a:p>
            <a:pPr marL="514350" indent="-514350">
              <a:buFont typeface="+mj-lt"/>
              <a:buAutoNum type="arabicPeriod" startAt="2"/>
            </a:pPr>
            <a:endParaRPr lang="en-US" sz="2500" dirty="0" smtClean="0"/>
          </a:p>
          <a:p>
            <a:pPr marL="514350" indent="-514350">
              <a:buFont typeface="+mj-lt"/>
              <a:buAutoNum type="arabicPeriod" startAt="2"/>
            </a:pPr>
            <a:endParaRPr lang="en-US" sz="2500" dirty="0"/>
          </a:p>
          <a:p>
            <a:pPr marL="514350" indent="-514350">
              <a:buFont typeface="+mj-lt"/>
              <a:buAutoNum type="arabicPeriod" startAt="2"/>
            </a:pPr>
            <a:r>
              <a:rPr lang="en-US" sz="2500" dirty="0" err="1" smtClean="0"/>
              <a:t>Chức</a:t>
            </a:r>
            <a:r>
              <a:rPr lang="en-US" sz="2500" dirty="0" smtClean="0"/>
              <a:t> </a:t>
            </a:r>
            <a:r>
              <a:rPr lang="en-US" sz="2500" dirty="0" err="1" smtClean="0"/>
              <a:t>năng</a:t>
            </a:r>
            <a:r>
              <a:rPr lang="en-US" sz="2500" dirty="0" smtClean="0"/>
              <a:t> </a:t>
            </a:r>
            <a:r>
              <a:rPr lang="en-US" sz="2500" dirty="0" err="1" smtClean="0"/>
              <a:t>bộ</a:t>
            </a:r>
            <a:r>
              <a:rPr lang="en-US" sz="2500" dirty="0" smtClean="0"/>
              <a:t> </a:t>
            </a:r>
            <a:r>
              <a:rPr lang="en-US" sz="2500" dirty="0" err="1" smtClean="0"/>
              <a:t>máy</a:t>
            </a:r>
            <a:r>
              <a:rPr lang="en-US" sz="2500" dirty="0" smtClean="0"/>
              <a:t> </a:t>
            </a:r>
            <a:r>
              <a:rPr lang="en-US" sz="2500" dirty="0" err="1" smtClean="0"/>
              <a:t>hô</a:t>
            </a:r>
            <a:r>
              <a:rPr lang="en-US" sz="2500" dirty="0" smtClean="0"/>
              <a:t> </a:t>
            </a:r>
            <a:r>
              <a:rPr lang="en-US" sz="2500" dirty="0" err="1" smtClean="0"/>
              <a:t>hấp</a:t>
            </a:r>
            <a:r>
              <a:rPr lang="en-US" sz="2500" dirty="0" smtClean="0"/>
              <a:t>:</a:t>
            </a:r>
          </a:p>
          <a:p>
            <a:pPr marL="0" indent="0">
              <a:buNone/>
            </a:pPr>
            <a:r>
              <a:rPr lang="en-US" sz="2500" dirty="0" smtClean="0"/>
              <a:t>- </a:t>
            </a:r>
            <a:r>
              <a:rPr lang="en-US" sz="2500" dirty="0" err="1" smtClean="0"/>
              <a:t>Đường</a:t>
            </a:r>
            <a:r>
              <a:rPr lang="en-US" sz="2500" dirty="0" smtClean="0"/>
              <a:t> </a:t>
            </a:r>
            <a:r>
              <a:rPr lang="en-US" sz="2500" dirty="0" err="1" smtClean="0"/>
              <a:t>hô</a:t>
            </a:r>
            <a:r>
              <a:rPr lang="en-US" sz="2500" dirty="0" smtClean="0"/>
              <a:t> </a:t>
            </a:r>
            <a:r>
              <a:rPr lang="en-US" sz="2500" dirty="0" err="1" smtClean="0"/>
              <a:t>hấp</a:t>
            </a:r>
            <a:r>
              <a:rPr lang="en-US" sz="2500" dirty="0" smtClean="0"/>
              <a:t> </a:t>
            </a:r>
            <a:r>
              <a:rPr lang="en-US" sz="2500" dirty="0" err="1" smtClean="0"/>
              <a:t>trên</a:t>
            </a:r>
            <a:r>
              <a:rPr lang="en-US" sz="2500" dirty="0" smtClean="0"/>
              <a:t> </a:t>
            </a:r>
            <a:r>
              <a:rPr lang="en-US" sz="2500" dirty="0" err="1" smtClean="0"/>
              <a:t>ngăn</a:t>
            </a:r>
            <a:r>
              <a:rPr lang="en-US" sz="2500" dirty="0" smtClean="0"/>
              <a:t> </a:t>
            </a:r>
            <a:r>
              <a:rPr lang="en-US" sz="2500" dirty="0" err="1" smtClean="0"/>
              <a:t>chặn</a:t>
            </a:r>
            <a:r>
              <a:rPr lang="en-US" sz="2500" dirty="0" smtClean="0"/>
              <a:t> </a:t>
            </a:r>
            <a:r>
              <a:rPr lang="en-US" sz="2500" dirty="0" err="1" smtClean="0"/>
              <a:t>các</a:t>
            </a:r>
            <a:r>
              <a:rPr lang="en-US" sz="2500" dirty="0" smtClean="0"/>
              <a:t> </a:t>
            </a:r>
            <a:r>
              <a:rPr lang="en-US" sz="2500" dirty="0" err="1" smtClean="0"/>
              <a:t>vật</a:t>
            </a:r>
            <a:r>
              <a:rPr lang="en-US" sz="2500" dirty="0" smtClean="0"/>
              <a:t> </a:t>
            </a:r>
            <a:r>
              <a:rPr lang="en-US" sz="2500" dirty="0" err="1" smtClean="0"/>
              <a:t>lạ</a:t>
            </a:r>
            <a:r>
              <a:rPr lang="en-US" sz="2500" dirty="0"/>
              <a:t> </a:t>
            </a:r>
            <a:r>
              <a:rPr lang="en-US" sz="2500" dirty="0" err="1" smtClean="0"/>
              <a:t>đi</a:t>
            </a:r>
            <a:r>
              <a:rPr lang="en-US" sz="2500" dirty="0" smtClean="0"/>
              <a:t> </a:t>
            </a:r>
            <a:r>
              <a:rPr lang="en-US" sz="2500" dirty="0" err="1" smtClean="0"/>
              <a:t>vào</a:t>
            </a:r>
            <a:r>
              <a:rPr lang="en-US" sz="2500" dirty="0" smtClean="0"/>
              <a:t>, </a:t>
            </a:r>
            <a:r>
              <a:rPr lang="en-US" sz="2500" dirty="0" err="1" smtClean="0"/>
              <a:t>lọc</a:t>
            </a:r>
            <a:r>
              <a:rPr lang="en-US" sz="2500" dirty="0" smtClean="0"/>
              <a:t> </a:t>
            </a:r>
            <a:r>
              <a:rPr lang="en-US" sz="2500" dirty="0" err="1" smtClean="0"/>
              <a:t>hạt</a:t>
            </a:r>
            <a:r>
              <a:rPr lang="en-US" sz="2500" dirty="0" smtClean="0"/>
              <a:t> </a:t>
            </a:r>
            <a:r>
              <a:rPr lang="en-US" sz="2500" dirty="0" err="1" smtClean="0"/>
              <a:t>bụi</a:t>
            </a:r>
            <a:r>
              <a:rPr lang="en-US" sz="2500" dirty="0" smtClean="0"/>
              <a:t>, </a:t>
            </a:r>
            <a:r>
              <a:rPr lang="en-US" sz="2500" dirty="0" err="1" smtClean="0"/>
              <a:t>làm</a:t>
            </a:r>
            <a:r>
              <a:rPr lang="en-US" sz="2500" dirty="0" smtClean="0"/>
              <a:t> </a:t>
            </a:r>
            <a:r>
              <a:rPr lang="en-US" sz="2500" dirty="0" err="1" smtClean="0"/>
              <a:t>ấm</a:t>
            </a:r>
            <a:r>
              <a:rPr lang="en-US" sz="2500" dirty="0" smtClean="0"/>
              <a:t> </a:t>
            </a:r>
            <a:r>
              <a:rPr lang="en-US" sz="2500" dirty="0" err="1" smtClean="0"/>
              <a:t>và</a:t>
            </a:r>
            <a:r>
              <a:rPr lang="en-US" sz="2500" dirty="0" smtClean="0"/>
              <a:t> </a:t>
            </a:r>
            <a:r>
              <a:rPr lang="en-US" sz="2500" dirty="0" err="1" smtClean="0"/>
              <a:t>ẩm</a:t>
            </a:r>
            <a:r>
              <a:rPr lang="en-US" sz="2500" dirty="0" smtClean="0"/>
              <a:t> </a:t>
            </a:r>
            <a:r>
              <a:rPr lang="en-US" sz="2500" dirty="0" err="1" smtClean="0"/>
              <a:t>luồng</a:t>
            </a:r>
            <a:r>
              <a:rPr lang="en-US" sz="2500" dirty="0" smtClean="0"/>
              <a:t> </a:t>
            </a:r>
            <a:r>
              <a:rPr lang="en-US" sz="2500" dirty="0" err="1" smtClean="0"/>
              <a:t>khí</a:t>
            </a:r>
            <a:r>
              <a:rPr lang="en-US" sz="2500" dirty="0" smtClean="0"/>
              <a:t> </a:t>
            </a:r>
            <a:r>
              <a:rPr lang="en-US" sz="2500" dirty="0" err="1" smtClean="0"/>
              <a:t>vào</a:t>
            </a:r>
            <a:r>
              <a:rPr lang="en-US" sz="2500" dirty="0" smtClean="0"/>
              <a:t> </a:t>
            </a:r>
            <a:r>
              <a:rPr lang="en-US" sz="2500" dirty="0" err="1" smtClean="0"/>
              <a:t>phổi</a:t>
            </a:r>
            <a:endParaRPr lang="en-US" sz="2500" dirty="0" smtClean="0"/>
          </a:p>
          <a:p>
            <a:pPr marL="0" indent="0">
              <a:buNone/>
            </a:pPr>
            <a:r>
              <a:rPr lang="en-US" sz="2500" dirty="0" smtClean="0"/>
              <a:t>- </a:t>
            </a:r>
            <a:r>
              <a:rPr lang="en-US" sz="2500" dirty="0" err="1" smtClean="0"/>
              <a:t>Đường</a:t>
            </a:r>
            <a:r>
              <a:rPr lang="en-US" sz="2500" dirty="0" smtClean="0"/>
              <a:t> </a:t>
            </a:r>
            <a:r>
              <a:rPr lang="en-US" sz="2500" dirty="0" err="1" smtClean="0"/>
              <a:t>hô</a:t>
            </a:r>
            <a:r>
              <a:rPr lang="en-US" sz="2500" dirty="0" smtClean="0"/>
              <a:t> </a:t>
            </a:r>
            <a:r>
              <a:rPr lang="en-US" sz="2500" dirty="0" err="1" smtClean="0"/>
              <a:t>hấp</a:t>
            </a:r>
            <a:r>
              <a:rPr lang="en-US" sz="2500" dirty="0" smtClean="0"/>
              <a:t> </a:t>
            </a:r>
            <a:r>
              <a:rPr lang="en-US" sz="2500" dirty="0" err="1" smtClean="0"/>
              <a:t>dưới</a:t>
            </a:r>
            <a:r>
              <a:rPr lang="en-US" sz="2500" dirty="0" smtClean="0"/>
              <a:t> </a:t>
            </a:r>
            <a:r>
              <a:rPr lang="en-US" sz="2500" dirty="0" err="1" smtClean="0"/>
              <a:t>dẫn</a:t>
            </a:r>
            <a:r>
              <a:rPr lang="en-US" sz="2500" dirty="0" smtClean="0"/>
              <a:t> </a:t>
            </a:r>
            <a:r>
              <a:rPr lang="en-US" sz="2500" dirty="0" err="1" smtClean="0"/>
              <a:t>không</a:t>
            </a:r>
            <a:r>
              <a:rPr lang="en-US" sz="2500" dirty="0" smtClean="0"/>
              <a:t> </a:t>
            </a:r>
            <a:r>
              <a:rPr lang="en-US" sz="2500" dirty="0" err="1" smtClean="0"/>
              <a:t>khí</a:t>
            </a:r>
            <a:r>
              <a:rPr lang="en-US" sz="2500" dirty="0" smtClean="0"/>
              <a:t> </a:t>
            </a:r>
            <a:r>
              <a:rPr lang="en-US" sz="2500" dirty="0" err="1" smtClean="0"/>
              <a:t>vào</a:t>
            </a:r>
            <a:r>
              <a:rPr lang="en-US" sz="2500" dirty="0" smtClean="0"/>
              <a:t> </a:t>
            </a:r>
            <a:r>
              <a:rPr lang="en-US" sz="2500" dirty="0" err="1" smtClean="0"/>
              <a:t>trong</a:t>
            </a:r>
            <a:r>
              <a:rPr lang="en-US" sz="2500" dirty="0" smtClean="0"/>
              <a:t> </a:t>
            </a:r>
            <a:r>
              <a:rPr lang="en-US" sz="2500" dirty="0" err="1" smtClean="0"/>
              <a:t>phế</a:t>
            </a:r>
            <a:r>
              <a:rPr lang="en-US" sz="2500" dirty="0" smtClean="0"/>
              <a:t> </a:t>
            </a:r>
            <a:r>
              <a:rPr lang="en-US" sz="2500" dirty="0" err="1" smtClean="0"/>
              <a:t>nang</a:t>
            </a:r>
            <a:r>
              <a:rPr lang="en-US" sz="2500" dirty="0" smtClean="0"/>
              <a:t>.</a:t>
            </a:r>
            <a:endParaRPr lang="en-US" sz="2500" dirty="0" smtClean="0"/>
          </a:p>
        </p:txBody>
      </p:sp>
      <p:pic>
        <p:nvPicPr>
          <p:cNvPr id="2050" name="Picture 2" descr="Kết quả hình ảnh cho hệ hô hấ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28800"/>
            <a:ext cx="7239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26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ội dung 2"/>
          <p:cNvSpPr>
            <a:spLocks noGrp="1"/>
          </p:cNvSpPr>
          <p:nvPr>
            <p:ph idx="1"/>
          </p:nvPr>
        </p:nvSpPr>
        <p:spPr>
          <a:xfrm>
            <a:off x="457200" y="304800"/>
            <a:ext cx="8229600" cy="5821363"/>
          </a:xfrm>
        </p:spPr>
        <p:txBody>
          <a:bodyPr>
            <a:normAutofit/>
          </a:bodyPr>
          <a:lstStyle/>
          <a:p>
            <a:pPr marL="514350" indent="-514350">
              <a:buFont typeface="+mj-lt"/>
              <a:buAutoNum type="arabicPeriod" startAt="3"/>
            </a:pPr>
            <a:r>
              <a:rPr lang="en-US" sz="2500" dirty="0" err="1" smtClean="0"/>
              <a:t>Cơ</a:t>
            </a:r>
            <a:r>
              <a:rPr lang="en-US" sz="2500" dirty="0" smtClean="0"/>
              <a:t> </a:t>
            </a:r>
            <a:r>
              <a:rPr lang="en-US" sz="2500" dirty="0" err="1" smtClean="0"/>
              <a:t>chế</a:t>
            </a:r>
            <a:r>
              <a:rPr lang="en-US" sz="2500" dirty="0" smtClean="0"/>
              <a:t> </a:t>
            </a:r>
            <a:r>
              <a:rPr lang="en-US" sz="2500" dirty="0" err="1" smtClean="0"/>
              <a:t>bảo</a:t>
            </a:r>
            <a:r>
              <a:rPr lang="en-US" sz="2500" dirty="0" smtClean="0"/>
              <a:t> </a:t>
            </a:r>
            <a:r>
              <a:rPr lang="en-US" sz="2500" dirty="0" err="1" smtClean="0"/>
              <a:t>vệ</a:t>
            </a:r>
            <a:r>
              <a:rPr lang="en-US" sz="2500" dirty="0" smtClean="0"/>
              <a:t> </a:t>
            </a:r>
            <a:r>
              <a:rPr lang="en-US" sz="2500" dirty="0" err="1" smtClean="0"/>
              <a:t>đường</a:t>
            </a:r>
            <a:r>
              <a:rPr lang="en-US" sz="2500" dirty="0" smtClean="0"/>
              <a:t> </a:t>
            </a:r>
            <a:r>
              <a:rPr lang="en-US" sz="2500" dirty="0" err="1" smtClean="0"/>
              <a:t>hô</a:t>
            </a:r>
            <a:r>
              <a:rPr lang="en-US" sz="2500" dirty="0" smtClean="0"/>
              <a:t> </a:t>
            </a:r>
            <a:r>
              <a:rPr lang="en-US" sz="2500" dirty="0" err="1" smtClean="0"/>
              <a:t>hấp</a:t>
            </a:r>
            <a:r>
              <a:rPr lang="en-US" sz="2500" dirty="0" smtClean="0"/>
              <a:t>:</a:t>
            </a:r>
          </a:p>
          <a:p>
            <a:pPr marL="0" indent="0">
              <a:buNone/>
            </a:pPr>
            <a:endParaRPr lang="en-US" sz="2500" dirty="0" smtClean="0"/>
          </a:p>
          <a:p>
            <a:pPr>
              <a:buFontTx/>
              <a:buChar char="-"/>
            </a:pPr>
            <a:r>
              <a:rPr lang="en-US" sz="2500" dirty="0" err="1" smtClean="0"/>
              <a:t>Gồm</a:t>
            </a:r>
            <a:r>
              <a:rPr lang="en-US" sz="2500" dirty="0" smtClean="0"/>
              <a:t> </a:t>
            </a:r>
            <a:r>
              <a:rPr lang="en-US" sz="2500" dirty="0" err="1" smtClean="0"/>
              <a:t>sự</a:t>
            </a:r>
            <a:r>
              <a:rPr lang="en-US" sz="2500" dirty="0" smtClean="0"/>
              <a:t> </a:t>
            </a:r>
            <a:r>
              <a:rPr lang="en-US" sz="2500" dirty="0" err="1" smtClean="0"/>
              <a:t>hoạt</a:t>
            </a:r>
            <a:r>
              <a:rPr lang="en-US" sz="2500" dirty="0" smtClean="0"/>
              <a:t> </a:t>
            </a:r>
            <a:r>
              <a:rPr lang="en-US" sz="2500" dirty="0" err="1" smtClean="0"/>
              <a:t>động</a:t>
            </a:r>
            <a:r>
              <a:rPr lang="en-US" sz="2500" dirty="0" smtClean="0"/>
              <a:t> </a:t>
            </a:r>
            <a:r>
              <a:rPr lang="en-US" sz="2500" dirty="0" err="1" smtClean="0"/>
              <a:t>của</a:t>
            </a:r>
            <a:r>
              <a:rPr lang="en-US" sz="2500" dirty="0" smtClean="0"/>
              <a:t> </a:t>
            </a:r>
            <a:r>
              <a:rPr lang="en-US" sz="2500" dirty="0" err="1" smtClean="0"/>
              <a:t>các</a:t>
            </a:r>
            <a:r>
              <a:rPr lang="en-US" sz="2500" dirty="0" smtClean="0"/>
              <a:t> </a:t>
            </a:r>
            <a:r>
              <a:rPr lang="en-US" sz="2500" dirty="0" err="1" smtClean="0"/>
              <a:t>cơ</a:t>
            </a:r>
            <a:r>
              <a:rPr lang="en-US" sz="2500" dirty="0" smtClean="0"/>
              <a:t> </a:t>
            </a:r>
            <a:r>
              <a:rPr lang="en-US" sz="2500" dirty="0" err="1" smtClean="0"/>
              <a:t>hô</a:t>
            </a:r>
            <a:r>
              <a:rPr lang="en-US" sz="2500" dirty="0" smtClean="0"/>
              <a:t> </a:t>
            </a:r>
            <a:r>
              <a:rPr lang="en-US" sz="2500" dirty="0" err="1" smtClean="0"/>
              <a:t>hấp</a:t>
            </a:r>
            <a:r>
              <a:rPr lang="en-US" sz="2500" dirty="0" smtClean="0"/>
              <a:t> - </a:t>
            </a:r>
            <a:r>
              <a:rPr lang="en-US" sz="2500" dirty="0" err="1" smtClean="0"/>
              <a:t>sự</a:t>
            </a:r>
            <a:r>
              <a:rPr lang="en-US" sz="2500" dirty="0" smtClean="0"/>
              <a:t> </a:t>
            </a:r>
            <a:r>
              <a:rPr lang="en-US" sz="2500" dirty="0" err="1" smtClean="0"/>
              <a:t>tiết</a:t>
            </a:r>
            <a:r>
              <a:rPr lang="en-US" sz="2500" dirty="0" smtClean="0"/>
              <a:t> </a:t>
            </a:r>
            <a:r>
              <a:rPr lang="en-US" sz="2500" dirty="0" err="1" smtClean="0"/>
              <a:t>dịch</a:t>
            </a:r>
            <a:r>
              <a:rPr lang="en-US" sz="2500" dirty="0" smtClean="0"/>
              <a:t> </a:t>
            </a:r>
            <a:r>
              <a:rPr lang="en-US" sz="2500" dirty="0" err="1" smtClean="0"/>
              <a:t>nhày</a:t>
            </a:r>
            <a:r>
              <a:rPr lang="en-US" sz="2500" dirty="0" smtClean="0"/>
              <a:t> - </a:t>
            </a:r>
            <a:r>
              <a:rPr lang="en-US" sz="2500" dirty="0" err="1" smtClean="0"/>
              <a:t>đại</a:t>
            </a:r>
            <a:r>
              <a:rPr lang="en-US" sz="2500" dirty="0" smtClean="0"/>
              <a:t> </a:t>
            </a:r>
            <a:r>
              <a:rPr lang="en-US" sz="2500" dirty="0" err="1" smtClean="0"/>
              <a:t>thực</a:t>
            </a:r>
            <a:r>
              <a:rPr lang="en-US" sz="2500" dirty="0" smtClean="0"/>
              <a:t> </a:t>
            </a:r>
            <a:r>
              <a:rPr lang="en-US" sz="2500" dirty="0" err="1" smtClean="0"/>
              <a:t>bào</a:t>
            </a:r>
            <a:r>
              <a:rPr lang="en-US" sz="2500" dirty="0" smtClean="0"/>
              <a:t> </a:t>
            </a:r>
            <a:r>
              <a:rPr lang="en-US" sz="2500" dirty="0" err="1" smtClean="0"/>
              <a:t>phế</a:t>
            </a:r>
            <a:r>
              <a:rPr lang="en-US" sz="2500" dirty="0" smtClean="0"/>
              <a:t> </a:t>
            </a:r>
            <a:r>
              <a:rPr lang="en-US" sz="2500" dirty="0" err="1" smtClean="0"/>
              <a:t>nang</a:t>
            </a:r>
            <a:r>
              <a:rPr lang="en-US" sz="2500" dirty="0" smtClean="0"/>
              <a:t>; </a:t>
            </a:r>
            <a:r>
              <a:rPr lang="en-US" sz="2500" dirty="0" err="1" smtClean="0"/>
              <a:t>ngoại</a:t>
            </a:r>
            <a:r>
              <a:rPr lang="en-US" sz="2500" dirty="0" smtClean="0"/>
              <a:t> </a:t>
            </a:r>
            <a:r>
              <a:rPr lang="en-US" sz="2500" dirty="0" err="1" smtClean="0"/>
              <a:t>vật</a:t>
            </a:r>
            <a:r>
              <a:rPr lang="en-US" sz="2500" dirty="0" smtClean="0"/>
              <a:t> </a:t>
            </a:r>
            <a:r>
              <a:rPr lang="en-US" sz="2500" dirty="0" err="1" smtClean="0"/>
              <a:t>nhỏ</a:t>
            </a:r>
            <a:r>
              <a:rPr lang="en-US" sz="2500" dirty="0" smtClean="0"/>
              <a:t> </a:t>
            </a:r>
            <a:r>
              <a:rPr lang="en-US" sz="2500" dirty="0" err="1" smtClean="0"/>
              <a:t>bị</a:t>
            </a:r>
            <a:r>
              <a:rPr lang="en-US" sz="2500" dirty="0" smtClean="0"/>
              <a:t> </a:t>
            </a:r>
            <a:r>
              <a:rPr lang="en-US" sz="2500" dirty="0" err="1" smtClean="0"/>
              <a:t>giữ</a:t>
            </a:r>
            <a:r>
              <a:rPr lang="en-US" sz="2500" dirty="0" smtClean="0"/>
              <a:t> </a:t>
            </a:r>
            <a:r>
              <a:rPr lang="en-US" sz="2500" dirty="0" err="1" smtClean="0"/>
              <a:t>lại</a:t>
            </a:r>
            <a:r>
              <a:rPr lang="en-US" sz="2500" dirty="0" smtClean="0"/>
              <a:t> ở </a:t>
            </a:r>
            <a:r>
              <a:rPr lang="en-US" sz="2500" dirty="0" err="1" smtClean="0"/>
              <a:t>hệ</a:t>
            </a:r>
            <a:r>
              <a:rPr lang="en-US" sz="2500" dirty="0" smtClean="0"/>
              <a:t> </a:t>
            </a:r>
            <a:r>
              <a:rPr lang="en-US" sz="2500" dirty="0" err="1" smtClean="0"/>
              <a:t>thống</a:t>
            </a:r>
            <a:r>
              <a:rPr lang="en-US" sz="2500" dirty="0" smtClean="0"/>
              <a:t> </a:t>
            </a:r>
            <a:r>
              <a:rPr lang="en-US" sz="2500" dirty="0" err="1" smtClean="0"/>
              <a:t>lông</a:t>
            </a:r>
            <a:r>
              <a:rPr lang="en-US" sz="2500" dirty="0" smtClean="0"/>
              <a:t> </a:t>
            </a:r>
            <a:r>
              <a:rPr lang="en-US" sz="2500" dirty="0" err="1" smtClean="0"/>
              <a:t>và</a:t>
            </a:r>
            <a:r>
              <a:rPr lang="en-US" sz="2500" dirty="0" smtClean="0"/>
              <a:t> </a:t>
            </a:r>
            <a:r>
              <a:rPr lang="en-US" sz="2500" dirty="0" err="1" smtClean="0"/>
              <a:t>dịch</a:t>
            </a:r>
            <a:r>
              <a:rPr lang="en-US" sz="2500" dirty="0" smtClean="0"/>
              <a:t> </a:t>
            </a:r>
            <a:r>
              <a:rPr lang="en-US" sz="2500" dirty="0" err="1" smtClean="0"/>
              <a:t>nhày</a:t>
            </a:r>
            <a:r>
              <a:rPr lang="en-US" sz="2500" dirty="0" smtClean="0"/>
              <a:t>, </a:t>
            </a:r>
            <a:r>
              <a:rPr lang="en-US" sz="2500" dirty="0" err="1" smtClean="0"/>
              <a:t>tống</a:t>
            </a:r>
            <a:r>
              <a:rPr lang="en-US" sz="2500" dirty="0" smtClean="0"/>
              <a:t> </a:t>
            </a:r>
            <a:r>
              <a:rPr lang="en-US" sz="2500" dirty="0" err="1" smtClean="0"/>
              <a:t>ra</a:t>
            </a:r>
            <a:r>
              <a:rPr lang="en-US" sz="2500" dirty="0" smtClean="0"/>
              <a:t> </a:t>
            </a:r>
            <a:r>
              <a:rPr lang="en-US" sz="2500" dirty="0" err="1" smtClean="0"/>
              <a:t>ngoài</a:t>
            </a:r>
            <a:r>
              <a:rPr lang="en-US" sz="2500" dirty="0" smtClean="0"/>
              <a:t> qua </a:t>
            </a:r>
            <a:r>
              <a:rPr lang="en-US" sz="2500" dirty="0" err="1" smtClean="0"/>
              <a:t>động</a:t>
            </a:r>
            <a:r>
              <a:rPr lang="en-US" sz="2500" dirty="0" smtClean="0"/>
              <a:t> </a:t>
            </a:r>
            <a:r>
              <a:rPr lang="en-US" sz="2500" dirty="0" err="1" smtClean="0"/>
              <a:t>tác</a:t>
            </a:r>
            <a:r>
              <a:rPr lang="en-US" sz="2500" dirty="0" smtClean="0"/>
              <a:t> ho</a:t>
            </a:r>
            <a:r>
              <a:rPr lang="en-US" sz="2500" dirty="0" smtClean="0"/>
              <a:t>.</a:t>
            </a:r>
          </a:p>
          <a:p>
            <a:pPr marL="0" indent="0">
              <a:buNone/>
            </a:pPr>
            <a:r>
              <a:rPr lang="en-US" sz="2500" dirty="0" smtClean="0"/>
              <a:t>- </a:t>
            </a:r>
            <a:r>
              <a:rPr lang="en-US" sz="2500" dirty="0" err="1" smtClean="0"/>
              <a:t>Những</a:t>
            </a:r>
            <a:r>
              <a:rPr lang="en-US" sz="2500" dirty="0" smtClean="0"/>
              <a:t> </a:t>
            </a:r>
            <a:r>
              <a:rPr lang="en-US" sz="2500" dirty="0" err="1" smtClean="0"/>
              <a:t>tiểu</a:t>
            </a:r>
            <a:r>
              <a:rPr lang="en-US" sz="2500" dirty="0" smtClean="0"/>
              <a:t> </a:t>
            </a:r>
            <a:r>
              <a:rPr lang="en-US" sz="2500" dirty="0" err="1" smtClean="0"/>
              <a:t>phần</a:t>
            </a:r>
            <a:r>
              <a:rPr lang="en-US" sz="2500" dirty="0" smtClean="0"/>
              <a:t> </a:t>
            </a:r>
            <a:r>
              <a:rPr lang="en-US" sz="2500" dirty="0" err="1" smtClean="0"/>
              <a:t>vượt</a:t>
            </a:r>
            <a:r>
              <a:rPr lang="en-US" sz="2500" dirty="0" smtClean="0"/>
              <a:t> qua </a:t>
            </a:r>
            <a:r>
              <a:rPr lang="en-US" sz="2500" dirty="0" err="1" smtClean="0"/>
              <a:t>cơ</a:t>
            </a:r>
            <a:r>
              <a:rPr lang="en-US" sz="2500" dirty="0" smtClean="0"/>
              <a:t> </a:t>
            </a:r>
            <a:r>
              <a:rPr lang="en-US" sz="2500" dirty="0" err="1" smtClean="0"/>
              <a:t>chế</a:t>
            </a:r>
            <a:r>
              <a:rPr lang="en-US" sz="2500" dirty="0" smtClean="0"/>
              <a:t> </a:t>
            </a:r>
            <a:r>
              <a:rPr lang="en-US" sz="2500" dirty="0" err="1" smtClean="0"/>
              <a:t>trên</a:t>
            </a:r>
            <a:r>
              <a:rPr lang="en-US" sz="2500" dirty="0" smtClean="0"/>
              <a:t> </a:t>
            </a:r>
            <a:r>
              <a:rPr lang="en-US" sz="2500" dirty="0" err="1" smtClean="0"/>
              <a:t>sẽ</a:t>
            </a:r>
            <a:r>
              <a:rPr lang="en-US" sz="2500" dirty="0" smtClean="0"/>
              <a:t> </a:t>
            </a:r>
            <a:r>
              <a:rPr lang="en-US" sz="2500" dirty="0" err="1" smtClean="0"/>
              <a:t>bị</a:t>
            </a:r>
            <a:r>
              <a:rPr lang="en-US" sz="2500" dirty="0" smtClean="0"/>
              <a:t> </a:t>
            </a:r>
            <a:r>
              <a:rPr lang="en-US" sz="2500" dirty="0" err="1" smtClean="0"/>
              <a:t>các</a:t>
            </a:r>
            <a:r>
              <a:rPr lang="en-US" sz="2500" dirty="0" smtClean="0"/>
              <a:t> </a:t>
            </a:r>
            <a:r>
              <a:rPr lang="en-US" sz="2500" dirty="0" err="1" smtClean="0"/>
              <a:t>đại</a:t>
            </a:r>
            <a:r>
              <a:rPr lang="en-US" sz="2500" dirty="0" smtClean="0"/>
              <a:t> </a:t>
            </a:r>
            <a:r>
              <a:rPr lang="en-US" sz="2500" dirty="0" err="1" smtClean="0"/>
              <a:t>thực</a:t>
            </a:r>
            <a:r>
              <a:rPr lang="en-US" sz="2500" dirty="0" smtClean="0"/>
              <a:t> </a:t>
            </a:r>
            <a:r>
              <a:rPr lang="en-US" sz="2500" dirty="0" err="1" smtClean="0"/>
              <a:t>bào</a:t>
            </a:r>
            <a:r>
              <a:rPr lang="en-US" sz="2500" dirty="0" smtClean="0"/>
              <a:t> </a:t>
            </a:r>
            <a:r>
              <a:rPr lang="en-US" sz="2500" dirty="0" err="1" smtClean="0"/>
              <a:t>phế</a:t>
            </a:r>
            <a:r>
              <a:rPr lang="en-US" sz="2500" dirty="0" smtClean="0"/>
              <a:t> </a:t>
            </a:r>
            <a:r>
              <a:rPr lang="en-US" sz="2500" dirty="0" err="1" smtClean="0"/>
              <a:t>nang</a:t>
            </a:r>
            <a:r>
              <a:rPr lang="en-US" sz="2500" dirty="0" smtClean="0"/>
              <a:t> </a:t>
            </a:r>
            <a:r>
              <a:rPr lang="en-US" sz="2500" dirty="0" err="1" smtClean="0"/>
              <a:t>và</a:t>
            </a:r>
            <a:r>
              <a:rPr lang="en-US" sz="2500" dirty="0" smtClean="0"/>
              <a:t> </a:t>
            </a:r>
            <a:r>
              <a:rPr lang="en-US" sz="2500" dirty="0" err="1" smtClean="0"/>
              <a:t>bạch</a:t>
            </a:r>
            <a:r>
              <a:rPr lang="en-US" sz="2500" dirty="0" smtClean="0"/>
              <a:t> </a:t>
            </a:r>
            <a:r>
              <a:rPr lang="en-US" sz="2500" dirty="0" err="1" smtClean="0"/>
              <a:t>cầu</a:t>
            </a:r>
            <a:r>
              <a:rPr lang="en-US" sz="2500" dirty="0" smtClean="0"/>
              <a:t> </a:t>
            </a:r>
            <a:r>
              <a:rPr lang="en-US" sz="2500" dirty="0" err="1" smtClean="0"/>
              <a:t>trung</a:t>
            </a:r>
            <a:r>
              <a:rPr lang="en-US" sz="2500" dirty="0" smtClean="0"/>
              <a:t> </a:t>
            </a:r>
            <a:r>
              <a:rPr lang="en-US" sz="2500" dirty="0" err="1" smtClean="0"/>
              <a:t>tính</a:t>
            </a:r>
            <a:r>
              <a:rPr lang="en-US" sz="2500" dirty="0" smtClean="0"/>
              <a:t> </a:t>
            </a:r>
            <a:r>
              <a:rPr lang="en-US" sz="2500" dirty="0" err="1" smtClean="0"/>
              <a:t>thực</a:t>
            </a:r>
            <a:r>
              <a:rPr lang="en-US" sz="2500" dirty="0" smtClean="0"/>
              <a:t> </a:t>
            </a:r>
            <a:r>
              <a:rPr lang="en-US" sz="2500" dirty="0" err="1" smtClean="0"/>
              <a:t>bào</a:t>
            </a:r>
            <a:r>
              <a:rPr lang="en-US" sz="2500" dirty="0" smtClean="0"/>
              <a:t> </a:t>
            </a:r>
            <a:r>
              <a:rPr lang="en-US" sz="2500" dirty="0" err="1" smtClean="0"/>
              <a:t>chúng</a:t>
            </a:r>
            <a:r>
              <a:rPr lang="en-US" sz="2500" dirty="0" smtClean="0"/>
              <a:t>, </a:t>
            </a:r>
            <a:r>
              <a:rPr lang="en-US" sz="2500" dirty="0" err="1" smtClean="0"/>
              <a:t>đồng</a:t>
            </a:r>
            <a:r>
              <a:rPr lang="en-US" sz="2500" dirty="0" smtClean="0"/>
              <a:t> </a:t>
            </a:r>
            <a:r>
              <a:rPr lang="en-US" sz="2500" dirty="0" err="1" smtClean="0"/>
              <a:t>thời</a:t>
            </a:r>
            <a:r>
              <a:rPr lang="en-US" sz="2500" dirty="0" smtClean="0"/>
              <a:t> </a:t>
            </a:r>
            <a:r>
              <a:rPr lang="en-US" sz="2500" dirty="0" err="1" smtClean="0"/>
              <a:t>kích</a:t>
            </a:r>
            <a:r>
              <a:rPr lang="en-US" sz="2500" dirty="0" smtClean="0"/>
              <a:t> </a:t>
            </a:r>
            <a:r>
              <a:rPr lang="en-US" sz="2500" dirty="0" err="1" smtClean="0"/>
              <a:t>thích</a:t>
            </a:r>
            <a:r>
              <a:rPr lang="en-US" sz="2500" dirty="0" smtClean="0"/>
              <a:t> </a:t>
            </a:r>
            <a:r>
              <a:rPr lang="en-US" sz="2500" dirty="0" err="1" smtClean="0"/>
              <a:t>hoạt</a:t>
            </a:r>
            <a:r>
              <a:rPr lang="en-US" sz="2500" dirty="0" smtClean="0"/>
              <a:t> </a:t>
            </a:r>
            <a:r>
              <a:rPr lang="en-US" sz="2500" dirty="0" err="1" smtClean="0"/>
              <a:t>động</a:t>
            </a:r>
            <a:r>
              <a:rPr lang="en-US" sz="2500" dirty="0" smtClean="0"/>
              <a:t> </a:t>
            </a:r>
            <a:r>
              <a:rPr lang="en-US" sz="2500" dirty="0" err="1" smtClean="0"/>
              <a:t>của</a:t>
            </a:r>
            <a:r>
              <a:rPr lang="en-US" sz="2500" dirty="0" smtClean="0"/>
              <a:t> </a:t>
            </a:r>
            <a:r>
              <a:rPr lang="en-US" sz="2500" dirty="0" err="1" smtClean="0"/>
              <a:t>hệ</a:t>
            </a:r>
            <a:r>
              <a:rPr lang="en-US" sz="2500" dirty="0" smtClean="0"/>
              <a:t> </a:t>
            </a:r>
            <a:r>
              <a:rPr lang="en-US" sz="2500" dirty="0" err="1" smtClean="0"/>
              <a:t>thống</a:t>
            </a:r>
            <a:r>
              <a:rPr lang="en-US" sz="2500" dirty="0" smtClean="0"/>
              <a:t> </a:t>
            </a:r>
            <a:r>
              <a:rPr lang="en-US" sz="2500" dirty="0" err="1" smtClean="0"/>
              <a:t>miễn</a:t>
            </a:r>
            <a:r>
              <a:rPr lang="en-US" sz="2500" dirty="0" smtClean="0"/>
              <a:t> </a:t>
            </a:r>
            <a:r>
              <a:rPr lang="en-US" sz="2500" dirty="0" err="1" smtClean="0"/>
              <a:t>dịch</a:t>
            </a:r>
            <a:r>
              <a:rPr lang="en-US" sz="2500" dirty="0" smtClean="0"/>
              <a:t> </a:t>
            </a:r>
            <a:r>
              <a:rPr lang="en-US" sz="2500" dirty="0" err="1" smtClean="0"/>
              <a:t>đặc</a:t>
            </a:r>
            <a:r>
              <a:rPr lang="en-US" sz="2500" dirty="0" smtClean="0"/>
              <a:t> </a:t>
            </a:r>
            <a:r>
              <a:rPr lang="en-US" sz="2500" dirty="0" err="1" smtClean="0"/>
              <a:t>hiệu</a:t>
            </a:r>
            <a:r>
              <a:rPr lang="en-US" sz="2500" dirty="0" smtClean="0"/>
              <a:t>.</a:t>
            </a:r>
            <a:endParaRPr lang="en-US" sz="2500" dirty="0" smtClean="0"/>
          </a:p>
          <a:p>
            <a:pPr marL="0" indent="0">
              <a:buNone/>
            </a:pPr>
            <a:endParaRPr lang="en-US" sz="2500" dirty="0" smtClean="0"/>
          </a:p>
        </p:txBody>
      </p:sp>
    </p:spTree>
    <p:extLst>
      <p:ext uri="{BB962C8B-B14F-4D97-AF65-F5344CB8AC3E}">
        <p14:creationId xmlns:p14="http://schemas.microsoft.com/office/powerpoint/2010/main" val="782606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noAutofit/>
          </a:bodyPr>
          <a:lstStyle/>
          <a:p>
            <a:r>
              <a:rPr lang="en-US" sz="4000" smtClean="0"/>
              <a:t>Những triệu chứng biểu hiện bệnh lý hô hấp thường gặp</a:t>
            </a:r>
            <a:endParaRPr lang="en-US" sz="4000"/>
          </a:p>
        </p:txBody>
      </p:sp>
      <p:sp>
        <p:nvSpPr>
          <p:cNvPr id="3" name="Chỗ dành sẵn cho Nội dung 2"/>
          <p:cNvSpPr>
            <a:spLocks noGrp="1"/>
          </p:cNvSpPr>
          <p:nvPr>
            <p:ph idx="1"/>
          </p:nvPr>
        </p:nvSpPr>
        <p:spPr/>
        <p:txBody>
          <a:bodyPr>
            <a:normAutofit/>
          </a:bodyPr>
          <a:lstStyle/>
          <a:p>
            <a:pPr marL="457200" indent="-457200">
              <a:buFont typeface="+mj-lt"/>
              <a:buAutoNum type="arabicParenR"/>
            </a:pPr>
            <a:r>
              <a:rPr lang="en-US" sz="2500" smtClean="0"/>
              <a:t>Khó thở: </a:t>
            </a:r>
          </a:p>
          <a:p>
            <a:pPr marL="0" indent="0">
              <a:buNone/>
            </a:pPr>
            <a:r>
              <a:rPr lang="en-US" sz="2500" smtClean="0"/>
              <a:t>- Là tình trạng khó khăn trong việc thực hiện động tác thở của bệnh nhân </a:t>
            </a:r>
          </a:p>
          <a:p>
            <a:pPr marL="0" indent="0">
              <a:buNone/>
            </a:pPr>
            <a:r>
              <a:rPr lang="en-US" sz="2500" smtClean="0"/>
              <a:t>- Nguyên nhân khó thở: </a:t>
            </a:r>
          </a:p>
          <a:p>
            <a:r>
              <a:rPr lang="en-US" sz="2500"/>
              <a:t>D</a:t>
            </a:r>
            <a:r>
              <a:rPr lang="en-US" sz="2500" smtClean="0"/>
              <a:t>o bệnh lý hô hấp: </a:t>
            </a:r>
          </a:p>
          <a:p>
            <a:pPr>
              <a:buFont typeface="Wingdings" pitchFamily="2" charset="2"/>
              <a:buChar char="v"/>
            </a:pPr>
            <a:r>
              <a:rPr lang="en-US" sz="2500" smtClean="0"/>
              <a:t>Hẹp đường hô hấp: chèn, dị vật phế quản, u phế quản...</a:t>
            </a:r>
          </a:p>
          <a:p>
            <a:pPr>
              <a:buFont typeface="Wingdings" pitchFamily="2" charset="2"/>
              <a:buChar char="v"/>
            </a:pPr>
            <a:r>
              <a:rPr lang="en-US" sz="2500" smtClean="0"/>
              <a:t>Tổn thương phổi: Viêm phổi, ứ máu phổi...</a:t>
            </a:r>
          </a:p>
          <a:p>
            <a:r>
              <a:rPr lang="en-US" sz="2500" smtClean="0"/>
              <a:t>Ngoài đường hô hấp: suy tim, thiếu máu, ...</a:t>
            </a:r>
          </a:p>
          <a:p>
            <a:pPr marL="0" indent="0">
              <a:buNone/>
            </a:pPr>
            <a:r>
              <a:rPr lang="en-US" sz="2500" smtClean="0"/>
              <a:t>- Mức độ khó thở: gồm có 4 độ từ 1 đến 4</a:t>
            </a:r>
          </a:p>
          <a:p>
            <a:pPr marL="0" indent="0">
              <a:buNone/>
            </a:pPr>
            <a:endParaRPr lang="en-US" sz="2500"/>
          </a:p>
        </p:txBody>
      </p:sp>
    </p:spTree>
    <p:extLst>
      <p:ext uri="{BB962C8B-B14F-4D97-AF65-F5344CB8AC3E}">
        <p14:creationId xmlns:p14="http://schemas.microsoft.com/office/powerpoint/2010/main" val="272606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ội dung 2"/>
          <p:cNvSpPr>
            <a:spLocks noGrp="1"/>
          </p:cNvSpPr>
          <p:nvPr>
            <p:ph idx="1"/>
          </p:nvPr>
        </p:nvSpPr>
        <p:spPr>
          <a:xfrm>
            <a:off x="457200" y="228600"/>
            <a:ext cx="8229600" cy="5897563"/>
          </a:xfrm>
        </p:spPr>
        <p:txBody>
          <a:bodyPr>
            <a:normAutofit/>
          </a:bodyPr>
          <a:lstStyle/>
          <a:p>
            <a:pPr marL="514350" indent="-514350">
              <a:buFont typeface="+mj-lt"/>
              <a:buAutoNum type="arabicParenR" startAt="2"/>
            </a:pPr>
            <a:r>
              <a:rPr lang="en-US" sz="2500" smtClean="0"/>
              <a:t>Ho: </a:t>
            </a:r>
          </a:p>
          <a:p>
            <a:pPr marL="0" indent="0">
              <a:buNone/>
            </a:pPr>
            <a:r>
              <a:rPr lang="en-US" sz="2500" smtClean="0"/>
              <a:t>- Là động tác thở ra mạnh và đột ngột gồm 3 thời kì:</a:t>
            </a:r>
          </a:p>
          <a:p>
            <a:pPr marL="0" indent="0">
              <a:buNone/>
            </a:pPr>
            <a:r>
              <a:rPr lang="en-US" sz="2500" smtClean="0"/>
              <a:t>Hít vào sâu nhanh -&gt; thở ra nhanh mạnh -&gt; không khí bị ép trong phổi được tống ra ngoài gây ho</a:t>
            </a:r>
          </a:p>
          <a:p>
            <a:pPr marL="0" indent="0">
              <a:buNone/>
            </a:pPr>
            <a:r>
              <a:rPr lang="en-US" sz="2500" smtClean="0"/>
              <a:t>- Nguyên nhân: </a:t>
            </a:r>
          </a:p>
          <a:p>
            <a:r>
              <a:rPr lang="en-US" sz="2500" smtClean="0"/>
              <a:t>Trên đường hô hấp: Viêm họng, viêm khí quản,...</a:t>
            </a:r>
          </a:p>
          <a:p>
            <a:r>
              <a:rPr lang="en-US" sz="2500" smtClean="0"/>
              <a:t>Tim mạch: Tăng áp lực tiểu tuần hoàn, tổn thương tim mạch gây ứ trệ tuần hoàn -&gt; ho</a:t>
            </a:r>
          </a:p>
          <a:p>
            <a:r>
              <a:rPr lang="en-US" sz="2500" smtClean="0"/>
              <a:t>Xa đường hô hấp: lạnh đột ngột, tổn thương gan, ...</a:t>
            </a:r>
          </a:p>
          <a:p>
            <a:r>
              <a:rPr lang="en-US" sz="2500" smtClean="0"/>
              <a:t>Tinh thần: do rối loạn tinh thần; hiếm gặp</a:t>
            </a:r>
          </a:p>
          <a:p>
            <a:pPr marL="0" indent="0">
              <a:buNone/>
            </a:pPr>
            <a:r>
              <a:rPr lang="en-US" sz="2500" smtClean="0"/>
              <a:t>- Lâm sàng: có thể chia ra các loại ho</a:t>
            </a:r>
          </a:p>
          <a:p>
            <a:pPr marL="0" indent="0">
              <a:buNone/>
            </a:pPr>
            <a:r>
              <a:rPr lang="en-US" sz="2500" smtClean="0"/>
              <a:t>Ho có đờm, ho húng hắng, ho khan, ho thành cơn</a:t>
            </a:r>
            <a:endParaRPr lang="en-US" sz="2500"/>
          </a:p>
        </p:txBody>
      </p:sp>
    </p:spTree>
    <p:extLst>
      <p:ext uri="{BB962C8B-B14F-4D97-AF65-F5344CB8AC3E}">
        <p14:creationId xmlns:p14="http://schemas.microsoft.com/office/powerpoint/2010/main" val="2060639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ội dung 2"/>
          <p:cNvSpPr>
            <a:spLocks noGrp="1"/>
          </p:cNvSpPr>
          <p:nvPr>
            <p:ph idx="1"/>
          </p:nvPr>
        </p:nvSpPr>
        <p:spPr>
          <a:xfrm>
            <a:off x="457200" y="228600"/>
            <a:ext cx="8229600" cy="6553200"/>
          </a:xfrm>
        </p:spPr>
        <p:txBody>
          <a:bodyPr>
            <a:normAutofit/>
          </a:bodyPr>
          <a:lstStyle/>
          <a:p>
            <a:pPr marL="514350" indent="-514350">
              <a:buFont typeface="+mj-lt"/>
              <a:buAutoNum type="arabicParenR" startAt="3"/>
            </a:pPr>
            <a:r>
              <a:rPr lang="en-US" sz="2500" smtClean="0"/>
              <a:t>Khạc đờm: </a:t>
            </a:r>
          </a:p>
          <a:p>
            <a:pPr marL="0" indent="0">
              <a:buNone/>
            </a:pPr>
            <a:r>
              <a:rPr lang="en-US" sz="2500" smtClean="0"/>
              <a:t>- Đờm là các tiết ra từ hốc mũi tới phế nang và thải ra ngoài miệng</a:t>
            </a:r>
          </a:p>
          <a:p>
            <a:pPr marL="0" indent="0">
              <a:buNone/>
            </a:pPr>
            <a:r>
              <a:rPr lang="en-US" sz="2500" smtClean="0"/>
              <a:t>- Các loại đờm trên lâm sàng có thể gặp:</a:t>
            </a:r>
          </a:p>
          <a:p>
            <a:r>
              <a:rPr lang="en-US" sz="2500" smtClean="0"/>
              <a:t>Đờm thanh dịch</a:t>
            </a:r>
          </a:p>
          <a:p>
            <a:r>
              <a:rPr lang="en-US" sz="2500" smtClean="0"/>
              <a:t>Đờm nhầy</a:t>
            </a:r>
          </a:p>
          <a:p>
            <a:r>
              <a:rPr lang="en-US" sz="2500" smtClean="0"/>
              <a:t>Đờm mủ</a:t>
            </a:r>
          </a:p>
          <a:p>
            <a:r>
              <a:rPr lang="en-US" sz="2500" smtClean="0"/>
              <a:t>Đờm mủ nhầy</a:t>
            </a:r>
          </a:p>
          <a:p>
            <a:pPr marL="457200" indent="-457200">
              <a:buFont typeface="+mj-lt"/>
              <a:buAutoNum type="arabicParenR" startAt="4"/>
            </a:pPr>
            <a:r>
              <a:rPr lang="en-US" sz="2500" smtClean="0"/>
              <a:t>Ho ra máu: </a:t>
            </a:r>
          </a:p>
          <a:p>
            <a:pPr marL="0" indent="0">
              <a:buNone/>
            </a:pPr>
            <a:r>
              <a:rPr lang="en-US" sz="2500" smtClean="0"/>
              <a:t>- Là khạc ra máu trong khi ho. Máu xuất phát từ thanh quản trở xuống.</a:t>
            </a:r>
          </a:p>
          <a:p>
            <a:pPr marL="0" indent="0">
              <a:buNone/>
            </a:pPr>
            <a:r>
              <a:rPr lang="en-US" sz="2500" smtClean="0"/>
              <a:t>- Nguyên nhân: </a:t>
            </a:r>
          </a:p>
          <a:p>
            <a:r>
              <a:rPr lang="en-US" sz="2500" smtClean="0"/>
              <a:t>Ở phổi: Lao phổi,  các bệnh ở phổi,...</a:t>
            </a:r>
          </a:p>
          <a:p>
            <a:r>
              <a:rPr lang="en-US" sz="2500" smtClean="0"/>
              <a:t>Ngoài phổi: Bệnh tim mạch, tắc động mạch chủ,...</a:t>
            </a:r>
          </a:p>
          <a:p>
            <a:pPr marL="0" indent="0">
              <a:buNone/>
            </a:pPr>
            <a:endParaRPr lang="en-US" sz="2500" smtClean="0"/>
          </a:p>
        </p:txBody>
      </p:sp>
    </p:spTree>
    <p:extLst>
      <p:ext uri="{BB962C8B-B14F-4D97-AF65-F5344CB8AC3E}">
        <p14:creationId xmlns:p14="http://schemas.microsoft.com/office/powerpoint/2010/main" val="919313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ội dung 2"/>
          <p:cNvSpPr>
            <a:spLocks noGrp="1"/>
          </p:cNvSpPr>
          <p:nvPr>
            <p:ph idx="1"/>
          </p:nvPr>
        </p:nvSpPr>
        <p:spPr>
          <a:xfrm>
            <a:off x="457200" y="152400"/>
            <a:ext cx="8229600" cy="5973763"/>
          </a:xfrm>
        </p:spPr>
        <p:txBody>
          <a:bodyPr>
            <a:normAutofit/>
          </a:bodyPr>
          <a:lstStyle/>
          <a:p>
            <a:pPr marL="514350" indent="-514350">
              <a:buFont typeface="+mj-lt"/>
              <a:buAutoNum type="arabicParenR" startAt="5"/>
            </a:pPr>
            <a:r>
              <a:rPr lang="en-US" sz="2500" smtClean="0"/>
              <a:t>Các triệu chứng khác thường gặp khi mắc bệnh hô hấp:</a:t>
            </a:r>
          </a:p>
          <a:p>
            <a:pPr marL="0" indent="0">
              <a:buNone/>
            </a:pPr>
            <a:r>
              <a:rPr lang="en-US" sz="2500" smtClean="0"/>
              <a:t>- Triệu chứng toàn thân: Sốt, mệt mỏi, chán ăn</a:t>
            </a:r>
          </a:p>
          <a:p>
            <a:pPr marL="0" indent="0">
              <a:buNone/>
            </a:pPr>
            <a:r>
              <a:rPr lang="en-US" sz="2500" smtClean="0"/>
              <a:t>- Triệu chứng gợi ý tổn thương bộ máy hô hấp: </a:t>
            </a:r>
          </a:p>
          <a:p>
            <a:r>
              <a:rPr lang="en-US" sz="2500" smtClean="0"/>
              <a:t>Tổn thương đường hô hấp trên: triệu chứng ở mũi , xoang, hầu họng</a:t>
            </a:r>
          </a:p>
          <a:p>
            <a:r>
              <a:rPr lang="en-US" sz="2500" smtClean="0"/>
              <a:t>Tổn thương đường hô hấp dưới: triệu chứng ở thanh quản, phế quản, tiểu phế quản</a:t>
            </a:r>
          </a:p>
          <a:p>
            <a:r>
              <a:rPr lang="en-US" sz="2500" smtClean="0"/>
              <a:t>Tổn thương nhu mô phổi</a:t>
            </a:r>
          </a:p>
          <a:p>
            <a:pPr marL="0" indent="0">
              <a:buNone/>
            </a:pPr>
            <a:endParaRPr lang="en-US" sz="2500" smtClean="0"/>
          </a:p>
          <a:p>
            <a:pPr marL="0" indent="0">
              <a:buNone/>
            </a:pPr>
            <a:endParaRPr lang="en-US" sz="2500"/>
          </a:p>
        </p:txBody>
      </p:sp>
    </p:spTree>
    <p:extLst>
      <p:ext uri="{BB962C8B-B14F-4D97-AF65-F5344CB8AC3E}">
        <p14:creationId xmlns:p14="http://schemas.microsoft.com/office/powerpoint/2010/main" val="755601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p:txBody>
          <a:bodyPr>
            <a:normAutofit fontScale="90000"/>
          </a:bodyPr>
          <a:lstStyle/>
          <a:p>
            <a:r>
              <a:rPr lang="en-US" sz="4000" smtClean="0"/>
              <a:t>Khái niệm một số dấu hiệu bệnh lý hô hấp khi thăm khám</a:t>
            </a:r>
            <a:endParaRPr lang="en-US" sz="4000"/>
          </a:p>
        </p:txBody>
      </p:sp>
      <p:sp>
        <p:nvSpPr>
          <p:cNvPr id="3" name="Chỗ dành sẵn cho Nội dung 2"/>
          <p:cNvSpPr>
            <a:spLocks noGrp="1"/>
          </p:cNvSpPr>
          <p:nvPr>
            <p:ph idx="1"/>
          </p:nvPr>
        </p:nvSpPr>
        <p:spPr/>
        <p:txBody>
          <a:bodyPr>
            <a:normAutofit/>
          </a:bodyPr>
          <a:lstStyle/>
          <a:p>
            <a:pPr marL="514350" indent="-514350">
              <a:buFont typeface="+mj-lt"/>
              <a:buAutoNum type="arabicPeriod"/>
            </a:pPr>
            <a:r>
              <a:rPr lang="en-US" sz="2500" smtClean="0"/>
              <a:t>Các tiếng ran</a:t>
            </a:r>
          </a:p>
          <a:p>
            <a:pPr marL="0" indent="0">
              <a:buNone/>
            </a:pPr>
            <a:r>
              <a:rPr lang="en-US" sz="2500" smtClean="0"/>
              <a:t>- Những tiếng bất thường phát sinh khi có luồng không khí đi qua phế quản phế nang có nhiều tiết dịch, hoặc bị hẹp lại. Các tiếng ran đều theo hô hấp hoặc sau khi ho</a:t>
            </a:r>
          </a:p>
          <a:p>
            <a:pPr marL="0" indent="0">
              <a:buNone/>
            </a:pPr>
            <a:r>
              <a:rPr lang="en-US" sz="2500" smtClean="0"/>
              <a:t>- Phân loại: </a:t>
            </a:r>
          </a:p>
          <a:p>
            <a:r>
              <a:rPr lang="en-US" sz="2500" smtClean="0"/>
              <a:t>Ran khô</a:t>
            </a:r>
          </a:p>
          <a:p>
            <a:r>
              <a:rPr lang="en-US" sz="2500" smtClean="0"/>
              <a:t>Ran ướt hay ran bọt</a:t>
            </a:r>
          </a:p>
          <a:p>
            <a:r>
              <a:rPr lang="en-US" sz="2500" smtClean="0"/>
              <a:t>Ran nổ</a:t>
            </a:r>
          </a:p>
          <a:p>
            <a:pPr marL="0" indent="0">
              <a:buNone/>
            </a:pPr>
            <a:endParaRPr lang="en-US" sz="2500"/>
          </a:p>
        </p:txBody>
      </p:sp>
    </p:spTree>
    <p:extLst>
      <p:ext uri="{BB962C8B-B14F-4D97-AF65-F5344CB8AC3E}">
        <p14:creationId xmlns:p14="http://schemas.microsoft.com/office/powerpoint/2010/main" val="4116997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925</Words>
  <Application>Microsoft Office PowerPoint</Application>
  <PresentationFormat>On-screen Show (4:3)</PresentationFormat>
  <Paragraphs>107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Chủ đề của Office</vt:lpstr>
      <vt:lpstr>ĐẠI CƯƠNG VỀ BỆNH HÔ HẤP</vt:lpstr>
      <vt:lpstr>Mục tiêu</vt:lpstr>
      <vt:lpstr>Nhắc lại giải phẫu, chức năng, cơ chế bảo vệ hô hấp</vt:lpstr>
      <vt:lpstr>PowerPoint Presentation</vt:lpstr>
      <vt:lpstr>Những triệu chứng biểu hiện bệnh lý hô hấp thường gặp</vt:lpstr>
      <vt:lpstr>PowerPoint Presentation</vt:lpstr>
      <vt:lpstr>PowerPoint Presentation</vt:lpstr>
      <vt:lpstr>PowerPoint Presentation</vt:lpstr>
      <vt:lpstr>Khái niệm một số dấu hiệu bệnh lý hô hấp khi thăm khám</vt:lpstr>
      <vt:lpstr>PowerPoint Presentation</vt:lpstr>
      <vt:lpstr>Các bệnh lý hô hấp thường gặp</vt:lpstr>
      <vt:lpstr>Các biện pháp điều trị chung: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 trình bày của PowerPoint</dc:title>
  <dc:creator>Carcassonno</dc:creator>
  <cp:lastModifiedBy>Admin</cp:lastModifiedBy>
  <cp:revision>16</cp:revision>
  <dcterms:created xsi:type="dcterms:W3CDTF">2017-02-03T02:05:45Z</dcterms:created>
  <dcterms:modified xsi:type="dcterms:W3CDTF">2017-02-05T02:57:01Z</dcterms:modified>
</cp:coreProperties>
</file>