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60" r:id="rId2"/>
    <p:sldId id="256" r:id="rId3"/>
    <p:sldId id="257" r:id="rId4"/>
    <p:sldId id="269" r:id="rId5"/>
    <p:sldId id="258" r:id="rId6"/>
    <p:sldId id="273" r:id="rId7"/>
    <p:sldId id="259" r:id="rId8"/>
    <p:sldId id="270" r:id="rId9"/>
    <p:sldId id="271" r:id="rId10"/>
    <p:sldId id="261" r:id="rId11"/>
    <p:sldId id="262" r:id="rId12"/>
    <p:sldId id="265" r:id="rId13"/>
    <p:sldId id="272" r:id="rId14"/>
    <p:sldId id="267" r:id="rId15"/>
    <p:sldId id="268" r:id="rId16"/>
    <p:sldId id="274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306" autoAdjust="0"/>
  </p:normalViewPr>
  <p:slideViewPr>
    <p:cSldViewPr>
      <p:cViewPr>
        <p:scale>
          <a:sx n="72" d="100"/>
          <a:sy n="72" d="100"/>
        </p:scale>
        <p:origin x="-1326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D25117-89DD-42F1-9B46-7300A39CCC72}" type="datetimeFigureOut">
              <a:rPr lang="en-US" smtClean="0"/>
              <a:pPr/>
              <a:t>19/02/2017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06924F-7C0A-4ECB-8A24-AC42E59632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065481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06924F-7C0A-4ECB-8A24-AC42E5963203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79907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38CD7-B6CF-455D-9094-48F4677E2EEA}" type="datetimeFigureOut">
              <a:rPr lang="en-US" smtClean="0"/>
              <a:pPr/>
              <a:t>19/02/2017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E033F-D9F5-4F81-ACA4-7A19C615B1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387817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38CD7-B6CF-455D-9094-48F4677E2EEA}" type="datetimeFigureOut">
              <a:rPr lang="en-US" smtClean="0"/>
              <a:pPr/>
              <a:t>19/02/2017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E033F-D9F5-4F81-ACA4-7A19C615B1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352282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38CD7-B6CF-455D-9094-48F4677E2EEA}" type="datetimeFigureOut">
              <a:rPr lang="en-US" smtClean="0"/>
              <a:pPr/>
              <a:t>19/02/2017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E033F-D9F5-4F81-ACA4-7A19C615B1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882340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38CD7-B6CF-455D-9094-48F4677E2EEA}" type="datetimeFigureOut">
              <a:rPr lang="en-US" smtClean="0"/>
              <a:pPr/>
              <a:t>19/02/2017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E033F-D9F5-4F81-ACA4-7A19C615B1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70920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38CD7-B6CF-455D-9094-48F4677E2EEA}" type="datetimeFigureOut">
              <a:rPr lang="en-US" smtClean="0"/>
              <a:pPr/>
              <a:t>19/02/2017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E033F-D9F5-4F81-ACA4-7A19C615B1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228269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38CD7-B6CF-455D-9094-48F4677E2EEA}" type="datetimeFigureOut">
              <a:rPr lang="en-US" smtClean="0"/>
              <a:pPr/>
              <a:t>19/02/2017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E033F-D9F5-4F81-ACA4-7A19C615B1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8129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38CD7-B6CF-455D-9094-48F4677E2EEA}" type="datetimeFigureOut">
              <a:rPr lang="en-US" smtClean="0"/>
              <a:pPr/>
              <a:t>19/02/2017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E033F-D9F5-4F81-ACA4-7A19C615B1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220250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38CD7-B6CF-455D-9094-48F4677E2EEA}" type="datetimeFigureOut">
              <a:rPr lang="en-US" smtClean="0"/>
              <a:pPr/>
              <a:t>19/02/2017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E033F-D9F5-4F81-ACA4-7A19C615B1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248634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38CD7-B6CF-455D-9094-48F4677E2EEA}" type="datetimeFigureOut">
              <a:rPr lang="en-US" smtClean="0"/>
              <a:pPr/>
              <a:t>19/02/2017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E033F-D9F5-4F81-ACA4-7A19C615B1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14818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38CD7-B6CF-455D-9094-48F4677E2EEA}" type="datetimeFigureOut">
              <a:rPr lang="en-US" smtClean="0"/>
              <a:pPr/>
              <a:t>19/02/2017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E033F-D9F5-4F81-ACA4-7A19C615B1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574279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38CD7-B6CF-455D-9094-48F4677E2EEA}" type="datetimeFigureOut">
              <a:rPr lang="en-US" smtClean="0"/>
              <a:pPr/>
              <a:t>19/02/2017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E033F-D9F5-4F81-ACA4-7A19C615B1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866453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338CD7-B6CF-455D-9094-48F4677E2EEA}" type="datetimeFigureOut">
              <a:rPr lang="en-US" smtClean="0"/>
              <a:pPr/>
              <a:t>19/02/2017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EE033F-D9F5-4F81-ACA4-7A19C615B1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39554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381000"/>
            <a:ext cx="7772400" cy="1470025"/>
          </a:xfrm>
        </p:spPr>
        <p:txBody>
          <a:bodyPr>
            <a:normAutofit/>
          </a:bodyPr>
          <a:lstStyle/>
          <a:p>
            <a:r>
              <a:rPr lang="en-US" sz="3200" smtClean="0"/>
              <a:t/>
            </a:r>
            <a:br>
              <a:rPr lang="en-US" sz="3200" smtClean="0"/>
            </a:br>
            <a:r>
              <a:rPr lang="en-US" sz="3200" smtClean="0"/>
              <a:t>Khoa: Dược</a:t>
            </a:r>
            <a:endParaRPr lang="en-US" sz="320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71988" y="2057400"/>
            <a:ext cx="6400800" cy="3581400"/>
          </a:xfrm>
        </p:spPr>
        <p:txBody>
          <a:bodyPr>
            <a:normAutofit fontScale="77500" lnSpcReduction="20000"/>
          </a:bodyPr>
          <a:lstStyle/>
          <a:p>
            <a:r>
              <a:rPr lang="en-US" sz="8600" b="1" i="1" smtClean="0"/>
              <a:t>Sỏi mật</a:t>
            </a:r>
          </a:p>
          <a:p>
            <a:pPr algn="l"/>
            <a:r>
              <a:rPr lang="en-US" b="1" smtClean="0"/>
              <a:t>Nhóm 11:</a:t>
            </a:r>
          </a:p>
          <a:p>
            <a:endParaRPr lang="en-US" b="1" smtClean="0"/>
          </a:p>
          <a:p>
            <a:pPr algn="l"/>
            <a:r>
              <a:rPr lang="en-US" b="1" smtClean="0"/>
              <a:t>1.Trần Quang Hùng</a:t>
            </a:r>
          </a:p>
          <a:p>
            <a:pPr algn="l"/>
            <a:r>
              <a:rPr lang="en-US" b="1" smtClean="0"/>
              <a:t>2.Nguyễn Bá Huy</a:t>
            </a:r>
          </a:p>
          <a:p>
            <a:pPr algn="l"/>
            <a:r>
              <a:rPr lang="en-US" b="1" smtClean="0"/>
              <a:t>3. Trần Thị Cam</a:t>
            </a:r>
          </a:p>
          <a:p>
            <a:pPr algn="l"/>
            <a:r>
              <a:rPr lang="en-US" b="1" smtClean="0"/>
              <a:t>4. Huỳnh T Yến Hằng</a:t>
            </a:r>
          </a:p>
          <a:p>
            <a:pPr algn="l"/>
            <a:r>
              <a:rPr lang="en-US" b="1" smtClean="0"/>
              <a:t>5.Trần Châu Khánh</a:t>
            </a:r>
          </a:p>
        </p:txBody>
      </p:sp>
      <p:pic>
        <p:nvPicPr>
          <p:cNvPr id="1026" name="Picture 2" descr="Kết quả hình ảnh cho trường đại học duy tâ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71988" y="152401"/>
            <a:ext cx="6829011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Kết quả hình ảnh cho soi mậ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38599" y="2971800"/>
            <a:ext cx="4648201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01804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8534400" cy="1143000"/>
          </a:xfrm>
        </p:spPr>
        <p:txBody>
          <a:bodyPr>
            <a:normAutofit/>
          </a:bodyPr>
          <a:lstStyle/>
          <a:p>
            <a:pPr algn="l"/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Biến chứng</a:t>
            </a:r>
            <a:r>
              <a:rPr lang="en-US" sz="2800"/>
              <a:t>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5401"/>
            <a:ext cx="5105400" cy="47813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3.1  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Viêm đường mật, viêm túi mật cấp:</a:t>
            </a:r>
          </a:p>
          <a:p>
            <a:pPr marL="457200" indent="-457200">
              <a:buFontTx/>
              <a:buChar char="-"/>
            </a:pPr>
            <a:r>
              <a:rPr lang="en-US" sz="2000">
                <a:latin typeface="Times New Roman" pitchFamily="18" charset="0"/>
                <a:cs typeface="Times New Roman" pitchFamily="18" charset="0"/>
              </a:rPr>
              <a:t>Biểu hiện lâm sàng:đau bụng vùng hạ 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sườn phải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, sốt rét run, vàng da.</a:t>
            </a:r>
          </a:p>
          <a:p>
            <a:pPr marL="457200" indent="-457200">
              <a:buFontTx/>
              <a:buChar char="-"/>
            </a:pPr>
            <a:r>
              <a:rPr lang="en-US" sz="2000">
                <a:latin typeface="Times New Roman" pitchFamily="18" charset="0"/>
                <a:cs typeface="Times New Roman" pitchFamily="18" charset="0"/>
              </a:rPr>
              <a:t>Khi nhiễm trùng, thành đường mật phù nề, gây tắc, gây ứ đọng mật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>
              <a:buFontTx/>
              <a:buChar char="-"/>
            </a:pPr>
            <a:endParaRPr lang="en-US" sz="200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Tx/>
              <a:buChar char="-"/>
            </a:pPr>
            <a:endParaRPr lang="en-US" sz="200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   </a:t>
            </a:r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16226" y="3200400"/>
            <a:ext cx="5181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3.2 Viêm 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mũ đường mật, áp xe đường mật, áp xe gan:</a:t>
            </a:r>
            <a:endParaRPr lang="en-US" sz="2000"/>
          </a:p>
        </p:txBody>
      </p:sp>
      <p:sp>
        <p:nvSpPr>
          <p:cNvPr id="5" name="Rectangle 4"/>
          <p:cNvSpPr/>
          <p:nvPr/>
        </p:nvSpPr>
        <p:spPr>
          <a:xfrm>
            <a:off x="685800" y="3733800"/>
            <a:ext cx="46482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     Nhiễm trùng nặng, dẫn đến áp xe      đường mật.</a:t>
            </a:r>
          </a:p>
          <a:p>
            <a:pPr>
              <a:buFontTx/>
              <a:buChar char="-"/>
            </a:pP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     Dịch 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mật thành dịch mủ màu trắng đục, 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    biểu 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hiện sốt, mạch nhanh, bạch cầu tăng &gt;15000/mm3,…</a:t>
            </a:r>
          </a:p>
          <a:p>
            <a:pPr>
              <a:buFontTx/>
              <a:buChar char="-"/>
            </a:pP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     Nếu 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mủ đi ngược lên đường mật trong gan tạo áp xe gan, biểu hiện lâm sàng nhiễm trùng nặng, đau hạ sườn, gan lớn đau,..</a:t>
            </a:r>
          </a:p>
          <a:p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Kết quả hình ảnh cho viêm duong mậ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30956" y="533400"/>
            <a:ext cx="3060424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44488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7443" y="205730"/>
            <a:ext cx="49530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80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3.3 Viêm phúc mạc:</a:t>
            </a:r>
          </a:p>
          <a:p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1000" y="1066800"/>
            <a:ext cx="472440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en-US" smtClean="0">
                <a:latin typeface="Times New Roman" pitchFamily="18" charset="0"/>
                <a:cs typeface="Times New Roman" pitchFamily="18" charset="0"/>
              </a:rPr>
              <a:t>   Khi 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nhiễm tắc mật nhiễm trùng nặng, áp lực 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 trong 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đường mật lớn làm dãn túi mật và đường mật, dịch nhiễm trùng sẽ vào ổ bụng gây viêm phúc mạch khu trú hay toàn thể.</a:t>
            </a:r>
          </a:p>
          <a:p>
            <a:endParaRPr lang="en-US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3.4 Hội 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chứng gan thận:</a:t>
            </a:r>
          </a:p>
          <a:p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Là 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biến chứng nặng của nhiễm trùng đường mật, làm suy giảm chức năng gan, suy thận.</a:t>
            </a:r>
          </a:p>
        </p:txBody>
      </p:sp>
      <p:sp>
        <p:nvSpPr>
          <p:cNvPr id="5" name="Rectangle 4"/>
          <p:cNvSpPr/>
          <p:nvPr/>
        </p:nvSpPr>
        <p:spPr>
          <a:xfrm>
            <a:off x="457200" y="3559790"/>
            <a:ext cx="4572000" cy="67710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3.5  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Sốc nhiễm trùng, nhiễm trùng huyết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en-US">
                <a:latin typeface="Times New Roman" pitchFamily="18" charset="0"/>
                <a:cs typeface="Times New Roman" pitchFamily="18" charset="0"/>
              </a:rPr>
            </a:b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57200" y="4114800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Tx/>
              <a:buChar char="-"/>
            </a:pPr>
            <a:r>
              <a:rPr lang="en-US">
                <a:latin typeface="Times New Roman" pitchFamily="18" charset="0"/>
                <a:cs typeface="Times New Roman" pitchFamily="18" charset="0"/>
              </a:rPr>
              <a:t>Nhiễm trùng đường mật do sỏi ống mật chủ nặng gây sốc nhiễm trùng, thể hiện lâm sàng mạch nhanh trên 100 lần/ph, HA thấp, sốc cao 390 độ, rối loạn tri giác.</a:t>
            </a:r>
          </a:p>
          <a:p>
            <a:pPr>
              <a:buFontTx/>
              <a:buChar char="-"/>
            </a:pPr>
            <a:r>
              <a:rPr lang="en-US">
                <a:latin typeface="Times New Roman" pitchFamily="18" charset="0"/>
                <a:cs typeface="Times New Roman" pitchFamily="18" charset="0"/>
              </a:rPr>
              <a:t>Tìm được vi trùng trong máu: nhiễm trùng huyết.</a:t>
            </a:r>
          </a:p>
          <a:p>
            <a:endParaRPr lang="en-US"/>
          </a:p>
        </p:txBody>
      </p:sp>
      <p:pic>
        <p:nvPicPr>
          <p:cNvPr id="5122" name="Picture 2" descr="Kết quả hình ảnh cho viêm phúc mạc do sỏi mậ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04800"/>
            <a:ext cx="3352800" cy="2329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Kết quả hình ảnh cho viêm phúc mạc do sỏi mậ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18062" y="2819400"/>
            <a:ext cx="4325938" cy="349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07132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7383" y="33337"/>
            <a:ext cx="4267200" cy="792162"/>
          </a:xfrm>
        </p:spPr>
        <p:txBody>
          <a:bodyPr>
            <a:normAutofit/>
          </a:bodyPr>
          <a:lstStyle/>
          <a:p>
            <a:pPr algn="l"/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4 Điều 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trị: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7620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4.1 Điều 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trị triệu chứng:</a:t>
            </a:r>
          </a:p>
          <a:p>
            <a:pPr>
              <a:buFontTx/>
              <a:buChar char="-"/>
            </a:pPr>
            <a:r>
              <a:rPr lang="en-US" sz="2000">
                <a:latin typeface="Times New Roman" pitchFamily="18" charset="0"/>
                <a:cs typeface="Times New Roman" pitchFamily="18" charset="0"/>
              </a:rPr>
              <a:t>Chế độ ăn: kiêng mỡ, giảm calo,…</a:t>
            </a:r>
          </a:p>
          <a:p>
            <a:pPr>
              <a:buFontTx/>
              <a:buChar char="-"/>
            </a:pPr>
            <a:r>
              <a:rPr lang="en-US" sz="2000">
                <a:latin typeface="Times New Roman" pitchFamily="18" charset="0"/>
                <a:cs typeface="Times New Roman" pitchFamily="18" charset="0"/>
              </a:rPr>
              <a:t>Kháng sinh: dựa vào KS đồ</a:t>
            </a:r>
          </a:p>
          <a:p>
            <a:pPr marL="0" indent="0">
              <a:buNone/>
            </a:pPr>
            <a:r>
              <a:rPr lang="en-US" sz="2000">
                <a:latin typeface="Times New Roman" pitchFamily="18" charset="0"/>
                <a:cs typeface="Times New Roman" pitchFamily="18" charset="0"/>
              </a:rPr>
              <a:t>+ Colistin</a:t>
            </a:r>
          </a:p>
          <a:p>
            <a:pPr marL="0" indent="0">
              <a:buNone/>
            </a:pPr>
            <a:r>
              <a:rPr lang="en-US" sz="2000">
                <a:latin typeface="Times New Roman" pitchFamily="18" charset="0"/>
                <a:cs typeface="Times New Roman" pitchFamily="18" charset="0"/>
              </a:rPr>
              <a:t>+ Cephalosporin</a:t>
            </a:r>
          </a:p>
          <a:p>
            <a:pPr marL="0" indent="0">
              <a:buNone/>
            </a:pPr>
            <a:r>
              <a:rPr lang="en-US" sz="2000">
                <a:latin typeface="Times New Roman" pitchFamily="18" charset="0"/>
                <a:cs typeface="Times New Roman" pitchFamily="18" charset="0"/>
              </a:rPr>
              <a:t>+ Aminocid</a:t>
            </a:r>
          </a:p>
          <a:p>
            <a:pPr marL="0" indent="0">
              <a:buNone/>
            </a:pPr>
            <a:r>
              <a:rPr lang="en-US" sz="200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Ampicillin</a:t>
            </a:r>
            <a:endParaRPr lang="en-US" sz="200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000">
                <a:latin typeface="Times New Roman" pitchFamily="18" charset="0"/>
                <a:cs typeface="Times New Roman" pitchFamily="18" charset="0"/>
              </a:rPr>
              <a:t>+ Gentamycin</a:t>
            </a:r>
          </a:p>
          <a:p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1000" y="3670376"/>
            <a:ext cx="525780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/>
              <a:t>-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Giãn cơ, giảm co thắt: atropin, papaverin.</a:t>
            </a:r>
          </a:p>
          <a:p>
            <a:r>
              <a:rPr lang="en-US" sz="2000">
                <a:latin typeface="Times New Roman" pitchFamily="18" charset="0"/>
                <a:cs typeface="Times New Roman" pitchFamily="18" charset="0"/>
              </a:rPr>
              <a:t>-Thuốc lợi mật: Sulphatmagnesie, sobitol, actiso.</a:t>
            </a:r>
          </a:p>
          <a:p>
            <a:endParaRPr lang="en-US" sz="200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Kết quả hình ảnh cho ampicill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81600" y="693254"/>
            <a:ext cx="35052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Kết quả hình ảnh cho papaveri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62601" y="3979405"/>
            <a:ext cx="3124200" cy="2705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03591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0696" y="897834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4.2) Thuốc tan sỏi:</a:t>
            </a:r>
          </a:p>
          <a:p>
            <a:pPr marL="0" indent="0">
              <a:buNone/>
            </a:pP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Chỉ 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định: </a:t>
            </a:r>
          </a:p>
          <a:p>
            <a:pPr marL="0" indent="0">
              <a:buNone/>
            </a:pPr>
            <a:r>
              <a:rPr lang="en-US" sz="2000">
                <a:latin typeface="Times New Roman" pitchFamily="18" charset="0"/>
                <a:cs typeface="Times New Roman" pitchFamily="18" charset="0"/>
              </a:rPr>
              <a:t>+ Sỏi nhỏ dưới 2cm chưa bị canxi hóa.</a:t>
            </a:r>
          </a:p>
          <a:p>
            <a:pPr marL="0" indent="0">
              <a:buNone/>
            </a:pPr>
            <a:r>
              <a:rPr lang="en-US" sz="2000">
                <a:latin typeface="Times New Roman" pitchFamily="18" charset="0"/>
                <a:cs typeface="Times New Roman" pitchFamily="18" charset="0"/>
              </a:rPr>
              <a:t>+  BN không thể mổ .</a:t>
            </a:r>
          </a:p>
          <a:p>
            <a:pPr marL="0" indent="0">
              <a:buNone/>
            </a:pPr>
            <a:r>
              <a:rPr lang="en-US" sz="2000">
                <a:latin typeface="Times New Roman" pitchFamily="18" charset="0"/>
                <a:cs typeface="Times New Roman" pitchFamily="18" charset="0"/>
              </a:rPr>
              <a:t>+ Phòng tái phát sau mổ.</a:t>
            </a:r>
          </a:p>
          <a:p>
            <a:pPr marL="0" indent="0">
              <a:buNone/>
            </a:pPr>
            <a:r>
              <a:rPr lang="en-US" sz="2000">
                <a:latin typeface="Times New Roman" pitchFamily="18" charset="0"/>
                <a:cs typeface="Times New Roman" pitchFamily="18" charset="0"/>
              </a:rPr>
              <a:t>Ví dụ: 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Chenodeoxycholic 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acid, 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ursodeoxycholic</a:t>
            </a:r>
            <a:endParaRPr lang="en-US" sz="200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00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>
              <a:buNone/>
            </a:pPr>
            <a:endParaRPr lang="en-US"/>
          </a:p>
        </p:txBody>
      </p:sp>
      <p:pic>
        <p:nvPicPr>
          <p:cNvPr id="4" name="Picture 4" descr="Kết quả hình ảnh cho ursodeoxycholic aci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810000"/>
            <a:ext cx="2990850" cy="2333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Kết quả hình ảnh cho thuoc chenodeoxycholic aci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" y="3934063"/>
            <a:ext cx="4219575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65319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048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4.3) Phẫu thuật nội soi:</a:t>
            </a:r>
          </a:p>
          <a:p>
            <a:pPr marL="0" indent="0">
              <a:buNone/>
            </a:pPr>
            <a:r>
              <a:rPr lang="en-US"/>
              <a:t> 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Chỉ định:</a:t>
            </a:r>
          </a:p>
          <a:p>
            <a:pPr>
              <a:buFontTx/>
              <a:buChar char="-"/>
            </a:pPr>
            <a:r>
              <a:rPr lang="en-US" sz="2000">
                <a:latin typeface="Times New Roman" pitchFamily="18" charset="0"/>
                <a:cs typeface="Times New Roman" pitchFamily="18" charset="0"/>
              </a:rPr>
              <a:t>Sỏi túi mật và sỏi OMC</a:t>
            </a:r>
          </a:p>
          <a:p>
            <a:pPr>
              <a:buFontTx/>
              <a:buChar char="-"/>
            </a:pPr>
            <a:r>
              <a:rPr lang="en-US" sz="2000">
                <a:latin typeface="Times New Roman" pitchFamily="18" charset="0"/>
                <a:cs typeface="Times New Roman" pitchFamily="18" charset="0"/>
              </a:rPr>
              <a:t>Sỏi OMC có khi không lay qua nội soi mộc tụy ngược dòng</a:t>
            </a:r>
          </a:p>
          <a:p>
            <a:pPr>
              <a:buFontTx/>
              <a:buChar char="-"/>
            </a:pPr>
            <a:r>
              <a:rPr lang="en-US" sz="2000">
                <a:latin typeface="Times New Roman" pitchFamily="18" charset="0"/>
                <a:cs typeface="Times New Roman" pitchFamily="18" charset="0"/>
              </a:rPr>
              <a:t>Sỏi OMC có kèm tỏi trong gan</a:t>
            </a:r>
          </a:p>
          <a:p>
            <a:pPr marL="0" indent="0">
              <a:buNone/>
            </a:pPr>
            <a:r>
              <a:rPr lang="en-US" sz="2000">
                <a:latin typeface="Times New Roman" pitchFamily="18" charset="0"/>
                <a:cs typeface="Times New Roman" pitchFamily="18" charset="0"/>
              </a:rPr>
              <a:t> Ưu điểm:</a:t>
            </a:r>
          </a:p>
          <a:p>
            <a:pPr>
              <a:buFontTx/>
              <a:buChar char="-"/>
            </a:pPr>
            <a:r>
              <a:rPr lang="en-US" sz="2000">
                <a:latin typeface="Times New Roman" pitchFamily="18" charset="0"/>
                <a:cs typeface="Times New Roman" pitchFamily="18" charset="0"/>
              </a:rPr>
              <a:t>Phục hồi sớm.</a:t>
            </a:r>
          </a:p>
          <a:p>
            <a:pPr>
              <a:buFontTx/>
              <a:buChar char="-"/>
            </a:pPr>
            <a:r>
              <a:rPr lang="en-US" sz="2000">
                <a:latin typeface="Times New Roman" pitchFamily="18" charset="0"/>
                <a:cs typeface="Times New Roman" pitchFamily="18" charset="0"/>
              </a:rPr>
              <a:t>Ít đau, ít dính sau mổ, vết mổ.</a:t>
            </a:r>
          </a:p>
          <a:p>
            <a:pPr>
              <a:buFontTx/>
              <a:buChar char="-"/>
            </a:pPr>
            <a:r>
              <a:rPr lang="en-US" sz="2000">
                <a:latin typeface="Times New Roman" pitchFamily="18" charset="0"/>
                <a:cs typeface="Times New Roman" pitchFamily="18" charset="0"/>
              </a:rPr>
              <a:t>Giảm tỉ lệ biến chứng.</a:t>
            </a:r>
          </a:p>
          <a:p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6" name="Picture 4" descr="Kết quả hình ảnh cho phẫu thuật nội soi sỏi túi mậ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362200"/>
            <a:ext cx="3810000" cy="3829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95191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399"/>
            <a:ext cx="3276600" cy="6334539"/>
          </a:xfrm>
        </p:spPr>
        <p:txBody>
          <a:bodyPr>
            <a:normAutofit/>
          </a:bodyPr>
          <a:lstStyle/>
          <a:p>
            <a:pPr marL="0" indent="0">
              <a:buNone/>
              <a:tabLst>
                <a:tab pos="795338" algn="l"/>
              </a:tabLst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4.4) Phá sỏi bằng siêu âm lase, cơ học</a:t>
            </a:r>
          </a:p>
          <a:p>
            <a:pPr marL="0" indent="0">
              <a:buNone/>
            </a:pPr>
            <a:r>
              <a:rPr lang="en-US"/>
              <a:t>- 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Chỉ định: Sỏi OMC, ống gan chung đường kính không quá 20mm, ít sỏi.</a:t>
            </a:r>
          </a:p>
          <a:p>
            <a:pPr marL="0" indent="0">
              <a:buNone/>
            </a:pPr>
            <a:r>
              <a:rPr lang="en-US" sz="2000">
                <a:latin typeface="Times New Roman" pitchFamily="18" charset="0"/>
                <a:cs typeface="Times New Roman" pitchFamily="18" charset="0"/>
              </a:rPr>
              <a:t>- Tán sỏi điện thủy lực: phát ra tia lửa điện ở đầu dây </a:t>
            </a:r>
          </a:p>
          <a:p>
            <a:pPr marL="0" indent="0">
              <a:buNone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4.5) Phẫu thuật truyền thống:</a:t>
            </a:r>
          </a:p>
          <a:p>
            <a:pPr marL="0" indent="0">
              <a:buNone/>
            </a:pP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- Nguyên 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tắc: lấy sỏi, bơm rửa làm sạch sỏi, kiểm tra dẫn lưu Kehr.</a:t>
            </a:r>
          </a:p>
          <a:p>
            <a:pPr marL="0" indent="0">
              <a:buNone/>
            </a:pP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- Mục 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đích dẫn lưu:  giảm áp lực đường mật, giảm nhiễm trùng, kiểm tra hệ mật sau mổ.</a:t>
            </a:r>
          </a:p>
          <a:p>
            <a:pPr>
              <a:buFontTx/>
              <a:buChar char="-"/>
            </a:pPr>
            <a:endParaRPr lang="en-US" sz="2000">
              <a:latin typeface="Times New Roman" pitchFamily="18" charset="0"/>
              <a:cs typeface="Times New Roman" pitchFamily="18" charset="0"/>
            </a:endParaRPr>
          </a:p>
          <a:p>
            <a:endParaRPr lang="en-US"/>
          </a:p>
        </p:txBody>
      </p:sp>
      <p:pic>
        <p:nvPicPr>
          <p:cNvPr id="14338" name="Picture 2" descr="Hình ảnh có liên qu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52400"/>
            <a:ext cx="449580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Kết quả hình ảnh cho mở omc lấy sỏ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352800"/>
            <a:ext cx="4343400" cy="3134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38321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4" name="Picture 4" descr="Kết quả hình ảnh cho slide thank yo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52400"/>
            <a:ext cx="9144000" cy="676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2980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28600"/>
            <a:ext cx="8196943" cy="6096000"/>
          </a:xfrm>
        </p:spPr>
        <p:txBody>
          <a:bodyPr>
            <a:normAutofit/>
          </a:bodyPr>
          <a:lstStyle/>
          <a:p>
            <a:pPr algn="l"/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endPara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vi-VN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1.1 Định n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ghĩa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l"/>
            <a:r>
              <a:rPr lang="vi-VN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Sỏi mật (Gallstones Cholelithiasis) là bệnh gây ra do có sự hình thành và hiện</a:t>
            </a:r>
          </a:p>
          <a:p>
            <a:pPr algn="l"/>
            <a:r>
              <a:rPr lang="vi-VN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diện của những viên sỏi (nhỏ, to hoặc sỏi bùn) nằm trong lòng đường mật</a:t>
            </a:r>
          </a:p>
          <a:p>
            <a:pPr algn="l"/>
            <a:r>
              <a:rPr lang="vi-VN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(trong gan, ngoài gan hoặc túi mật).</a:t>
            </a:r>
            <a:endParaRPr lang="en-US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l">
              <a:buFont typeface="Wingdings" pitchFamily="2" charset="2"/>
              <a:buChar char="q"/>
            </a:pP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0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:</a:t>
            </a:r>
            <a:endParaRPr lang="en-US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en-US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en-US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en-US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Kết quả hình ảnh cho soi mậ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" y="3276600"/>
            <a:ext cx="39624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Kết quả hình ảnh cho sỏi đường mậ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124200"/>
            <a:ext cx="34671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5581650" y="2209800"/>
            <a:ext cx="2819400" cy="6858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Sỏi đường mật: nằm trong ống mật chủ, ống gan chung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00100" y="2660374"/>
            <a:ext cx="3886200" cy="4572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Tx/>
              <a:buChar char="-"/>
            </a:pPr>
            <a:r>
              <a:rPr lang="en-US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Sỏi túi mật : sỏi nằm trong túi mật .</a:t>
            </a:r>
            <a:endParaRPr lang="en-US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02662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Triệu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chứng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2.1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Lâm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sàng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>
              <a:buNone/>
            </a:pP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Sỏi ống mật chủ có thể không có triệu chứng, hay có cơn đau kiểu gan mật</a:t>
            </a:r>
          </a:p>
          <a:p>
            <a:pPr marL="0" indent="0">
              <a:buNone/>
            </a:pP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do tắc mật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Wingdings" pitchFamily="2" charset="2"/>
              <a:buChar char="q"/>
            </a:pP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-     </a:t>
            </a:r>
            <a:r>
              <a:rPr lang="vi-VN" sz="2000" smtClean="0">
                <a:latin typeface="Times New Roman" pitchFamily="18" charset="0"/>
                <a:cs typeface="Times New Roman" pitchFamily="18" charset="0"/>
              </a:rPr>
              <a:t>Đau bụng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Sốt </a:t>
            </a:r>
            <a:r>
              <a:rPr lang="vi-VN" sz="2000" smtClean="0">
                <a:latin typeface="Times New Roman" pitchFamily="18" charset="0"/>
                <a:cs typeface="Times New Roman" pitchFamily="18" charset="0"/>
              </a:rPr>
              <a:t>rét run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vi-VN" sz="2000" smtClean="0">
                <a:latin typeface="Times New Roman" pitchFamily="18" charset="0"/>
                <a:cs typeface="Times New Roman" pitchFamily="18" charset="0"/>
              </a:rPr>
              <a:t>Vàng da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Ba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triệu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Charcot. </a:t>
            </a:r>
            <a:r>
              <a:rPr lang="vi-VN" sz="2000" dirty="0" smtClean="0">
                <a:latin typeface="+mj-lt"/>
                <a:cs typeface="Times New Roman" pitchFamily="18" charset="0"/>
              </a:rPr>
              <a:t>Ngoài tam chứng Charcot, bệnh nhân còn có một số triệu chứng</a:t>
            </a:r>
            <a:r>
              <a:rPr lang="en-US" sz="2000" dirty="0" smtClean="0">
                <a:latin typeface="+mj-lt"/>
                <a:cs typeface="Times New Roman" pitchFamily="18" charset="0"/>
              </a:rPr>
              <a:t> </a:t>
            </a:r>
            <a:r>
              <a:rPr lang="vi-VN" sz="2000" dirty="0" smtClean="0">
                <a:latin typeface="+mj-lt"/>
                <a:cs typeface="Times New Roman" pitchFamily="18" charset="0"/>
              </a:rPr>
              <a:t>khác như buồn nôn, nước tiểu sậm màu, ngứa và phân bạc màu (phân cò).</a:t>
            </a:r>
            <a:endParaRPr lang="en-US" sz="2000" dirty="0" smtClean="0">
              <a:latin typeface="+mj-lt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2000" dirty="0" err="1" smtClean="0">
                <a:latin typeface="+mj-lt"/>
                <a:cs typeface="Times New Roman" pitchFamily="18" charset="0"/>
              </a:rPr>
              <a:t>Khám</a:t>
            </a:r>
            <a:r>
              <a:rPr lang="en-US" sz="2000" dirty="0" smtClean="0">
                <a:latin typeface="+mj-lt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+mj-lt"/>
                <a:cs typeface="Times New Roman" pitchFamily="18" charset="0"/>
              </a:rPr>
              <a:t>thực</a:t>
            </a:r>
            <a:r>
              <a:rPr lang="en-US" sz="2000" dirty="0" smtClean="0">
                <a:latin typeface="+mj-lt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+mj-lt"/>
                <a:cs typeface="Times New Roman" pitchFamily="18" charset="0"/>
              </a:rPr>
              <a:t>thể</a:t>
            </a:r>
            <a:r>
              <a:rPr lang="en-US" sz="2000" dirty="0" smtClean="0">
                <a:latin typeface="+mj-lt"/>
                <a:cs typeface="Times New Roman" pitchFamily="18" charset="0"/>
              </a:rPr>
              <a:t>:</a:t>
            </a:r>
          </a:p>
          <a:p>
            <a:pPr marL="0" indent="0">
              <a:buNone/>
            </a:pPr>
            <a:r>
              <a:rPr lang="en-US" sz="2000" dirty="0" smtClean="0">
                <a:latin typeface="+mj-lt"/>
                <a:cs typeface="Times New Roman" pitchFamily="18" charset="0"/>
              </a:rPr>
              <a:t>- </a:t>
            </a:r>
            <a:r>
              <a:rPr lang="en-US" sz="2000" dirty="0">
                <a:latin typeface="+mj-lt"/>
                <a:cs typeface="Times New Roman" pitchFamily="18" charset="0"/>
              </a:rPr>
              <a:t> </a:t>
            </a:r>
            <a:r>
              <a:rPr lang="en-US" sz="2000" dirty="0" smtClean="0">
                <a:latin typeface="+mj-lt"/>
                <a:cs typeface="Times New Roman" pitchFamily="18" charset="0"/>
              </a:rPr>
              <a:t>    </a:t>
            </a:r>
            <a:r>
              <a:rPr lang="vi-VN" sz="2000" dirty="0" smtClean="0">
                <a:latin typeface="+mj-lt"/>
                <a:cs typeface="Times New Roman" pitchFamily="18" charset="0"/>
              </a:rPr>
              <a:t>Ấn chẩn đau vùng thượng vị </a:t>
            </a:r>
            <a:r>
              <a:rPr lang="vi-VN" sz="2000" smtClean="0">
                <a:latin typeface="+mj-lt"/>
                <a:cs typeface="Times New Roman" pitchFamily="18" charset="0"/>
              </a:rPr>
              <a:t>và </a:t>
            </a:r>
            <a:r>
              <a:rPr lang="vi-VN" sz="2000" smtClean="0">
                <a:latin typeface="+mj-lt"/>
                <a:cs typeface="Times New Roman" pitchFamily="18" charset="0"/>
              </a:rPr>
              <a:t>hạ</a:t>
            </a:r>
            <a:r>
              <a:rPr lang="en-US" sz="2000" smtClean="0">
                <a:latin typeface="+mj-lt"/>
                <a:cs typeface="Times New Roman" pitchFamily="18" charset="0"/>
              </a:rPr>
              <a:t> </a:t>
            </a:r>
            <a:r>
              <a:rPr lang="vi-VN" sz="2000" smtClean="0">
                <a:latin typeface="+mj-lt"/>
                <a:cs typeface="Times New Roman" pitchFamily="18" charset="0"/>
              </a:rPr>
              <a:t>sườn </a:t>
            </a:r>
            <a:r>
              <a:rPr lang="vi-VN" sz="2000" dirty="0" smtClean="0">
                <a:latin typeface="+mj-lt"/>
                <a:cs typeface="Times New Roman" pitchFamily="18" charset="0"/>
              </a:rPr>
              <a:t>phải và nhiều nhất là vùng</a:t>
            </a:r>
          </a:p>
          <a:p>
            <a:pPr marL="0" indent="0">
              <a:buNone/>
            </a:pPr>
            <a:r>
              <a:rPr lang="en-US" sz="2000" smtClean="0">
                <a:latin typeface="+mj-lt"/>
                <a:cs typeface="Times New Roman" pitchFamily="18" charset="0"/>
              </a:rPr>
              <a:t>-     T</a:t>
            </a:r>
            <a:r>
              <a:rPr lang="vi-VN" sz="2000" smtClean="0">
                <a:latin typeface="+mj-lt"/>
                <a:cs typeface="Times New Roman" pitchFamily="18" charset="0"/>
              </a:rPr>
              <a:t>am </a:t>
            </a:r>
            <a:r>
              <a:rPr lang="vi-VN" sz="2000" dirty="0" smtClean="0">
                <a:latin typeface="+mj-lt"/>
                <a:cs typeface="Times New Roman" pitchFamily="18" charset="0"/>
              </a:rPr>
              <a:t>giác Chauffard – Rivet</a:t>
            </a:r>
            <a:endParaRPr lang="en-US" sz="2000" dirty="0" smtClean="0">
              <a:latin typeface="+mj-lt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Sốt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Vàng da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22073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0050" y="228600"/>
            <a:ext cx="4857750" cy="5715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vi-VN" sz="2400">
                <a:latin typeface="Times New Roman" pitchFamily="18" charset="0"/>
                <a:cs typeface="Times New Roman" pitchFamily="18" charset="0"/>
              </a:rPr>
              <a:t>1.2 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smtClean="0">
                <a:latin typeface="Times New Roman" pitchFamily="18" charset="0"/>
                <a:cs typeface="Times New Roman" pitchFamily="18" charset="0"/>
              </a:rPr>
              <a:t>Nguyên </a:t>
            </a:r>
            <a:r>
              <a:rPr lang="vi-VN" sz="2400">
                <a:latin typeface="Times New Roman" pitchFamily="18" charset="0"/>
                <a:cs typeface="Times New Roman" pitchFamily="18" charset="0"/>
              </a:rPr>
              <a:t>nhân và cơ chế bệnh sinh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60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vi-VN" sz="2400">
                <a:latin typeface="Times New Roman" pitchFamily="18" charset="0"/>
                <a:cs typeface="Times New Roman" pitchFamily="18" charset="0"/>
              </a:rPr>
              <a:t>Sỏi cholesterol</a:t>
            </a:r>
            <a:r>
              <a:rPr lang="vi-VN" sz="200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US" sz="2000">
                <a:latin typeface="Times New Roman" pitchFamily="18" charset="0"/>
                <a:cs typeface="Times New Roman" pitchFamily="18" charset="0"/>
              </a:rPr>
              <a:t>Cơ chế bệnh sinh :</a:t>
            </a:r>
          </a:p>
          <a:p>
            <a:pPr marL="0" indent="0">
              <a:buNone/>
            </a:pPr>
            <a:r>
              <a:rPr lang="en-US" sz="2000">
                <a:latin typeface="Times New Roman" pitchFamily="18" charset="0"/>
                <a:cs typeface="Times New Roman" pitchFamily="18" charset="0"/>
              </a:rPr>
              <a:t>-    D</a:t>
            </a:r>
            <a:r>
              <a:rPr lang="vi-VN" sz="2000">
                <a:latin typeface="Times New Roman" pitchFamily="18" charset="0"/>
                <a:cs typeface="Times New Roman" pitchFamily="18" charset="0"/>
              </a:rPr>
              <a:t>o tuổi tác, ăn nhiều thức ăn có hàm lượng </a:t>
            </a:r>
            <a:r>
              <a:rPr lang="vi-VN" sz="2000" smtClean="0">
                <a:latin typeface="Times New Roman" pitchFamily="18" charset="0"/>
                <a:cs typeface="Times New Roman" pitchFamily="18" charset="0"/>
              </a:rPr>
              <a:t>cholester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rol</a:t>
            </a:r>
            <a:endParaRPr lang="en-US" sz="200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00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Sỏi sắc tố: </a:t>
            </a:r>
          </a:p>
          <a:p>
            <a:pPr marL="0" indent="0">
              <a:buNone/>
            </a:pPr>
            <a:r>
              <a:rPr lang="en-US" sz="2000">
                <a:latin typeface="Times New Roman" pitchFamily="18" charset="0"/>
                <a:cs typeface="Times New Roman" pitchFamily="18" charset="0"/>
              </a:rPr>
              <a:t>-    D</a:t>
            </a:r>
            <a:r>
              <a:rPr lang="vi-VN" sz="2000">
                <a:latin typeface="Times New Roman" pitchFamily="18" charset="0"/>
                <a:cs typeface="Times New Roman" pitchFamily="18" charset="0"/>
              </a:rPr>
              <a:t>uổi tác, ăn thiếu chất béo và protein, ứ đọng dịch mật,</a:t>
            </a:r>
          </a:p>
          <a:p>
            <a:pPr marL="0" indent="0">
              <a:buNone/>
            </a:pPr>
            <a:r>
              <a:rPr lang="vi-VN" sz="2000">
                <a:latin typeface="Times New Roman" pitchFamily="18" charset="0"/>
                <a:cs typeface="Times New Roman" pitchFamily="18" charset="0"/>
              </a:rPr>
              <a:t>mật nhiễm trùng hoặc nhiễm k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í</a:t>
            </a:r>
            <a:r>
              <a:rPr lang="vi-VN" sz="2000">
                <a:latin typeface="Times New Roman" pitchFamily="18" charset="0"/>
                <a:cs typeface="Times New Roman" pitchFamily="18" charset="0"/>
              </a:rPr>
              <a:t> sinh trùng, xơ gan, bệnh tán</a:t>
            </a:r>
          </a:p>
          <a:p>
            <a:pPr marL="0" indent="0">
              <a:buNone/>
            </a:pPr>
            <a:r>
              <a:rPr lang="vi-VN" sz="2000">
                <a:latin typeface="Times New Roman" pitchFamily="18" charset="0"/>
                <a:cs typeface="Times New Roman" pitchFamily="18" charset="0"/>
              </a:rPr>
              <a:t>huyết, thiếu máu Địa Trung Hải, thiếu máu hồng cầu </a:t>
            </a:r>
            <a:r>
              <a:rPr lang="vi-VN" sz="2000" smtClean="0">
                <a:latin typeface="Times New Roman" pitchFamily="18" charset="0"/>
                <a:cs typeface="Times New Roman" pitchFamily="18" charset="0"/>
              </a:rPr>
              <a:t>liềm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>
              <a:latin typeface="Times New Roman" pitchFamily="18" charset="0"/>
              <a:cs typeface="Times New Roman" pitchFamily="18" charset="0"/>
            </a:endParaRPr>
          </a:p>
          <a:p>
            <a:endParaRPr lang="en-US" sz="2000">
              <a:latin typeface="Times New Roman" pitchFamily="18" charset="0"/>
              <a:cs typeface="Times New Roman" pitchFamily="18" charset="0"/>
            </a:endParaRPr>
          </a:p>
          <a:p>
            <a:endParaRPr lang="en-US" sz="2000">
              <a:latin typeface="Times New Roman" pitchFamily="18" charset="0"/>
              <a:cs typeface="Times New Roman" pitchFamily="18" charset="0"/>
            </a:endParaRPr>
          </a:p>
          <a:p>
            <a:endParaRPr lang="en-US"/>
          </a:p>
        </p:txBody>
      </p:sp>
      <p:pic>
        <p:nvPicPr>
          <p:cNvPr id="3074" name="Picture 2" descr="Kết quả hình ảnh cho sỏi cholesterol túi mậ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42915" y="609600"/>
            <a:ext cx="3657601" cy="2166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Kết quả hình ảnh cho sỏi sắc tố mậ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42915" y="3048000"/>
            <a:ext cx="3657601" cy="2276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48024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304800"/>
            <a:ext cx="8708570" cy="58213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2.2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Cận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lâm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sàng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2.2.1.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cận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lâm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sàng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FontTx/>
              <a:buChar char="-"/>
            </a:pP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Bilirubin huyết thanh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 Bilirubin tăng &gt; 3mg/dl,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trung bình từ 9mg/dl –15mg/dl, nhưng hiếm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Tx/>
              <a:buChar char="-"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vi-VN" sz="2000" smtClean="0">
                <a:latin typeface="Times New Roman" pitchFamily="18" charset="0"/>
                <a:cs typeface="Times New Roman" pitchFamily="18" charset="0"/>
              </a:rPr>
              <a:t>hi 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Phosphatase lên </a:t>
            </a:r>
            <a:r>
              <a:rPr lang="vi-VN" sz="2000" smtClean="0">
                <a:latin typeface="Times New Roman" pitchFamily="18" charset="0"/>
                <a:cs typeface="Times New Roman" pitchFamily="18" charset="0"/>
              </a:rPr>
              <a:t>đến 15mg/dl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smtClean="0">
                <a:latin typeface="Times New Roman" pitchFamily="18" charset="0"/>
                <a:cs typeface="Times New Roman" pitchFamily="18" charset="0"/>
              </a:rPr>
              <a:t>cũng tăng 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trong sỏi ống mật chủ.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Bạch cầu tăng cao tùy theo mức độ nhiễm trùng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Amylase huyết thanh nên làm để phát hiện có viêm tụy kèm theo do sỏi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kẹt ở đoạn cuối ống mật chủ.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Men gan cũng </a:t>
            </a:r>
            <a:r>
              <a:rPr lang="vi-VN" sz="2000" smtClean="0">
                <a:latin typeface="Times New Roman" pitchFamily="18" charset="0"/>
                <a:cs typeface="Times New Roman" pitchFamily="18" charset="0"/>
              </a:rPr>
              <a:t>tăng nhẹ</a:t>
            </a:r>
            <a:endParaRPr lang="en-US" sz="19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lang="en-US" sz="19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19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Hình ảnh có liên qu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429000"/>
            <a:ext cx="3352800" cy="2876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83312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9144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vi-VN" sz="1800">
                <a:latin typeface="Times New Roman" pitchFamily="18" charset="0"/>
                <a:cs typeface="Times New Roman" pitchFamily="18" charset="0"/>
              </a:rPr>
              <a:t>2.2.2. </a:t>
            </a:r>
            <a:r>
              <a:rPr lang="vi-VN" sz="2400">
                <a:latin typeface="Times New Roman" pitchFamily="18" charset="0"/>
                <a:cs typeface="Times New Roman" pitchFamily="18" charset="0"/>
              </a:rPr>
              <a:t>Chẩn đoán hình ảnh:</a:t>
            </a:r>
            <a:endParaRPr lang="vi-VN" sz="200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180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. Siêu âm:</a:t>
            </a:r>
          </a:p>
          <a:p>
            <a:pPr marL="0" indent="0">
              <a:buNone/>
            </a:pPr>
            <a:r>
              <a:rPr lang="en-US" sz="200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2000">
                <a:latin typeface="Times New Roman" pitchFamily="18" charset="0"/>
                <a:cs typeface="Times New Roman" pitchFamily="18" charset="0"/>
              </a:rPr>
              <a:t>Siêu âm sẽ giúp thấy được sỏi, xác định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>
                <a:latin typeface="Times New Roman" pitchFamily="18" charset="0"/>
                <a:cs typeface="Times New Roman" pitchFamily="18" charset="0"/>
              </a:rPr>
              <a:t>được kích thước và vị trí của sỏi. Siêu âm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>
                <a:latin typeface="Times New Roman" pitchFamily="18" charset="0"/>
                <a:cs typeface="Times New Roman" pitchFamily="18" charset="0"/>
              </a:rPr>
              <a:t>cũng cho thấy hình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>
                <a:latin typeface="Times New Roman" pitchFamily="18" charset="0"/>
                <a:cs typeface="Times New Roman" pitchFamily="18" charset="0"/>
              </a:rPr>
              <a:t>ảnh dãn đường mật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>
                <a:latin typeface="Times New Roman" pitchFamily="18" charset="0"/>
                <a:cs typeface="Times New Roman" pitchFamily="18" charset="0"/>
              </a:rPr>
              <a:t>ngoài gan và trong gan, đây là một dấu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>
                <a:latin typeface="Times New Roman" pitchFamily="18" charset="0"/>
                <a:cs typeface="Times New Roman" pitchFamily="18" charset="0"/>
              </a:rPr>
              <a:t>hiệu gián tiếp nhưng có thể xác định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>
                <a:latin typeface="Times New Roman" pitchFamily="18" charset="0"/>
                <a:cs typeface="Times New Roman" pitchFamily="18" charset="0"/>
              </a:rPr>
              <a:t>được chính xác.</a:t>
            </a:r>
          </a:p>
          <a:p>
            <a:pPr marL="0" indent="0">
              <a:buNone/>
            </a:pPr>
            <a:endParaRPr lang="en-US">
              <a:latin typeface="Times New Roman" pitchFamily="18" charset="0"/>
              <a:cs typeface="Times New Roman" pitchFamily="18" charset="0"/>
            </a:endParaRPr>
          </a:p>
          <a:p>
            <a:endParaRPr lang="en-US"/>
          </a:p>
        </p:txBody>
      </p:sp>
      <p:pic>
        <p:nvPicPr>
          <p:cNvPr id="5" name="Picture 2" descr="Kết quả hình ảnh cho siêu âm qua nội soi sỏi túi mậ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895600"/>
            <a:ext cx="607695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46400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3505200" cy="57451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 b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 ERCP:</a:t>
            </a:r>
          </a:p>
          <a:p>
            <a:pPr marL="0" indent="0"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-     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Chỉ định thực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hiện cho </a:t>
            </a:r>
            <a:r>
              <a:rPr lang="vi-VN" sz="2000" smtClean="0">
                <a:latin typeface="Times New Roman" pitchFamily="18" charset="0"/>
                <a:cs typeface="Times New Roman" pitchFamily="18" charset="0"/>
              </a:rPr>
              <a:t>hầu 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vi-VN" sz="2000" smtClean="0">
                <a:latin typeface="Times New Roman" pitchFamily="18" charset="0"/>
                <a:cs typeface="Times New Roman" pitchFamily="18" charset="0"/>
              </a:rPr>
              <a:t>hết 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bệnh nhân có nghẹt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đường mật.</a:t>
            </a:r>
          </a:p>
          <a:p>
            <a:pPr>
              <a:buFontTx/>
              <a:buChar char="-"/>
            </a:pP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Ưu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điểm là có thể </a:t>
            </a:r>
            <a:r>
              <a:rPr lang="vi-VN" sz="2000" smtClean="0">
                <a:latin typeface="Times New Roman" pitchFamily="18" charset="0"/>
                <a:cs typeface="Times New Roman" pitchFamily="18" charset="0"/>
              </a:rPr>
              <a:t>chụp được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smtClean="0">
                <a:latin typeface="Times New Roman" pitchFamily="18" charset="0"/>
                <a:cs typeface="Times New Roman" pitchFamily="18" charset="0"/>
              </a:rPr>
              <a:t>ống 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tụy và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quan trọng nhất là có thể cắt cơ vòng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để lấy sỏi khi có chỉ định.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c. CT scan và MRI</a:t>
            </a:r>
          </a:p>
          <a:p>
            <a:pPr>
              <a:buFontTx/>
              <a:buChar char="-"/>
            </a:pP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Là chụp điện toán cắt lớp và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cộng hưởng từ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Ưu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Tx/>
              <a:buChar char="-"/>
            </a:pP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Nhược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 cao</a:t>
            </a: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Kết quả hình ảnh cho chụp mật tụy ngược dò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91000" y="6627"/>
            <a:ext cx="4800600" cy="3346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Kết quả hình ảnh cho chụp ct túi mậ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379304"/>
            <a:ext cx="3657600" cy="2047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429000" y="5468737"/>
            <a:ext cx="5029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mtClean="0"/>
              <a:t> </a:t>
            </a:r>
            <a:r>
              <a:rPr lang="en-US" i="1"/>
              <a:t>Hình ảnh CT cho thấy sỏi dạng ngọc trai trong túi mật và thành túi mật dày.</a:t>
            </a:r>
          </a:p>
        </p:txBody>
      </p:sp>
    </p:spTree>
    <p:extLst>
      <p:ext uri="{BB962C8B-B14F-4D97-AF65-F5344CB8AC3E}">
        <p14:creationId xmlns:p14="http://schemas.microsoft.com/office/powerpoint/2010/main" xmlns="" val="443289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5334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vi-VN" sz="2000">
                <a:latin typeface="Times New Roman" pitchFamily="18" charset="0"/>
                <a:cs typeface="Times New Roman" pitchFamily="18" charset="0"/>
              </a:rPr>
              <a:t>d. MRC (Magnetic Resonance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>
                <a:latin typeface="Times New Roman" pitchFamily="18" charset="0"/>
                <a:cs typeface="Times New Roman" pitchFamily="18" charset="0"/>
              </a:rPr>
              <a:t>Cholangiography)</a:t>
            </a:r>
            <a:endParaRPr lang="en-US" sz="200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vi-VN" sz="2000">
                <a:latin typeface="Times New Roman" pitchFamily="18" charset="0"/>
                <a:cs typeface="Times New Roman" pitchFamily="18" charset="0"/>
              </a:rPr>
              <a:t>Là chụp đường mật cộng hưởng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>
                <a:latin typeface="Times New Roman" pitchFamily="18" charset="0"/>
                <a:cs typeface="Times New Roman" pitchFamily="18" charset="0"/>
              </a:rPr>
              <a:t>từ</a:t>
            </a:r>
            <a:endParaRPr lang="en-US" sz="200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n-US" sz="2000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vi-VN" sz="2000">
                <a:latin typeface="Times New Roman" pitchFamily="18" charset="0"/>
                <a:cs typeface="Times New Roman" pitchFamily="18" charset="0"/>
              </a:rPr>
              <a:t>ộ nhạy để chẩn đoán 95% và độ đặc hiệu 89%, đặc biệt là giúp phát hiện được sỏi ống mật </a:t>
            </a:r>
            <a:r>
              <a:rPr lang="vi-VN" sz="2000" smtClean="0"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ủ.</a:t>
            </a:r>
            <a:endParaRPr lang="en-US" sz="200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2000">
              <a:latin typeface="Times New Roman" pitchFamily="18" charset="0"/>
              <a:cs typeface="Times New Roman" pitchFamily="18" charset="0"/>
            </a:endParaRPr>
          </a:p>
          <a:p>
            <a:endParaRPr lang="en-US"/>
          </a:p>
        </p:txBody>
      </p:sp>
      <p:pic>
        <p:nvPicPr>
          <p:cNvPr id="12290" name="Picture 2" descr="Hình ảnh có liên qu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269435"/>
            <a:ext cx="47625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050168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4724400" cy="1143000"/>
          </a:xfrm>
        </p:spPr>
        <p:txBody>
          <a:bodyPr>
            <a:noAutofit/>
          </a:bodyPr>
          <a:lstStyle/>
          <a:p>
            <a:pPr marL="0" indent="0" algn="l"/>
            <a:r>
              <a:rPr lang="vi-VN" sz="240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vi-VN" sz="2000">
                <a:latin typeface="Times New Roman" pitchFamily="18" charset="0"/>
                <a:cs typeface="Times New Roman" pitchFamily="18" charset="0"/>
              </a:rPr>
              <a:t>. PTC hay PTHC (Percutaneous Transhepatic Cholangiography</a:t>
            </a:r>
            <a:r>
              <a:rPr lang="vi-VN" sz="2000" smtClean="0">
                <a:latin typeface="Times New Roman" pitchFamily="18" charset="0"/>
                <a:cs typeface="Times New Roman" pitchFamily="18" charset="0"/>
              </a:rPr>
              <a:t>):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00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>
                <a:latin typeface="Times New Roman" pitchFamily="18" charset="0"/>
                <a:cs typeface="Times New Roman" pitchFamily="18" charset="0"/>
              </a:rPr>
            </a:br>
            <a:r>
              <a:rPr lang="vi-VN" sz="2000">
                <a:latin typeface="Times New Roman" pitchFamily="18" charset="0"/>
                <a:cs typeface="Times New Roman" pitchFamily="18" charset="0"/>
              </a:rPr>
              <a:t>Là chụp đường mật xuyên gan qua da để phát hiện tình trạng nghẹt mật, thấy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>
                <a:latin typeface="Times New Roman" pitchFamily="18" charset="0"/>
                <a:cs typeface="Times New Roman" pitchFamily="18" charset="0"/>
              </a:rPr>
              <a:t>được sỏi ở trong gan, trong ống gan chung, ống mật chủ và sỏi túi mật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en-US" sz="2000">
                <a:latin typeface="Times New Roman" pitchFamily="18" charset="0"/>
                <a:cs typeface="Times New Roman" pitchFamily="18" charset="0"/>
              </a:rPr>
            </a:br>
            <a:r>
              <a:rPr lang="en-US" sz="200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vi-VN" sz="2000">
                <a:latin typeface="Times New Roman" pitchFamily="18" charset="0"/>
                <a:cs typeface="Times New Roman" pitchFamily="18" charset="0"/>
              </a:rPr>
              <a:t>hỉ định khi đường mật trong gan dãn, không có rối loạn đông máu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en-US" sz="2000">
                <a:latin typeface="Times New Roman" pitchFamily="18" charset="0"/>
                <a:cs typeface="Times New Roman" pitchFamily="18" charset="0"/>
              </a:rPr>
            </a:br>
            <a:r>
              <a:rPr lang="en-US" sz="200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>
                <a:latin typeface="Times New Roman" pitchFamily="18" charset="0"/>
                <a:cs typeface="Times New Roman" pitchFamily="18" charset="0"/>
              </a:rPr>
            </a:br>
            <a:endParaRPr lang="en-US" sz="20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19400"/>
            <a:ext cx="4495800" cy="2514600"/>
          </a:xfrm>
        </p:spPr>
        <p:txBody>
          <a:bodyPr/>
          <a:lstStyle/>
          <a:p>
            <a:pPr marL="0" indent="0">
              <a:buNone/>
            </a:pPr>
            <a:r>
              <a:rPr lang="fr-FR" sz="2400">
                <a:latin typeface="Times New Roman" pitchFamily="18" charset="0"/>
                <a:cs typeface="Times New Roman" pitchFamily="18" charset="0"/>
              </a:rPr>
              <a:t>f. Siêu âm qua nội soi:</a:t>
            </a:r>
          </a:p>
          <a:p>
            <a:pPr marL="0" indent="0">
              <a:buNone/>
            </a:pPr>
            <a:r>
              <a:rPr lang="fr-FR" sz="2000">
                <a:latin typeface="Times New Roman" pitchFamily="18" charset="0"/>
                <a:cs typeface="Times New Roman" pitchFamily="18" charset="0"/>
              </a:rPr>
              <a:t>Ưu điểm: </a:t>
            </a:r>
            <a:r>
              <a:rPr lang="vi-VN" sz="2000">
                <a:latin typeface="Times New Roman" pitchFamily="18" charset="0"/>
                <a:cs typeface="Times New Roman" pitchFamily="18" charset="0"/>
              </a:rPr>
              <a:t> tránh được nhiễm trùng đường mật và viêm tụy cấp.</a:t>
            </a:r>
            <a:endParaRPr lang="en-US" sz="200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000">
                <a:latin typeface="Times New Roman" pitchFamily="18" charset="0"/>
                <a:cs typeface="Times New Roman" pitchFamily="18" charset="0"/>
              </a:rPr>
              <a:t>Nhược điểm : </a:t>
            </a:r>
            <a:r>
              <a:rPr lang="vi-VN" sz="2000">
                <a:latin typeface="Times New Roman" pitchFamily="18" charset="0"/>
                <a:cs typeface="Times New Roman" pitchFamily="18" charset="0"/>
              </a:rPr>
              <a:t>không tốt bằng chụp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>
                <a:latin typeface="Times New Roman" pitchFamily="18" charset="0"/>
                <a:cs typeface="Times New Roman" pitchFamily="18" charset="0"/>
              </a:rPr>
              <a:t>mật tụy ngược 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dòng</a:t>
            </a:r>
          </a:p>
          <a:p>
            <a:endParaRPr lang="en-US"/>
          </a:p>
          <a:p>
            <a:endParaRPr lang="en-US"/>
          </a:p>
        </p:txBody>
      </p:sp>
      <p:pic>
        <p:nvPicPr>
          <p:cNvPr id="10244" name="Picture 4" descr=" photo PTC_zpsyqhxsp7q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04800"/>
            <a:ext cx="3398372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946497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305</TotalTime>
  <Words>1156</Words>
  <Application>Microsoft Office PowerPoint</Application>
  <PresentationFormat>On-screen Show (4:3)</PresentationFormat>
  <Paragraphs>123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 Khoa: Dược</vt:lpstr>
      <vt:lpstr>Slide 2</vt:lpstr>
      <vt:lpstr>Slide 3</vt:lpstr>
      <vt:lpstr>Slide 4</vt:lpstr>
      <vt:lpstr>Slide 5</vt:lpstr>
      <vt:lpstr>Slide 6</vt:lpstr>
      <vt:lpstr>Slide 7</vt:lpstr>
      <vt:lpstr>Slide 8</vt:lpstr>
      <vt:lpstr>e. PTC hay PTHC (Percutaneous Transhepatic Cholangiography):  Là chụp đường mật xuyên gan qua da để phát hiện tình trạng nghẹt mật, thấy được sỏi ở trong gan, trong ống gan chung, ống mật chủ và sỏi túi mật. Chỉ định khi đường mật trong gan dãn, không có rối loạn đông máu.  </vt:lpstr>
      <vt:lpstr>3. Biến chứng:</vt:lpstr>
      <vt:lpstr>Slide 11</vt:lpstr>
      <vt:lpstr>4 Điều trị:</vt:lpstr>
      <vt:lpstr>Slide 13</vt:lpstr>
      <vt:lpstr>Slide 14</vt:lpstr>
      <vt:lpstr>Slide 15</vt:lpstr>
      <vt:lpstr>Slide 16</vt:lpstr>
    </vt:vector>
  </TitlesOfParts>
  <Company>Version 5.1 Build 2600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Windows</dc:creator>
  <cp:lastModifiedBy>Carcassonno</cp:lastModifiedBy>
  <cp:revision>27</cp:revision>
  <dcterms:created xsi:type="dcterms:W3CDTF">2017-02-16T13:33:57Z</dcterms:created>
  <dcterms:modified xsi:type="dcterms:W3CDTF">2017-02-19T02:56:36Z</dcterms:modified>
</cp:coreProperties>
</file>