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221" autoAdjust="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CB77-0BF0-46AF-8D93-83E2E4F77BE0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EF13-492C-4962-9145-D89FB84BD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04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CB77-0BF0-46AF-8D93-83E2E4F77BE0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EF13-492C-4962-9145-D89FB84BD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97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CB77-0BF0-46AF-8D93-83E2E4F77BE0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EF13-492C-4962-9145-D89FB84BD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6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CB77-0BF0-46AF-8D93-83E2E4F77BE0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EF13-492C-4962-9145-D89FB84BD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8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CB77-0BF0-46AF-8D93-83E2E4F77BE0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EF13-492C-4962-9145-D89FB84BD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28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CB77-0BF0-46AF-8D93-83E2E4F77BE0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EF13-492C-4962-9145-D89FB84BD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61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CB77-0BF0-46AF-8D93-83E2E4F77BE0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EF13-492C-4962-9145-D89FB84BD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88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CB77-0BF0-46AF-8D93-83E2E4F77BE0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EF13-492C-4962-9145-D89FB84BD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78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CB77-0BF0-46AF-8D93-83E2E4F77BE0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EF13-492C-4962-9145-D89FB84BD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3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CB77-0BF0-46AF-8D93-83E2E4F77BE0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EF13-492C-4962-9145-D89FB84BD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7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CB77-0BF0-46AF-8D93-83E2E4F77BE0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EF13-492C-4962-9145-D89FB84BD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5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0CB77-0BF0-46AF-8D93-83E2E4F77BE0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0EF13-492C-4962-9145-D89FB84BD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8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vn/search?q=b%E1%BB%87nh+thi%E1%BA%BFu+m%C3%A1u&amp;source=lnms&amp;tbm=isch&amp;sa=X&amp;ved=0ahUKEwiRntq8l-LSAhXBJpQKHZUxBHMQ_AUICCgB&amp;biw=1366&amp;bih=663#imgrc=iBo89az82MDB0M" TargetMode="External"/><Relationship Id="rId7" Type="http://schemas.openxmlformats.org/officeDocument/2006/relationships/hyperlink" Target="https://www.adayroi.com/vien-uong-bo-sung-sat-puritan-s-pride-ferrous-gluconate-28mg-iron-100-vien-p-72keK-f1-2?pi=MYgVN" TargetMode="External"/><Relationship Id="rId2" Type="http://schemas.openxmlformats.org/officeDocument/2006/relationships/hyperlink" Target="http://www.nguyenphuchoc199.com/uploads/7/2/6/7/72679/7.2_thieu_mau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uathuoc.vn/Dried-ferrous-sulfate/Folvit.html" TargetMode="External"/><Relationship Id="rId5" Type="http://schemas.openxmlformats.org/officeDocument/2006/relationships/hyperlink" Target="http://dananghospital.org.vn/vanbans/view/danh-muc-thuoc-su-dung-trong-benh-vien.html" TargetMode="External"/><Relationship Id="rId4" Type="http://schemas.openxmlformats.org/officeDocument/2006/relationships/hyperlink" Target="https://www.google.com.vn/?gfe_rd=cr&amp;ei=wVPOWMbbDYiE9AXw4oKACw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i="1" dirty="0" smtClean="0">
                <a:latin typeface="Times New Roman" pitchFamily="18" charset="0"/>
                <a:cs typeface="Times New Roman" pitchFamily="18" charset="0"/>
              </a:rPr>
              <a:t>ệnh</a:t>
            </a:r>
            <a:r>
              <a:rPr lang="vi-VN" i="1" dirty="0" smtClean="0"/>
              <a:t> </a:t>
            </a:r>
            <a:r>
              <a:rPr lang="en-US" i="1" dirty="0" err="1" smtClean="0"/>
              <a:t>Thiếu</a:t>
            </a:r>
            <a:r>
              <a:rPr lang="en-US" i="1" dirty="0" smtClean="0"/>
              <a:t> </a:t>
            </a:r>
            <a:r>
              <a:rPr lang="en-US" i="1" dirty="0" err="1" smtClean="0"/>
              <a:t>máu</a:t>
            </a:r>
            <a:endParaRPr lang="en-US" i="1" dirty="0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1447800"/>
            <a:ext cx="6400800" cy="3962400"/>
          </a:xfrm>
        </p:spPr>
        <p:txBody>
          <a:bodyPr>
            <a:noAutofit/>
          </a:bodyPr>
          <a:lstStyle/>
          <a:p>
            <a:pPr algn="l"/>
            <a:r>
              <a:rPr lang="en-US" sz="2000" b="1" dirty="0" err="1" smtClean="0">
                <a:solidFill>
                  <a:schemeClr val="tx1"/>
                </a:solidFill>
              </a:rPr>
              <a:t>Nhóm</a:t>
            </a:r>
            <a:r>
              <a:rPr lang="en-US" sz="2000" b="1" dirty="0" smtClean="0">
                <a:solidFill>
                  <a:schemeClr val="tx1"/>
                </a:solidFill>
              </a:rPr>
              <a:t> 11: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1. </a:t>
            </a:r>
            <a:r>
              <a:rPr lang="en-US" sz="2000" b="1" dirty="0" err="1" smtClean="0">
                <a:solidFill>
                  <a:schemeClr val="tx1"/>
                </a:solidFill>
              </a:rPr>
              <a:t>Trần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Quang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Hùng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2. </a:t>
            </a:r>
            <a:r>
              <a:rPr lang="en-US" sz="2000" b="1" dirty="0" err="1" smtClean="0">
                <a:solidFill>
                  <a:schemeClr val="tx1"/>
                </a:solidFill>
              </a:rPr>
              <a:t>Nguyễn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Bá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Huy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3. </a:t>
            </a:r>
            <a:r>
              <a:rPr lang="en-US" sz="2000" b="1" dirty="0" err="1" smtClean="0">
                <a:solidFill>
                  <a:schemeClr val="tx1"/>
                </a:solidFill>
              </a:rPr>
              <a:t>Trần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Châu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Khánh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4. </a:t>
            </a:r>
            <a:r>
              <a:rPr lang="en-US" sz="2000" b="1" dirty="0" err="1" smtClean="0">
                <a:solidFill>
                  <a:schemeClr val="tx1"/>
                </a:solidFill>
              </a:rPr>
              <a:t>Trần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Thị</a:t>
            </a:r>
            <a:r>
              <a:rPr lang="en-US" sz="2000" b="1" dirty="0" smtClean="0">
                <a:solidFill>
                  <a:schemeClr val="tx1"/>
                </a:solidFill>
              </a:rPr>
              <a:t> Cam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5. </a:t>
            </a:r>
            <a:r>
              <a:rPr lang="en-US" sz="2000" b="1" dirty="0" err="1" smtClean="0">
                <a:solidFill>
                  <a:schemeClr val="tx1"/>
                </a:solidFill>
              </a:rPr>
              <a:t>Huỳnh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Thị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Yến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Hằng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AutoShape 2" descr="Kết quả hình ảnh cho bệnh thiếu má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Kết quả hình ảnh cho bệnh thiếu má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Kết quả hình ảnh cho bệnh thiếu má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Kết quả hình ảnh cho bệnh thiếu máu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Kết quả hình ảnh cho bệnh thiếu máu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52600"/>
            <a:ext cx="421005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56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576" y="685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4.4.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folic: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Acid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folic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1 mg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thuyên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hường cần phối hợp với vitamin B12 và muối sắt, đôi khi sử dụng corticoid cũng có ích.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Fudilac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                                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B12</a:t>
            </a: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124" name="Picture 4" descr="Kết quả hình ảnh cho fudilac thuốc đông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76" y="3352800"/>
            <a:ext cx="265443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5943600"/>
            <a:ext cx="20574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2000đ/ viên</a:t>
            </a:r>
            <a:endParaRPr lang="en-US" dirty="0"/>
          </a:p>
        </p:txBody>
      </p:sp>
      <p:pic>
        <p:nvPicPr>
          <p:cNvPr id="5126" name="Picture 6" descr="Kết quả hình ảnh cho vitamin b12 dạng tiê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352800"/>
            <a:ext cx="3276600" cy="214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00600" y="5943600"/>
            <a:ext cx="19050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570đ/ ống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461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5.1.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bám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PL: +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    +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hứ phát thường xuất hiện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bệnh cảnh Lupus ban dỏ, suy giảm miễn dịch, nhiễm trùng, nhiễm độc do thuốc và một số bệnh máu ác tính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‒ Bệnh xẩy ra đột ngột, hoặc có thể từ từ.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‒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anh xao, cảm giác mệt mỏi, huyết áp tụt, mạch nhanh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‒ Có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sốt cao, rét run, .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‒ Mắt vàng, da vàng nhạt, lách to, mềm.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‒ Gan có thể bị to ra; nước tiểu sẫm mầu, số lượng ít.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00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a) Methylprednisolone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corticoid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Gamma globulin: Chỉ định trong trường hợp cấp cứu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lách:corticoid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Rituximab:khi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Methyprednisolone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Kết quả hình ảnh cho methylprednisolon tiê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962400"/>
            <a:ext cx="439578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33600" y="6324600"/>
            <a:ext cx="21336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1033đ / viên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0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981200" cy="11430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6.1.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Suy một dòng tế bào tủy: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Suy ba dòng tế bào tủy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6.2 Triệu chứng:Thiếu máu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uất huyết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dễ bị nhiễm trùng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 g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an, lách, hạch không to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6.3 Điều trị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a. Điều trị nội khoa:  Corticoid ; Cyclosporin A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Androgen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ALG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‒ Truyền khối hồng cầu, khối tiểu cầu, kháng sinh dự phòng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b. Điều trị ngoại khoa: cắt lách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c. Ghép tế bào gốc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2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76800" cy="1143000"/>
          </a:xfrm>
        </p:spPr>
        <p:txBody>
          <a:bodyPr>
            <a:noAutofit/>
          </a:bodyPr>
          <a:lstStyle/>
          <a:p>
            <a:r>
              <a:rPr lang="vi-VN" sz="2400" dirty="0"/>
              <a:t>7. Thiếu máu trong các bệnh mạn tính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7.1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Nguyên nhân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‒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iảm đời sống hồng cầu, tủy xương không sinh đủ hồng cầu để bù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‒ Bệnh thận mãn tính: giảm erythropoietin giảm sinh hồng cầu và ứ đọng các chất độc trong máu làm giảm đời sống hồng cầu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7.2 Triệu chứng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‒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ắt huyết thanh thấp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k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hả năng gắn sắt toàn phần của huyết thanh thấp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‒ Ferritin huyết thanh bình thường hoặc tăng,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‒ Hematocrit giảm (rõ nhất trong suy thận).MCV bình thường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7.3 Điều trị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‒ Truyền khối hồng cầu khi có thiếu máu nặng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‒ Erythr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poietin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hợp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tiêm dưới da.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80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105400"/>
            <a:ext cx="8229600" cy="1143000"/>
          </a:xfrm>
        </p:spPr>
        <p:txBody>
          <a:bodyPr>
            <a:normAutofit/>
          </a:bodyPr>
          <a:lstStyle/>
          <a:p>
            <a:r>
              <a:rPr lang="vi-VN" sz="3600" b="1" i="1" dirty="0" smtClean="0"/>
              <a:t>Cảm ơn thầy và các bạn đã lắng nghe!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vi-VN" dirty="0" smtClean="0"/>
              <a:t>Link tham khảo :</a:t>
            </a:r>
          </a:p>
          <a:p>
            <a:pPr marL="0" indent="0">
              <a:buNone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1 . </a:t>
            </a:r>
            <a:r>
              <a:rPr lang="vi-VN" sz="2000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www.nguyenphuchoc199.com/uploads/7/2/6/7/72679/7.2_thieu_mau.pdf</a:t>
            </a:r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000" dirty="0">
                <a:latin typeface="Times New Roman" pitchFamily="18" charset="0"/>
                <a:cs typeface="Times New Roman" pitchFamily="18" charset="0"/>
                <a:hlinkClick r:id="rId3"/>
              </a:rPr>
              <a:t>https://www.google.com.vn/search?q=b%E1%BB%87nh+thi%E1%BA%BFu+m%C3%A1u&amp;source=lnms&amp;tbm=isch&amp;sa=X&amp;ved=0ahUKEwiRntq8l-LSAhXBJpQKHZUxBHMQ_AUICCgB&amp;biw=1366&amp;bih=663#imgrc=iBo89az82MDB0M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2000" dirty="0">
                <a:latin typeface="Times New Roman" pitchFamily="18" charset="0"/>
                <a:cs typeface="Times New Roman" pitchFamily="18" charset="0"/>
                <a:hlinkClick r:id="rId4"/>
              </a:rPr>
              <a:t>https://www.google.com.vn/?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gfe_rd=cr&amp;ei=wVPOWMbbDYiE9AXw4oKACw</a:t>
            </a:r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vi-VN" sz="20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dananghospital.org.vn/vanbans/view/danh-muc-thuoc-su-dung-trong-benh-vien.html</a:t>
            </a:r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vi-VN" sz="20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  <a:hlinkClick r:id="rId6"/>
              </a:rPr>
              <a:t>www.muathuoc.vn/Dried-ferrous-sulfate/Folvit.html</a:t>
            </a:r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vi-VN" sz="2000" dirty="0">
                <a:latin typeface="Times New Roman" pitchFamily="18" charset="0"/>
                <a:cs typeface="Times New Roman" pitchFamily="18" charset="0"/>
                <a:hlinkClick r:id="rId7"/>
              </a:rPr>
              <a:t>https://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  <a:hlinkClick r:id="rId7"/>
              </a:rPr>
              <a:t>www.adayroi.com/vien-uong-bo-sung-sat-puritan-s-pride-ferrous-gluconate-28mg-iron-100-vien-p-72keK-f1-2?pi=MYgVN</a:t>
            </a:r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5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3581400" cy="1143000"/>
          </a:xfrm>
        </p:spPr>
        <p:txBody>
          <a:bodyPr>
            <a:normAutofit/>
          </a:bodyPr>
          <a:lstStyle/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do tan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B12, acid folic, protein,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kém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tủy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10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do tan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Tan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di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Tan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Kết quả hình ảnh cho bệnh thiếu má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384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12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04800" y="533400"/>
            <a:ext cx="8686800" cy="5973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1.3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bệch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da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marL="0" indent="0">
              <a:buNone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Trĩ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gầy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sút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nguyệt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marL="0" indent="0">
              <a:buNone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Bẩm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   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tan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run,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lách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,...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66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6200" y="17585"/>
            <a:ext cx="3429000" cy="1143000"/>
          </a:xfrm>
        </p:spPr>
        <p:txBody>
          <a:bodyPr>
            <a:normAutofit/>
          </a:bodyPr>
          <a:lstStyle/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Sắt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2.1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sắt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bẩm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2.2.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Da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niêm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nhợt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nhạt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nhợt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+ GĐ 1: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trữ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+ GĐ 2: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+ GĐ 3: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sắt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68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2.3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Ferrous sulfate; ferrous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gluconate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ferrous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fumarate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Kết quả hình ảnh cho ferrous glucon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967335"/>
            <a:ext cx="115252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muathuoc.vn/data/products/medium_hop13312034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2758"/>
            <a:ext cx="38100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0" y="3898262"/>
            <a:ext cx="32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/>
              <a:t>Thành phần folvit:</a:t>
            </a:r>
          </a:p>
          <a:p>
            <a:r>
              <a:rPr lang="en-US" dirty="0" smtClean="0"/>
              <a:t>Dried </a:t>
            </a:r>
            <a:r>
              <a:rPr lang="en-US" dirty="0"/>
              <a:t>Ferrous Sulfate: 150 mg</a:t>
            </a:r>
          </a:p>
          <a:p>
            <a:r>
              <a:rPr lang="en-US" dirty="0"/>
              <a:t>Folic Acid: 0.5 mg</a:t>
            </a:r>
          </a:p>
          <a:p>
            <a:r>
              <a:rPr lang="en-US" dirty="0" err="1"/>
              <a:t>Assorbic</a:t>
            </a:r>
            <a:r>
              <a:rPr lang="en-US" dirty="0"/>
              <a:t> Acid: 50 mg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6248400"/>
            <a:ext cx="19812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293.000đ/ hộp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0" y="6014058"/>
            <a:ext cx="1981200" cy="462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298.000đ/ hộp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27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381000" y="0"/>
            <a:ext cx="4953000" cy="1143000"/>
          </a:xfrm>
        </p:spPr>
        <p:txBody>
          <a:bodyPr>
            <a:normAutofit/>
          </a:bodyPr>
          <a:lstStyle/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Vitamin B12	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3.1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vitamin B12: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B12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chay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ngặt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B12</a:t>
            </a:r>
          </a:p>
          <a:p>
            <a:pPr marL="0" indent="0">
              <a:buNone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3.2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da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niêm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nhợt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nhạt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45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do acid folic,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B12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100pg/ml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150-1000pg/ml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3.3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xịt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xuyên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xịt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B12</a:t>
            </a:r>
          </a:p>
          <a:p>
            <a:pPr marL="0" indent="0">
              <a:buNone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Kết quả hình ảnh cho thieeus máu do thiếu vitamin b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33800"/>
            <a:ext cx="3810000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27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24400" cy="563562"/>
          </a:xfrm>
        </p:spPr>
        <p:txBody>
          <a:bodyPr>
            <a:normAutofit/>
          </a:bodyPr>
          <a:lstStyle/>
          <a:p>
            <a:r>
              <a:rPr lang="vi-VN" sz="2400" dirty="0" smtClean="0"/>
              <a:t>4.Bệnh thiếu máu do thiếu acid folic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4.1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Có nguy cơ bị thiếu máu do thiếu folate nếu: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lạm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4.2.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hiếu dinh dưỡng, hội chứng thiếu máu và tiêu hóa, suy nhược, da niêm mạc nhợt nhạt, viêm lưỡi, ỉa chảy, dạ dày không tiết acid clorhydric (không nhất thiết),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hông có hội chứng thần kinh-thiếu máu như trong trường hợp thiếu máu ác tính.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4.3.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hồng cầu to kém rõ hơn và hiếm thấy những hồng cầu khổng lồ trong máu ngoại vi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folat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(&lt;250/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/ml).</a:t>
            </a:r>
          </a:p>
          <a:p>
            <a:pPr>
              <a:buFontTx/>
              <a:buChar char="-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Test Shilling: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B12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54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1411</Words>
  <Application>Microsoft Office PowerPoint</Application>
  <PresentationFormat>On-screen Show (4:3)</PresentationFormat>
  <Paragraphs>144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Chủ đề của Office</vt:lpstr>
      <vt:lpstr>Bệnh Thiếu máu</vt:lpstr>
      <vt:lpstr>1. Đại cương về thiếu máu</vt:lpstr>
      <vt:lpstr>PowerPoint Presentation</vt:lpstr>
      <vt:lpstr>PowerPoint Presentation</vt:lpstr>
      <vt:lpstr>2.Thiếu máu do thiếu Sắt</vt:lpstr>
      <vt:lpstr>PowerPoint Presentation</vt:lpstr>
      <vt:lpstr>3.Thiếu máu do thiếu Vitamin B12 </vt:lpstr>
      <vt:lpstr>PowerPoint Presentation</vt:lpstr>
      <vt:lpstr>4.Bệnh thiếu máu do thiếu acid folic</vt:lpstr>
      <vt:lpstr>PowerPoint Presentation</vt:lpstr>
      <vt:lpstr>5. Thiếu máu tan máu tự miễn: </vt:lpstr>
      <vt:lpstr>PowerPoint Presentation</vt:lpstr>
      <vt:lpstr>6. Suy tủy: </vt:lpstr>
      <vt:lpstr>7. Thiếu máu trong các bệnh mạn tính  </vt:lpstr>
      <vt:lpstr>Cảm ơn thầy và các bạn đã lắng nghe!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Thiếu máu</dc:title>
  <dc:creator>Carcassonno</dc:creator>
  <cp:lastModifiedBy>PC</cp:lastModifiedBy>
  <cp:revision>12</cp:revision>
  <dcterms:created xsi:type="dcterms:W3CDTF">2017-03-19T06:47:34Z</dcterms:created>
  <dcterms:modified xsi:type="dcterms:W3CDTF">2017-03-19T10:04:49Z</dcterms:modified>
</cp:coreProperties>
</file>