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7D97E6-959D-4773-9CBA-EE5954A6853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251857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D97E6-959D-4773-9CBA-EE5954A6853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4038090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D97E6-959D-4773-9CBA-EE5954A6853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146556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7D97E6-959D-4773-9CBA-EE5954A6853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62497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D97E6-959D-4773-9CBA-EE5954A6853F}"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72882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7D97E6-959D-4773-9CBA-EE5954A6853F}"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167814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7D97E6-959D-4773-9CBA-EE5954A6853F}"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250623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7D97E6-959D-4773-9CBA-EE5954A6853F}"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231702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7D97E6-959D-4773-9CBA-EE5954A6853F}"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3691126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D97E6-959D-4773-9CBA-EE5954A6853F}"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2615891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7D97E6-959D-4773-9CBA-EE5954A6853F}"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C74ECB-EC3F-4E81-9104-7F584F3B4489}" type="slidenum">
              <a:rPr lang="en-US" smtClean="0"/>
              <a:t>‹#›</a:t>
            </a:fld>
            <a:endParaRPr lang="en-US"/>
          </a:p>
        </p:txBody>
      </p:sp>
    </p:spTree>
    <p:extLst>
      <p:ext uri="{BB962C8B-B14F-4D97-AF65-F5344CB8AC3E}">
        <p14:creationId xmlns:p14="http://schemas.microsoft.com/office/powerpoint/2010/main" val="113564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D97E6-959D-4773-9CBA-EE5954A6853F}" type="datetimeFigureOut">
              <a:rPr lang="en-US" smtClean="0"/>
              <a:t>4/7/2017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74ECB-EC3F-4E81-9104-7F584F3B4489}" type="slidenum">
              <a:rPr lang="en-US" smtClean="0"/>
              <a:t>‹#›</a:t>
            </a:fld>
            <a:endParaRPr lang="en-US"/>
          </a:p>
        </p:txBody>
      </p:sp>
    </p:spTree>
    <p:extLst>
      <p:ext uri="{BB962C8B-B14F-4D97-AF65-F5344CB8AC3E}">
        <p14:creationId xmlns:p14="http://schemas.microsoft.com/office/powerpoint/2010/main" val="1462782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rgbClr val="FF0000"/>
                </a:solidFill>
              </a:rPr>
              <a:t>TRƯỜNG ĐẠI HỌC DUY TÂN</a:t>
            </a:r>
            <a:br>
              <a:rPr lang="en-US" sz="2400" b="1" dirty="0" smtClean="0">
                <a:solidFill>
                  <a:srgbClr val="FF0000"/>
                </a:solidFill>
              </a:rPr>
            </a:br>
            <a:r>
              <a:rPr lang="en-US" sz="2400" b="1" dirty="0" smtClean="0">
                <a:solidFill>
                  <a:srgbClr val="FF0000"/>
                </a:solidFill>
              </a:rPr>
              <a:t>KHOA: DƯỢC</a:t>
            </a:r>
            <a:endParaRPr lang="en-US" sz="2400" b="1" dirty="0">
              <a:solidFill>
                <a:srgbClr val="FF0000"/>
              </a:solidFill>
            </a:endParaRPr>
          </a:p>
        </p:txBody>
      </p:sp>
      <p:sp>
        <p:nvSpPr>
          <p:cNvPr id="3" name="Content Placeholder 2"/>
          <p:cNvSpPr>
            <a:spLocks noGrp="1"/>
          </p:cNvSpPr>
          <p:nvPr>
            <p:ph idx="1"/>
          </p:nvPr>
        </p:nvSpPr>
        <p:spPr>
          <a:xfrm>
            <a:off x="381000" y="2133600"/>
            <a:ext cx="8229600" cy="4525963"/>
          </a:xfrm>
        </p:spPr>
        <p:txBody>
          <a:bodyPr>
            <a:normAutofit/>
          </a:bodyPr>
          <a:lstStyle/>
          <a:p>
            <a:pPr marL="0" indent="0">
              <a:buNone/>
            </a:pPr>
            <a:r>
              <a:rPr lang="en-US" sz="2000" dirty="0" err="1">
                <a:latin typeface="Times New Roman" panose="02020603050405020304" pitchFamily="18" charset="0"/>
                <a:cs typeface="Times New Roman" panose="02020603050405020304" pitchFamily="18" charset="0"/>
              </a:rPr>
              <a:t>Nhóm</a:t>
            </a:r>
            <a:r>
              <a:rPr lang="en-US" sz="2000" dirty="0">
                <a:latin typeface="Times New Roman" panose="02020603050405020304" pitchFamily="18" charset="0"/>
                <a:cs typeface="Times New Roman" panose="02020603050405020304" pitchFamily="18" charset="0"/>
              </a:rPr>
              <a:t> 11</a:t>
            </a:r>
          </a:p>
          <a:p>
            <a:pPr marL="0" indent="0">
              <a:buNone/>
            </a:pPr>
            <a:r>
              <a:rPr lang="en-US" sz="2000" dirty="0">
                <a:latin typeface="Times New Roman" panose="02020603050405020304" pitchFamily="18" charset="0"/>
                <a:cs typeface="Times New Roman" panose="02020603050405020304" pitchFamily="18" charset="0"/>
              </a:rPr>
              <a:t>1.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Hùng</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2. </a:t>
            </a:r>
            <a:r>
              <a:rPr lang="en-US" sz="2000" dirty="0" err="1">
                <a:latin typeface="Times New Roman" panose="02020603050405020304" pitchFamily="18" charset="0"/>
                <a:cs typeface="Times New Roman" panose="02020603050405020304" pitchFamily="18" charset="0"/>
              </a:rPr>
              <a:t>Nguyễn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Huy</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3.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Khánh</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4. </a:t>
            </a:r>
            <a:r>
              <a:rPr lang="en-US" sz="2000" dirty="0" err="1">
                <a:latin typeface="Times New Roman" panose="02020603050405020304" pitchFamily="18" charset="0"/>
                <a:cs typeface="Times New Roman" panose="02020603050405020304" pitchFamily="18" charset="0"/>
              </a:rPr>
              <a:t>Trần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Cam</a:t>
            </a:r>
          </a:p>
          <a:p>
            <a:pPr marL="0" indent="0">
              <a:buNone/>
            </a:pPr>
            <a:r>
              <a:rPr lang="en-US" sz="2000" dirty="0">
                <a:latin typeface="Times New Roman" panose="02020603050405020304" pitchFamily="18" charset="0"/>
                <a:cs typeface="Times New Roman" panose="02020603050405020304" pitchFamily="18" charset="0"/>
              </a:rPr>
              <a:t>5. </a:t>
            </a:r>
            <a:r>
              <a:rPr lang="en-US" sz="2000" dirty="0" err="1">
                <a:latin typeface="Times New Roman" panose="02020603050405020304" pitchFamily="18" charset="0"/>
                <a:cs typeface="Times New Roman" panose="02020603050405020304" pitchFamily="18" charset="0"/>
              </a:rPr>
              <a:t>Huỳnh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Hằng</a:t>
            </a:r>
            <a:endParaRPr lang="en-US" sz="2000" dirty="0">
              <a:latin typeface="Times New Roman" panose="02020603050405020304" pitchFamily="18" charset="0"/>
              <a:cs typeface="Times New Roman" panose="02020603050405020304" pitchFamily="18" charset="0"/>
            </a:endParaRPr>
          </a:p>
          <a:p>
            <a:pPr marL="514350" indent="-514350"/>
            <a:endParaRPr lang="en-US" sz="2000" dirty="0"/>
          </a:p>
          <a:p>
            <a:endParaRPr lang="en-US" sz="2000" dirty="0"/>
          </a:p>
        </p:txBody>
      </p:sp>
      <p:sp>
        <p:nvSpPr>
          <p:cNvPr id="4" name="TextBox 3"/>
          <p:cNvSpPr txBox="1"/>
          <p:nvPr/>
        </p:nvSpPr>
        <p:spPr>
          <a:xfrm>
            <a:off x="3276600" y="1828800"/>
            <a:ext cx="4495800" cy="584775"/>
          </a:xfrm>
          <a:prstGeom prst="rect">
            <a:avLst/>
          </a:prstGeom>
          <a:noFill/>
        </p:spPr>
        <p:txBody>
          <a:bodyPr wrap="square" rtlCol="0">
            <a:spAutoFit/>
          </a:bodyPr>
          <a:lstStyle/>
          <a:p>
            <a:r>
              <a:rPr lang="en-US" sz="3200" b="1" i="1" dirty="0" smtClean="0">
                <a:latin typeface="Times New Roman" pitchFamily="18" charset="0"/>
                <a:cs typeface="Times New Roman" pitchFamily="18" charset="0"/>
              </a:rPr>
              <a:t>YHCT VÀ THUỐC VIỆT</a:t>
            </a:r>
            <a:endParaRPr lang="en-US" sz="3200" b="1" i="1" dirty="0">
              <a:latin typeface="Times New Roman" pitchFamily="18" charset="0"/>
              <a:cs typeface="Times New Roman" pitchFamily="18" charset="0"/>
            </a:endParaRPr>
          </a:p>
        </p:txBody>
      </p:sp>
      <p:pic>
        <p:nvPicPr>
          <p:cNvPr id="1026" name="Picture 2" descr="Kết quả hình ảnh cho hình nền y họ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08353"/>
            <a:ext cx="3790950" cy="2846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132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pPr marL="0" indent="0">
              <a:buNone/>
            </a:pPr>
            <a:r>
              <a:rPr lang="en-US" sz="1800" dirty="0">
                <a:latin typeface="Times New Roman" pitchFamily="18" charset="0"/>
                <a:cs typeface="Times New Roman" pitchFamily="18" charset="0"/>
              </a:rPr>
              <a:t>+"</a:t>
            </a:r>
            <a:r>
              <a:rPr lang="en-US" sz="1800" dirty="0" err="1">
                <a:latin typeface="Times New Roman" pitchFamily="18" charset="0"/>
                <a:cs typeface="Times New Roman" pitchFamily="18" charset="0"/>
              </a:rPr>
              <a:t>Quân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chữa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Tùy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1 hay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chủ</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hiệp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hỗ</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yếu</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còn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phụ</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dẫn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ổ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hòa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p>
          <a:p>
            <a:pPr marL="0" indent="0">
              <a:buNone/>
            </a:pPr>
            <a:r>
              <a:rPr lang="vi-VN" sz="1800" dirty="0">
                <a:latin typeface="Times New Roman" pitchFamily="18" charset="0"/>
                <a:cs typeface="Times New Roman" pitchFamily="18" charset="0"/>
              </a:rPr>
              <a:t>4. Thuốc cổ truyền và dược lâm sàng</a:t>
            </a:r>
            <a:r>
              <a:rPr lang="en-US" sz="1800" dirty="0">
                <a:latin typeface="Times New Roman" pitchFamily="18" charset="0"/>
                <a:cs typeface="Times New Roman" pitchFamily="18" charset="0"/>
              </a:rPr>
              <a:t>:</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liệu</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xuất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nguồn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khoáng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đông</a:t>
            </a:r>
            <a:r>
              <a:rPr lang="en-US" sz="1800" dirty="0">
                <a:latin typeface="Times New Roman" pitchFamily="18" charset="0"/>
                <a:cs typeface="Times New Roman" pitchFamily="18" charset="0"/>
              </a:rPr>
              <a:t> y ~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lý</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nước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Đông</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học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nguồn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thực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khoáng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đã</a:t>
            </a:r>
            <a:r>
              <a:rPr lang="en-US" sz="1800" dirty="0">
                <a:latin typeface="Times New Roman" pitchFamily="18" charset="0"/>
                <a:cs typeface="Times New Roman" pitchFamily="18" charset="0"/>
              </a:rPr>
              <a:t> qua </a:t>
            </a:r>
            <a:r>
              <a:rPr lang="en-US" sz="1800" dirty="0" err="1">
                <a:latin typeface="Times New Roman" pitchFamily="18" charset="0"/>
                <a:cs typeface="Times New Roman" pitchFamily="18" charset="0"/>
              </a:rPr>
              <a:t>giai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lý</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luận</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gian</a:t>
            </a:r>
            <a:r>
              <a:rPr lang="en-US" sz="1800" dirty="0">
                <a:latin typeface="Times New Roman" pitchFamily="18" charset="0"/>
                <a:cs typeface="Times New Roman" pitchFamily="18" charset="0"/>
              </a:rPr>
              <a:t>.</a:t>
            </a:r>
          </a:p>
          <a:p>
            <a:pPr marL="0" indent="0">
              <a:buNone/>
            </a:pPr>
            <a:endParaRPr lang="en-US" sz="1800" baseline="-25000" dirty="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4044595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4525963"/>
          </a:xfrm>
        </p:spPr>
        <p:txBody>
          <a:bodyPr>
            <a:noAutofit/>
          </a:bodyPr>
          <a:lstStyle/>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học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loại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liệu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lý</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phòng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chữa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thang</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gồm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nhau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lý</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gian</a:t>
            </a:r>
            <a:r>
              <a:rPr lang="en-US" sz="1800" dirty="0">
                <a:latin typeface="Times New Roman" pitchFamily="18" charset="0"/>
                <a:cs typeface="Times New Roman" pitchFamily="18" charset="0"/>
              </a:rPr>
              <a:t>.</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từng</a:t>
            </a:r>
            <a:r>
              <a:rPr lang="en-US" sz="1800" dirty="0">
                <a:latin typeface="Times New Roman" pitchFamily="18" charset="0"/>
                <a:cs typeface="Times New Roman" pitchFamily="18" charset="0"/>
              </a:rPr>
              <a:t> chi </a:t>
            </a:r>
            <a:r>
              <a:rPr lang="en-US" sz="1800" dirty="0" err="1">
                <a:latin typeface="Times New Roman" pitchFamily="18" charset="0"/>
                <a:cs typeface="Times New Roman" pitchFamily="18" charset="0"/>
              </a:rPr>
              <a:t>tiết</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giảm</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bớt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chi </a:t>
            </a:r>
            <a:r>
              <a:rPr lang="en-US" sz="1800" dirty="0" err="1">
                <a:latin typeface="Times New Roman" pitchFamily="18" charset="0"/>
                <a:cs typeface="Times New Roman" pitchFamily="18" charset="0"/>
              </a:rPr>
              <a:t>tiết</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nhưng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a:t>
            </a:r>
          </a:p>
          <a:p>
            <a:pPr marL="0" indent="0">
              <a:buNone/>
            </a:pPr>
            <a:r>
              <a:rPr lang="en-US" sz="1800" dirty="0">
                <a:latin typeface="Times New Roman" pitchFamily="18" charset="0"/>
                <a:cs typeface="Times New Roman" pitchFamily="18" charset="0"/>
              </a:rPr>
              <a:t>4.1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hóa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a:t>
            </a:r>
          </a:p>
          <a:p>
            <a:pPr marL="0" indent="0">
              <a:buNone/>
            </a:pPr>
            <a:r>
              <a:rPr lang="en-US" sz="1800" dirty="0">
                <a:latin typeface="Times New Roman" pitchFamily="18" charset="0"/>
                <a:cs typeface="Times New Roman" pitchFamily="18" charset="0"/>
              </a:rPr>
              <a:t>4.1.1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muối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clorid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sulfat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carbonat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photsphat</a:t>
            </a:r>
            <a:r>
              <a:rPr lang="en-US" sz="1800" dirty="0">
                <a:latin typeface="Times New Roman" pitchFamily="18" charset="0"/>
                <a:cs typeface="Times New Roman" pitchFamily="18" charset="0"/>
              </a:rPr>
              <a:t> ...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acid </a:t>
            </a:r>
            <a:r>
              <a:rPr lang="en-US" sz="1800" dirty="0" err="1">
                <a:latin typeface="Times New Roman" pitchFamily="18" charset="0"/>
                <a:cs typeface="Times New Roman" pitchFamily="18" charset="0"/>
              </a:rPr>
              <a:t>vô</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acid silicic, acid phosphoric...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như</a:t>
            </a:r>
            <a:r>
              <a:rPr lang="en-US" sz="1800" dirty="0">
                <a:latin typeface="Times New Roman" pitchFamily="18" charset="0"/>
                <a:cs typeface="Times New Roman" pitchFamily="18" charset="0"/>
              </a:rPr>
              <a:t>: phosphor, </a:t>
            </a:r>
            <a:r>
              <a:rPr lang="en-US" sz="1800" dirty="0" err="1">
                <a:latin typeface="Times New Roman" pitchFamily="18" charset="0"/>
                <a:cs typeface="Times New Roman" pitchFamily="18" charset="0"/>
              </a:rPr>
              <a:t>nito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sắt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magnesi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selen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iod</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4.1.2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hữu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Carbohydrat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Glucid</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Lipid: </a:t>
            </a:r>
            <a:r>
              <a:rPr lang="en-US" sz="1800" dirty="0" err="1">
                <a:latin typeface="Times New Roman" pitchFamily="18" charset="0"/>
                <a:cs typeface="Times New Roman" pitchFamily="18" charset="0"/>
              </a:rPr>
              <a:t>Glicerid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Cerid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bôi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xoa</a:t>
            </a:r>
            <a:r>
              <a:rPr lang="en-US" sz="1800" dirty="0">
                <a:latin typeface="Times New Roman" pitchFamily="18" charset="0"/>
                <a:cs typeface="Times New Roman" pitchFamily="18" charset="0"/>
              </a:rPr>
              <a:t>), Lecithin (</a:t>
            </a:r>
            <a:r>
              <a:rPr lang="en-US" sz="1800" dirty="0" err="1">
                <a:latin typeface="Times New Roman" pitchFamily="18" charset="0"/>
                <a:cs typeface="Times New Roman" pitchFamily="18" charset="0"/>
              </a:rPr>
              <a:t>làm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dưỡng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Phytin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bổ</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dầu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hỗn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mùi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thơm</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nhựa</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Glucosid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Glucosid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Saponin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Altranoid</a:t>
            </a:r>
            <a:r>
              <a:rPr lang="en-US" sz="1800" dirty="0">
                <a:latin typeface="Times New Roman" pitchFamily="18" charset="0"/>
                <a:cs typeface="Times New Roman" pitchFamily="18" charset="0"/>
              </a:rPr>
              <a:t>, Flavonoid, </a:t>
            </a:r>
            <a:r>
              <a:rPr lang="en-US" sz="1800" dirty="0" err="1">
                <a:latin typeface="Times New Roman" pitchFamily="18" charset="0"/>
                <a:cs typeface="Times New Roman" pitchFamily="18" charset="0"/>
              </a:rPr>
              <a:t>Tanin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Coumarin</a:t>
            </a:r>
            <a:r>
              <a:rPr lang="en-US" sz="1800" dirty="0">
                <a:latin typeface="Times New Roman" pitchFamily="18" charset="0"/>
                <a:cs typeface="Times New Roman" pitchFamily="18" charset="0"/>
              </a:rPr>
              <a:t> ...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Alcaloid</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hữu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chứa</a:t>
            </a:r>
            <a:r>
              <a:rPr lang="en-US" sz="1800" dirty="0">
                <a:latin typeface="Times New Roman" pitchFamily="18" charset="0"/>
                <a:cs typeface="Times New Roman" pitchFamily="18" charset="0"/>
              </a:rPr>
              <a:t> N</a:t>
            </a:r>
          </a:p>
          <a:p>
            <a:pPr marL="0" indent="0">
              <a:buNone/>
            </a:pPr>
            <a:r>
              <a:rPr lang="en-US" sz="1800" dirty="0">
                <a:latin typeface="Times New Roman" pitchFamily="18" charset="0"/>
                <a:cs typeface="Times New Roman" pitchFamily="18" charset="0"/>
              </a:rPr>
              <a:t>• Vitamin: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hữu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vật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được</a:t>
            </a:r>
            <a:r>
              <a:rPr lang="en-US" sz="1800" dirty="0">
                <a:latin typeface="Times New Roman" pitchFamily="18" charset="0"/>
                <a:cs typeface="Times New Roman" pitchFamily="18" charset="0"/>
              </a:rPr>
              <a:t> ... </a:t>
            </a:r>
          </a:p>
          <a:p>
            <a:pPr marL="0" indent="0">
              <a:buNone/>
            </a:pPr>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98963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229600" cy="6096000"/>
          </a:xfrm>
        </p:spPr>
        <p:txBody>
          <a:bodyPr>
            <a:noAutofit/>
          </a:bodyPr>
          <a:lstStyle/>
          <a:p>
            <a:pPr marL="0" indent="0">
              <a:buNone/>
            </a:pPr>
            <a:r>
              <a:rPr lang="en-US" sz="1800" dirty="0">
                <a:latin typeface="Times New Roman" pitchFamily="18" charset="0"/>
                <a:cs typeface="Times New Roman" pitchFamily="18" charset="0"/>
              </a:rPr>
              <a:t>4.3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YHCT &amp; </a:t>
            </a:r>
            <a:r>
              <a:rPr lang="en-US" sz="1800" dirty="0" err="1">
                <a:latin typeface="Times New Roman" pitchFamily="18" charset="0"/>
                <a:cs typeface="Times New Roman" pitchFamily="18" charset="0"/>
              </a:rPr>
              <a:t>Kê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học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Theo </a:t>
            </a:r>
            <a:r>
              <a:rPr lang="en-US" sz="1800" dirty="0" err="1">
                <a:latin typeface="Times New Roman" pitchFamily="18" charset="0"/>
                <a:cs typeface="Times New Roman" pitchFamily="18" charset="0"/>
              </a:rPr>
              <a:t>quy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rõ</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chỉ</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giấy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phép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Họ</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tuổi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chỉ</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định</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tên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lượng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dùng</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YHCT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dựa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Vọng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Vấn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chứng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chẩn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đoán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Dựa</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kiện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sở</a:t>
            </a:r>
            <a:r>
              <a:rPr lang="en-US" sz="1800" dirty="0">
                <a:latin typeface="Times New Roman" pitchFamily="18" charset="0"/>
                <a:cs typeface="Times New Roman" pitchFamily="18" charset="0"/>
              </a:rPr>
              <a:t> y </a:t>
            </a:r>
            <a:r>
              <a:rPr lang="en-US" sz="1800" dirty="0" err="1">
                <a:latin typeface="Times New Roman" pitchFamily="18" charset="0"/>
                <a:cs typeface="Times New Roman" pitchFamily="18" charset="0"/>
              </a:rPr>
              <a:t>tế</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dùng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một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sau</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4.3.1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toa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căn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gồm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hai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bản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gồm</a:t>
            </a:r>
            <a:r>
              <a:rPr lang="en-US" sz="1800" dirty="0">
                <a:latin typeface="Times New Roman" pitchFamily="18" charset="0"/>
                <a:cs typeface="Times New Roman" pitchFamily="18" charset="0"/>
              </a:rPr>
              <a:t> 6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nhiệt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độc</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Sài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huyết</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Huyết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niệu</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Rễ</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cỏ</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tràng</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Muồng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trâu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thích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tiêu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hoá</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Gừng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Sả</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Nhuận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gan</a:t>
            </a:r>
            <a:r>
              <a:rPr lang="en-US" sz="1800" dirty="0">
                <a:latin typeface="Times New Roman" pitchFamily="18" charset="0"/>
                <a:cs typeface="Times New Roman" pitchFamily="18" charset="0"/>
              </a:rPr>
              <a:t> ~ Rau </a:t>
            </a:r>
            <a:r>
              <a:rPr lang="en-US" sz="1800" dirty="0" err="1">
                <a:latin typeface="Times New Roman" pitchFamily="18" charset="0"/>
                <a:cs typeface="Times New Roman" pitchFamily="18" charset="0"/>
              </a:rPr>
              <a:t>má</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tấn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Dựa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từng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bớt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phù</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cụ</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4.3.2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nghiệm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phương</a:t>
            </a:r>
            <a:r>
              <a:rPr lang="en-US" sz="1800" dirty="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4.3.3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kê</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endParaRPr lang="en-US" sz="1800" dirty="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4.3.4 </a:t>
            </a:r>
            <a:r>
              <a:rPr lang="vi-VN" sz="1800" dirty="0">
                <a:latin typeface="Times New Roman" pitchFamily="18" charset="0"/>
                <a:cs typeface="Times New Roman" pitchFamily="18" charset="0"/>
              </a:rPr>
              <a:t>Cách kê đơn theo cổ phương </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31628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noAutofit/>
          </a:bodyPr>
          <a:lstStyle/>
          <a:p>
            <a:pPr marL="0" indent="0">
              <a:buNone/>
            </a:pPr>
            <a:r>
              <a:rPr lang="en-US" sz="1800" dirty="0">
                <a:latin typeface="Times New Roman" pitchFamily="18" charset="0"/>
                <a:cs typeface="Times New Roman" pitchFamily="18" charset="0"/>
              </a:rPr>
              <a:t>4.3.5 </a:t>
            </a:r>
            <a:r>
              <a:rPr lang="en-US" sz="1800" dirty="0" err="1">
                <a:latin typeface="Times New Roman" pitchFamily="18" charset="0"/>
                <a:cs typeface="Times New Roman" pitchFamily="18" charset="0"/>
              </a:rPr>
              <a:t>Cách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kê</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đơ</a:t>
            </a:r>
            <a:r>
              <a:rPr lang="en-US" sz="1800" dirty="0">
                <a:latin typeface="Times New Roman" pitchFamily="18" charset="0"/>
                <a:cs typeface="Times New Roman" pitchFamily="18" charset="0"/>
              </a:rPr>
              <a:t>n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a:t>
            </a:r>
            <a:r>
              <a:rPr lang="vi-VN" sz="1800" dirty="0">
                <a:latin typeface="Times New Roman" pitchFamily="18" charset="0"/>
                <a:cs typeface="Times New Roman" pitchFamily="18" charset="0"/>
              </a:rPr>
              <a:t>ươ</a:t>
            </a:r>
            <a:r>
              <a:rPr lang="en-US" sz="1800" dirty="0" err="1">
                <a:latin typeface="Times New Roman" pitchFamily="18" charset="0"/>
                <a:cs typeface="Times New Roman" pitchFamily="18" charset="0"/>
              </a:rPr>
              <a:t>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lập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a:t>
            </a:r>
            <a:r>
              <a:rPr lang="vi-VN" sz="1800" dirty="0">
                <a:latin typeface="Times New Roman" pitchFamily="18" charset="0"/>
                <a:cs typeface="Times New Roman" pitchFamily="18" charset="0"/>
              </a:rPr>
              <a:t>ươ</a:t>
            </a:r>
            <a:r>
              <a:rPr lang="en-US" sz="1800" dirty="0" err="1">
                <a:latin typeface="Times New Roman" pitchFamily="18" charset="0"/>
                <a:cs typeface="Times New Roman" pitchFamily="18" charset="0"/>
              </a:rPr>
              <a:t>ng</a:t>
            </a:r>
            <a:endParaRPr lang="en-US" sz="1800" dirty="0">
              <a:latin typeface="Times New Roman" pitchFamily="18" charset="0"/>
              <a:cs typeface="Times New Roman" pitchFamily="18" charset="0"/>
            </a:endParaRPr>
          </a:p>
          <a:p>
            <a:pPr marL="0" indent="0">
              <a:buNone/>
            </a:pPr>
            <a:r>
              <a:rPr lang="en-US" sz="1800" dirty="0" err="1">
                <a:latin typeface="Times New Roman" pitchFamily="18" charset="0"/>
                <a:cs typeface="Times New Roman" pitchFamily="18" charset="0"/>
              </a:rPr>
              <a:t>Tuân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theo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pháp</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a:t>
            </a:r>
            <a:r>
              <a:rPr lang="en-US" sz="1800" dirty="0" err="1">
                <a:latin typeface="Times New Roman" pitchFamily="18" charset="0"/>
                <a:cs typeface="Times New Roman" pitchFamily="18" charset="0"/>
              </a:rPr>
              <a:t>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sự</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phối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bệnh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cấp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t>
            </a:r>
            <a:r>
              <a:rPr lang="vi-VN" sz="1800" dirty="0">
                <a:latin typeface="Times New Roman" pitchFamily="18" charset="0"/>
                <a:cs typeface="Times New Roman" pitchFamily="18" charset="0"/>
              </a:rPr>
              <a:t>ường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chỉ</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ghi</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thang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dùng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ngày</a:t>
            </a:r>
            <a:r>
              <a:rPr lang="en-US" sz="1800" dirty="0">
                <a:latin typeface="Times New Roman" pitchFamily="18" charset="0"/>
                <a:cs typeface="Times New Roman" pitchFamily="18" charset="0"/>
              </a:rPr>
              <a:t>/1 </a:t>
            </a:r>
            <a:r>
              <a:rPr lang="en-US" sz="1800" dirty="0" err="1">
                <a:latin typeface="Times New Roman" pitchFamily="18" charset="0"/>
                <a:cs typeface="Times New Roman" pitchFamily="18" charset="0"/>
              </a:rPr>
              <a:t>lần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khám</a:t>
            </a:r>
            <a:r>
              <a:rPr lang="vi-VN" sz="1800" dirty="0">
                <a:latin typeface="Times New Roman" pitchFamily="18" charset="0"/>
                <a:cs typeface="Times New Roman" pitchFamily="18" charset="0"/>
              </a:rPr>
              <a:t>, </a:t>
            </a:r>
            <a:r>
              <a:rPr lang="vi-VN" sz="1800" dirty="0">
                <a:latin typeface="Times New Roman" pitchFamily="18" charset="0"/>
                <a:cs typeface="Times New Roman" pitchFamily="18" charset="0"/>
              </a:rPr>
              <a:t>bệnh mãn tính thường ghi 6 thang dùng trong 6-7 ngày, thuốc viên thuốc hoàn cũng dùng theo thời gian trên</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Ghi đơn thuốc phải dựa vào tứ chẩn, biện chứng sau đó chẩn đoán và dựa vào chẩn đoán có pháp điều trị, dựa vào pháp điều trị .... để thành lập bài thuốc</a:t>
            </a:r>
            <a:r>
              <a:rPr lang="en-US" sz="1800" dirty="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4.3.6 </a:t>
            </a:r>
            <a:r>
              <a:rPr lang="vi-VN" sz="1800" dirty="0">
                <a:latin typeface="Times New Roman" pitchFamily="18" charset="0"/>
                <a:cs typeface="Times New Roman" pitchFamily="18" charset="0"/>
              </a:rPr>
              <a:t>Cách kê đơn thuốc theo kết hợp YHCT với YHHĐ</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Dùng cách kê đơn theo 5 cách trên nhưng thêm các vị thuốc YHCT đã được nghiên</a:t>
            </a:r>
          </a:p>
          <a:p>
            <a:pPr marL="0" indent="0">
              <a:buNone/>
            </a:pPr>
            <a:r>
              <a:rPr lang="vi-VN" sz="1800" dirty="0">
                <a:latin typeface="Times New Roman" pitchFamily="18" charset="0"/>
                <a:cs typeface="Times New Roman" pitchFamily="18" charset="0"/>
              </a:rPr>
              <a:t>cứu cơ chế tác dụng của YHHĐ mà thầy thuốc đã chẩn đoán bệnh theo YHHĐ.</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Dùng cách kê đơn theo 5 cách trên có thể kết hợp thêm các thuốc của YHHĐ.</a:t>
            </a: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4.4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cổ</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Phản ứng bất lợi của thuốc là một phản ứng độc hại, không được định trước và</a:t>
            </a:r>
          </a:p>
          <a:p>
            <a:pPr marL="0" indent="0">
              <a:buNone/>
            </a:pPr>
            <a:r>
              <a:rPr lang="vi-VN" sz="1800" dirty="0">
                <a:latin typeface="Times New Roman" pitchFamily="18" charset="0"/>
                <a:cs typeface="Times New Roman" pitchFamily="18" charset="0"/>
              </a:rPr>
              <a:t>xuất hiện ở liều thường dùng cho người để phòng bệnh, chẩn đoán hoặc chữa bệnh</a:t>
            </a:r>
          </a:p>
          <a:p>
            <a:pPr marL="0" indent="0">
              <a:buNone/>
            </a:pPr>
            <a:r>
              <a:rPr lang="vi-VN" sz="1800" dirty="0">
                <a:latin typeface="Times New Roman" pitchFamily="18" charset="0"/>
                <a:cs typeface="Times New Roman" pitchFamily="18" charset="0"/>
              </a:rPr>
              <a:t>hoặc làm thay đổi một chức năng sinh lý.</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Sử dụng Đông dược và các chế phẩm có nguồn gốc từ thiên nhiên đang là xu hướng</a:t>
            </a:r>
          </a:p>
          <a:p>
            <a:pPr marL="0" indent="0">
              <a:buNone/>
            </a:pPr>
            <a:r>
              <a:rPr lang="vi-VN" sz="1800" dirty="0">
                <a:latin typeface="Times New Roman" pitchFamily="18" charset="0"/>
                <a:cs typeface="Times New Roman" pitchFamily="18" charset="0"/>
              </a:rPr>
              <a:t>trên thế giới vì tính an toàn, ít gây ra tác dụng bất lợi so với tân dược.</a:t>
            </a:r>
            <a:endParaRPr lang="en-US" sz="1800" dirty="0">
              <a:latin typeface="Times New Roman" pitchFamily="18" charset="0"/>
              <a:cs typeface="Times New Roman" pitchFamily="18" charset="0"/>
            </a:endParaRPr>
          </a:p>
          <a:p>
            <a:pPr marL="0" indent="0">
              <a:buNone/>
            </a:pP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không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hợp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lí</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gây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nguy</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nghiêm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trọng</a:t>
            </a:r>
            <a:r>
              <a:rPr lang="en-US" sz="1800" dirty="0">
                <a:latin typeface="Times New Roman" pitchFamily="18" charset="0"/>
                <a:cs typeface="Times New Roman" pitchFamily="18" charset="0"/>
              </a:rPr>
              <a:t> </a:t>
            </a:r>
            <a:r>
              <a:rPr lang="vi-VN" sz="1800" dirty="0">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sức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khỏe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a:t>
            </a:r>
            <a:r>
              <a:rPr lang="vi-VN" sz="1800" dirty="0">
                <a:latin typeface="Times New Roman" pitchFamily="18" charset="0"/>
                <a:cs typeface="Times New Roman" pitchFamily="18" charset="0"/>
              </a:rPr>
              <a:t>ười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dùng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những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dụng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bất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lợi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hoặc</a:t>
            </a:r>
            <a:r>
              <a:rPr lang="en-US" sz="1800" dirty="0">
                <a:latin typeface="Times New Roman" pitchFamily="18" charset="0"/>
                <a:cs typeface="Times New Roman" pitchFamily="18" charset="0"/>
              </a:rPr>
              <a:t> t</a:t>
            </a:r>
            <a:r>
              <a:rPr lang="vi-VN" sz="1800" dirty="0">
                <a:latin typeface="Times New Roman" pitchFamily="18" charset="0"/>
                <a:cs typeface="Times New Roman" pitchFamily="18" charset="0"/>
              </a:rPr>
              <a:t>ươn</a:t>
            </a:r>
            <a:r>
              <a:rPr lang="en-US" sz="1800" dirty="0">
                <a:latin typeface="Times New Roman" pitchFamily="18" charset="0"/>
                <a:cs typeface="Times New Roman" pitchFamily="18" charset="0"/>
              </a:rPr>
              <a:t>g </a:t>
            </a:r>
            <a:r>
              <a:rPr lang="en-US" sz="1800" dirty="0" err="1">
                <a:latin typeface="Times New Roman" pitchFamily="18" charset="0"/>
                <a:cs typeface="Times New Roman" pitchFamily="18" charset="0"/>
              </a:rPr>
              <a:t>tác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với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vị</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tân</a:t>
            </a:r>
            <a:r>
              <a:rPr lang="en-US" sz="1800" dirty="0">
                <a:latin typeface="Times New Roman" pitchFamily="18" charset="0"/>
                <a:cs typeface="Times New Roman" pitchFamily="18" charset="0"/>
              </a:rPr>
              <a:t> d</a:t>
            </a:r>
            <a:r>
              <a:rPr lang="vi-VN" sz="1800" dirty="0">
                <a:latin typeface="Times New Roman" pitchFamily="18" charset="0"/>
                <a:cs typeface="Times New Roman" pitchFamily="18" charset="0"/>
              </a:rPr>
              <a:t>ượ</a:t>
            </a:r>
            <a:r>
              <a:rPr lang="en-US" sz="1800" dirty="0">
                <a:latin typeface="Times New Roman" pitchFamily="18" charset="0"/>
                <a:cs typeface="Times New Roman" pitchFamily="18" charset="0"/>
              </a:rPr>
              <a:t>c </a:t>
            </a:r>
            <a:r>
              <a:rPr lang="en-US" sz="1800" dirty="0" err="1">
                <a:latin typeface="Times New Roman" pitchFamily="18" charset="0"/>
                <a:cs typeface="Times New Roman" pitchFamily="18" charset="0"/>
              </a:rPr>
              <a:t>khác</a:t>
            </a:r>
            <a:endParaRPr lang="en-US" sz="1800" dirty="0">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78996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5486400"/>
          </a:xfrm>
        </p:spPr>
        <p:txBody>
          <a:bodyPr>
            <a:noAutofit/>
          </a:bodyPr>
          <a:lstStyle/>
          <a:p>
            <a:pPr marL="0" indent="0">
              <a:buNone/>
            </a:pPr>
            <a:r>
              <a:rPr lang="en-US" sz="1800" dirty="0">
                <a:latin typeface="Times New Roman" pitchFamily="18" charset="0"/>
                <a:cs typeface="Times New Roman" pitchFamily="18" charset="0"/>
              </a:rPr>
              <a:t>4.4.1 </a:t>
            </a:r>
            <a:r>
              <a:rPr lang="en-US" sz="1800" dirty="0" err="1">
                <a:latin typeface="Times New Roman" pitchFamily="18" charset="0"/>
                <a:cs typeface="Times New Roman" pitchFamily="18" charset="0"/>
              </a:rPr>
              <a:t>Thuốc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kỵ</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thai</a:t>
            </a:r>
            <a:r>
              <a:rPr lang="en-US" sz="1800" dirty="0">
                <a:latin typeface="Times New Roman" pitchFamily="18" charset="0"/>
                <a:cs typeface="Times New Roman" pitchFamily="18" charset="0"/>
              </a:rPr>
              <a:t>:</a:t>
            </a:r>
          </a:p>
          <a:p>
            <a:pPr marL="0" indent="0">
              <a:buNone/>
            </a:pPr>
            <a:r>
              <a:rPr lang="vi-VN" sz="1800" dirty="0">
                <a:latin typeface="Times New Roman" pitchFamily="18" charset="0"/>
                <a:cs typeface="Times New Roman" pitchFamily="18" charset="0"/>
              </a:rPr>
              <a:t>Thuốc Bắc:</a:t>
            </a:r>
          </a:p>
          <a:p>
            <a:pPr marL="0" indent="0">
              <a:buNone/>
            </a:pPr>
            <a:r>
              <a:rPr lang="vi-VN" sz="1800" dirty="0">
                <a:latin typeface="Times New Roman" pitchFamily="18" charset="0"/>
                <a:cs typeface="Times New Roman" pitchFamily="18" charset="0"/>
              </a:rPr>
              <a:t>- Ngoan ban, Thuỷ điệt cập Manh trùng (ngoan xà, ban miêu).</a:t>
            </a:r>
          </a:p>
          <a:p>
            <a:pPr marL="0" indent="0">
              <a:buNone/>
            </a:pPr>
            <a:r>
              <a:rPr lang="vi-VN" sz="1800" dirty="0">
                <a:latin typeface="Times New Roman" pitchFamily="18" charset="0"/>
                <a:cs typeface="Times New Roman" pitchFamily="18" charset="0"/>
              </a:rPr>
              <a:t>- Ô đầu, Phụ tử phối Thiên hùng.</a:t>
            </a:r>
          </a:p>
          <a:p>
            <a:pPr marL="0" indent="0">
              <a:buNone/>
            </a:pPr>
            <a:r>
              <a:rPr lang="vi-VN" sz="1800" dirty="0">
                <a:latin typeface="Times New Roman" pitchFamily="18" charset="0"/>
                <a:cs typeface="Times New Roman" pitchFamily="18" charset="0"/>
              </a:rPr>
              <a:t>- Gỉa cát, Thuỷ ngân tinh Bả đậu (nam tinh)</a:t>
            </a:r>
          </a:p>
          <a:p>
            <a:pPr marL="0" indent="0">
              <a:buNone/>
            </a:pPr>
            <a:r>
              <a:rPr lang="vi-VN" sz="1800" dirty="0">
                <a:latin typeface="Times New Roman" pitchFamily="18" charset="0"/>
                <a:cs typeface="Times New Roman" pitchFamily="18" charset="0"/>
              </a:rPr>
              <a:t>- Ngưu tất, Ý dĩ dữ Ngô công</a:t>
            </a:r>
          </a:p>
          <a:p>
            <a:pPr marL="0" indent="0">
              <a:buNone/>
            </a:pPr>
            <a:r>
              <a:rPr lang="vi-VN" sz="1800" dirty="0">
                <a:latin typeface="Times New Roman" pitchFamily="18" charset="0"/>
                <a:cs typeface="Times New Roman" pitchFamily="18" charset="0"/>
              </a:rPr>
              <a:t>- Tam lăng, Đại đổ, Nguyên hoa, Xạ (xạ hương).</a:t>
            </a:r>
          </a:p>
          <a:p>
            <a:pPr marL="0" indent="0">
              <a:buNone/>
            </a:pPr>
            <a:r>
              <a:rPr lang="vi-VN" sz="1800" dirty="0">
                <a:latin typeface="Times New Roman" pitchFamily="18" charset="0"/>
                <a:cs typeface="Times New Roman" pitchFamily="18" charset="0"/>
              </a:rPr>
              <a:t>- Ðại kích, Xà thoái, Ngà, Thư hùng (nga thuật).</a:t>
            </a:r>
          </a:p>
          <a:p>
            <a:pPr marL="0" indent="0">
              <a:buNone/>
            </a:pPr>
            <a:r>
              <a:rPr lang="vi-VN" sz="1800" dirty="0">
                <a:latin typeface="Times New Roman" pitchFamily="18" charset="0"/>
                <a:cs typeface="Times New Roman" pitchFamily="18" charset="0"/>
              </a:rPr>
              <a:t>- Nha tiêu, mang tiêu, mẫu đơn, quế</a:t>
            </a:r>
          </a:p>
          <a:p>
            <a:pPr marL="0" indent="0">
              <a:buNone/>
            </a:pPr>
            <a:r>
              <a:rPr lang="vi-VN" sz="1800" dirty="0">
                <a:latin typeface="Times New Roman" pitchFamily="18" charset="0"/>
                <a:cs typeface="Times New Roman" pitchFamily="18" charset="0"/>
              </a:rPr>
              <a:t>- Hoa hoè, khiên ngưu, tạo giác, thông (thông thảo). 29- Dạ minh, càn tất, giải, trảo, giáp.</a:t>
            </a:r>
          </a:p>
          <a:p>
            <a:pPr marL="0" indent="0">
              <a:buNone/>
            </a:pPr>
            <a:r>
              <a:rPr lang="vi-VN" sz="1800" dirty="0">
                <a:latin typeface="Times New Roman" pitchFamily="18" charset="0"/>
                <a:cs typeface="Times New Roman" pitchFamily="18" charset="0"/>
              </a:rPr>
              <a:t>- Ðiạ đởm, Mâu căn, tỳ ma đồng.</a:t>
            </a:r>
          </a:p>
          <a:p>
            <a:pPr marL="0" indent="0">
              <a:buNone/>
            </a:pPr>
            <a:r>
              <a:rPr lang="vi-VN" sz="1800" dirty="0">
                <a:latin typeface="Times New Roman" pitchFamily="18" charset="0"/>
                <a:cs typeface="Times New Roman" pitchFamily="18" charset="0"/>
              </a:rPr>
              <a:t>- Thường sơn, thưởng lục, ngưu hoàng, dã.</a:t>
            </a:r>
          </a:p>
          <a:p>
            <a:pPr marL="0" indent="0">
              <a:buNone/>
            </a:pPr>
            <a:r>
              <a:rPr lang="vi-VN" sz="1800" dirty="0">
                <a:latin typeface="Times New Roman" pitchFamily="18" charset="0"/>
                <a:cs typeface="Times New Roman" pitchFamily="18" charset="0"/>
              </a:rPr>
              <a:t>- Hồ phấn, kim ngân bạc, lê tư</a:t>
            </a:r>
          </a:p>
          <a:p>
            <a:pPr marL="0" indent="0">
              <a:buNone/>
            </a:pPr>
            <a:r>
              <a:rPr lang="vi-VN" sz="1800" dirty="0">
                <a:latin typeface="Times New Roman" pitchFamily="18" charset="0"/>
                <a:cs typeface="Times New Roman" pitchFamily="18" charset="0"/>
              </a:rPr>
              <a:t>- Vương bất lưu hành, quỹ tiến vũ.</a:t>
            </a:r>
          </a:p>
          <a:p>
            <a:pPr marL="0" indent="0">
              <a:buNone/>
            </a:pPr>
            <a:r>
              <a:rPr lang="vi-VN" sz="1800" dirty="0">
                <a:latin typeface="Times New Roman" pitchFamily="18" charset="0"/>
                <a:cs typeface="Times New Roman" pitchFamily="18" charset="0"/>
              </a:rPr>
              <a:t>- Thần khúc, quỳ tử, dũ đại hoàng.</a:t>
            </a:r>
          </a:p>
          <a:p>
            <a:endParaRPr lang="en-US" sz="1800" dirty="0"/>
          </a:p>
        </p:txBody>
      </p:sp>
    </p:spTree>
    <p:extLst>
      <p:ext uri="{BB962C8B-B14F-4D97-AF65-F5344CB8AC3E}">
        <p14:creationId xmlns:p14="http://schemas.microsoft.com/office/powerpoint/2010/main" val="7997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229600" cy="5105400"/>
          </a:xfrm>
        </p:spPr>
        <p:txBody>
          <a:bodyPr>
            <a:normAutofit fontScale="55000" lnSpcReduction="20000"/>
          </a:bodyPr>
          <a:lstStyle/>
          <a:p>
            <a:pPr marL="0" indent="0">
              <a:buNone/>
            </a:pPr>
            <a:r>
              <a:rPr lang="vi-VN" dirty="0">
                <a:latin typeface="Times New Roman" pitchFamily="18" charset="0"/>
                <a:cs typeface="Times New Roman" pitchFamily="18" charset="0"/>
              </a:rPr>
              <a:t>Thuốc Nam kỵ thai:</a:t>
            </a:r>
          </a:p>
          <a:p>
            <a:pPr marL="0" indent="0">
              <a:buNone/>
            </a:pPr>
            <a:r>
              <a:rPr lang="vi-VN" dirty="0">
                <a:latin typeface="Times New Roman" pitchFamily="18" charset="0"/>
                <a:cs typeface="Times New Roman" pitchFamily="18" charset="0"/>
              </a:rPr>
              <a:t>Vỏ chứa bầu, cổ ruà, cứt quạ, tơ hồng, thuốc dòi, hắc sửu, thần nông, dây choại,</a:t>
            </a:r>
          </a:p>
          <a:p>
            <a:pPr marL="0" indent="0">
              <a:buNone/>
            </a:pPr>
            <a:r>
              <a:rPr lang="vi-VN" dirty="0">
                <a:latin typeface="Times New Roman" pitchFamily="18" charset="0"/>
                <a:cs typeface="Times New Roman" pitchFamily="18" charset="0"/>
              </a:rPr>
              <a:t>trung quân, củ riềng, các loại ngải, ngó bần, tầm sét, sâm nam, thần xạ, cây</a:t>
            </a:r>
          </a:p>
          <a:p>
            <a:pPr marL="0" indent="0">
              <a:buNone/>
            </a:pPr>
            <a:r>
              <a:rPr lang="vi-VN" dirty="0">
                <a:latin typeface="Times New Roman" pitchFamily="18" charset="0"/>
                <a:cs typeface="Times New Roman" pitchFamily="18" charset="0"/>
              </a:rPr>
              <a:t>vang, điền thất, càn ranh, chó đẻ, muồng, nhàu rừng, ngó nghệ, cây mua, rễ</a:t>
            </a:r>
          </a:p>
          <a:p>
            <a:pPr marL="0" indent="0">
              <a:buNone/>
            </a:pPr>
            <a:r>
              <a:rPr lang="vi-VN" dirty="0">
                <a:latin typeface="Times New Roman" pitchFamily="18" charset="0"/>
                <a:cs typeface="Times New Roman" pitchFamily="18" charset="0"/>
              </a:rPr>
              <a:t>khế, sầu nâu, trạch lan, vỏ quế, cây ngâu, xương khô, cây gấm, cà nghét, rễ</a:t>
            </a:r>
          </a:p>
          <a:p>
            <a:pPr marL="0" indent="0">
              <a:buNone/>
            </a:pPr>
            <a:r>
              <a:rPr lang="vi-VN" dirty="0">
                <a:latin typeface="Times New Roman" pitchFamily="18" charset="0"/>
                <a:cs typeface="Times New Roman" pitchFamily="18" charset="0"/>
              </a:rPr>
              <a:t>tranh, gáo vàng, lài dưa, lài mít, hoàng nàn, đào lộn hột, tu hú, chán ba, bã</a:t>
            </a:r>
          </a:p>
          <a:p>
            <a:pPr marL="0" indent="0">
              <a:buNone/>
            </a:pPr>
            <a:r>
              <a:rPr lang="vi-VN" dirty="0">
                <a:latin typeface="Times New Roman" pitchFamily="18" charset="0"/>
                <a:cs typeface="Times New Roman" pitchFamily="18" charset="0"/>
              </a:rPr>
              <a:t>đậu, trái trám, cây cần thăng, rễ bướm, bạc thau, dền gai, liễu yếu, mắc cở, võ</a:t>
            </a:r>
          </a:p>
          <a:p>
            <a:pPr marL="0" indent="0">
              <a:buNone/>
            </a:pPr>
            <a:r>
              <a:rPr lang="vi-VN" dirty="0">
                <a:latin typeface="Times New Roman" pitchFamily="18" charset="0"/>
                <a:cs typeface="Times New Roman" pitchFamily="18" charset="0"/>
              </a:rPr>
              <a:t>vừng, bá bệnh, muồng cua, ngô công, cỏ xước, bo bo, thổ nẻ, chồi mồi, xích quả,</a:t>
            </a:r>
          </a:p>
          <a:p>
            <a:pPr marL="0" indent="0">
              <a:buNone/>
            </a:pPr>
            <a:r>
              <a:rPr lang="vi-VN" dirty="0">
                <a:latin typeface="Times New Roman" pitchFamily="18" charset="0"/>
                <a:cs typeface="Times New Roman" pitchFamily="18" charset="0"/>
              </a:rPr>
              <a:t>xốt xạc, thần xa thâm, thường sơn, lức, cườm gạo, ô rô, ớt hiểm, giáng hương.</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r>
              <a:rPr lang="vi-VN" dirty="0">
                <a:latin typeface="Times New Roman" pitchFamily="18" charset="0"/>
                <a:cs typeface="Times New Roman" pitchFamily="18" charset="0"/>
              </a:rPr>
              <a:t>4.4.2 </a:t>
            </a:r>
            <a:r>
              <a:rPr lang="vi-VN" sz="2900" dirty="0">
                <a:latin typeface="Times New Roman" pitchFamily="18" charset="0"/>
                <a:cs typeface="Times New Roman" pitchFamily="18" charset="0"/>
              </a:rPr>
              <a:t>THUỐC ÐỘC BẢNG A &amp; BẢNG B:</a:t>
            </a:r>
          </a:p>
          <a:p>
            <a:pPr marL="0" indent="0">
              <a:buNone/>
            </a:pPr>
            <a:r>
              <a:rPr lang="vi-VN" sz="2900" b="1" dirty="0">
                <a:latin typeface="Times New Roman" pitchFamily="18" charset="0"/>
                <a:cs typeface="Times New Roman" pitchFamily="18" charset="0"/>
              </a:rPr>
              <a:t>ÐỘC BẢNG A</a:t>
            </a:r>
            <a:r>
              <a:rPr lang="vi-VN" dirty="0">
                <a:latin typeface="Times New Roman" pitchFamily="18" charset="0"/>
                <a:cs typeface="Times New Roman" pitchFamily="18" charset="0"/>
              </a:rPr>
              <a:t>: Có thể gây chết người ở liều lượng nhỏ: Bả Ðậu, Hoàng Nàng, Ô Ðầu,</a:t>
            </a:r>
          </a:p>
          <a:p>
            <a:pPr marL="0" indent="0">
              <a:buNone/>
            </a:pPr>
            <a:r>
              <a:rPr lang="vi-VN" dirty="0">
                <a:latin typeface="Times New Roman" pitchFamily="18" charset="0"/>
                <a:cs typeface="Times New Roman" pitchFamily="18" charset="0"/>
              </a:rPr>
              <a:t>Mã Tiền, Thạch Tín, Ban Miêu, Thiềm Tô, Cà Ðộc Dược, Thông Thiên, Trúc Ðào.</a:t>
            </a:r>
          </a:p>
          <a:p>
            <a:pPr marL="0" indent="0">
              <a:buNone/>
            </a:pPr>
            <a:r>
              <a:rPr lang="vi-VN" b="1" dirty="0">
                <a:latin typeface="Times New Roman" pitchFamily="18" charset="0"/>
                <a:cs typeface="Times New Roman" pitchFamily="18" charset="0"/>
              </a:rPr>
              <a:t>ÐỘC BẢNG B</a:t>
            </a:r>
            <a:r>
              <a:rPr lang="vi-VN" dirty="0">
                <a:latin typeface="Times New Roman" pitchFamily="18" charset="0"/>
                <a:cs typeface="Times New Roman" pitchFamily="18" charset="0"/>
              </a:rPr>
              <a:t>: Hoàng Nàng Chế, Bả Ðậu Chế, Mã Tiền Chế, Hùng Hoàng, Kinh Phấn,</a:t>
            </a:r>
          </a:p>
          <a:p>
            <a:pPr marL="0" indent="0">
              <a:buNone/>
            </a:pPr>
            <a:r>
              <a:rPr lang="vi-VN" dirty="0">
                <a:latin typeface="Times New Roman" pitchFamily="18" charset="0"/>
                <a:cs typeface="Times New Roman" pitchFamily="18" charset="0"/>
              </a:rPr>
              <a:t>Thuỷ Ngân, Lưu Huỳnh, Phụ Tử (muối 6 tháng )</a:t>
            </a:r>
          </a:p>
          <a:p>
            <a:endParaRPr lang="en-US" dirty="0"/>
          </a:p>
        </p:txBody>
      </p:sp>
    </p:spTree>
    <p:extLst>
      <p:ext uri="{BB962C8B-B14F-4D97-AF65-F5344CB8AC3E}">
        <p14:creationId xmlns:p14="http://schemas.microsoft.com/office/powerpoint/2010/main" val="313604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3124200" cy="4525963"/>
          </a:xfrm>
        </p:spPr>
        <p:txBody>
          <a:bodyPr>
            <a:noAutofit/>
          </a:bodyPr>
          <a:lstStyle/>
          <a:p>
            <a:pPr marL="0" indent="0">
              <a:buNone/>
            </a:pPr>
            <a:r>
              <a:rPr lang="vi-VN" sz="1800" dirty="0">
                <a:latin typeface="Times New Roman" pitchFamily="18" charset="0"/>
                <a:cs typeface="Times New Roman" pitchFamily="18" charset="0"/>
              </a:rPr>
              <a:t>4.4.3 BẢNG TƯƠNG KỴ THUỐC ÐÔNG Y:</a:t>
            </a:r>
          </a:p>
          <a:p>
            <a:pPr marL="0" indent="0">
              <a:buNone/>
            </a:pPr>
            <a:r>
              <a:rPr lang="vi-VN" sz="1800" dirty="0">
                <a:latin typeface="Times New Roman" pitchFamily="18" charset="0"/>
                <a:cs typeface="Times New Roman" pitchFamily="18" charset="0"/>
              </a:rPr>
              <a:t>Mật Ong # Hành Hương</a:t>
            </a:r>
          </a:p>
          <a:p>
            <a:pPr marL="0" indent="0">
              <a:buNone/>
            </a:pPr>
            <a:r>
              <a:rPr lang="vi-VN" sz="1800" dirty="0">
                <a:latin typeface="Times New Roman" pitchFamily="18" charset="0"/>
                <a:cs typeface="Times New Roman" pitchFamily="18" charset="0"/>
              </a:rPr>
              <a:t>Lưu Huỳnh # Phát Tiêu</a:t>
            </a:r>
          </a:p>
          <a:p>
            <a:pPr marL="0" indent="0">
              <a:buNone/>
            </a:pPr>
            <a:r>
              <a:rPr lang="vi-VN" sz="1800" dirty="0">
                <a:latin typeface="Times New Roman" pitchFamily="18" charset="0"/>
                <a:cs typeface="Times New Roman" pitchFamily="18" charset="0"/>
              </a:rPr>
              <a:t>Thạch Tín # Thuỷ Ngân</a:t>
            </a:r>
          </a:p>
          <a:p>
            <a:pPr marL="0" indent="0">
              <a:buNone/>
            </a:pPr>
            <a:r>
              <a:rPr lang="vi-VN" sz="1800" dirty="0">
                <a:latin typeface="Times New Roman" pitchFamily="18" charset="0"/>
                <a:cs typeface="Times New Roman" pitchFamily="18" charset="0"/>
              </a:rPr>
              <a:t>Lan Ðộc # Mật Ðà tăng</a:t>
            </a:r>
          </a:p>
          <a:p>
            <a:pPr marL="0" indent="0">
              <a:buNone/>
            </a:pPr>
            <a:r>
              <a:rPr lang="vi-VN" sz="1800" dirty="0">
                <a:latin typeface="Times New Roman" pitchFamily="18" charset="0"/>
                <a:cs typeface="Times New Roman" pitchFamily="18" charset="0"/>
              </a:rPr>
              <a:t>Nha Tiêu # Tam Lăng</a:t>
            </a:r>
          </a:p>
          <a:p>
            <a:pPr marL="0" indent="0">
              <a:buNone/>
            </a:pPr>
            <a:r>
              <a:rPr lang="vi-VN" sz="1800" dirty="0">
                <a:latin typeface="Times New Roman" pitchFamily="18" charset="0"/>
                <a:cs typeface="Times New Roman" pitchFamily="18" charset="0"/>
              </a:rPr>
              <a:t>TêGiác # Xuyên ô, Thảo ô</a:t>
            </a:r>
          </a:p>
          <a:p>
            <a:pPr marL="0" indent="0">
              <a:buNone/>
            </a:pPr>
            <a:r>
              <a:rPr lang="vi-VN" sz="1800" dirty="0">
                <a:latin typeface="Times New Roman" pitchFamily="18" charset="0"/>
                <a:cs typeface="Times New Roman" pitchFamily="18" charset="0"/>
              </a:rPr>
              <a:t>Ðinh Hương # Uất Kim</a:t>
            </a:r>
          </a:p>
          <a:p>
            <a:pPr marL="0" indent="0">
              <a:buNone/>
            </a:pPr>
            <a:r>
              <a:rPr lang="vi-VN" sz="1800" dirty="0">
                <a:latin typeface="Times New Roman" pitchFamily="18" charset="0"/>
                <a:cs typeface="Times New Roman" pitchFamily="18" charset="0"/>
              </a:rPr>
              <a:t>Quang Quế # Xích Thạch Chỉ</a:t>
            </a:r>
          </a:p>
          <a:p>
            <a:pPr marL="0" indent="0">
              <a:buNone/>
            </a:pPr>
            <a:r>
              <a:rPr lang="vi-VN" sz="1800" dirty="0">
                <a:latin typeface="Times New Roman" pitchFamily="18" charset="0"/>
                <a:cs typeface="Times New Roman" pitchFamily="18" charset="0"/>
              </a:rPr>
              <a:t>Ô Ðầu, Ô Trác # Bạch Cập, Hoa Lâu, Bán Hạ,Bối Mẫu, Bạch Liễm</a:t>
            </a:r>
          </a:p>
          <a:p>
            <a:pPr marL="0" indent="0">
              <a:buNone/>
            </a:pPr>
            <a:r>
              <a:rPr lang="vi-VN" sz="1800" dirty="0">
                <a:latin typeface="Times New Roman" pitchFamily="18" charset="0"/>
                <a:cs typeface="Times New Roman" pitchFamily="18" charset="0"/>
              </a:rPr>
              <a:t>Cam Thảo # Ðại Kích, Nguyên Hoa, Hải Tảo, Cam Hoạt</a:t>
            </a:r>
          </a:p>
          <a:p>
            <a:pPr marL="0" indent="0">
              <a:buNone/>
            </a:pPr>
            <a:r>
              <a:rPr lang="vi-VN" sz="1800" dirty="0">
                <a:latin typeface="Times New Roman" pitchFamily="18" charset="0"/>
                <a:cs typeface="Times New Roman" pitchFamily="18" charset="0"/>
              </a:rPr>
              <a:t>Lê Lô # Các Loại Sâm, Bạch </a:t>
            </a:r>
            <a:r>
              <a:rPr lang="vi-VN" sz="1800" dirty="0" smtClean="0">
                <a:latin typeface="Times New Roman" pitchFamily="18" charset="0"/>
                <a:cs typeface="Times New Roman" pitchFamily="18" charset="0"/>
              </a:rPr>
              <a:t>Thược</a:t>
            </a:r>
            <a:endParaRPr lang="vi-VN" sz="1800" dirty="0">
              <a:latin typeface="Times New Roman" pitchFamily="18" charset="0"/>
              <a:cs typeface="Times New Roman" pitchFamily="18" charset="0"/>
            </a:endParaRPr>
          </a:p>
        </p:txBody>
      </p:sp>
      <p:sp>
        <p:nvSpPr>
          <p:cNvPr id="4" name="TextBox 3"/>
          <p:cNvSpPr txBox="1"/>
          <p:nvPr/>
        </p:nvSpPr>
        <p:spPr>
          <a:xfrm>
            <a:off x="5334000" y="457200"/>
            <a:ext cx="3429000" cy="369332"/>
          </a:xfrm>
          <a:prstGeom prst="rect">
            <a:avLst/>
          </a:prstGeom>
          <a:noFill/>
        </p:spPr>
        <p:txBody>
          <a:bodyPr wrap="square" rtlCol="0">
            <a:spAutoFit/>
          </a:bodyPr>
          <a:lstStyle/>
          <a:p>
            <a:endParaRPr lang="en-US" dirty="0"/>
          </a:p>
        </p:txBody>
      </p:sp>
      <p:sp>
        <p:nvSpPr>
          <p:cNvPr id="5" name="TextBox 4"/>
          <p:cNvSpPr txBox="1"/>
          <p:nvPr/>
        </p:nvSpPr>
        <p:spPr>
          <a:xfrm>
            <a:off x="4837135" y="560487"/>
            <a:ext cx="3581400" cy="5078313"/>
          </a:xfrm>
          <a:prstGeom prst="rect">
            <a:avLst/>
          </a:prstGeom>
          <a:noFill/>
        </p:spPr>
        <p:txBody>
          <a:bodyPr wrap="square" rtlCol="0">
            <a:spAutoFit/>
          </a:bodyPr>
          <a:lstStyle/>
          <a:p>
            <a:endParaRPr lang="vi-VN" dirty="0">
              <a:latin typeface="Times New Roman" pitchFamily="18" charset="0"/>
              <a:cs typeface="Times New Roman" pitchFamily="18" charset="0"/>
            </a:endParaRPr>
          </a:p>
          <a:p>
            <a:r>
              <a:rPr lang="vi-VN" dirty="0">
                <a:latin typeface="Times New Roman" pitchFamily="18" charset="0"/>
                <a:cs typeface="Times New Roman" pitchFamily="18" charset="0"/>
              </a:rPr>
              <a:t>Củ Huệ # Ớt</a:t>
            </a:r>
          </a:p>
          <a:p>
            <a:r>
              <a:rPr lang="vi-VN" dirty="0">
                <a:latin typeface="Times New Roman" pitchFamily="18" charset="0"/>
                <a:cs typeface="Times New Roman" pitchFamily="18" charset="0"/>
              </a:rPr>
              <a:t>TơHồng # Cườm Gạo</a:t>
            </a:r>
          </a:p>
          <a:p>
            <a:r>
              <a:rPr lang="vi-VN" dirty="0">
                <a:latin typeface="Times New Roman" pitchFamily="18" charset="0"/>
                <a:cs typeface="Times New Roman" pitchFamily="18" charset="0"/>
              </a:rPr>
              <a:t>Rau Ðắng # Mật Ong</a:t>
            </a:r>
          </a:p>
          <a:p>
            <a:r>
              <a:rPr lang="vi-VN" dirty="0" smtClean="0">
                <a:latin typeface="Times New Roman" pitchFamily="18" charset="0"/>
                <a:cs typeface="Times New Roman" pitchFamily="18" charset="0"/>
              </a:rPr>
              <a:t>Cam </a:t>
            </a:r>
            <a:r>
              <a:rPr lang="vi-VN" dirty="0">
                <a:latin typeface="Times New Roman" pitchFamily="18" charset="0"/>
                <a:cs typeface="Times New Roman" pitchFamily="18" charset="0"/>
              </a:rPr>
              <a:t>Thảo # Ðại Kích, Nguyên Hoa, Hải Tảo, Cam Hoạt</a:t>
            </a:r>
          </a:p>
          <a:p>
            <a:r>
              <a:rPr lang="vi-VN" dirty="0">
                <a:latin typeface="Times New Roman" pitchFamily="18" charset="0"/>
                <a:cs typeface="Times New Roman" pitchFamily="18" charset="0"/>
              </a:rPr>
              <a:t>Lê Lô # Các Loại Sâm, Bạch Thược</a:t>
            </a:r>
          </a:p>
          <a:p>
            <a:r>
              <a:rPr lang="vi-VN" dirty="0">
                <a:latin typeface="Times New Roman" pitchFamily="18" charset="0"/>
                <a:cs typeface="Times New Roman" pitchFamily="18" charset="0"/>
              </a:rPr>
              <a:t>Củ Huệ # Ớt</a:t>
            </a:r>
          </a:p>
          <a:p>
            <a:r>
              <a:rPr lang="vi-VN" dirty="0">
                <a:latin typeface="Times New Roman" pitchFamily="18" charset="0"/>
                <a:cs typeface="Times New Roman" pitchFamily="18" charset="0"/>
              </a:rPr>
              <a:t>TơHồng # Cườm Gạo</a:t>
            </a:r>
          </a:p>
          <a:p>
            <a:r>
              <a:rPr lang="vi-VN" dirty="0">
                <a:latin typeface="Times New Roman" pitchFamily="18" charset="0"/>
                <a:cs typeface="Times New Roman" pitchFamily="18" charset="0"/>
              </a:rPr>
              <a:t>Rau Ðắng # Mật Ong</a:t>
            </a:r>
          </a:p>
          <a:p>
            <a:r>
              <a:rPr lang="vi-VN" dirty="0">
                <a:latin typeface="Times New Roman" pitchFamily="18" charset="0"/>
                <a:cs typeface="Times New Roman" pitchFamily="18" charset="0"/>
              </a:rPr>
              <a:t>Cam Thảo Ðất # Chán Ba</a:t>
            </a:r>
          </a:p>
          <a:p>
            <a:r>
              <a:rPr lang="vi-VN" dirty="0">
                <a:latin typeface="Times New Roman" pitchFamily="18" charset="0"/>
                <a:cs typeface="Times New Roman" pitchFamily="18" charset="0"/>
              </a:rPr>
              <a:t>Hoàng Nàng # Muối Ta</a:t>
            </a:r>
          </a:p>
          <a:p>
            <a:r>
              <a:rPr lang="vi-VN" dirty="0">
                <a:latin typeface="Times New Roman" pitchFamily="18" charset="0"/>
                <a:cs typeface="Times New Roman" pitchFamily="18" charset="0"/>
              </a:rPr>
              <a:t>Sứ Tây # Lá Ngâu, Dây Cốc</a:t>
            </a:r>
          </a:p>
          <a:p>
            <a:r>
              <a:rPr lang="vi-VN" dirty="0">
                <a:latin typeface="Times New Roman" pitchFamily="18" charset="0"/>
                <a:cs typeface="Times New Roman" pitchFamily="18" charset="0"/>
              </a:rPr>
              <a:t>Bối Mẫu # Hành Tây</a:t>
            </a:r>
          </a:p>
          <a:p>
            <a:r>
              <a:rPr lang="vi-VN" dirty="0">
                <a:latin typeface="Times New Roman" pitchFamily="18" charset="0"/>
                <a:cs typeface="Times New Roman" pitchFamily="18" charset="0"/>
              </a:rPr>
              <a:t>Ðậu Ðen # Sâm Nam, Ðởm Thảo</a:t>
            </a:r>
          </a:p>
          <a:p>
            <a:r>
              <a:rPr lang="vi-VN" dirty="0">
                <a:latin typeface="Times New Roman" pitchFamily="18" charset="0"/>
                <a:cs typeface="Times New Roman" pitchFamily="18" charset="0"/>
              </a:rPr>
              <a:t>Thạch Hộc # Cương Tầm, Bả Ðậu</a:t>
            </a:r>
          </a:p>
          <a:p>
            <a:r>
              <a:rPr lang="vi-VN" dirty="0">
                <a:latin typeface="Times New Roman" pitchFamily="18" charset="0"/>
                <a:cs typeface="Times New Roman" pitchFamily="18" charset="0"/>
              </a:rPr>
              <a:t>Tỳ Ma # Ðậu Ðen</a:t>
            </a:r>
            <a:endParaRPr lang="en-US" dirty="0">
              <a:latin typeface="Times New Roman" pitchFamily="18" charset="0"/>
              <a:cs typeface="Times New Roman" pitchFamily="18" charset="0"/>
            </a:endParaRPr>
          </a:p>
          <a:p>
            <a:endParaRPr lang="en-US" dirty="0"/>
          </a:p>
        </p:txBody>
      </p:sp>
      <p:sp>
        <p:nvSpPr>
          <p:cNvPr id="6" name="TextBox 5"/>
          <p:cNvSpPr txBox="1"/>
          <p:nvPr/>
        </p:nvSpPr>
        <p:spPr>
          <a:xfrm>
            <a:off x="2133600" y="5638800"/>
            <a:ext cx="5029200" cy="646331"/>
          </a:xfrm>
          <a:prstGeom prst="rect">
            <a:avLst/>
          </a:prstGeom>
          <a:noFill/>
        </p:spPr>
        <p:txBody>
          <a:bodyPr wrap="square" rtlCol="0">
            <a:spAutoFit/>
          </a:bodyPr>
          <a:lstStyle/>
          <a:p>
            <a:pPr algn="ctr"/>
            <a:r>
              <a:rPr lang="en-US" sz="3600" b="1" i="1" dirty="0" smtClean="0">
                <a:latin typeface="Times New Roman" pitchFamily="18" charset="0"/>
                <a:cs typeface="Times New Roman" pitchFamily="18" charset="0"/>
              </a:rPr>
              <a:t>THANK YOU</a:t>
            </a:r>
            <a:endParaRPr lang="en-US" sz="3600" b="1" i="1" dirty="0">
              <a:latin typeface="Times New Roman" pitchFamily="18" charset="0"/>
              <a:cs typeface="Times New Roman" pitchFamily="18" charset="0"/>
            </a:endParaRPr>
          </a:p>
        </p:txBody>
      </p:sp>
    </p:spTree>
    <p:extLst>
      <p:ext uri="{BB962C8B-B14F-4D97-AF65-F5344CB8AC3E}">
        <p14:creationId xmlns:p14="http://schemas.microsoft.com/office/powerpoint/2010/main" val="389131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
            <a:ext cx="9067800" cy="6629400"/>
          </a:xfrm>
        </p:spPr>
        <p:txBody>
          <a:bodyPr>
            <a:normAutofit/>
          </a:bodyPr>
          <a:lstStyle/>
          <a:p>
            <a:pPr marL="342900" indent="-342900" algn="l">
              <a:buAutoNum type="arabicPeriod"/>
            </a:pPr>
            <a:r>
              <a:rPr lang="vi-VN" sz="1800" b="1" dirty="0" smtClean="0">
                <a:solidFill>
                  <a:schemeClr val="tx1"/>
                </a:solidFill>
                <a:latin typeface="Times New Roman" pitchFamily="18" charset="0"/>
                <a:cs typeface="Times New Roman" pitchFamily="18" charset="0"/>
              </a:rPr>
              <a:t>LƯỢC SỬ Y HỌC CỔ TRUYỀN</a:t>
            </a:r>
            <a:endParaRPr lang="en-US" sz="1800" b="1" dirty="0" smtClean="0">
              <a:solidFill>
                <a:schemeClr val="tx1"/>
              </a:solidFill>
              <a:latin typeface="Times New Roman" pitchFamily="18" charset="0"/>
              <a:cs typeface="Times New Roman" pitchFamily="18" charset="0"/>
            </a:endParaRPr>
          </a:p>
          <a:p>
            <a:pPr algn="l"/>
            <a:r>
              <a:rPr lang="en-US" sz="1600" dirty="0" smtClean="0">
                <a:solidFill>
                  <a:schemeClr val="tx1"/>
                </a:solidFill>
                <a:latin typeface="Times New Roman" pitchFamily="18" charset="0"/>
                <a:cs typeface="Times New Roman" pitchFamily="18" charset="0"/>
              </a:rPr>
              <a:t>1.1 </a:t>
            </a:r>
            <a:r>
              <a:rPr lang="en-US" sz="1600" dirty="0" err="1" smtClean="0">
                <a:solidFill>
                  <a:schemeClr val="tx1"/>
                </a:solidFill>
                <a:latin typeface="Times New Roman" pitchFamily="18" charset="0"/>
                <a:cs typeface="Times New Roman" pitchFamily="18" charset="0"/>
              </a:rPr>
              <a:t>Thế</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giới</a:t>
            </a:r>
            <a:endParaRPr lang="en-US" sz="1600" dirty="0" smtClean="0">
              <a:solidFill>
                <a:schemeClr val="tx1"/>
              </a:solidFill>
              <a:latin typeface="Times New Roman" pitchFamily="18" charset="0"/>
              <a:cs typeface="Times New Roman" pitchFamily="18" charset="0"/>
            </a:endParaRPr>
          </a:p>
          <a:p>
            <a:pPr marL="285750" indent="-285750" algn="l">
              <a:buFontTx/>
              <a:buChar char="-"/>
            </a:pPr>
            <a:r>
              <a:rPr lang="vi-VN" sz="1600" dirty="0" err="1" smtClean="0">
                <a:solidFill>
                  <a:schemeClr val="tx1"/>
                </a:solidFill>
                <a:latin typeface="Times New Roman" pitchFamily="18" charset="0"/>
                <a:cs typeface="Times New Roman" pitchFamily="18" charset="0"/>
              </a:rPr>
              <a:t>Nền</a:t>
            </a:r>
            <a:r>
              <a:rPr lang="vi-VN" sz="1600" dirty="0" smtClean="0">
                <a:solidFill>
                  <a:schemeClr val="tx1"/>
                </a:solidFill>
                <a:latin typeface="Times New Roman" pitchFamily="18" charset="0"/>
                <a:cs typeface="Times New Roman" pitchFamily="18" charset="0"/>
              </a:rPr>
              <a:t> YHCT </a:t>
            </a:r>
            <a:r>
              <a:rPr lang="vi-VN" sz="1600" dirty="0" err="1" smtClean="0">
                <a:solidFill>
                  <a:schemeClr val="tx1"/>
                </a:solidFill>
                <a:latin typeface="Times New Roman" pitchFamily="18" charset="0"/>
                <a:cs typeface="Times New Roman" pitchFamily="18" charset="0"/>
              </a:rPr>
              <a:t>đầu</a:t>
            </a:r>
            <a:r>
              <a:rPr lang="vi-VN" sz="1600" dirty="0" smtClean="0">
                <a:solidFill>
                  <a:schemeClr val="tx1"/>
                </a:solidFill>
                <a:latin typeface="Times New Roman" pitchFamily="18" charset="0"/>
                <a:cs typeface="Times New Roman" pitchFamily="18" charset="0"/>
              </a:rPr>
              <a:t> tiên </a:t>
            </a:r>
            <a:r>
              <a:rPr lang="vi-VN" sz="1600" dirty="0" err="1" smtClean="0">
                <a:solidFill>
                  <a:schemeClr val="tx1"/>
                </a:solidFill>
                <a:latin typeface="Times New Roman" pitchFamily="18" charset="0"/>
                <a:cs typeface="Times New Roman" pitchFamily="18" charset="0"/>
              </a:rPr>
              <a:t>phát</a:t>
            </a:r>
            <a:r>
              <a:rPr lang="vi-VN" sz="1600" dirty="0" smtClean="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triển</a:t>
            </a:r>
            <a:r>
              <a:rPr lang="vi-VN" sz="1600" dirty="0" smtClean="0">
                <a:solidFill>
                  <a:schemeClr val="tx1"/>
                </a:solidFill>
                <a:latin typeface="Times New Roman" pitchFamily="18" charset="0"/>
                <a:cs typeface="Times New Roman" pitchFamily="18" charset="0"/>
              </a:rPr>
              <a:t> ở Trung </a:t>
            </a:r>
            <a:r>
              <a:rPr lang="vi-VN" sz="1600" dirty="0" err="1" smtClean="0">
                <a:solidFill>
                  <a:schemeClr val="tx1"/>
                </a:solidFill>
                <a:latin typeface="Times New Roman" pitchFamily="18" charset="0"/>
                <a:cs typeface="Times New Roman" pitchFamily="18" charset="0"/>
              </a:rPr>
              <a:t>Quốc</a:t>
            </a:r>
            <a:endParaRPr lang="en-US" sz="1600" dirty="0" smtClean="0">
              <a:solidFill>
                <a:schemeClr val="tx1"/>
              </a:solidFill>
              <a:latin typeface="Times New Roman" pitchFamily="18" charset="0"/>
              <a:cs typeface="Times New Roman" pitchFamily="18" charset="0"/>
            </a:endParaRPr>
          </a:p>
          <a:p>
            <a:pPr marL="285750" indent="-285750" algn="l">
              <a:buFontTx/>
              <a:buChar char="-"/>
            </a:pPr>
            <a:r>
              <a:rPr lang="en-US" sz="1600" dirty="0" err="1">
                <a:solidFill>
                  <a:schemeClr val="tx1"/>
                </a:solidFill>
                <a:latin typeface="Times New Roman" pitchFamily="18" charset="0"/>
                <a:cs typeface="Times New Roman" pitchFamily="18" charset="0"/>
              </a:rPr>
              <a:t>T</a:t>
            </a:r>
            <a:r>
              <a:rPr lang="vi-VN" sz="1600" dirty="0" err="1" smtClean="0">
                <a:solidFill>
                  <a:schemeClr val="tx1"/>
                </a:solidFill>
                <a:latin typeface="Times New Roman" pitchFamily="18" charset="0"/>
                <a:cs typeface="Times New Roman" pitchFamily="18" charset="0"/>
              </a:rPr>
              <a:t>ác</a:t>
            </a:r>
            <a:r>
              <a:rPr lang="vi-VN" sz="1600" dirty="0" smtClean="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phẩm</a:t>
            </a:r>
            <a:r>
              <a:rPr lang="vi-VN" sz="1600" dirty="0" smtClean="0">
                <a:solidFill>
                  <a:schemeClr val="tx1"/>
                </a:solidFill>
                <a:latin typeface="Times New Roman" pitchFamily="18" charset="0"/>
                <a:cs typeface="Times New Roman" pitchFamily="18" charset="0"/>
              </a:rPr>
              <a:t> YHCT </a:t>
            </a:r>
            <a:r>
              <a:rPr lang="vi-VN" sz="1600" dirty="0" err="1" smtClean="0">
                <a:solidFill>
                  <a:schemeClr val="tx1"/>
                </a:solidFill>
                <a:latin typeface="Times New Roman" pitchFamily="18" charset="0"/>
                <a:cs typeface="Times New Roman" pitchFamily="18" charset="0"/>
              </a:rPr>
              <a:t>đầu</a:t>
            </a:r>
            <a:r>
              <a:rPr lang="vi-VN" sz="1600" dirty="0" smtClean="0">
                <a:solidFill>
                  <a:schemeClr val="tx1"/>
                </a:solidFill>
                <a:latin typeface="Times New Roman" pitchFamily="18" charset="0"/>
                <a:cs typeface="Times New Roman" pitchFamily="18" charset="0"/>
              </a:rPr>
              <a:t> tiên</a:t>
            </a:r>
            <a:r>
              <a:rPr lang="en-US" sz="1600" dirty="0" smtClean="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là</a:t>
            </a:r>
            <a:r>
              <a:rPr lang="vi-VN" sz="1600" dirty="0" smtClean="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Thần</a:t>
            </a:r>
            <a:r>
              <a:rPr lang="vi-VN" sz="1600" dirty="0" smtClean="0">
                <a:solidFill>
                  <a:schemeClr val="tx1"/>
                </a:solidFill>
                <a:latin typeface="Times New Roman" pitchFamily="18" charset="0"/>
                <a:cs typeface="Times New Roman" pitchFamily="18" charset="0"/>
              </a:rPr>
              <a:t> nông </a:t>
            </a:r>
            <a:r>
              <a:rPr lang="vi-VN" sz="1600" dirty="0" err="1" smtClean="0">
                <a:solidFill>
                  <a:schemeClr val="tx1"/>
                </a:solidFill>
                <a:latin typeface="Times New Roman" pitchFamily="18" charset="0"/>
                <a:cs typeface="Times New Roman" pitchFamily="18" charset="0"/>
              </a:rPr>
              <a:t>bản</a:t>
            </a:r>
            <a:r>
              <a:rPr lang="vi-VN" sz="1600" dirty="0" smtClean="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thảo</a:t>
            </a:r>
            <a:r>
              <a:rPr lang="vi-VN" sz="1600" dirty="0" smtClean="0">
                <a:solidFill>
                  <a:schemeClr val="tx1"/>
                </a:solidFill>
                <a:latin typeface="Times New Roman" pitchFamily="18" charset="0"/>
                <a:cs typeface="Times New Roman" pitchFamily="18" charset="0"/>
              </a:rPr>
              <a:t> (năm 2737 TCN), </a:t>
            </a:r>
            <a:r>
              <a:rPr lang="vi-VN" sz="1600" dirty="0" err="1" smtClean="0">
                <a:solidFill>
                  <a:schemeClr val="tx1"/>
                </a:solidFill>
                <a:latin typeface="Times New Roman" pitchFamily="18" charset="0"/>
                <a:cs typeface="Times New Roman" pitchFamily="18" charset="0"/>
              </a:rPr>
              <a:t>Nội</a:t>
            </a:r>
            <a:r>
              <a:rPr lang="vi-VN" sz="1600" dirty="0" smtClean="0">
                <a:solidFill>
                  <a:schemeClr val="tx1"/>
                </a:solidFill>
                <a:latin typeface="Times New Roman" pitchFamily="18" charset="0"/>
                <a:cs typeface="Times New Roman" pitchFamily="18" charset="0"/>
              </a:rPr>
              <a:t> kinh, </a:t>
            </a:r>
            <a:r>
              <a:rPr lang="vi-VN" sz="1600" dirty="0" err="1" smtClean="0">
                <a:solidFill>
                  <a:schemeClr val="tx1"/>
                </a:solidFill>
                <a:latin typeface="Times New Roman" pitchFamily="18" charset="0"/>
                <a:cs typeface="Times New Roman" pitchFamily="18" charset="0"/>
              </a:rPr>
              <a:t>Nạn</a:t>
            </a:r>
            <a:r>
              <a:rPr lang="vi-VN" sz="1600" dirty="0" smtClean="0">
                <a:solidFill>
                  <a:schemeClr val="tx1"/>
                </a:solidFill>
                <a:latin typeface="Times New Roman" pitchFamily="18" charset="0"/>
                <a:cs typeface="Times New Roman" pitchFamily="18" charset="0"/>
              </a:rPr>
              <a:t> kinh (</a:t>
            </a:r>
            <a:r>
              <a:rPr lang="vi-VN" sz="1600" dirty="0" err="1" smtClean="0">
                <a:solidFill>
                  <a:schemeClr val="tx1"/>
                </a:solidFill>
                <a:latin typeface="Times New Roman" pitchFamily="18" charset="0"/>
                <a:cs typeface="Times New Roman" pitchFamily="18" charset="0"/>
              </a:rPr>
              <a:t>khoảng</a:t>
            </a:r>
            <a:r>
              <a:rPr lang="vi-VN" sz="1600" dirty="0" smtClean="0">
                <a:solidFill>
                  <a:schemeClr val="tx1"/>
                </a:solidFill>
                <a:latin typeface="Times New Roman" pitchFamily="18" charset="0"/>
                <a:cs typeface="Times New Roman" pitchFamily="18" charset="0"/>
              </a:rPr>
              <a:t> 350 TCN), Kim </a:t>
            </a:r>
            <a:r>
              <a:rPr lang="vi-VN" sz="1600" dirty="0" err="1" smtClean="0">
                <a:solidFill>
                  <a:schemeClr val="tx1"/>
                </a:solidFill>
                <a:latin typeface="Times New Roman" pitchFamily="18" charset="0"/>
                <a:cs typeface="Times New Roman" pitchFamily="18" charset="0"/>
              </a:rPr>
              <a:t>quĩ</a:t>
            </a:r>
            <a:r>
              <a:rPr lang="en-US" sz="1600" dirty="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yếu</a:t>
            </a:r>
            <a:r>
              <a:rPr lang="vi-VN" sz="1600" dirty="0" smtClean="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lược</a:t>
            </a:r>
            <a:r>
              <a:rPr lang="vi-VN" sz="1600" dirty="0" smtClean="0">
                <a:solidFill>
                  <a:schemeClr val="tx1"/>
                </a:solidFill>
                <a:latin typeface="Times New Roman" pitchFamily="18" charset="0"/>
                <a:cs typeface="Times New Roman" pitchFamily="18" charset="0"/>
              </a:rPr>
              <a:t>, Thương </a:t>
            </a:r>
            <a:r>
              <a:rPr lang="vi-VN" sz="1600" dirty="0" err="1" smtClean="0">
                <a:solidFill>
                  <a:schemeClr val="tx1"/>
                </a:solidFill>
                <a:latin typeface="Times New Roman" pitchFamily="18" charset="0"/>
                <a:cs typeface="Times New Roman" pitchFamily="18" charset="0"/>
              </a:rPr>
              <a:t>hàn</a:t>
            </a:r>
            <a:r>
              <a:rPr lang="vi-VN" sz="1600" dirty="0" smtClean="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luận</a:t>
            </a:r>
            <a:r>
              <a:rPr lang="vi-VN" sz="1600" dirty="0" smtClean="0">
                <a:solidFill>
                  <a:schemeClr val="tx1"/>
                </a:solidFill>
                <a:latin typeface="Times New Roman" pitchFamily="18" charset="0"/>
                <a:cs typeface="Times New Roman" pitchFamily="18" charset="0"/>
              </a:rPr>
              <a:t> (</a:t>
            </a:r>
            <a:r>
              <a:rPr lang="vi-VN" sz="1600" dirty="0" err="1" smtClean="0">
                <a:solidFill>
                  <a:schemeClr val="tx1"/>
                </a:solidFill>
                <a:latin typeface="Times New Roman" pitchFamily="18" charset="0"/>
                <a:cs typeface="Times New Roman" pitchFamily="18" charset="0"/>
              </a:rPr>
              <a:t>khoảng</a:t>
            </a:r>
            <a:r>
              <a:rPr lang="vi-VN" sz="1600" dirty="0" smtClean="0">
                <a:solidFill>
                  <a:schemeClr val="tx1"/>
                </a:solidFill>
                <a:latin typeface="Times New Roman" pitchFamily="18" charset="0"/>
                <a:cs typeface="Times New Roman" pitchFamily="18" charset="0"/>
              </a:rPr>
              <a:t> 150 -219)...</a:t>
            </a:r>
            <a:endParaRPr lang="en-US" sz="1600" dirty="0" smtClean="0">
              <a:solidFill>
                <a:schemeClr val="tx1"/>
              </a:solidFill>
              <a:latin typeface="Times New Roman" pitchFamily="18" charset="0"/>
              <a:cs typeface="Times New Roman" pitchFamily="18" charset="0"/>
            </a:endParaRPr>
          </a:p>
          <a:p>
            <a:pPr algn="l"/>
            <a:endParaRPr lang="en-US" sz="1600" dirty="0" smtClean="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557" y="1676400"/>
            <a:ext cx="2286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2529" y="2286000"/>
            <a:ext cx="1905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solidFill>
                  <a:srgbClr val="FF0000"/>
                </a:solidFill>
                <a:latin typeface="+mj-lt"/>
              </a:rPr>
              <a:t>"Y </a:t>
            </a:r>
            <a:r>
              <a:rPr lang="vi-VN" sz="1600" dirty="0" err="1" smtClean="0">
                <a:solidFill>
                  <a:srgbClr val="FF0000"/>
                </a:solidFill>
                <a:latin typeface="+mj-lt"/>
              </a:rPr>
              <a:t>tổ</a:t>
            </a:r>
            <a:r>
              <a:rPr lang="vi-VN" sz="1600" dirty="0" smtClean="0">
                <a:solidFill>
                  <a:srgbClr val="FF0000"/>
                </a:solidFill>
                <a:latin typeface="+mj-lt"/>
              </a:rPr>
              <a:t>" Trung </a:t>
            </a:r>
            <a:endParaRPr lang="en-US" sz="1600" dirty="0" smtClean="0">
              <a:solidFill>
                <a:srgbClr val="FF0000"/>
              </a:solidFill>
              <a:latin typeface="+mj-lt"/>
            </a:endParaRPr>
          </a:p>
          <a:p>
            <a:pPr algn="ctr"/>
            <a:r>
              <a:rPr lang="vi-VN" sz="1600" dirty="0" smtClean="0">
                <a:solidFill>
                  <a:srgbClr val="FF0000"/>
                </a:solidFill>
                <a:latin typeface="+mj-lt"/>
              </a:rPr>
              <a:t>Hoa Biển Thước</a:t>
            </a:r>
            <a:endParaRPr lang="en-US" sz="1600" dirty="0">
              <a:solidFill>
                <a:srgbClr val="FF0000"/>
              </a:solidFill>
              <a:latin typeface="+mj-lt"/>
            </a:endParaRPr>
          </a:p>
        </p:txBody>
      </p:sp>
      <p:pic>
        <p:nvPicPr>
          <p:cNvPr id="1028" name="Picture 4" descr="Kết quả hình ảnh cho Hoa Đà"/>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676400"/>
            <a:ext cx="2202269"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91400" y="2400300"/>
            <a:ext cx="16002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solidFill>
                  <a:srgbClr val="FF0000"/>
                </a:solidFill>
                <a:latin typeface="+mj-lt"/>
              </a:rPr>
              <a:t>"</a:t>
            </a:r>
            <a:r>
              <a:rPr lang="vi-VN" sz="1600" dirty="0" err="1" smtClean="0">
                <a:solidFill>
                  <a:srgbClr val="FF0000"/>
                </a:solidFill>
                <a:latin typeface="+mj-lt"/>
              </a:rPr>
              <a:t>Thần</a:t>
            </a:r>
            <a:r>
              <a:rPr lang="vi-VN" sz="1600" dirty="0" smtClean="0">
                <a:solidFill>
                  <a:srgbClr val="FF0000"/>
                </a:solidFill>
                <a:latin typeface="+mj-lt"/>
              </a:rPr>
              <a:t> y" </a:t>
            </a:r>
            <a:r>
              <a:rPr lang="vi-VN" sz="1600" dirty="0" err="1" smtClean="0">
                <a:solidFill>
                  <a:srgbClr val="FF0000"/>
                </a:solidFill>
                <a:latin typeface="+mj-lt"/>
              </a:rPr>
              <a:t>đời</a:t>
            </a:r>
            <a:r>
              <a:rPr lang="vi-VN" sz="1600" dirty="0" smtClean="0">
                <a:solidFill>
                  <a:srgbClr val="FF0000"/>
                </a:solidFill>
                <a:latin typeface="+mj-lt"/>
              </a:rPr>
              <a:t> </a:t>
            </a:r>
            <a:r>
              <a:rPr lang="vi-VN" sz="1600" dirty="0" err="1" smtClean="0">
                <a:solidFill>
                  <a:srgbClr val="FF0000"/>
                </a:solidFill>
                <a:latin typeface="+mj-lt"/>
              </a:rPr>
              <a:t>hậu</a:t>
            </a:r>
            <a:endParaRPr lang="en-US" sz="1600" dirty="0" smtClean="0">
              <a:solidFill>
                <a:srgbClr val="FF0000"/>
              </a:solidFill>
              <a:latin typeface="+mj-lt"/>
            </a:endParaRPr>
          </a:p>
          <a:p>
            <a:pPr algn="ctr"/>
            <a:r>
              <a:rPr lang="vi-VN" sz="1600" dirty="0" smtClean="0">
                <a:solidFill>
                  <a:srgbClr val="FF0000"/>
                </a:solidFill>
                <a:latin typeface="+mj-lt"/>
              </a:rPr>
              <a:t> </a:t>
            </a:r>
            <a:r>
              <a:rPr lang="vi-VN" sz="1600" dirty="0" err="1" smtClean="0">
                <a:solidFill>
                  <a:srgbClr val="FF0000"/>
                </a:solidFill>
                <a:latin typeface="+mj-lt"/>
              </a:rPr>
              <a:t>Hán</a:t>
            </a:r>
            <a:r>
              <a:rPr lang="vi-VN" sz="1600" dirty="0" smtClean="0">
                <a:solidFill>
                  <a:srgbClr val="FF0000"/>
                </a:solidFill>
                <a:latin typeface="+mj-lt"/>
              </a:rPr>
              <a:t> Hoa</a:t>
            </a:r>
            <a:r>
              <a:rPr lang="en-US" sz="1600" dirty="0" smtClean="0">
                <a:solidFill>
                  <a:srgbClr val="FF0000"/>
                </a:solidFill>
                <a:latin typeface="+mj-lt"/>
              </a:rPr>
              <a:t> </a:t>
            </a:r>
            <a:r>
              <a:rPr lang="vi-VN" sz="1600" dirty="0" smtClean="0">
                <a:solidFill>
                  <a:srgbClr val="FF0000"/>
                </a:solidFill>
                <a:latin typeface="+mj-lt"/>
              </a:rPr>
              <a:t>Đà</a:t>
            </a:r>
            <a:endParaRPr lang="en-US" sz="1600" dirty="0">
              <a:solidFill>
                <a:srgbClr val="FF0000"/>
              </a:solidFill>
              <a:latin typeface="+mj-lt"/>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8557" y="4332514"/>
            <a:ext cx="2206078" cy="210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0629" y="4952999"/>
            <a:ext cx="2057400" cy="7837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solidFill>
                  <a:srgbClr val="FF0000"/>
                </a:solidFill>
                <a:latin typeface="+mj-lt"/>
              </a:rPr>
              <a:t>"Y </a:t>
            </a:r>
            <a:r>
              <a:rPr lang="vi-VN" sz="1600" dirty="0" err="1" smtClean="0">
                <a:solidFill>
                  <a:srgbClr val="FF0000"/>
                </a:solidFill>
                <a:latin typeface="+mj-lt"/>
              </a:rPr>
              <a:t>thánh</a:t>
            </a:r>
            <a:r>
              <a:rPr lang="vi-VN" sz="1600" dirty="0" smtClean="0">
                <a:solidFill>
                  <a:srgbClr val="FF0000"/>
                </a:solidFill>
                <a:latin typeface="+mj-lt"/>
              </a:rPr>
              <a:t>" </a:t>
            </a:r>
            <a:r>
              <a:rPr lang="vi-VN" sz="1600" dirty="0" err="1" smtClean="0">
                <a:solidFill>
                  <a:srgbClr val="FF0000"/>
                </a:solidFill>
                <a:latin typeface="+mj-lt"/>
              </a:rPr>
              <a:t>đời</a:t>
            </a:r>
            <a:r>
              <a:rPr lang="en-US" sz="1600" dirty="0">
                <a:solidFill>
                  <a:srgbClr val="FF0000"/>
                </a:solidFill>
                <a:latin typeface="+mj-lt"/>
              </a:rPr>
              <a:t> </a:t>
            </a:r>
            <a:r>
              <a:rPr lang="vi-VN" sz="1600" dirty="0" smtClean="0">
                <a:solidFill>
                  <a:srgbClr val="FF0000"/>
                </a:solidFill>
                <a:latin typeface="+mj-lt"/>
              </a:rPr>
              <a:t>Minh</a:t>
            </a:r>
            <a:endParaRPr lang="en-US" sz="1600" dirty="0" smtClean="0">
              <a:solidFill>
                <a:srgbClr val="FF0000"/>
              </a:solidFill>
              <a:latin typeface="+mj-lt"/>
            </a:endParaRPr>
          </a:p>
          <a:p>
            <a:pPr algn="ctr"/>
            <a:r>
              <a:rPr lang="vi-VN" sz="1600" dirty="0" err="1" smtClean="0">
                <a:solidFill>
                  <a:srgbClr val="FF0000"/>
                </a:solidFill>
                <a:latin typeface="+mj-lt"/>
              </a:rPr>
              <a:t>Lý</a:t>
            </a:r>
            <a:r>
              <a:rPr lang="en-US" sz="1600" dirty="0" smtClean="0">
                <a:solidFill>
                  <a:srgbClr val="FF0000"/>
                </a:solidFill>
                <a:latin typeface="+mj-lt"/>
              </a:rPr>
              <a:t> </a:t>
            </a:r>
            <a:r>
              <a:rPr lang="vi-VN" sz="1600" dirty="0" smtClean="0">
                <a:solidFill>
                  <a:srgbClr val="FF0000"/>
                </a:solidFill>
                <a:latin typeface="+mj-lt"/>
              </a:rPr>
              <a:t>Thời Trân</a:t>
            </a:r>
            <a:endParaRPr lang="en-US" sz="1600" dirty="0">
              <a:solidFill>
                <a:srgbClr val="FF0000"/>
              </a:solidFill>
              <a:latin typeface="+mj-lt"/>
            </a:endParaRPr>
          </a:p>
        </p:txBody>
      </p:sp>
      <p:pic>
        <p:nvPicPr>
          <p:cNvPr id="1033" name="Picture 9" descr="http://2.bp.blogspot.com/-SFn7NIwjcV0/TpFm3eyHedI/AAAAAAAAALI/2y41XWnxoH8/s1600/Truong+Trong+Can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399" y="4111396"/>
            <a:ext cx="2202269" cy="24669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200900" y="5018314"/>
            <a:ext cx="1981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smtClean="0">
                <a:solidFill>
                  <a:srgbClr val="FF0000"/>
                </a:solidFill>
                <a:latin typeface="+mj-lt"/>
              </a:rPr>
              <a:t>"Phương </a:t>
            </a:r>
            <a:r>
              <a:rPr lang="vi-VN" sz="1600" dirty="0" err="1" smtClean="0">
                <a:solidFill>
                  <a:srgbClr val="FF0000"/>
                </a:solidFill>
                <a:latin typeface="+mj-lt"/>
              </a:rPr>
              <a:t>tổ</a:t>
            </a:r>
            <a:r>
              <a:rPr lang="vi-VN" sz="1600" dirty="0" smtClean="0">
                <a:solidFill>
                  <a:srgbClr val="FF0000"/>
                </a:solidFill>
                <a:latin typeface="+mj-lt"/>
              </a:rPr>
              <a:t>" Trung y Trương Trọng Cảnh </a:t>
            </a:r>
            <a:endParaRPr lang="en-US" sz="1600" dirty="0">
              <a:solidFill>
                <a:srgbClr val="FF0000"/>
              </a:solidFill>
              <a:latin typeface="+mj-lt"/>
            </a:endParaRPr>
          </a:p>
        </p:txBody>
      </p:sp>
    </p:spTree>
    <p:extLst>
      <p:ext uri="{BB962C8B-B14F-4D97-AF65-F5344CB8AC3E}">
        <p14:creationId xmlns:p14="http://schemas.microsoft.com/office/powerpoint/2010/main" val="99292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6400800"/>
          </a:xfrm>
        </p:spPr>
        <p:txBody>
          <a:bodyPr>
            <a:normAutofit/>
          </a:bodyPr>
          <a:lstStyle/>
          <a:p>
            <a:pPr marL="0" indent="0">
              <a:buNone/>
            </a:pPr>
            <a:r>
              <a:rPr lang="vi-VN" sz="1600" dirty="0" smtClean="0">
                <a:latin typeface="Times New Roman" pitchFamily="18" charset="0"/>
                <a:cs typeface="Times New Roman" pitchFamily="18" charset="0"/>
              </a:rPr>
              <a:t>1.2 </a:t>
            </a:r>
            <a:r>
              <a:rPr lang="vi-VN" sz="1600" dirty="0" err="1" smtClean="0">
                <a:latin typeface="Times New Roman" pitchFamily="18" charset="0"/>
                <a:cs typeface="Times New Roman" pitchFamily="18" charset="0"/>
              </a:rPr>
              <a:t>Việt</a:t>
            </a:r>
            <a:r>
              <a:rPr lang="vi-VN" sz="1600" dirty="0" smtClean="0">
                <a:latin typeface="Times New Roman" pitchFamily="18" charset="0"/>
                <a:cs typeface="Times New Roman" pitchFamily="18" charset="0"/>
              </a:rPr>
              <a:t> Nam</a:t>
            </a:r>
          </a:p>
          <a:p>
            <a:pPr>
              <a:buFont typeface="Wingdings" pitchFamily="2" charset="2"/>
              <a:buChar char="q"/>
            </a:pPr>
            <a:r>
              <a:rPr lang="vi-VN" sz="1600" dirty="0" smtClean="0">
                <a:latin typeface="Times New Roman" pitchFamily="18" charset="0"/>
                <a:cs typeface="Times New Roman" pitchFamily="18" charset="0"/>
              </a:rPr>
              <a:t>THỜI CỔ ĐẠI (</a:t>
            </a:r>
            <a:r>
              <a:rPr lang="vi-VN" sz="1600" dirty="0" err="1" smtClean="0">
                <a:latin typeface="Times New Roman" pitchFamily="18" charset="0"/>
                <a:cs typeface="Times New Roman" pitchFamily="18" charset="0"/>
              </a:rPr>
              <a:t>đầu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thế</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kỷ</a:t>
            </a:r>
            <a:r>
              <a:rPr lang="vi-VN" sz="1600" dirty="0" smtClean="0">
                <a:latin typeface="Times New Roman" pitchFamily="18" charset="0"/>
                <a:cs typeface="Times New Roman" pitchFamily="18" charset="0"/>
              </a:rPr>
              <a:t> I – </a:t>
            </a:r>
            <a:r>
              <a:rPr lang="vi-VN" sz="1600" dirty="0" err="1" smtClean="0">
                <a:latin typeface="Times New Roman" pitchFamily="18" charset="0"/>
                <a:cs typeface="Times New Roman" pitchFamily="18" charset="0"/>
              </a:rPr>
              <a:t>thế</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kỷ</a:t>
            </a:r>
            <a:r>
              <a:rPr lang="vi-VN" sz="1600" dirty="0" smtClean="0">
                <a:latin typeface="Times New Roman" pitchFamily="18" charset="0"/>
                <a:cs typeface="Times New Roman" pitchFamily="18" charset="0"/>
              </a:rPr>
              <a:t> III sau CN)</a:t>
            </a:r>
            <a:endParaRPr lang="en-US" sz="1600" dirty="0" smtClean="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Người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Việt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cổ</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có</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nhiều</a:t>
            </a:r>
            <a:r>
              <a:rPr lang="vi-VN" sz="1600" dirty="0" smtClean="0">
                <a:latin typeface="Times New Roman" pitchFamily="18" charset="0"/>
                <a:cs typeface="Times New Roman" pitchFamily="18" charset="0"/>
              </a:rPr>
              <a:t> kinh </a:t>
            </a:r>
            <a:r>
              <a:rPr lang="vi-VN" sz="1600" dirty="0" err="1" smtClean="0">
                <a:latin typeface="Times New Roman" pitchFamily="18" charset="0"/>
                <a:cs typeface="Times New Roman" pitchFamily="18" charset="0"/>
              </a:rPr>
              <a:t>nghiệm</a:t>
            </a:r>
            <a:r>
              <a:rPr lang="vi-VN" sz="1600" dirty="0" smtClean="0">
                <a:latin typeface="Times New Roman" pitchFamily="18" charset="0"/>
                <a:cs typeface="Times New Roman" pitchFamily="18" charset="0"/>
              </a:rPr>
              <a:t> trong </a:t>
            </a:r>
            <a:r>
              <a:rPr lang="vi-VN" sz="1600" dirty="0" err="1" smtClean="0">
                <a:latin typeface="Times New Roman" pitchFamily="18" charset="0"/>
                <a:cs typeface="Times New Roman" pitchFamily="18" charset="0"/>
              </a:rPr>
              <a:t>việc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sử</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dụng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thuốc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dưới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dạng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các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thức</a:t>
            </a:r>
            <a:r>
              <a:rPr lang="vi-VN" sz="1600" dirty="0" smtClean="0">
                <a:latin typeface="Times New Roman" pitchFamily="18" charset="0"/>
                <a:cs typeface="Times New Roman" pitchFamily="18" charset="0"/>
              </a:rPr>
              <a:t> ăn</a:t>
            </a:r>
          </a:p>
          <a:p>
            <a:pPr marL="0" indent="0">
              <a:buNone/>
            </a:pPr>
            <a:r>
              <a:rPr lang="vi-VN" sz="1600" dirty="0" err="1" smtClean="0">
                <a:latin typeface="Times New Roman" pitchFamily="18" charset="0"/>
                <a:cs typeface="Times New Roman" pitchFamily="18" charset="0"/>
              </a:rPr>
              <a:t>uống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a:t>
            </a:r>
            <a:r>
              <a:rPr lang="vi-VN" sz="1600" dirty="0" smtClean="0">
                <a:latin typeface="Times New Roman" pitchFamily="18" charset="0"/>
                <a:cs typeface="Times New Roman" pitchFamily="18" charset="0"/>
              </a:rPr>
              <a:t> trong sinh </a:t>
            </a:r>
            <a:r>
              <a:rPr lang="vi-VN" sz="1600" dirty="0" err="1" smtClean="0">
                <a:latin typeface="Times New Roman" pitchFamily="18" charset="0"/>
                <a:cs typeface="Times New Roman" pitchFamily="18" charset="0"/>
              </a:rPr>
              <a:t>hoạt</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buFont typeface="Wingdings" pitchFamily="2" charset="2"/>
              <a:buChar char="q"/>
            </a:pPr>
            <a:r>
              <a:rPr lang="en-US" sz="1600" dirty="0" smtClean="0">
                <a:latin typeface="Times New Roman" pitchFamily="18" charset="0"/>
                <a:cs typeface="Times New Roman" pitchFamily="18" charset="0"/>
              </a:rPr>
              <a:t>THỜI TRUNG ĐẠI (THẾ KỶ III – THẾ KỶ XVII SAU CN)</a:t>
            </a:r>
          </a:p>
          <a:p>
            <a:r>
              <a:rPr lang="en-US" sz="1600" dirty="0" err="1" smtClean="0">
                <a:latin typeface="Times New Roman" pitchFamily="18" charset="0"/>
                <a:cs typeface="Times New Roman" pitchFamily="18" charset="0"/>
              </a:rPr>
              <a:t>Từ</a:t>
            </a:r>
            <a:r>
              <a:rPr lang="en-US" sz="1600" dirty="0" smtClean="0">
                <a:latin typeface="Times New Roman" pitchFamily="18" charset="0"/>
                <a:cs typeface="Times New Roman" pitchFamily="18" charset="0"/>
              </a:rPr>
              <a:t> 179 tr. CN – 938 </a:t>
            </a:r>
            <a:r>
              <a:rPr lang="en-US" sz="1600" dirty="0" err="1" smtClean="0">
                <a:latin typeface="Times New Roman" pitchFamily="18" charset="0"/>
                <a:cs typeface="Times New Roman" pitchFamily="18" charset="0"/>
              </a:rPr>
              <a:t>sau</a:t>
            </a:r>
            <a:r>
              <a:rPr lang="en-US" sz="1600" dirty="0" smtClean="0">
                <a:latin typeface="Times New Roman" pitchFamily="18" charset="0"/>
                <a:cs typeface="Times New Roman" pitchFamily="18" charset="0"/>
              </a:rPr>
              <a:t> CN.</a:t>
            </a:r>
          </a:p>
          <a:p>
            <a:pPr>
              <a:buFontTx/>
              <a:buChar char="-"/>
            </a:pPr>
            <a:r>
              <a:rPr lang="en-US" sz="1600" dirty="0" smtClean="0">
                <a:latin typeface="Times New Roman" pitchFamily="18" charset="0"/>
                <a:cs typeface="Times New Roman" pitchFamily="18" charset="0"/>
              </a:rPr>
              <a:t>M</a:t>
            </a:r>
            <a:r>
              <a:rPr lang="vi-VN" sz="1600" dirty="0" err="1" smtClean="0">
                <a:latin typeface="Times New Roman" pitchFamily="18" charset="0"/>
                <a:cs typeface="Times New Roman" pitchFamily="18" charset="0"/>
              </a:rPr>
              <a:t>ột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số</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liệu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Việt</a:t>
            </a:r>
            <a:r>
              <a:rPr lang="vi-VN" sz="1600" dirty="0" smtClean="0">
                <a:latin typeface="Times New Roman" pitchFamily="18" charset="0"/>
                <a:cs typeface="Times New Roman" pitchFamily="18" charset="0"/>
              </a:rPr>
              <a:t> Nam </a:t>
            </a:r>
            <a:r>
              <a:rPr lang="vi-VN" sz="1600" dirty="0" err="1" smtClean="0">
                <a:latin typeface="Times New Roman" pitchFamily="18" charset="0"/>
                <a:cs typeface="Times New Roman" pitchFamily="18" charset="0"/>
              </a:rPr>
              <a:t>đã</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được</a:t>
            </a:r>
            <a:r>
              <a:rPr lang="vi-VN" sz="1600" dirty="0" smtClean="0">
                <a:latin typeface="Times New Roman" pitchFamily="18" charset="0"/>
                <a:cs typeface="Times New Roman" pitchFamily="18" charset="0"/>
              </a:rPr>
              <a:t> ghi </a:t>
            </a:r>
            <a:r>
              <a:rPr lang="vi-VN" sz="1600" dirty="0" err="1" smtClean="0">
                <a:latin typeface="Times New Roman" pitchFamily="18" charset="0"/>
                <a:cs typeface="Times New Roman" pitchFamily="18" charset="0"/>
              </a:rPr>
              <a:t>vào</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điển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vi-VN" sz="1600" dirty="0" smtClean="0">
                <a:latin typeface="Times New Roman" pitchFamily="18" charset="0"/>
                <a:cs typeface="Times New Roman" pitchFamily="18" charset="0"/>
              </a:rPr>
              <a:t>Trung </a:t>
            </a:r>
            <a:r>
              <a:rPr lang="vi-VN" sz="1600" dirty="0" err="1" smtClean="0">
                <a:latin typeface="Times New Roman" pitchFamily="18" charset="0"/>
                <a:cs typeface="Times New Roman" pitchFamily="18" charset="0"/>
              </a:rPr>
              <a:t>Quốc</a:t>
            </a:r>
            <a:r>
              <a:rPr lang="vi-VN" sz="1600" dirty="0" smtClean="0">
                <a:latin typeface="Times New Roman" pitchFamily="18" charset="0"/>
                <a:cs typeface="Times New Roman" pitchFamily="18" charset="0"/>
              </a:rPr>
              <a:t> như: Ý </a:t>
            </a:r>
            <a:r>
              <a:rPr lang="vi-VN" sz="1600" dirty="0" err="1" smtClean="0">
                <a:latin typeface="Times New Roman" pitchFamily="18" charset="0"/>
                <a:cs typeface="Times New Roman" pitchFamily="18" charset="0"/>
              </a:rPr>
              <a:t>dĩ</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Sắn</a:t>
            </a:r>
            <a:r>
              <a:rPr lang="vi-VN" sz="1600" dirty="0" smtClean="0">
                <a:latin typeface="Times New Roman" pitchFamily="18" charset="0"/>
                <a:cs typeface="Times New Roman" pitchFamily="18" charset="0"/>
              </a:rPr>
              <a:t> dây</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(Danh Y </a:t>
            </a:r>
            <a:r>
              <a:rPr lang="vi-VN" sz="1600" dirty="0" err="1" smtClean="0">
                <a:latin typeface="Times New Roman" pitchFamily="18" charset="0"/>
                <a:cs typeface="Times New Roman" pitchFamily="18" charset="0"/>
              </a:rPr>
              <a:t>biệt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lục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Đậu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khấu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Hải</a:t>
            </a:r>
            <a:r>
              <a:rPr lang="vi-VN" sz="1600" dirty="0" smtClean="0">
                <a:latin typeface="Times New Roman" pitchFamily="18" charset="0"/>
                <a:cs typeface="Times New Roman" pitchFamily="18" charset="0"/>
              </a:rPr>
              <a:t> Nam </a:t>
            </a:r>
            <a:r>
              <a:rPr lang="vi-VN" sz="1600" dirty="0" err="1" smtClean="0">
                <a:latin typeface="Times New Roman" pitchFamily="18" charset="0"/>
                <a:cs typeface="Times New Roman" pitchFamily="18" charset="0"/>
              </a:rPr>
              <a:t>bản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thảo</a:t>
            </a:r>
            <a:r>
              <a:rPr lang="vi-VN" sz="1600" dirty="0" smtClean="0">
                <a:latin typeface="Times New Roman" pitchFamily="18" charset="0"/>
                <a:cs typeface="Times New Roman" pitchFamily="18" charset="0"/>
              </a:rPr>
              <a:t> – </a:t>
            </a:r>
            <a:r>
              <a:rPr lang="vi-VN" sz="1600" dirty="0" err="1" smtClean="0">
                <a:latin typeface="Times New Roman" pitchFamily="18" charset="0"/>
                <a:cs typeface="Times New Roman" pitchFamily="18" charset="0"/>
              </a:rPr>
              <a:t>đòi</a:t>
            </a:r>
            <a:r>
              <a:rPr lang="en-US" sz="1600" dirty="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Đưòng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Sử</a:t>
            </a:r>
            <a:r>
              <a:rPr lang="vi-VN" sz="1600" dirty="0" smtClean="0">
                <a:latin typeface="Times New Roman" pitchFamily="18" charset="0"/>
                <a:cs typeface="Times New Roman" pitchFamily="18" charset="0"/>
              </a:rPr>
              <a:t> quân </a:t>
            </a:r>
            <a:r>
              <a:rPr lang="vi-VN" sz="1600" dirty="0" err="1" smtClean="0">
                <a:latin typeface="Times New Roman" pitchFamily="18" charset="0"/>
                <a:cs typeface="Times New Roman" pitchFamily="18" charset="0"/>
              </a:rPr>
              <a:t>tử</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Bản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thảo</a:t>
            </a:r>
            <a:r>
              <a:rPr lang="vi-VN" sz="1600" dirty="0" smtClean="0">
                <a:latin typeface="Times New Roman" pitchFamily="18" charset="0"/>
                <a:cs typeface="Times New Roman" pitchFamily="18" charset="0"/>
              </a:rPr>
              <a:t> khai </a:t>
            </a:r>
            <a:r>
              <a:rPr lang="vi-VN" sz="1600" dirty="0" err="1" smtClean="0">
                <a:latin typeface="Times New Roman" pitchFamily="18" charset="0"/>
                <a:cs typeface="Times New Roman" pitchFamily="18" charset="0"/>
              </a:rPr>
              <a:t>bảo</a:t>
            </a:r>
            <a:r>
              <a:rPr lang="vi-VN" sz="1600" dirty="0" smtClean="0">
                <a:latin typeface="Times New Roman" pitchFamily="18" charset="0"/>
                <a:cs typeface="Times New Roman" pitchFamily="18" charset="0"/>
              </a:rPr>
              <a:t> – </a:t>
            </a:r>
            <a:r>
              <a:rPr lang="vi-VN" sz="1600" dirty="0" err="1" smtClean="0">
                <a:latin typeface="Times New Roman" pitchFamily="18" charset="0"/>
                <a:cs typeface="Times New Roman" pitchFamily="18" charset="0"/>
              </a:rPr>
              <a:t>đòi</a:t>
            </a:r>
            <a:r>
              <a:rPr lang="en-US" sz="1600" dirty="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Tống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Sả</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Bản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thảo</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thập</a:t>
            </a:r>
            <a:r>
              <a:rPr lang="vi-VN" sz="1600" dirty="0" smtClean="0">
                <a:latin typeface="Times New Roman" pitchFamily="18" charset="0"/>
                <a:cs typeface="Times New Roman" pitchFamily="18" charset="0"/>
              </a:rPr>
              <a:t> di). </a:t>
            </a:r>
            <a:r>
              <a:rPr lang="vi-VN" sz="1600" dirty="0" err="1" smtClean="0">
                <a:latin typeface="Times New Roman" pitchFamily="18" charset="0"/>
                <a:cs typeface="Times New Roman" pitchFamily="18" charset="0"/>
              </a:rPr>
              <a:t>Trầu</a:t>
            </a:r>
            <a:r>
              <a:rPr lang="vi-VN" sz="1600" dirty="0" smtClean="0">
                <a:latin typeface="Times New Roman" pitchFamily="18" charset="0"/>
                <a:cs typeface="Times New Roman" pitchFamily="18" charset="0"/>
              </a:rPr>
              <a:t>, Cau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(Tô cung </a:t>
            </a:r>
            <a:r>
              <a:rPr lang="vi-VN" sz="1600" dirty="0" err="1" smtClean="0">
                <a:latin typeface="Times New Roman" pitchFamily="18" charset="0"/>
                <a:cs typeface="Times New Roman" pitchFamily="18" charset="0"/>
              </a:rPr>
              <a:t>bản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thảo</a:t>
            </a:r>
            <a:r>
              <a:rPr lang="vi-VN" sz="1600" dirty="0" smtClean="0">
                <a:latin typeface="Times New Roman" pitchFamily="18" charset="0"/>
                <a:cs typeface="Times New Roman" pitchFamily="18" charset="0"/>
              </a:rPr>
              <a:t>). Hương </a:t>
            </a:r>
            <a:r>
              <a:rPr lang="vi-VN" sz="1600" dirty="0" err="1" smtClean="0">
                <a:latin typeface="Times New Roman" pitchFamily="18" charset="0"/>
                <a:cs typeface="Times New Roman" pitchFamily="18" charset="0"/>
              </a:rPr>
              <a:t>bài</a:t>
            </a:r>
            <a:r>
              <a:rPr lang="vi-VN" sz="1600" dirty="0" smtClean="0">
                <a:latin typeface="Times New Roman" pitchFamily="18" charset="0"/>
                <a:cs typeface="Times New Roman" pitchFamily="18" charset="0"/>
              </a:rPr>
              <a:t>, Kho qua, </a:t>
            </a:r>
            <a:r>
              <a:rPr lang="vi-VN" sz="1600" dirty="0" err="1" smtClean="0">
                <a:latin typeface="Times New Roman" pitchFamily="18" charset="0"/>
                <a:cs typeface="Times New Roman" pitchFamily="18" charset="0"/>
              </a:rPr>
              <a:t>Bí</a:t>
            </a:r>
            <a:r>
              <a:rPr lang="vi-VN" sz="1600" dirty="0" smtClean="0">
                <a:latin typeface="Times New Roman" pitchFamily="18" charset="0"/>
                <a:cs typeface="Times New Roman" pitchFamily="18" charset="0"/>
              </a:rPr>
              <a:t> ngô, </a:t>
            </a:r>
            <a:r>
              <a:rPr lang="vi-VN" sz="1600" dirty="0" err="1" smtClean="0">
                <a:latin typeface="Times New Roman" pitchFamily="18" charset="0"/>
                <a:cs typeface="Times New Roman" pitchFamily="18" charset="0"/>
              </a:rPr>
              <a:t>Lưòi</a:t>
            </a:r>
            <a:r>
              <a:rPr lang="vi-VN" sz="1600" dirty="0" smtClean="0">
                <a:latin typeface="Times New Roman" pitchFamily="18" charset="0"/>
                <a:cs typeface="Times New Roman" pitchFamily="18" charset="0"/>
              </a:rPr>
              <a:t> ươi (</a:t>
            </a:r>
            <a:r>
              <a:rPr lang="vi-VN" sz="1600" dirty="0" err="1" smtClean="0">
                <a:latin typeface="Times New Roman" pitchFamily="18" charset="0"/>
                <a:cs typeface="Times New Roman" pitchFamily="18" charset="0"/>
              </a:rPr>
              <a:t>Bản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thảo</a:t>
            </a:r>
            <a:r>
              <a:rPr lang="vi-VN" sz="1600" dirty="0" smtClean="0">
                <a:latin typeface="Times New Roman" pitchFamily="18" charset="0"/>
                <a:cs typeface="Times New Roman" pitchFamily="18" charset="0"/>
              </a:rPr>
              <a:t> cương </a:t>
            </a:r>
            <a:r>
              <a:rPr lang="vi-VN" sz="1600" dirty="0" err="1" smtClean="0">
                <a:latin typeface="Times New Roman" pitchFamily="18" charset="0"/>
                <a:cs typeface="Times New Roman" pitchFamily="18" charset="0"/>
              </a:rPr>
              <a:t>mục</a:t>
            </a:r>
            <a:r>
              <a:rPr lang="vi-VN"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a:t>
            </a:r>
          </a:p>
          <a:p>
            <a:r>
              <a:rPr lang="en-US" sz="1600" dirty="0" err="1" smtClean="0"/>
              <a:t>Thời</a:t>
            </a:r>
            <a:r>
              <a:rPr lang="en-US" sz="1600" dirty="0" smtClean="0"/>
              <a:t> </a:t>
            </a:r>
            <a:r>
              <a:rPr lang="en-US" sz="1600" dirty="0" err="1" smtClean="0"/>
              <a:t>nhà</a:t>
            </a:r>
            <a:r>
              <a:rPr lang="en-US" sz="1600" dirty="0" smtClean="0"/>
              <a:t> </a:t>
            </a:r>
            <a:r>
              <a:rPr lang="en-US" sz="1600" dirty="0" err="1" smtClean="0"/>
              <a:t>Ngô</a:t>
            </a:r>
            <a:r>
              <a:rPr lang="en-US" sz="1600" dirty="0" smtClean="0"/>
              <a:t> – </a:t>
            </a:r>
            <a:r>
              <a:rPr lang="en-US" sz="1600" dirty="0" err="1" smtClean="0"/>
              <a:t>Đinh</a:t>
            </a:r>
            <a:r>
              <a:rPr lang="en-US" sz="1600" dirty="0" smtClean="0"/>
              <a:t> – </a:t>
            </a:r>
            <a:r>
              <a:rPr lang="en-US" sz="1600" dirty="0" err="1" smtClean="0"/>
              <a:t>Lê</a:t>
            </a:r>
            <a:r>
              <a:rPr lang="en-US" sz="1600" dirty="0" smtClean="0"/>
              <a:t> – L{ (938 – 1224) </a:t>
            </a:r>
          </a:p>
          <a:p>
            <a:pPr>
              <a:buFontTx/>
              <a:buChar char="-"/>
            </a:pPr>
            <a:r>
              <a:rPr lang="en-US" sz="1600" dirty="0" smtClean="0">
                <a:latin typeface="Times New Roman" pitchFamily="18" charset="0"/>
                <a:cs typeface="Times New Roman" pitchFamily="18" charset="0"/>
              </a:rPr>
              <a:t>N</a:t>
            </a:r>
            <a:r>
              <a:rPr lang="vi-VN" sz="1600" dirty="0" smtClean="0">
                <a:latin typeface="Times New Roman" pitchFamily="18" charset="0"/>
                <a:cs typeface="Times New Roman" pitchFamily="18" charset="0"/>
              </a:rPr>
              <a:t>ăm 1136,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Minh</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Không </a:t>
            </a:r>
            <a:r>
              <a:rPr lang="vi-VN" sz="1600" dirty="0" err="1" smtClean="0">
                <a:latin typeface="Times New Roman" pitchFamily="18" charset="0"/>
                <a:cs typeface="Times New Roman" pitchFamily="18" charset="0"/>
              </a:rPr>
              <a:t>chữa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bệnh</a:t>
            </a:r>
            <a:r>
              <a:rPr lang="vi-VN" sz="1600" dirty="0" smtClean="0">
                <a:latin typeface="Times New Roman" pitchFamily="18" charset="0"/>
                <a:cs typeface="Times New Roman" pitchFamily="18" charset="0"/>
              </a:rPr>
              <a:t> điên cho vua </a:t>
            </a:r>
            <a:r>
              <a:rPr lang="vi-VN" sz="1600" dirty="0" err="1" smtClean="0">
                <a:latin typeface="Times New Roman" pitchFamily="18" charset="0"/>
                <a:cs typeface="Times New Roman" pitchFamily="18" charset="0"/>
              </a:rPr>
              <a:t>Lí</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Thần</a:t>
            </a:r>
            <a:r>
              <a:rPr lang="vi-VN" sz="1600" dirty="0" smtClean="0">
                <a:latin typeface="Times New Roman" pitchFamily="18" charset="0"/>
                <a:cs typeface="Times New Roman" pitchFamily="18" charset="0"/>
              </a:rPr>
              <a:t> Tông </a:t>
            </a:r>
            <a:r>
              <a:rPr lang="vi-VN" sz="1600" dirty="0" err="1" smtClean="0">
                <a:latin typeface="Times New Roman" pitchFamily="18" charset="0"/>
                <a:cs typeface="Times New Roman" pitchFamily="18" charset="0"/>
              </a:rPr>
              <a:t>bằng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bùa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chú</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Trần</a:t>
            </a:r>
            <a:r>
              <a:rPr lang="vi-VN" sz="1600" dirty="0" smtClean="0">
                <a:latin typeface="Times New Roman" pitchFamily="18" charset="0"/>
                <a:cs typeface="Times New Roman" pitchFamily="18" charset="0"/>
              </a:rPr>
              <a:t> – </a:t>
            </a:r>
            <a:r>
              <a:rPr lang="vi-VN" sz="1600" dirty="0" err="1" smtClean="0">
                <a:latin typeface="Times New Roman" pitchFamily="18" charset="0"/>
                <a:cs typeface="Times New Roman" pitchFamily="18" charset="0"/>
              </a:rPr>
              <a:t>Hồ</a:t>
            </a:r>
            <a:r>
              <a:rPr lang="vi-VN" sz="1600" dirty="0" smtClean="0">
                <a:latin typeface="Times New Roman" pitchFamily="18" charset="0"/>
                <a:cs typeface="Times New Roman" pitchFamily="18" charset="0"/>
              </a:rPr>
              <a:t> – </a:t>
            </a:r>
            <a:r>
              <a:rPr lang="vi-VN" sz="1600" dirty="0" err="1" smtClean="0">
                <a:latin typeface="Times New Roman" pitchFamily="18" charset="0"/>
                <a:cs typeface="Times New Roman" pitchFamily="18" charset="0"/>
              </a:rPr>
              <a:t>Hậu</a:t>
            </a:r>
            <a:r>
              <a:rPr lang="vi-VN" sz="1600" dirty="0" smtClean="0">
                <a:latin typeface="Times New Roman" pitchFamily="18" charset="0"/>
                <a:cs typeface="Times New Roman" pitchFamily="18" charset="0"/>
              </a:rPr>
              <a:t> Lê (1225 – 1788)</a:t>
            </a:r>
            <a:endParaRPr lang="en-US" sz="1600" dirty="0" smtClean="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Trần</a:t>
            </a:r>
            <a:r>
              <a:rPr lang="vi-VN" sz="1600" dirty="0" smtClean="0">
                <a:latin typeface="Times New Roman" pitchFamily="18" charset="0"/>
                <a:cs typeface="Times New Roman" pitchFamily="18" charset="0"/>
              </a:rPr>
              <a:t> (1261)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Bá</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Tĩnh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Tuệ</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Tĩnh</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với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tác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phẩm</a:t>
            </a:r>
            <a:r>
              <a:rPr lang="vi-VN" sz="1600" dirty="0" smtClean="0">
                <a:latin typeface="Times New Roman" pitchFamily="18" charset="0"/>
                <a:cs typeface="Times New Roman" pitchFamily="18" charset="0"/>
              </a:rPr>
              <a:t> Nam </a:t>
            </a: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Thần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Hiệu</a:t>
            </a:r>
            <a:r>
              <a:rPr lang="vi-VN"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Hồng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Nghĩa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Giác</a:t>
            </a:r>
            <a:r>
              <a:rPr lang="vi-VN" sz="1600" dirty="0" smtClean="0">
                <a:latin typeface="Times New Roman" pitchFamily="18" charset="0"/>
                <a:cs typeface="Times New Roman" pitchFamily="18" charset="0"/>
              </a:rPr>
              <a:t> Tư</a:t>
            </a:r>
            <a:endParaRPr lang="en-US"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 Y Thư</a:t>
            </a:r>
            <a:endParaRPr lang="en-US" sz="1600" dirty="0" smtClean="0">
              <a:latin typeface="Times New Roman" pitchFamily="18" charset="0"/>
              <a:cs typeface="Times New Roman" pitchFamily="18" charset="0"/>
            </a:endParaRPr>
          </a:p>
          <a:p>
            <a:pPr>
              <a:buFontTx/>
              <a:buChar char="-"/>
            </a:pPr>
            <a:r>
              <a:rPr lang="vi-VN" sz="1600" dirty="0" smtClean="0">
                <a:latin typeface="Times New Roman" pitchFamily="18" charset="0"/>
                <a:cs typeface="Times New Roman" pitchFamily="18" charset="0"/>
              </a:rPr>
              <a:t>Chu Văn An </a:t>
            </a:r>
            <a:r>
              <a:rPr lang="vi-VN" sz="1600" dirty="0" err="1" smtClean="0">
                <a:latin typeface="Times New Roman" pitchFamily="18" charset="0"/>
                <a:cs typeface="Times New Roman" pitchFamily="18" charset="0"/>
              </a:rPr>
              <a:t>với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tác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phẩm</a:t>
            </a:r>
            <a:r>
              <a:rPr lang="vi-VN" sz="1600" dirty="0" smtClean="0">
                <a:latin typeface="Times New Roman" pitchFamily="18" charset="0"/>
                <a:cs typeface="Times New Roman" pitchFamily="18" charset="0"/>
              </a:rPr>
              <a:t> Y </a:t>
            </a:r>
            <a:r>
              <a:rPr lang="vi-VN" sz="1600" dirty="0" err="1" smtClean="0">
                <a:latin typeface="Times New Roman" pitchFamily="18" charset="0"/>
                <a:cs typeface="Times New Roman" pitchFamily="18" charset="0"/>
              </a:rPr>
              <a:t>Học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Yếu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Giản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Tập</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Chú</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Di Biên.</a:t>
            </a:r>
          </a:p>
          <a:p>
            <a:pPr>
              <a:buFontTx/>
              <a:buChar char="-"/>
            </a:pPr>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Hồ</a:t>
            </a:r>
            <a:r>
              <a:rPr lang="vi-VN" sz="1600" dirty="0" smtClean="0">
                <a:latin typeface="Times New Roman" pitchFamily="18" charset="0"/>
                <a:cs typeface="Times New Roman" pitchFamily="18" charset="0"/>
              </a:rPr>
              <a:t> (1400 — 1406), </a:t>
            </a:r>
            <a:r>
              <a:rPr lang="vi-VN" sz="1600" dirty="0" err="1" smtClean="0">
                <a:latin typeface="Times New Roman" pitchFamily="18" charset="0"/>
                <a:cs typeface="Times New Roman" pitchFamily="18" charset="0"/>
              </a:rPr>
              <a:t>Hồ</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Hán</a:t>
            </a:r>
            <a:r>
              <a:rPr lang="vi-VN" sz="1600" dirty="0" smtClean="0">
                <a:latin typeface="Times New Roman" pitchFamily="18" charset="0"/>
                <a:cs typeface="Times New Roman" pitchFamily="18" charset="0"/>
              </a:rPr>
              <a:t> Thương </a:t>
            </a:r>
            <a:r>
              <a:rPr lang="vi-VN" sz="1600" dirty="0" err="1" smtClean="0">
                <a:latin typeface="Times New Roman" pitchFamily="18" charset="0"/>
                <a:cs typeface="Times New Roman" pitchFamily="18" charset="0"/>
              </a:rPr>
              <a:t>mới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lập</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Quảng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Tế</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Thự</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để</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chữa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bệnh</a:t>
            </a:r>
            <a:r>
              <a:rPr lang="vi-VN" sz="1600" dirty="0" smtClean="0">
                <a:latin typeface="Times New Roman" pitchFamily="18" charset="0"/>
                <a:cs typeface="Times New Roman" pitchFamily="18" charset="0"/>
              </a:rPr>
              <a:t> cho</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dân </a:t>
            </a:r>
            <a:r>
              <a:rPr lang="vi-VN" sz="1600" dirty="0" err="1" smtClean="0">
                <a:latin typeface="Times New Roman" pitchFamily="18" charset="0"/>
                <a:cs typeface="Times New Roman" pitchFamily="18" charset="0"/>
              </a:rPr>
              <a:t>và</a:t>
            </a:r>
            <a:r>
              <a:rPr lang="vi-VN" sz="1600" dirty="0" smtClean="0">
                <a:latin typeface="Times New Roman" pitchFamily="18" charset="0"/>
                <a:cs typeface="Times New Roman" pitchFamily="18" charset="0"/>
              </a:rPr>
              <a:t> giao cho </a:t>
            </a:r>
            <a:r>
              <a:rPr lang="vi-VN" sz="1600" dirty="0" err="1" smtClean="0">
                <a:latin typeface="Times New Roman" pitchFamily="18" charset="0"/>
                <a:cs typeface="Times New Roman" pitchFamily="18" charset="0"/>
              </a:rPr>
              <a:t>thầy</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thuốc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Đại</a:t>
            </a:r>
            <a:r>
              <a:rPr lang="vi-VN" sz="1600" dirty="0" smtClean="0">
                <a:latin typeface="Times New Roman" pitchFamily="18" charset="0"/>
                <a:cs typeface="Times New Roman" pitchFamily="18" charset="0"/>
              </a:rPr>
              <a:t> Năng </a:t>
            </a:r>
            <a:r>
              <a:rPr lang="vi-VN" sz="1600" dirty="0" err="1" smtClean="0">
                <a:latin typeface="Times New Roman" pitchFamily="18" charset="0"/>
                <a:cs typeface="Times New Roman" pitchFamily="18" charset="0"/>
              </a:rPr>
              <a:t>phụ</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trách</a:t>
            </a:r>
            <a:r>
              <a:rPr lang="en-US" sz="1600" dirty="0" smtClean="0">
                <a:latin typeface="Times New Roman" pitchFamily="18" charset="0"/>
                <a:cs typeface="Times New Roman" pitchFamily="18" charset="0"/>
              </a:rPr>
              <a:t>.</a:t>
            </a:r>
            <a:endParaRPr lang="vi-VN" sz="1600" dirty="0" smtClean="0">
              <a:latin typeface="Times New Roman" pitchFamily="18" charset="0"/>
              <a:cs typeface="Times New Roman" pitchFamily="18" charset="0"/>
            </a:endParaRPr>
          </a:p>
          <a:p>
            <a:pPr marL="0" indent="0">
              <a:buNone/>
            </a:pPr>
            <a:endParaRPr lang="en-US" sz="1600"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679370"/>
            <a:ext cx="1790700" cy="256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543550" y="6248399"/>
            <a:ext cx="150495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Times New Roman" pitchFamily="18" charset="0"/>
                <a:cs typeface="Times New Roman" pitchFamily="18" charset="0"/>
              </a:rPr>
              <a:t>Chu V</a:t>
            </a:r>
            <a:r>
              <a:rPr lang="vi-VN" b="1" dirty="0" smtClean="0">
                <a:solidFill>
                  <a:schemeClr val="tx1"/>
                </a:solidFill>
                <a:latin typeface="Times New Roman" pitchFamily="18" charset="0"/>
                <a:cs typeface="Times New Roman" pitchFamily="18" charset="0"/>
              </a:rPr>
              <a:t>ă</a:t>
            </a:r>
            <a:r>
              <a:rPr lang="en-US" b="1" dirty="0" smtClean="0">
                <a:solidFill>
                  <a:schemeClr val="tx1"/>
                </a:solidFill>
                <a:latin typeface="Times New Roman" pitchFamily="18" charset="0"/>
                <a:cs typeface="Times New Roman" pitchFamily="18" charset="0"/>
              </a:rPr>
              <a:t>n An</a:t>
            </a:r>
            <a:endParaRPr lang="en-US" b="1" dirty="0">
              <a:solidFill>
                <a:schemeClr val="tx1"/>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457" y="3744686"/>
            <a:ext cx="1905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40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86800" cy="6324600"/>
          </a:xfrm>
        </p:spPr>
        <p:txBody>
          <a:bodyPr>
            <a:noAutofit/>
          </a:bodyPr>
          <a:lstStyle/>
          <a:p>
            <a:pPr marL="0" indent="0">
              <a:buNone/>
            </a:pP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Hồ</a:t>
            </a:r>
            <a:r>
              <a:rPr lang="vi-VN" sz="1600" dirty="0" smtClean="0">
                <a:latin typeface="Times New Roman" pitchFamily="18" charset="0"/>
                <a:cs typeface="Times New Roman" pitchFamily="18" charset="0"/>
              </a:rPr>
              <a:t> (1400 — 1406), </a:t>
            </a:r>
            <a:r>
              <a:rPr lang="vi-VN" sz="1600" dirty="0" err="1" smtClean="0">
                <a:latin typeface="Times New Roman" pitchFamily="18" charset="0"/>
                <a:cs typeface="Times New Roman" pitchFamily="18" charset="0"/>
              </a:rPr>
              <a:t>Hồ</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Hán</a:t>
            </a:r>
            <a:r>
              <a:rPr lang="vi-VN" sz="1600" dirty="0" smtClean="0">
                <a:latin typeface="Times New Roman" pitchFamily="18" charset="0"/>
                <a:cs typeface="Times New Roman" pitchFamily="18" charset="0"/>
              </a:rPr>
              <a:t> Thương </a:t>
            </a:r>
            <a:r>
              <a:rPr lang="vi-VN" sz="1600" dirty="0" err="1" smtClean="0">
                <a:latin typeface="Times New Roman" pitchFamily="18" charset="0"/>
                <a:cs typeface="Times New Roman" pitchFamily="18" charset="0"/>
              </a:rPr>
              <a:t>mới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lập</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Quảng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Tế</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Thự</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để</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chữa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bệnh</a:t>
            </a:r>
            <a:r>
              <a:rPr lang="vi-VN" sz="1600" dirty="0" smtClean="0">
                <a:latin typeface="Times New Roman" pitchFamily="18" charset="0"/>
                <a:cs typeface="Times New Roman" pitchFamily="18" charset="0"/>
              </a:rPr>
              <a:t> cho</a:t>
            </a:r>
          </a:p>
          <a:p>
            <a:pPr marL="0" indent="0">
              <a:buNone/>
            </a:pPr>
            <a:r>
              <a:rPr lang="vi-VN" sz="1600" dirty="0" smtClean="0">
                <a:latin typeface="Times New Roman" pitchFamily="18" charset="0"/>
                <a:cs typeface="Times New Roman" pitchFamily="18" charset="0"/>
              </a:rPr>
              <a:t>dân </a:t>
            </a:r>
            <a:r>
              <a:rPr lang="vi-VN" sz="1600" dirty="0" err="1" smtClean="0">
                <a:latin typeface="Times New Roman" pitchFamily="18" charset="0"/>
                <a:cs typeface="Times New Roman" pitchFamily="18" charset="0"/>
              </a:rPr>
              <a:t>và</a:t>
            </a:r>
            <a:r>
              <a:rPr lang="vi-VN" sz="1600" dirty="0" smtClean="0">
                <a:latin typeface="Times New Roman" pitchFamily="18" charset="0"/>
                <a:cs typeface="Times New Roman" pitchFamily="18" charset="0"/>
              </a:rPr>
              <a:t> giao cho </a:t>
            </a:r>
            <a:r>
              <a:rPr lang="vi-VN" sz="1600" dirty="0" err="1" smtClean="0">
                <a:latin typeface="Times New Roman" pitchFamily="18" charset="0"/>
                <a:cs typeface="Times New Roman" pitchFamily="18" charset="0"/>
              </a:rPr>
              <a:t>thầy</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thuốc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Đại</a:t>
            </a:r>
            <a:r>
              <a:rPr lang="vi-VN" sz="1600" dirty="0" smtClean="0">
                <a:latin typeface="Times New Roman" pitchFamily="18" charset="0"/>
                <a:cs typeface="Times New Roman" pitchFamily="18" charset="0"/>
              </a:rPr>
              <a:t> Năng </a:t>
            </a:r>
            <a:r>
              <a:rPr lang="vi-VN" sz="1600" dirty="0" err="1" smtClean="0">
                <a:latin typeface="Times New Roman" pitchFamily="18" charset="0"/>
                <a:cs typeface="Times New Roman" pitchFamily="18" charset="0"/>
              </a:rPr>
              <a:t>phụ</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trách</a:t>
            </a:r>
            <a:r>
              <a:rPr lang="en-US" sz="1600" dirty="0" smtClean="0">
                <a:latin typeface="Times New Roman" pitchFamily="18" charset="0"/>
                <a:cs typeface="Times New Roman" pitchFamily="18" charset="0"/>
              </a:rPr>
              <a:t>.</a:t>
            </a:r>
          </a:p>
          <a:p>
            <a:pPr>
              <a:buFontTx/>
              <a:buChar char="-"/>
            </a:pPr>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Hậu</a:t>
            </a:r>
            <a:r>
              <a:rPr lang="vi-VN" sz="1600" dirty="0" smtClean="0">
                <a:latin typeface="Times New Roman" pitchFamily="18" charset="0"/>
                <a:cs typeface="Times New Roman" pitchFamily="18" charset="0"/>
              </a:rPr>
              <a:t> Lê, Bảo anh lương phương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Trực</a:t>
            </a:r>
            <a:r>
              <a:rPr lang="vi-VN" sz="1600" dirty="0" smtClean="0">
                <a:latin typeface="Times New Roman" pitchFamily="18" charset="0"/>
                <a:cs typeface="Times New Roman" pitchFamily="18" charset="0"/>
              </a:rPr>
              <a:t> (1455) </a:t>
            </a:r>
            <a:r>
              <a:rPr lang="vi-VN" sz="1600" dirty="0" err="1" smtClean="0">
                <a:latin typeface="Times New Roman" pitchFamily="18" charset="0"/>
                <a:cs typeface="Times New Roman" pitchFamily="18" charset="0"/>
              </a:rPr>
              <a:t>với</a:t>
            </a:r>
            <a:endParaRPr lang="en-US"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 kinh </a:t>
            </a:r>
            <a:r>
              <a:rPr lang="vi-VN" sz="1600" dirty="0" err="1" smtClean="0">
                <a:latin typeface="Times New Roman" pitchFamily="18" charset="0"/>
                <a:cs typeface="Times New Roman" pitchFamily="18" charset="0"/>
              </a:rPr>
              <a:t>nghiệm</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chữa</a:t>
            </a:r>
            <a:r>
              <a:rPr lang="en-US" sz="1600" dirty="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sởi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đậu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mùa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Nhãn</a:t>
            </a:r>
            <a:r>
              <a:rPr lang="vi-VN" sz="1600" dirty="0" smtClean="0">
                <a:latin typeface="Times New Roman" pitchFamily="18" charset="0"/>
                <a:cs typeface="Times New Roman" pitchFamily="18" charset="0"/>
              </a:rPr>
              <a:t> khoa </a:t>
            </a:r>
            <a:r>
              <a:rPr lang="vi-VN" sz="1600" dirty="0" err="1" smtClean="0">
                <a:latin typeface="Times New Roman" pitchFamily="18" charset="0"/>
                <a:cs typeface="Times New Roman" pitchFamily="18" charset="0"/>
              </a:rPr>
              <a:t>yếu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lược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Lê </a:t>
            </a:r>
            <a:r>
              <a:rPr lang="vi-VN" sz="1600" dirty="0" err="1" smtClean="0">
                <a:latin typeface="Times New Roman" pitchFamily="18" charset="0"/>
                <a:cs typeface="Times New Roman" pitchFamily="18" charset="0"/>
              </a:rPr>
              <a:t>Đức</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Vọng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đời</a:t>
            </a:r>
            <a:r>
              <a:rPr lang="vi-VN" sz="1600" dirty="0" smtClean="0">
                <a:latin typeface="Times New Roman" pitchFamily="18" charset="0"/>
                <a:cs typeface="Times New Roman" pitchFamily="18" charset="0"/>
              </a:rPr>
              <a:t> Lê) </a:t>
            </a:r>
            <a:r>
              <a:rPr lang="vi-VN" sz="1600" dirty="0" err="1" smtClean="0">
                <a:latin typeface="Times New Roman" pitchFamily="18" charset="0"/>
                <a:cs typeface="Times New Roman" pitchFamily="18" charset="0"/>
              </a:rPr>
              <a:t>bàn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về</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phép</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chữa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các</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chứng</a:t>
            </a:r>
            <a:r>
              <a:rPr lang="vi-VN" sz="1600" dirty="0" smtClean="0">
                <a:latin typeface="Times New Roman" pitchFamily="18" charset="0"/>
                <a:cs typeface="Times New Roman" pitchFamily="18" charset="0"/>
              </a:rPr>
              <a:t> đau </a:t>
            </a:r>
            <a:r>
              <a:rPr lang="vi-VN" sz="1600" dirty="0" err="1" smtClean="0">
                <a:latin typeface="Times New Roman" pitchFamily="18" charset="0"/>
                <a:cs typeface="Times New Roman" pitchFamily="18" charset="0"/>
              </a:rPr>
              <a:t>mắt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đặc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biệt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là</a:t>
            </a:r>
            <a:r>
              <a:rPr lang="vi-VN" sz="1600" dirty="0" smtClean="0">
                <a:latin typeface="Times New Roman" pitchFamily="18" charset="0"/>
                <a:cs typeface="Times New Roman" pitchFamily="18" charset="0"/>
              </a:rPr>
              <a:t> đau </a:t>
            </a:r>
            <a:endParaRPr lang="en-US"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mắt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hột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a:t>
            </a:r>
            <a:r>
              <a:rPr lang="vi-VN" sz="1600" dirty="0" smtClean="0">
                <a:latin typeface="Times New Roman" pitchFamily="18" charset="0"/>
                <a:cs typeface="Times New Roman" pitchFamily="18" charset="0"/>
              </a:rPr>
              <a:t> lông </a:t>
            </a:r>
            <a:r>
              <a:rPr lang="vi-VN" sz="1600" dirty="0" err="1" smtClean="0">
                <a:latin typeface="Times New Roman" pitchFamily="18" charset="0"/>
                <a:cs typeface="Times New Roman" pitchFamily="18" charset="0"/>
              </a:rPr>
              <a:t>quặm</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Hải </a:t>
            </a:r>
            <a:r>
              <a:rPr lang="vi-VN" sz="1600" dirty="0" err="1" smtClean="0">
                <a:latin typeface="Times New Roman" pitchFamily="18" charset="0"/>
                <a:cs typeface="Times New Roman" pitchFamily="18" charset="0"/>
              </a:rPr>
              <a:t>Thượng</a:t>
            </a:r>
            <a:r>
              <a:rPr lang="vi-VN" sz="1600" dirty="0" smtClean="0">
                <a:latin typeface="Times New Roman" pitchFamily="18" charset="0"/>
                <a:cs typeface="Times New Roman" pitchFamily="18" charset="0"/>
              </a:rPr>
              <a:t> Y Tôn Tâm </a:t>
            </a:r>
            <a:r>
              <a:rPr lang="vi-VN" sz="1600" dirty="0" err="1" smtClean="0">
                <a:latin typeface="Times New Roman" pitchFamily="18" charset="0"/>
                <a:cs typeface="Times New Roman" pitchFamily="18" charset="0"/>
              </a:rPr>
              <a:t>lĩnh</a:t>
            </a:r>
            <a:r>
              <a:rPr lang="en-US" sz="1600" dirty="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với</a:t>
            </a:r>
            <a:r>
              <a:rPr lang="vi-VN" sz="1600" dirty="0" smtClean="0">
                <a:latin typeface="Times New Roman" pitchFamily="18" charset="0"/>
                <a:cs typeface="Times New Roman" pitchFamily="18" charset="0"/>
              </a:rPr>
              <a:t> 28 </a:t>
            </a:r>
            <a:r>
              <a:rPr lang="vi-VN" sz="1600" dirty="0" err="1" smtClean="0">
                <a:latin typeface="Times New Roman" pitchFamily="18" charset="0"/>
                <a:cs typeface="Times New Roman" pitchFamily="18" charset="0"/>
              </a:rPr>
              <a:t>tập</a:t>
            </a:r>
            <a:r>
              <a:rPr lang="vi-VN" sz="1600" dirty="0" smtClean="0">
                <a:latin typeface="Times New Roman" pitchFamily="18" charset="0"/>
                <a:cs typeface="Times New Roman" pitchFamily="18" charset="0"/>
              </a:rPr>
              <a:t> 66 </a:t>
            </a:r>
            <a:r>
              <a:rPr lang="vi-VN" sz="1600" dirty="0" err="1" smtClean="0">
                <a:latin typeface="Times New Roman" pitchFamily="18" charset="0"/>
                <a:cs typeface="Times New Roman" pitchFamily="18" charset="0"/>
              </a:rPr>
              <a:t>quyển</a:t>
            </a:r>
            <a:endParaRPr lang="en-US"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Lê </a:t>
            </a:r>
            <a:r>
              <a:rPr lang="vi-VN" sz="1600" dirty="0" err="1" smtClean="0">
                <a:latin typeface="Times New Roman" pitchFamily="18" charset="0"/>
                <a:cs typeface="Times New Roman" pitchFamily="18" charset="0"/>
              </a:rPr>
              <a:t>Hữu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Trác</a:t>
            </a:r>
            <a:r>
              <a:rPr lang="vi-VN" sz="1600" dirty="0" smtClean="0">
                <a:latin typeface="Times New Roman" pitchFamily="18" charset="0"/>
                <a:cs typeface="Times New Roman" pitchFamily="18" charset="0"/>
              </a:rPr>
              <a:t> (1720 – 1791)...</a:t>
            </a:r>
          </a:p>
          <a:p>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Tây Sơn (1788-1802), </a:t>
            </a:r>
            <a:r>
              <a:rPr lang="vi-VN" sz="1600" dirty="0" err="1" smtClean="0">
                <a:latin typeface="Times New Roman" pitchFamily="18" charset="0"/>
                <a:cs typeface="Times New Roman" pitchFamily="18" charset="0"/>
              </a:rPr>
              <a:t>Liệu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Dịch</a:t>
            </a:r>
            <a:r>
              <a:rPr lang="vi-VN" sz="1600" dirty="0" smtClean="0">
                <a:latin typeface="Times New Roman" pitchFamily="18" charset="0"/>
                <a:cs typeface="Times New Roman" pitchFamily="18" charset="0"/>
              </a:rPr>
              <a:t> Phương </a:t>
            </a:r>
            <a:r>
              <a:rPr lang="vi-VN" sz="1600" dirty="0" err="1" smtClean="0">
                <a:latin typeface="Times New Roman" pitchFamily="18" charset="0"/>
                <a:cs typeface="Times New Roman" pitchFamily="18" charset="0"/>
              </a:rPr>
              <a:t>Pháp</a:t>
            </a:r>
            <a:r>
              <a:rPr lang="vi-VN" sz="1600" dirty="0" smtClean="0">
                <a:latin typeface="Times New Roman" pitchFamily="18" charset="0"/>
                <a:cs typeface="Times New Roman" pitchFamily="18" charset="0"/>
              </a:rPr>
              <a:t> Toàn </a:t>
            </a:r>
            <a:r>
              <a:rPr lang="vi-VN" sz="1600" dirty="0" err="1" smtClean="0">
                <a:latin typeface="Times New Roman" pitchFamily="18" charset="0"/>
                <a:cs typeface="Times New Roman" pitchFamily="18" charset="0"/>
              </a:rPr>
              <a:t>Tập</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Hộ</a:t>
            </a:r>
            <a:r>
              <a:rPr lang="vi-VN" sz="1600" dirty="0" smtClean="0">
                <a:latin typeface="Times New Roman" pitchFamily="18" charset="0"/>
                <a:cs typeface="Times New Roman" pitchFamily="18" charset="0"/>
              </a:rPr>
              <a:t> Nhi Phương </a:t>
            </a:r>
            <a:r>
              <a:rPr lang="vi-VN" sz="1600" dirty="0" err="1" smtClean="0">
                <a:latin typeface="Times New Roman" pitchFamily="18" charset="0"/>
                <a:cs typeface="Times New Roman" pitchFamily="18" charset="0"/>
              </a:rPr>
              <a:t>Pháp</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của</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Gia Phan, La Khê Phương </a:t>
            </a:r>
            <a:endParaRPr lang="en-US"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&amp; Kim Ngọc Quyển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Quang </a:t>
            </a:r>
            <a:r>
              <a:rPr lang="vi-VN" sz="1600" dirty="0" err="1" smtClean="0">
                <a:latin typeface="Times New Roman" pitchFamily="18" charset="0"/>
                <a:cs typeface="Times New Roman" pitchFamily="18" charset="0"/>
              </a:rPr>
              <a:t>Tuấn</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buFont typeface="Wingdings" pitchFamily="2" charset="2"/>
              <a:buChar char="q"/>
            </a:pPr>
            <a:r>
              <a:rPr lang="vi-VN" sz="1600" dirty="0" smtClean="0">
                <a:latin typeface="Times New Roman" pitchFamily="18" charset="0"/>
                <a:cs typeface="Times New Roman" pitchFamily="18" charset="0"/>
              </a:rPr>
              <a:t>THỜI CẬN ĐẠI (THẾ </a:t>
            </a:r>
            <a:r>
              <a:rPr lang="vi-VN" sz="1600" dirty="0" err="1" smtClean="0">
                <a:latin typeface="Times New Roman" pitchFamily="18" charset="0"/>
                <a:cs typeface="Times New Roman" pitchFamily="18" charset="0"/>
              </a:rPr>
              <a:t>kỷ</a:t>
            </a:r>
            <a:r>
              <a:rPr lang="vi-VN" sz="1600" dirty="0" smtClean="0">
                <a:latin typeface="Times New Roman" pitchFamily="18" charset="0"/>
                <a:cs typeface="Times New Roman" pitchFamily="18" charset="0"/>
              </a:rPr>
              <a:t> XVII – </a:t>
            </a:r>
            <a:r>
              <a:rPr lang="vi-VN" sz="1600" dirty="0" err="1" smtClean="0">
                <a:latin typeface="Times New Roman" pitchFamily="18" charset="0"/>
                <a:cs typeface="Times New Roman" pitchFamily="18" charset="0"/>
              </a:rPr>
              <a:t>thế</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kỷ</a:t>
            </a:r>
            <a:r>
              <a:rPr lang="vi-VN" sz="1600" dirty="0" smtClean="0">
                <a:latin typeface="Times New Roman" pitchFamily="18" charset="0"/>
                <a:cs typeface="Times New Roman" pitchFamily="18" charset="0"/>
              </a:rPr>
              <a:t> XX SAU CN)</a:t>
            </a:r>
          </a:p>
          <a:p>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(1802 – 1884)</a:t>
            </a:r>
          </a:p>
          <a:p>
            <a:pPr marL="0" indent="0">
              <a:buNone/>
            </a:pPr>
            <a:r>
              <a:rPr lang="vi-VN" sz="1600" dirty="0" smtClean="0">
                <a:latin typeface="Times New Roman" pitchFamily="18" charset="0"/>
                <a:cs typeface="Times New Roman" pitchFamily="18" charset="0"/>
              </a:rPr>
              <a:t> Xuân </a:t>
            </a:r>
            <a:r>
              <a:rPr lang="vi-VN" sz="1600" dirty="0" err="1" smtClean="0">
                <a:latin typeface="Times New Roman" pitchFamily="18" charset="0"/>
                <a:cs typeface="Times New Roman" pitchFamily="18" charset="0"/>
              </a:rPr>
              <a:t>Đình</a:t>
            </a:r>
            <a:r>
              <a:rPr lang="vi-VN" sz="1600" dirty="0" smtClean="0">
                <a:latin typeface="Times New Roman" pitchFamily="18" charset="0"/>
                <a:cs typeface="Times New Roman" pitchFamily="18" charset="0"/>
              </a:rPr>
              <a:t> y </a:t>
            </a:r>
            <a:r>
              <a:rPr lang="vi-VN" sz="1600" dirty="0" err="1" smtClean="0">
                <a:latin typeface="Times New Roman" pitchFamily="18" charset="0"/>
                <a:cs typeface="Times New Roman" pitchFamily="18" charset="0"/>
              </a:rPr>
              <a:t>án</a:t>
            </a:r>
            <a:r>
              <a:rPr lang="vi-VN" sz="1600" dirty="0" smtClean="0">
                <a:latin typeface="Times New Roman" pitchFamily="18" charset="0"/>
                <a:cs typeface="Times New Roman" pitchFamily="18" charset="0"/>
              </a:rPr>
              <a:t> kinh </a:t>
            </a:r>
            <a:r>
              <a:rPr lang="vi-VN" sz="1600" dirty="0" err="1" smtClean="0">
                <a:latin typeface="Times New Roman" pitchFamily="18" charset="0"/>
                <a:cs typeface="Times New Roman" pitchFamily="18" charset="0"/>
              </a:rPr>
              <a:t>trị</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chủ</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chứng</a:t>
            </a:r>
            <a:r>
              <a:rPr lang="vi-VN" sz="1600" dirty="0" smtClean="0">
                <a:latin typeface="Times New Roman" pitchFamily="18" charset="0"/>
                <a:cs typeface="Times New Roman" pitchFamily="18" charset="0"/>
              </a:rPr>
              <a:t> chuyên </a:t>
            </a:r>
            <a:r>
              <a:rPr lang="vi-VN" sz="1600" dirty="0" err="1" smtClean="0">
                <a:latin typeface="Times New Roman" pitchFamily="18" charset="0"/>
                <a:cs typeface="Times New Roman" pitchFamily="18" charset="0"/>
              </a:rPr>
              <a:t>về</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bệnh</a:t>
            </a:r>
            <a:r>
              <a:rPr lang="vi-VN" sz="1600" dirty="0" smtClean="0">
                <a:latin typeface="Times New Roman" pitchFamily="18" charset="0"/>
                <a:cs typeface="Times New Roman" pitchFamily="18" charset="0"/>
              </a:rPr>
              <a:t> ôn </a:t>
            </a:r>
            <a:r>
              <a:rPr lang="vi-VN" sz="1600" dirty="0" err="1" smtClean="0">
                <a:latin typeface="Times New Roman" pitchFamily="18" charset="0"/>
                <a:cs typeface="Times New Roman" pitchFamily="18" charset="0"/>
              </a:rPr>
              <a:t>dịch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khí</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Lê Kinh </a:t>
            </a:r>
            <a:r>
              <a:rPr lang="vi-VN" sz="1600" dirty="0" err="1" smtClean="0">
                <a:latin typeface="Times New Roman" pitchFamily="18" charset="0"/>
                <a:cs typeface="Times New Roman" pitchFamily="18" charset="0"/>
              </a:rPr>
              <a:t>Hạp</a:t>
            </a:r>
            <a:r>
              <a:rPr lang="vi-VN"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Thạch</a:t>
            </a:r>
            <a:r>
              <a:rPr lang="vi-VN" sz="1600" dirty="0" smtClean="0">
                <a:latin typeface="Times New Roman" pitchFamily="18" charset="0"/>
                <a:cs typeface="Times New Roman" pitchFamily="18" charset="0"/>
              </a:rPr>
              <a:t> nha</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kính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bàn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về</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phép</a:t>
            </a:r>
            <a:r>
              <a:rPr lang="vi-VN" sz="1600" dirty="0" smtClean="0">
                <a:latin typeface="Times New Roman" pitchFamily="18" charset="0"/>
                <a:cs typeface="Times New Roman" pitchFamily="18" charset="0"/>
              </a:rPr>
              <a:t> xem </a:t>
            </a:r>
            <a:r>
              <a:rPr lang="vi-VN" sz="1600" dirty="0" err="1" smtClean="0">
                <a:latin typeface="Times New Roman" pitchFamily="18" charset="0"/>
                <a:cs typeface="Times New Roman" pitchFamily="18" charset="0"/>
              </a:rPr>
              <a:t>lưỡi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Dương </a:t>
            </a:r>
            <a:r>
              <a:rPr lang="vi-VN" sz="1600" dirty="0" err="1" smtClean="0">
                <a:latin typeface="Times New Roman" pitchFamily="18" charset="0"/>
                <a:cs typeface="Times New Roman" pitchFamily="18" charset="0"/>
              </a:rPr>
              <a:t>Khải</a:t>
            </a:r>
            <a:r>
              <a:rPr lang="vi-VN" sz="1600" dirty="0" smtClean="0">
                <a:latin typeface="Times New Roman" pitchFamily="18" charset="0"/>
                <a:cs typeface="Times New Roman" pitchFamily="18" charset="0"/>
              </a:rPr>
              <a:t>. Nam </a:t>
            </a: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Tập</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Nghiệm</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Quốc</a:t>
            </a:r>
            <a:r>
              <a:rPr lang="en-US" sz="1600" dirty="0">
                <a:latin typeface="Times New Roman" pitchFamily="18" charset="0"/>
                <a:cs typeface="Times New Roman" pitchFamily="18" charset="0"/>
              </a:rPr>
              <a:t> </a:t>
            </a:r>
            <a:r>
              <a:rPr lang="vi-VN" sz="1600" dirty="0" smtClean="0">
                <a:latin typeface="Times New Roman" pitchFamily="18" charset="0"/>
                <a:cs typeface="Times New Roman" pitchFamily="18" charset="0"/>
              </a:rPr>
              <a:t>Âm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Quang Lương...</a:t>
            </a:r>
          </a:p>
          <a:p>
            <a:r>
              <a:rPr lang="en-US" sz="1600" dirty="0" err="1" smtClean="0">
                <a:latin typeface="Times New Roman" pitchFamily="18" charset="0"/>
                <a:cs typeface="Times New Roman" pitchFamily="18" charset="0"/>
              </a:rPr>
              <a:t>Thời</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Pháp</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thuộc</a:t>
            </a:r>
            <a:r>
              <a:rPr lang="en-US" sz="1600" dirty="0" smtClean="0">
                <a:latin typeface="Times New Roman" pitchFamily="18" charset="0"/>
                <a:cs typeface="Times New Roman" pitchFamily="18" charset="0"/>
              </a:rPr>
              <a:t> (1884 – 1945)</a:t>
            </a:r>
          </a:p>
          <a:p>
            <a:pPr marL="0" indent="0">
              <a:buNone/>
            </a:pP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Vệ</a:t>
            </a:r>
            <a:r>
              <a:rPr lang="vi-VN" sz="1600" dirty="0" smtClean="0">
                <a:latin typeface="Times New Roman" pitchFamily="18" charset="0"/>
                <a:cs typeface="Times New Roman" pitchFamily="18" charset="0"/>
              </a:rPr>
              <a:t> sinh </a:t>
            </a:r>
            <a:r>
              <a:rPr lang="vi-VN" sz="1600" dirty="0" err="1" smtClean="0">
                <a:latin typeface="Times New Roman" pitchFamily="18" charset="0"/>
                <a:cs typeface="Times New Roman" pitchFamily="18" charset="0"/>
              </a:rPr>
              <a:t>yếu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chỉ</a:t>
            </a:r>
            <a:r>
              <a:rPr lang="vi-VN" sz="1600" dirty="0" smtClean="0">
                <a:latin typeface="Times New Roman" pitchFamily="18" charset="0"/>
                <a:cs typeface="Times New Roman" pitchFamily="18" charset="0"/>
              </a:rPr>
              <a:t> (1901)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Bùi</a:t>
            </a:r>
            <a:r>
              <a:rPr lang="vi-VN" sz="1600" dirty="0" smtClean="0">
                <a:latin typeface="Times New Roman" pitchFamily="18" charset="0"/>
                <a:cs typeface="Times New Roman" pitchFamily="18" charset="0"/>
              </a:rPr>
              <a:t> Văn Trung ở Nam </a:t>
            </a:r>
            <a:r>
              <a:rPr lang="vi-VN" sz="1600" dirty="0" err="1" smtClean="0">
                <a:latin typeface="Times New Roman" pitchFamily="18" charset="0"/>
                <a:cs typeface="Times New Roman" pitchFamily="18" charset="0"/>
              </a:rPr>
              <a:t>Định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Bí</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truyền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tập</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yếu</a:t>
            </a:r>
            <a:r>
              <a:rPr lang="vi-VN" sz="1600" dirty="0" smtClean="0">
                <a:latin typeface="Times New Roman" pitchFamily="18" charset="0"/>
                <a:cs typeface="Times New Roman" pitchFamily="18" charset="0"/>
              </a:rPr>
              <a:t> (1906)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Lê Tư </a:t>
            </a:r>
            <a:r>
              <a:rPr lang="vi-VN" sz="1600" dirty="0" err="1" smtClean="0">
                <a:latin typeface="Times New Roman" pitchFamily="18" charset="0"/>
                <a:cs typeface="Times New Roman" pitchFamily="18" charset="0"/>
              </a:rPr>
              <a:t>Thúy</a:t>
            </a:r>
            <a:r>
              <a:rPr lang="vi-VN" sz="1600" dirty="0" smtClean="0">
                <a:latin typeface="Times New Roman" pitchFamily="18" charset="0"/>
                <a:cs typeface="Times New Roman" pitchFamily="18" charset="0"/>
              </a:rPr>
              <a:t> ở </a:t>
            </a:r>
            <a:r>
              <a:rPr lang="vi-VN" sz="1600" dirty="0" err="1" smtClean="0">
                <a:latin typeface="Times New Roman" pitchFamily="18" charset="0"/>
                <a:cs typeface="Times New Roman" pitchFamily="18" charset="0"/>
              </a:rPr>
              <a:t>Hà</a:t>
            </a:r>
            <a:r>
              <a:rPr lang="vi-VN" sz="1600" dirty="0" smtClean="0">
                <a:latin typeface="Times New Roman" pitchFamily="18" charset="0"/>
                <a:cs typeface="Times New Roman" pitchFamily="18" charset="0"/>
              </a:rPr>
              <a:t> Nam. Y thư </a:t>
            </a:r>
            <a:r>
              <a:rPr lang="vi-VN" sz="1600" dirty="0" err="1" smtClean="0">
                <a:latin typeface="Times New Roman" pitchFamily="18" charset="0"/>
                <a:cs typeface="Times New Roman" pitchFamily="18" charset="0"/>
              </a:rPr>
              <a:t>lược</a:t>
            </a:r>
            <a:r>
              <a:rPr lang="vi-VN" sz="1600" dirty="0" smtClean="0">
                <a:latin typeface="Times New Roman" pitchFamily="18" charset="0"/>
                <a:cs typeface="Times New Roman" pitchFamily="18" charset="0"/>
              </a:rPr>
              <a:t> sao (1906)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Vũ</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Đình</a:t>
            </a:r>
            <a:r>
              <a:rPr lang="vi-VN" sz="1600" dirty="0" smtClean="0">
                <a:latin typeface="Times New Roman" pitchFamily="18" charset="0"/>
                <a:cs typeface="Times New Roman" pitchFamily="18" charset="0"/>
              </a:rPr>
              <a:t> Phu</a:t>
            </a:r>
            <a:endParaRPr lang="en-US" sz="1600" dirty="0" smtClean="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      T</a:t>
            </a:r>
            <a:r>
              <a:rPr lang="vi-VN" sz="1600" dirty="0" err="1" smtClean="0">
                <a:latin typeface="Times New Roman" pitchFamily="18" charset="0"/>
                <a:cs typeface="Times New Roman" pitchFamily="18" charset="0"/>
              </a:rPr>
              <a:t>ài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liệu</a:t>
            </a:r>
            <a:r>
              <a:rPr lang="vi-VN" sz="1600" dirty="0" smtClean="0">
                <a:latin typeface="Times New Roman" pitchFamily="18" charset="0"/>
                <a:cs typeface="Times New Roman" pitchFamily="18" charset="0"/>
              </a:rPr>
              <a:t> y </a:t>
            </a:r>
            <a:r>
              <a:rPr lang="vi-VN" sz="1600" dirty="0" err="1" smtClean="0">
                <a:latin typeface="Times New Roman" pitchFamily="18" charset="0"/>
                <a:cs typeface="Times New Roman" pitchFamily="18" charset="0"/>
              </a:rPr>
              <a:t>học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viết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bằng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chữ</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Quốc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ngữ</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Việt</a:t>
            </a:r>
            <a:r>
              <a:rPr lang="vi-VN" sz="1600" dirty="0" smtClean="0">
                <a:latin typeface="Times New Roman" pitchFamily="18" charset="0"/>
                <a:cs typeface="Times New Roman" pitchFamily="18" charset="0"/>
              </a:rPr>
              <a:t> Nam </a:t>
            </a: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học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Phó</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Đức</a:t>
            </a:r>
            <a:r>
              <a:rPr lang="en-US" sz="1600" dirty="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Thành</a:t>
            </a:r>
            <a:r>
              <a:rPr lang="vi-VN" sz="1600" dirty="0" smtClean="0">
                <a:latin typeface="Times New Roman" pitchFamily="18" charset="0"/>
                <a:cs typeface="Times New Roman" pitchFamily="18" charset="0"/>
              </a:rPr>
              <a:t>. Nam </a:t>
            </a: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bộ</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An Cư. Y học </a:t>
            </a:r>
            <a:r>
              <a:rPr lang="vi-VN" sz="1600" dirty="0" err="1" smtClean="0">
                <a:latin typeface="Times New Roman" pitchFamily="18" charset="0"/>
                <a:cs typeface="Times New Roman" pitchFamily="18" charset="0"/>
              </a:rPr>
              <a:t>tùng</a:t>
            </a:r>
            <a:r>
              <a:rPr lang="vi-VN" sz="1600" dirty="0" smtClean="0">
                <a:latin typeface="Times New Roman" pitchFamily="18" charset="0"/>
                <a:cs typeface="Times New Roman" pitchFamily="18" charset="0"/>
              </a:rPr>
              <a:t> thư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Nguyễn</a:t>
            </a:r>
            <a:r>
              <a:rPr lang="vi-VN" sz="1600" dirty="0" smtClean="0">
                <a:latin typeface="Times New Roman" pitchFamily="18" charset="0"/>
                <a:cs typeface="Times New Roman" pitchFamily="18" charset="0"/>
              </a:rPr>
              <a:t> An Nhân.</a:t>
            </a:r>
          </a:p>
          <a:p>
            <a:r>
              <a:rPr lang="vi-VN" sz="1600" dirty="0" err="1" smtClean="0">
                <a:latin typeface="Times New Roman" pitchFamily="18" charset="0"/>
                <a:cs typeface="Times New Roman" pitchFamily="18" charset="0"/>
              </a:rPr>
              <a:t>Thời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Việt</a:t>
            </a:r>
            <a:r>
              <a:rPr lang="vi-VN" sz="1600" dirty="0" smtClean="0">
                <a:latin typeface="Times New Roman" pitchFamily="18" charset="0"/>
                <a:cs typeface="Times New Roman" pitchFamily="18" charset="0"/>
              </a:rPr>
              <a:t> Nam Dân </a:t>
            </a:r>
            <a:r>
              <a:rPr lang="vi-VN" sz="1600" dirty="0" err="1" smtClean="0">
                <a:latin typeface="Times New Roman" pitchFamily="18" charset="0"/>
                <a:cs typeface="Times New Roman" pitchFamily="18" charset="0"/>
              </a:rPr>
              <a:t>chủ</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Cộng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hoà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đến</a:t>
            </a:r>
            <a:r>
              <a:rPr lang="vi-VN" sz="1600" dirty="0" smtClean="0">
                <a:latin typeface="Times New Roman" pitchFamily="18" charset="0"/>
                <a:cs typeface="Times New Roman" pitchFamily="18" charset="0"/>
              </a:rPr>
              <a:t> nay (1945 – 2015)</a:t>
            </a:r>
          </a:p>
          <a:p>
            <a:pPr marL="0" indent="0">
              <a:buNone/>
            </a:pP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Ngày</a:t>
            </a:r>
            <a:r>
              <a:rPr lang="vi-VN" sz="1600" dirty="0" smtClean="0">
                <a:latin typeface="Times New Roman" pitchFamily="18" charset="0"/>
                <a:cs typeface="Times New Roman" pitchFamily="18" charset="0"/>
              </a:rPr>
              <a:t> 12/04/1956 </a:t>
            </a:r>
            <a:r>
              <a:rPr lang="vi-VN" sz="1600" dirty="0" err="1" smtClean="0">
                <a:latin typeface="Times New Roman" pitchFamily="18" charset="0"/>
                <a:cs typeface="Times New Roman" pitchFamily="18" charset="0"/>
              </a:rPr>
              <a:t>Bộ</a:t>
            </a:r>
            <a:r>
              <a:rPr lang="vi-VN" sz="1600" dirty="0" smtClean="0">
                <a:latin typeface="Times New Roman" pitchFamily="18" charset="0"/>
                <a:cs typeface="Times New Roman" pitchFamily="18" charset="0"/>
              </a:rPr>
              <a:t> Y </a:t>
            </a:r>
            <a:r>
              <a:rPr lang="vi-VN" sz="1600" dirty="0" err="1" smtClean="0">
                <a:latin typeface="Times New Roman" pitchFamily="18" charset="0"/>
                <a:cs typeface="Times New Roman" pitchFamily="18" charset="0"/>
              </a:rPr>
              <a:t>tế</a:t>
            </a:r>
            <a:r>
              <a:rPr lang="vi-VN" sz="1600" dirty="0" smtClean="0">
                <a:latin typeface="Times New Roman" pitchFamily="18" charset="0"/>
                <a:cs typeface="Times New Roman" pitchFamily="18" charset="0"/>
              </a:rPr>
              <a:t> ra </a:t>
            </a:r>
            <a:r>
              <a:rPr lang="vi-VN" sz="1600" dirty="0" err="1" smtClean="0">
                <a:latin typeface="Times New Roman" pitchFamily="18" charset="0"/>
                <a:cs typeface="Times New Roman" pitchFamily="18" charset="0"/>
              </a:rPr>
              <a:t>quyết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định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thành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lập</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Phòng</a:t>
            </a:r>
            <a:r>
              <a:rPr lang="vi-VN" sz="1600" dirty="0" smtClean="0">
                <a:latin typeface="Times New Roman" pitchFamily="18" charset="0"/>
                <a:cs typeface="Times New Roman" pitchFamily="18" charset="0"/>
              </a:rPr>
              <a:t> Đông y trong </a:t>
            </a:r>
            <a:r>
              <a:rPr lang="vi-VN" sz="1600" dirty="0" err="1" smtClean="0">
                <a:latin typeface="Times New Roman" pitchFamily="18" charset="0"/>
                <a:cs typeface="Times New Roman" pitchFamily="18" charset="0"/>
              </a:rPr>
              <a:t>Vụ</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Chữa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bệnh</a:t>
            </a:r>
            <a:endParaRPr lang="vi-VN"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để</a:t>
            </a:r>
            <a:r>
              <a:rPr lang="vi-VN" sz="1600" dirty="0" smtClean="0">
                <a:latin typeface="Times New Roman" pitchFamily="18" charset="0"/>
                <a:cs typeface="Times New Roman" pitchFamily="18" charset="0"/>
              </a:rPr>
              <a:t> chuyên </a:t>
            </a:r>
            <a:r>
              <a:rPr lang="vi-VN" sz="1600" dirty="0" err="1" smtClean="0">
                <a:latin typeface="Times New Roman" pitchFamily="18" charset="0"/>
                <a:cs typeface="Times New Roman" pitchFamily="18" charset="0"/>
              </a:rPr>
              <a:t>trách</a:t>
            </a:r>
            <a:r>
              <a:rPr lang="vi-VN" sz="1600" dirty="0" smtClean="0">
                <a:latin typeface="Times New Roman" pitchFamily="18" charset="0"/>
                <a:cs typeface="Times New Roman" pitchFamily="18" charset="0"/>
              </a:rPr>
              <a:t> nghiên </a:t>
            </a:r>
            <a:r>
              <a:rPr lang="vi-VN" sz="1600" dirty="0" err="1" smtClean="0">
                <a:latin typeface="Times New Roman" pitchFamily="18" charset="0"/>
                <a:cs typeface="Times New Roman" pitchFamily="18" charset="0"/>
              </a:rPr>
              <a:t>cứu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về</a:t>
            </a:r>
            <a:r>
              <a:rPr lang="vi-VN" sz="1600" dirty="0" smtClean="0">
                <a:latin typeface="Times New Roman" pitchFamily="18" charset="0"/>
                <a:cs typeface="Times New Roman" pitchFamily="18" charset="0"/>
              </a:rPr>
              <a:t> Đông y. </a:t>
            </a:r>
            <a:r>
              <a:rPr lang="vi-VN" sz="1600" dirty="0" err="1" smtClean="0">
                <a:latin typeface="Times New Roman" pitchFamily="18" charset="0"/>
                <a:cs typeface="Times New Roman" pitchFamily="18" charset="0"/>
              </a:rPr>
              <a:t>Ngày</a:t>
            </a:r>
            <a:r>
              <a:rPr lang="vi-VN" sz="1600" dirty="0" smtClean="0">
                <a:latin typeface="Times New Roman" pitchFamily="18" charset="0"/>
                <a:cs typeface="Times New Roman" pitchFamily="18" charset="0"/>
              </a:rPr>
              <a:t> 10/12/1957, </a:t>
            </a:r>
            <a:r>
              <a:rPr lang="vi-VN" sz="1600" dirty="0" err="1" smtClean="0">
                <a:latin typeface="Times New Roman" pitchFamily="18" charset="0"/>
                <a:cs typeface="Times New Roman" pitchFamily="18" charset="0"/>
              </a:rPr>
              <a:t>Hội</a:t>
            </a:r>
            <a:r>
              <a:rPr lang="vi-VN" sz="1600" dirty="0" smtClean="0">
                <a:latin typeface="Times New Roman" pitchFamily="18" charset="0"/>
                <a:cs typeface="Times New Roman" pitchFamily="18" charset="0"/>
              </a:rPr>
              <a:t> Đông y </a:t>
            </a:r>
            <a:r>
              <a:rPr lang="vi-VN" sz="1600" dirty="0" err="1" smtClean="0">
                <a:latin typeface="Times New Roman" pitchFamily="18" charset="0"/>
                <a:cs typeface="Times New Roman" pitchFamily="18" charset="0"/>
              </a:rPr>
              <a:t>Việt</a:t>
            </a:r>
            <a:r>
              <a:rPr lang="vi-VN" sz="1600" dirty="0" smtClean="0">
                <a:latin typeface="Times New Roman" pitchFamily="18" charset="0"/>
                <a:cs typeface="Times New Roman" pitchFamily="18" charset="0"/>
              </a:rPr>
              <a:t> Nam </a:t>
            </a:r>
            <a:r>
              <a:rPr lang="vi-VN" sz="1600" dirty="0" err="1" smtClean="0">
                <a:latin typeface="Times New Roman" pitchFamily="18" charset="0"/>
                <a:cs typeface="Times New Roman" pitchFamily="18" charset="0"/>
              </a:rPr>
              <a:t>được</a:t>
            </a:r>
            <a:endParaRPr lang="vi-VN"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thành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lập</a:t>
            </a:r>
            <a:endParaRPr lang="en-US" sz="1600" dirty="0" smtClean="0">
              <a:latin typeface="Times New Roman" pitchFamily="18" charset="0"/>
              <a:cs typeface="Times New Roman" pitchFamily="18" charset="0"/>
            </a:endParaRPr>
          </a:p>
          <a:p>
            <a:pPr marL="0" indent="0">
              <a:buNone/>
            </a:pPr>
            <a:endParaRPr lang="en-US" sz="16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76942"/>
            <a:ext cx="2709863" cy="2852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890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10600" cy="6553200"/>
          </a:xfrm>
        </p:spPr>
        <p:txBody>
          <a:bodyPr>
            <a:noAutofit/>
          </a:bodyPr>
          <a:lstStyle/>
          <a:p>
            <a:pPr>
              <a:buFontTx/>
              <a:buChar char="-"/>
            </a:pPr>
            <a:r>
              <a:rPr lang="vi-VN" sz="1600" dirty="0" smtClean="0">
                <a:latin typeface="Times New Roman" pitchFamily="18" charset="0"/>
                <a:cs typeface="Times New Roman" pitchFamily="18" charset="0"/>
              </a:rPr>
              <a:t>Châm </a:t>
            </a:r>
            <a:r>
              <a:rPr lang="vi-VN" sz="1600" dirty="0" err="1" smtClean="0">
                <a:latin typeface="Times New Roman" pitchFamily="18" charset="0"/>
                <a:cs typeface="Times New Roman" pitchFamily="18" charset="0"/>
              </a:rPr>
              <a:t>cứu</a:t>
            </a:r>
            <a:r>
              <a:rPr lang="vi-VN" sz="1600" dirty="0" smtClean="0">
                <a:latin typeface="Times New Roman" pitchFamily="18" charset="0"/>
                <a:cs typeface="Times New Roman" pitchFamily="18" charset="0"/>
              </a:rPr>
              <a:t> đơn giản (1960) </a:t>
            </a:r>
            <a:r>
              <a:rPr lang="vi-VN" sz="1600" dirty="0" err="1" smtClean="0">
                <a:latin typeface="Times New Roman" pitchFamily="18" charset="0"/>
                <a:cs typeface="Times New Roman" pitchFamily="18" charset="0"/>
              </a:rPr>
              <a:t>của</a:t>
            </a:r>
            <a:r>
              <a:rPr lang="vi-VN" sz="1600" dirty="0" smtClean="0">
                <a:latin typeface="Times New Roman" pitchFamily="18" charset="0"/>
                <a:cs typeface="Times New Roman" pitchFamily="18" charset="0"/>
              </a:rPr>
              <a:t> Lê </a:t>
            </a:r>
            <a:r>
              <a:rPr lang="vi-VN" sz="1600" dirty="0" err="1" smtClean="0">
                <a:latin typeface="Times New Roman" pitchFamily="18" charset="0"/>
                <a:cs typeface="Times New Roman" pitchFamily="18" charset="0"/>
              </a:rPr>
              <a:t>Khánh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Đồng</a:t>
            </a:r>
            <a:r>
              <a:rPr lang="en-US" sz="1600" dirty="0" smtClean="0">
                <a:latin typeface="Times New Roman" pitchFamily="18" charset="0"/>
                <a:cs typeface="Times New Roman" pitchFamily="18" charset="0"/>
              </a:rPr>
              <a:t>.</a:t>
            </a:r>
          </a:p>
          <a:p>
            <a:pPr>
              <a:buFontTx/>
              <a:buChar char="-"/>
            </a:pP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điển </a:t>
            </a:r>
            <a:r>
              <a:rPr lang="vi-VN" sz="1600" dirty="0" err="1" smtClean="0">
                <a:latin typeface="Times New Roman" pitchFamily="18" charset="0"/>
                <a:cs typeface="Times New Roman" pitchFamily="18" charset="0"/>
              </a:rPr>
              <a:t>Việt</a:t>
            </a:r>
            <a:r>
              <a:rPr lang="vi-VN" sz="1600" dirty="0" smtClean="0">
                <a:latin typeface="Times New Roman" pitchFamily="18" charset="0"/>
                <a:cs typeface="Times New Roman" pitchFamily="18" charset="0"/>
              </a:rPr>
              <a:t> Nam (</a:t>
            </a:r>
            <a:r>
              <a:rPr lang="vi-VN" sz="1600" dirty="0" err="1" smtClean="0">
                <a:latin typeface="Times New Roman" pitchFamily="18" charset="0"/>
                <a:cs typeface="Times New Roman" pitchFamily="18" charset="0"/>
              </a:rPr>
              <a:t>phần</a:t>
            </a:r>
            <a:r>
              <a:rPr lang="vi-VN" sz="1600" dirty="0" smtClean="0">
                <a:latin typeface="Times New Roman" pitchFamily="18" charset="0"/>
                <a:cs typeface="Times New Roman" pitchFamily="18" charset="0"/>
              </a:rPr>
              <a:t> Đông </a:t>
            </a: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1983 </a:t>
            </a:r>
            <a:r>
              <a:rPr lang="vi-VN" sz="1600" dirty="0" err="1" smtClean="0">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Bộ</a:t>
            </a:r>
            <a:r>
              <a:rPr lang="vi-VN" sz="1600" dirty="0" smtClean="0">
                <a:latin typeface="Times New Roman" pitchFamily="18" charset="0"/>
                <a:cs typeface="Times New Roman" pitchFamily="18" charset="0"/>
              </a:rPr>
              <a:t> Y </a:t>
            </a:r>
            <a:r>
              <a:rPr lang="vi-VN" sz="1600" dirty="0" err="1" smtClean="0">
                <a:latin typeface="Times New Roman" pitchFamily="18" charset="0"/>
                <a:cs typeface="Times New Roman" pitchFamily="18" charset="0"/>
              </a:rPr>
              <a:t>tế</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buFontTx/>
              <a:buChar char="-"/>
            </a:pPr>
            <a:r>
              <a:rPr lang="vi-VN" sz="1600" dirty="0" err="1" smtClean="0">
                <a:latin typeface="Times New Roman" pitchFamily="18" charset="0"/>
                <a:cs typeface="Times New Roman" pitchFamily="18" charset="0"/>
              </a:rPr>
              <a:t>Đến</a:t>
            </a:r>
            <a:r>
              <a:rPr lang="vi-VN" sz="1600" dirty="0" smtClean="0">
                <a:latin typeface="Times New Roman" pitchFamily="18" charset="0"/>
                <a:cs typeface="Times New Roman" pitchFamily="18" charset="0"/>
              </a:rPr>
              <a:t> nay (2015), </a:t>
            </a:r>
            <a:r>
              <a:rPr lang="vi-VN" sz="1600" dirty="0" err="1" smtClean="0">
                <a:latin typeface="Times New Roman" pitchFamily="18" charset="0"/>
                <a:cs typeface="Times New Roman" pitchFamily="18" charset="0"/>
              </a:rPr>
              <a:t>cả</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nước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có</a:t>
            </a:r>
            <a:r>
              <a:rPr lang="vi-VN" sz="1600" dirty="0" smtClean="0">
                <a:latin typeface="Times New Roman" pitchFamily="18" charset="0"/>
                <a:cs typeface="Times New Roman" pitchFamily="18" charset="0"/>
              </a:rPr>
              <a:t> 5 </a:t>
            </a:r>
            <a:r>
              <a:rPr lang="vi-VN" sz="1600" dirty="0" err="1" smtClean="0">
                <a:latin typeface="Times New Roman" pitchFamily="18" charset="0"/>
                <a:cs typeface="Times New Roman" pitchFamily="18" charset="0"/>
              </a:rPr>
              <a:t>Viện</a:t>
            </a:r>
            <a:r>
              <a:rPr lang="vi-VN" sz="1600" dirty="0" smtClean="0">
                <a:latin typeface="Times New Roman" pitchFamily="18" charset="0"/>
                <a:cs typeface="Times New Roman" pitchFamily="18" charset="0"/>
              </a:rPr>
              <a:t> nghiên </a:t>
            </a:r>
            <a:r>
              <a:rPr lang="vi-VN" sz="1600" dirty="0" err="1" smtClean="0">
                <a:latin typeface="Times New Roman" pitchFamily="18" charset="0"/>
                <a:cs typeface="Times New Roman" pitchFamily="18" charset="0"/>
              </a:rPr>
              <a:t>cứu</a:t>
            </a:r>
            <a:r>
              <a:rPr lang="vi-VN" sz="1600" dirty="0" smtClean="0">
                <a:latin typeface="Times New Roman" pitchFamily="18" charset="0"/>
                <a:cs typeface="Times New Roman" pitchFamily="18" charset="0"/>
              </a:rPr>
              <a:t>; 46 </a:t>
            </a:r>
            <a:r>
              <a:rPr lang="vi-VN" sz="1600" dirty="0" err="1" smtClean="0">
                <a:latin typeface="Times New Roman" pitchFamily="18" charset="0"/>
                <a:cs typeface="Times New Roman" pitchFamily="18" charset="0"/>
              </a:rPr>
              <a:t>bệnh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viện</a:t>
            </a:r>
            <a:r>
              <a:rPr lang="vi-VN" sz="1600" dirty="0" smtClean="0">
                <a:latin typeface="Times New Roman" pitchFamily="18" charset="0"/>
                <a:cs typeface="Times New Roman" pitchFamily="18" charset="0"/>
              </a:rPr>
              <a:t> YHCT </a:t>
            </a:r>
            <a:r>
              <a:rPr lang="vi-VN" sz="1600" dirty="0" err="1" smtClean="0">
                <a:latin typeface="Times New Roman" pitchFamily="18" charset="0"/>
                <a:cs typeface="Times New Roman" pitchFamily="18" charset="0"/>
              </a:rPr>
              <a:t>cấp</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tỉnh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có</a:t>
            </a:r>
            <a:r>
              <a:rPr lang="vi-VN" sz="1600" dirty="0" smtClean="0">
                <a:latin typeface="Times New Roman" pitchFamily="18" charset="0"/>
                <a:cs typeface="Times New Roman" pitchFamily="18" charset="0"/>
              </a:rPr>
              <a:t> khoa</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hoặc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tổ</a:t>
            </a:r>
            <a:r>
              <a:rPr lang="vi-VN" sz="1600" dirty="0" smtClean="0">
                <a:latin typeface="Times New Roman" pitchFamily="18" charset="0"/>
                <a:cs typeface="Times New Roman" pitchFamily="18" charset="0"/>
              </a:rPr>
              <a:t> YHCT...</a:t>
            </a:r>
            <a:r>
              <a:rPr lang="vi-VN" sz="1600" dirty="0" err="1" smtClean="0">
                <a:latin typeface="Times New Roman" pitchFamily="18" charset="0"/>
                <a:cs typeface="Times New Roman" pitchFamily="18" charset="0"/>
              </a:rPr>
              <a:t>đã</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đào</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tạo</a:t>
            </a:r>
            <a:r>
              <a:rPr lang="vi-VN" sz="1600" dirty="0" smtClean="0">
                <a:latin typeface="Times New Roman" pitchFamily="18" charset="0"/>
                <a:cs typeface="Times New Roman" pitchFamily="18" charset="0"/>
              </a:rPr>
              <a:t> 35 </a:t>
            </a:r>
            <a:r>
              <a:rPr lang="vi-VN" sz="1600" dirty="0" err="1" smtClean="0">
                <a:latin typeface="Times New Roman" pitchFamily="18" charset="0"/>
                <a:cs typeface="Times New Roman" pitchFamily="18" charset="0"/>
              </a:rPr>
              <a:t>tiến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sĩ</a:t>
            </a:r>
            <a:r>
              <a:rPr lang="vi-VN" sz="1600" dirty="0" smtClean="0">
                <a:latin typeface="Times New Roman" pitchFamily="18" charset="0"/>
                <a:cs typeface="Times New Roman" pitchFamily="18" charset="0"/>
              </a:rPr>
              <a:t>; 100 </a:t>
            </a:r>
            <a:r>
              <a:rPr lang="vi-VN" sz="1600" dirty="0" err="1" smtClean="0">
                <a:latin typeface="Times New Roman" pitchFamily="18" charset="0"/>
                <a:cs typeface="Times New Roman" pitchFamily="18" charset="0"/>
              </a:rPr>
              <a:t>thạc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sĩ</a:t>
            </a:r>
            <a:r>
              <a:rPr lang="vi-VN" sz="1600" dirty="0" smtClean="0">
                <a:latin typeface="Times New Roman" pitchFamily="18" charset="0"/>
                <a:cs typeface="Times New Roman" pitchFamily="18" charset="0"/>
              </a:rPr>
              <a:t>; 100 </a:t>
            </a:r>
            <a:r>
              <a:rPr lang="vi-VN" sz="1600" dirty="0" err="1" smtClean="0">
                <a:latin typeface="Times New Roman" pitchFamily="18" charset="0"/>
                <a:cs typeface="Times New Roman" pitchFamily="18" charset="0"/>
              </a:rPr>
              <a:t>bác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sĩ</a:t>
            </a:r>
            <a:r>
              <a:rPr lang="vi-VN" sz="1600" dirty="0" smtClean="0">
                <a:latin typeface="Times New Roman" pitchFamily="18" charset="0"/>
                <a:cs typeface="Times New Roman" pitchFamily="18" charset="0"/>
              </a:rPr>
              <a:t> chuyên khoa </a:t>
            </a:r>
            <a:r>
              <a:rPr lang="vi-VN" sz="1600" dirty="0" err="1" smtClean="0">
                <a:latin typeface="Times New Roman" pitchFamily="18" charset="0"/>
                <a:cs typeface="Times New Roman" pitchFamily="18" charset="0"/>
              </a:rPr>
              <a:t>cấp</a:t>
            </a:r>
            <a:r>
              <a:rPr lang="vi-VN" sz="1600" dirty="0" smtClean="0">
                <a:latin typeface="Times New Roman" pitchFamily="18" charset="0"/>
                <a:cs typeface="Times New Roman" pitchFamily="18" charset="0"/>
              </a:rPr>
              <a:t> 2; 500 </a:t>
            </a:r>
            <a:r>
              <a:rPr lang="vi-VN" sz="1600" dirty="0" err="1" smtClean="0">
                <a:latin typeface="Times New Roman" pitchFamily="18" charset="0"/>
                <a:cs typeface="Times New Roman" pitchFamily="18" charset="0"/>
              </a:rPr>
              <a:t>bác</a:t>
            </a:r>
            <a:r>
              <a:rPr lang="en-US" sz="1600" dirty="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sĩ</a:t>
            </a:r>
            <a:r>
              <a:rPr lang="vi-VN" sz="1600" dirty="0" smtClean="0">
                <a:latin typeface="Times New Roman" pitchFamily="18" charset="0"/>
                <a:cs typeface="Times New Roman" pitchFamily="18" charset="0"/>
              </a:rPr>
              <a:t> chuyên khoa </a:t>
            </a:r>
            <a:r>
              <a:rPr lang="vi-VN" sz="1600" dirty="0" err="1" smtClean="0">
                <a:latin typeface="Times New Roman" pitchFamily="18" charset="0"/>
                <a:cs typeface="Times New Roman" pitchFamily="18" charset="0"/>
              </a:rPr>
              <a:t>cấp</a:t>
            </a:r>
            <a:r>
              <a:rPr lang="vi-VN" sz="1600" dirty="0" smtClean="0">
                <a:latin typeface="Times New Roman" pitchFamily="18" charset="0"/>
                <a:cs typeface="Times New Roman" pitchFamily="18" charset="0"/>
              </a:rPr>
              <a:t> 1; 2000 </a:t>
            </a:r>
            <a:r>
              <a:rPr lang="vi-VN" sz="1600" dirty="0" err="1" smtClean="0">
                <a:latin typeface="Times New Roman" pitchFamily="18" charset="0"/>
                <a:cs typeface="Times New Roman" pitchFamily="18" charset="0"/>
              </a:rPr>
              <a:t>bác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sĩ</a:t>
            </a:r>
            <a:r>
              <a:rPr lang="vi-VN" sz="1600" dirty="0" smtClean="0">
                <a:latin typeface="Times New Roman" pitchFamily="18" charset="0"/>
                <a:cs typeface="Times New Roman" pitchFamily="18" charset="0"/>
              </a:rPr>
              <a:t> y </a:t>
            </a:r>
            <a:r>
              <a:rPr lang="vi-VN" sz="1600" dirty="0" err="1" smtClean="0">
                <a:latin typeface="Times New Roman" pitchFamily="18" charset="0"/>
                <a:cs typeface="Times New Roman" pitchFamily="18" charset="0"/>
              </a:rPr>
              <a:t>học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cổ</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truyền</a:t>
            </a:r>
            <a:r>
              <a:rPr lang="vi-VN" sz="1600" dirty="0" smtClean="0">
                <a:latin typeface="Times New Roman" pitchFamily="18" charset="0"/>
                <a:cs typeface="Times New Roman" pitchFamily="18" charset="0"/>
              </a:rPr>
              <a:t>; 5000 </a:t>
            </a:r>
            <a:r>
              <a:rPr lang="vi-VN" sz="1600" dirty="0" err="1" smtClean="0">
                <a:latin typeface="Times New Roman" pitchFamily="18" charset="0"/>
                <a:cs typeface="Times New Roman" pitchFamily="18" charset="0"/>
              </a:rPr>
              <a:t>cán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bộ</a:t>
            </a:r>
            <a:r>
              <a:rPr lang="vi-VN" sz="1600" dirty="0" smtClean="0">
                <a:latin typeface="Times New Roman" pitchFamily="18" charset="0"/>
                <a:cs typeface="Times New Roman" pitchFamily="18" charset="0"/>
              </a:rPr>
              <a:t> trung </a:t>
            </a:r>
            <a:r>
              <a:rPr lang="vi-VN" sz="1600" dirty="0" err="1" smtClean="0">
                <a:latin typeface="Times New Roman" pitchFamily="18" charset="0"/>
                <a:cs typeface="Times New Roman" pitchFamily="18" charset="0"/>
              </a:rPr>
              <a:t>học</a:t>
            </a:r>
            <a:r>
              <a:rPr lang="vi-VN"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YDHCT.</a:t>
            </a:r>
          </a:p>
          <a:p>
            <a:pPr marL="0" indent="0">
              <a:buNone/>
            </a:pPr>
            <a:r>
              <a:rPr lang="en-US" sz="1600" dirty="0" smtClean="0">
                <a:latin typeface="Times New Roman" pitchFamily="18" charset="0"/>
                <a:cs typeface="Times New Roman" pitchFamily="18" charset="0"/>
              </a:rPr>
              <a:t>2. MỘT SỐ HỌC THUYẾT Y HỌC CỔ TRUYỀN</a:t>
            </a:r>
          </a:p>
          <a:p>
            <a:pPr marL="0" indent="0">
              <a:buNone/>
            </a:pPr>
            <a:r>
              <a:rPr lang="vi-VN" sz="1600" dirty="0" smtClean="0">
                <a:latin typeface="Times New Roman" pitchFamily="18" charset="0"/>
                <a:cs typeface="Times New Roman" pitchFamily="18" charset="0"/>
              </a:rPr>
              <a:t>2.1 </a:t>
            </a:r>
            <a:r>
              <a:rPr lang="vi-VN" sz="1600" dirty="0" err="1" smtClean="0">
                <a:latin typeface="Times New Roman" pitchFamily="18" charset="0"/>
                <a:cs typeface="Times New Roman" pitchFamily="18" charset="0"/>
              </a:rPr>
              <a:t>Học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thuyết</a:t>
            </a:r>
            <a:r>
              <a:rPr lang="vi-VN" sz="1600" dirty="0" smtClean="0">
                <a:latin typeface="Times New Roman" pitchFamily="18" charset="0"/>
                <a:cs typeface="Times New Roman" pitchFamily="18" charset="0"/>
              </a:rPr>
              <a:t> âm dương</a:t>
            </a:r>
            <a:r>
              <a:rPr lang="en-US" sz="1600" dirty="0" smtClean="0">
                <a:latin typeface="Times New Roman" pitchFamily="18" charset="0"/>
                <a:cs typeface="Times New Roman" pitchFamily="18" charset="0"/>
              </a:rPr>
              <a:t>:</a:t>
            </a:r>
          </a:p>
          <a:p>
            <a:pPr>
              <a:buFontTx/>
              <a:buChar char="-"/>
            </a:pPr>
            <a:r>
              <a:rPr lang="vi-VN" sz="1600" dirty="0" err="1" smtClean="0">
                <a:latin typeface="Times New Roman" pitchFamily="18" charset="0"/>
                <a:cs typeface="Times New Roman" pitchFamily="18" charset="0"/>
              </a:rPr>
              <a:t>Cách</a:t>
            </a:r>
            <a:r>
              <a:rPr lang="vi-VN" sz="1600" dirty="0" smtClean="0">
                <a:latin typeface="Times New Roman" pitchFamily="18" charset="0"/>
                <a:cs typeface="Times New Roman" pitchFamily="18" charset="0"/>
              </a:rPr>
              <a:t> đây </a:t>
            </a:r>
            <a:r>
              <a:rPr lang="vi-VN" sz="1600" dirty="0" err="1" smtClean="0">
                <a:latin typeface="Times New Roman" pitchFamily="18" charset="0"/>
                <a:cs typeface="Times New Roman" pitchFamily="18" charset="0"/>
              </a:rPr>
              <a:t>gần</a:t>
            </a:r>
            <a:r>
              <a:rPr lang="vi-VN" sz="1600" dirty="0" smtClean="0">
                <a:latin typeface="Times New Roman" pitchFamily="18" charset="0"/>
                <a:cs typeface="Times New Roman" pitchFamily="18" charset="0"/>
              </a:rPr>
              <a:t> 3000 năm, </a:t>
            </a:r>
            <a:r>
              <a:rPr lang="vi-VN" sz="1600" dirty="0" err="1" smtClean="0">
                <a:latin typeface="Times New Roman" pitchFamily="18" charset="0"/>
                <a:cs typeface="Times New Roman" pitchFamily="18" charset="0"/>
              </a:rPr>
              <a:t>người</a:t>
            </a:r>
            <a:r>
              <a:rPr lang="vi-VN" sz="1600" dirty="0" smtClean="0">
                <a:latin typeface="Times New Roman" pitchFamily="18" charset="0"/>
                <a:cs typeface="Times New Roman" pitchFamily="18" charset="0"/>
              </a:rPr>
              <a:t> xưa </a:t>
            </a:r>
            <a:r>
              <a:rPr lang="vi-VN" sz="1600" dirty="0" err="1" smtClean="0">
                <a:latin typeface="Times New Roman" pitchFamily="18" charset="0"/>
                <a:cs typeface="Times New Roman" pitchFamily="18" charset="0"/>
              </a:rPr>
              <a:t>đã</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nhận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thấy</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sự</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vật</a:t>
            </a:r>
            <a:r>
              <a:rPr lang="vi-VN" sz="1600" dirty="0" smtClean="0">
                <a:latin typeface="Times New Roman" pitchFamily="18" charset="0"/>
                <a:cs typeface="Times New Roman" pitchFamily="18" charset="0"/>
              </a:rPr>
              <a:t> luôn </a:t>
            </a:r>
            <a:r>
              <a:rPr lang="vi-VN" sz="1600" dirty="0" err="1" smtClean="0">
                <a:latin typeface="Times New Roman" pitchFamily="18" charset="0"/>
                <a:cs typeface="Times New Roman" pitchFamily="18" charset="0"/>
              </a:rPr>
              <a:t>có</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mâu </a:t>
            </a:r>
            <a:r>
              <a:rPr lang="vi-VN" sz="1600" dirty="0" err="1" smtClean="0">
                <a:latin typeface="Times New Roman" pitchFamily="18" charset="0"/>
                <a:cs typeface="Times New Roman" pitchFamily="18" charset="0"/>
              </a:rPr>
              <a:t>thuẫn</a:t>
            </a:r>
            <a:r>
              <a:rPr lang="vi-VN" sz="1600" dirty="0" smtClean="0">
                <a:latin typeface="Times New Roman" pitchFamily="18" charset="0"/>
                <a:cs typeface="Times New Roman" pitchFamily="18" charset="0"/>
              </a:rPr>
              <a:t>, nhưng</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thống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nhất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với</a:t>
            </a:r>
            <a:r>
              <a:rPr lang="vi-VN" sz="1600" dirty="0" smtClean="0">
                <a:latin typeface="Times New Roman" pitchFamily="18" charset="0"/>
                <a:cs typeface="Times New Roman" pitchFamily="18" charset="0"/>
              </a:rPr>
              <a:t> nhau, không </a:t>
            </a:r>
            <a:r>
              <a:rPr lang="vi-VN" sz="1600" dirty="0" err="1" smtClean="0">
                <a:latin typeface="Times New Roman" pitchFamily="18" charset="0"/>
                <a:cs typeface="Times New Roman" pitchFamily="18" charset="0"/>
              </a:rPr>
              <a:t>ngừng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vận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động</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0" indent="0">
              <a:buNone/>
            </a:pPr>
            <a:r>
              <a:rPr lang="vi-VN" sz="1600" dirty="0" err="1" smtClean="0">
                <a:latin typeface="Times New Roman" pitchFamily="18" charset="0"/>
                <a:cs typeface="Times New Roman" pitchFamily="18" charset="0"/>
              </a:rPr>
              <a:t>biến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hoá</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để</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phát</a:t>
            </a:r>
            <a:r>
              <a:rPr lang="vi-VN" sz="1600" dirty="0" smtClean="0">
                <a:latin typeface="Times New Roman" pitchFamily="18" charset="0"/>
                <a:cs typeface="Times New Roman" pitchFamily="18" charset="0"/>
              </a:rPr>
              <a:t> sinh, </a:t>
            </a:r>
            <a:r>
              <a:rPr lang="vi-VN" sz="1600" dirty="0" err="1" smtClean="0">
                <a:latin typeface="Times New Roman" pitchFamily="18" charset="0"/>
                <a:cs typeface="Times New Roman" pitchFamily="18" charset="0"/>
              </a:rPr>
              <a:t>phát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triển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a:t>
            </a:r>
            <a:r>
              <a:rPr lang="vi-VN" sz="1600" dirty="0" smtClean="0">
                <a:latin typeface="Times New Roman" pitchFamily="18" charset="0"/>
                <a:cs typeface="Times New Roman" pitchFamily="18" charset="0"/>
              </a:rPr>
              <a:t> tiêu</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vong, </a:t>
            </a:r>
            <a:r>
              <a:rPr lang="vi-VN" sz="1600" dirty="0" err="1" smtClean="0">
                <a:latin typeface="Times New Roman" pitchFamily="18" charset="0"/>
                <a:cs typeface="Times New Roman" pitchFamily="18" charset="0"/>
              </a:rPr>
              <a:t>gọi</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học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thuyết</a:t>
            </a:r>
            <a:r>
              <a:rPr lang="vi-VN"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âm dương</a:t>
            </a:r>
            <a:r>
              <a:rPr lang="en-US" sz="1600" dirty="0" smtClean="0">
                <a:latin typeface="Times New Roman" pitchFamily="18" charset="0"/>
                <a:cs typeface="Times New Roman" pitchFamily="18" charset="0"/>
              </a:rPr>
              <a:t>.</a:t>
            </a:r>
          </a:p>
          <a:p>
            <a:pPr>
              <a:buFont typeface="Wingdings" pitchFamily="2" charset="2"/>
              <a:buChar char="v"/>
            </a:pPr>
            <a:r>
              <a:rPr lang="en-US" sz="1600" dirty="0" err="1" smtClean="0">
                <a:latin typeface="Times New Roman" pitchFamily="18" charset="0"/>
                <a:cs typeface="Times New Roman" pitchFamily="18" charset="0"/>
              </a:rPr>
              <a:t>Ứng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dụng</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trong</a:t>
            </a:r>
            <a:r>
              <a:rPr lang="en-US" sz="1600" dirty="0" smtClean="0">
                <a:latin typeface="Times New Roman" pitchFamily="18" charset="0"/>
                <a:cs typeface="Times New Roman" pitchFamily="18" charset="0"/>
              </a:rPr>
              <a:t> d</a:t>
            </a:r>
            <a:r>
              <a:rPr lang="vi-VN" sz="1600" dirty="0" err="1" smtClean="0">
                <a:latin typeface="Times New Roman" pitchFamily="18" charset="0"/>
                <a:cs typeface="Times New Roman" pitchFamily="18" charset="0"/>
              </a:rPr>
              <a:t>ược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học</a:t>
            </a:r>
            <a:r>
              <a:rPr lang="en-US" sz="1600" dirty="0" smtClean="0">
                <a:latin typeface="Times New Roman" pitchFamily="18" charset="0"/>
                <a:cs typeface="Times New Roman" pitchFamily="18" charset="0"/>
              </a:rPr>
              <a:t>:</a:t>
            </a:r>
          </a:p>
          <a:p>
            <a:pPr>
              <a:buFontTx/>
              <a:buChar char="-"/>
            </a:pPr>
            <a:r>
              <a:rPr lang="vi-VN" sz="1600" dirty="0" err="1" smtClean="0">
                <a:latin typeface="Times New Roman" pitchFamily="18" charset="0"/>
                <a:cs typeface="Times New Roman" pitchFamily="18" charset="0"/>
              </a:rPr>
              <a:t>Thuốc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có</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vị</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nóng</a:t>
            </a:r>
            <a:r>
              <a:rPr lang="vi-VN" sz="1600" dirty="0" smtClean="0">
                <a:latin typeface="Times New Roman" pitchFamily="18" charset="0"/>
                <a:cs typeface="Times New Roman" pitchFamily="18" charset="0"/>
              </a:rPr>
              <a:t> (Dương), </a:t>
            </a:r>
            <a:r>
              <a:rPr lang="vi-VN" sz="1600" dirty="0" err="1" smtClean="0">
                <a:latin typeface="Times New Roman" pitchFamily="18" charset="0"/>
                <a:cs typeface="Times New Roman" pitchFamily="18" charset="0"/>
              </a:rPr>
              <a:t>vị</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lạnh</a:t>
            </a:r>
            <a:r>
              <a:rPr lang="vi-VN" sz="1600" dirty="0" smtClean="0">
                <a:latin typeface="Times New Roman" pitchFamily="18" charset="0"/>
                <a:cs typeface="Times New Roman" pitchFamily="18" charset="0"/>
              </a:rPr>
              <a:t> (Âm)</a:t>
            </a:r>
            <a:endParaRPr lang="en-US" sz="1600" dirty="0" smtClean="0">
              <a:latin typeface="Times New Roman" pitchFamily="18" charset="0"/>
              <a:cs typeface="Times New Roman" pitchFamily="18" charset="0"/>
            </a:endParaRPr>
          </a:p>
          <a:p>
            <a:pPr>
              <a:buFontTx/>
              <a:buChar char="-"/>
            </a:pPr>
            <a:r>
              <a:rPr lang="vi-VN" sz="1600" dirty="0" smtClean="0">
                <a:latin typeface="Times New Roman" pitchFamily="18" charset="0"/>
                <a:cs typeface="Times New Roman" pitchFamily="18" charset="0"/>
              </a:rPr>
              <a:t>Cay, </a:t>
            </a:r>
            <a:r>
              <a:rPr lang="vi-VN" sz="1600" dirty="0" err="1" smtClean="0">
                <a:latin typeface="Times New Roman" pitchFamily="18" charset="0"/>
                <a:cs typeface="Times New Roman" pitchFamily="18" charset="0"/>
              </a:rPr>
              <a:t>ngọt</a:t>
            </a:r>
            <a:r>
              <a:rPr lang="vi-VN" sz="1600" dirty="0" smtClean="0">
                <a:latin typeface="Times New Roman" pitchFamily="18" charset="0"/>
                <a:cs typeface="Times New Roman" pitchFamily="18" charset="0"/>
              </a:rPr>
              <a:t>: Dương</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Mặn</a:t>
            </a:r>
            <a:r>
              <a:rPr lang="vi-VN" sz="1600" dirty="0" smtClean="0">
                <a:latin typeface="Times New Roman" pitchFamily="18" charset="0"/>
                <a:cs typeface="Times New Roman" pitchFamily="18" charset="0"/>
              </a:rPr>
              <a:t>, chua, </a:t>
            </a:r>
            <a:r>
              <a:rPr lang="vi-VN" sz="1600" dirty="0" err="1" smtClean="0">
                <a:latin typeface="Times New Roman" pitchFamily="18" charset="0"/>
                <a:cs typeface="Times New Roman" pitchFamily="18" charset="0"/>
              </a:rPr>
              <a:t>đắng</a:t>
            </a:r>
            <a:r>
              <a:rPr lang="vi-VN"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Âm</a:t>
            </a:r>
            <a:endParaRPr lang="en-US" sz="1600" dirty="0" smtClean="0">
              <a:latin typeface="Times New Roman" pitchFamily="18" charset="0"/>
              <a:cs typeface="Times New Roman" pitchFamily="18" charset="0"/>
            </a:endParaRPr>
          </a:p>
          <a:p>
            <a:pPr marL="0" indent="0">
              <a:buNone/>
            </a:pPr>
            <a:r>
              <a:rPr lang="en-US" sz="1600" dirty="0" smtClean="0">
                <a:latin typeface="Times New Roman" pitchFamily="18" charset="0"/>
                <a:cs typeface="Times New Roman" pitchFamily="18" charset="0"/>
              </a:rPr>
              <a:t>2.2 </a:t>
            </a:r>
            <a:r>
              <a:rPr lang="en-US" sz="1600" dirty="0" err="1" smtClean="0">
                <a:latin typeface="Times New Roman" pitchFamily="18" charset="0"/>
                <a:cs typeface="Times New Roman" pitchFamily="18" charset="0"/>
              </a:rPr>
              <a:t>Học</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thuyết</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ngũ</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hành</a:t>
            </a:r>
            <a:endParaRPr lang="en-US" sz="1600" dirty="0" smtClean="0">
              <a:latin typeface="Times New Roman" pitchFamily="18" charset="0"/>
              <a:cs typeface="Times New Roman" pitchFamily="18" charset="0"/>
            </a:endParaRPr>
          </a:p>
          <a:p>
            <a:pPr>
              <a:buFontTx/>
              <a:buChar char="-"/>
            </a:pPr>
            <a:r>
              <a:rPr lang="vi-VN" sz="1600" dirty="0" err="1" smtClean="0">
                <a:latin typeface="Times New Roman" pitchFamily="18" charset="0"/>
                <a:cs typeface="Times New Roman" pitchFamily="18" charset="0"/>
              </a:rPr>
              <a:t>Ngũ</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hành</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là</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Thủy</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Mộc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Hỏa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Thổ</a:t>
            </a:r>
            <a:r>
              <a:rPr lang="vi-VN" sz="1600" dirty="0" smtClean="0">
                <a:latin typeface="Times New Roman" pitchFamily="18" charset="0"/>
                <a:cs typeface="Times New Roman" pitchFamily="18" charset="0"/>
              </a:rPr>
              <a:t>, Kim </a:t>
            </a:r>
            <a:r>
              <a:rPr lang="vi-VN" sz="1600" dirty="0" err="1" smtClean="0">
                <a:latin typeface="Times New Roman" pitchFamily="18" charset="0"/>
                <a:cs typeface="Times New Roman" pitchFamily="18" charset="0"/>
              </a:rPr>
              <a:t>là</a:t>
            </a:r>
            <a:r>
              <a:rPr lang="vi-VN" sz="1600" dirty="0" smtClean="0">
                <a:latin typeface="Times New Roman" pitchFamily="18" charset="0"/>
                <a:cs typeface="Times New Roman" pitchFamily="18" charset="0"/>
              </a:rPr>
              <a:t> 5 </a:t>
            </a:r>
            <a:r>
              <a:rPr lang="vi-VN" sz="1600" dirty="0" err="1" smtClean="0">
                <a:latin typeface="Times New Roman" pitchFamily="18" charset="0"/>
                <a:cs typeface="Times New Roman" pitchFamily="18" charset="0"/>
              </a:rPr>
              <a:t>vật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chất</a:t>
            </a:r>
            <a:r>
              <a:rPr lang="vi-VN" sz="1600" dirty="0" smtClean="0">
                <a:latin typeface="Times New Roman" pitchFamily="18" charset="0"/>
                <a:cs typeface="Times New Roman" pitchFamily="18" charset="0"/>
              </a:rPr>
              <a:t> cơ </a:t>
            </a:r>
            <a:r>
              <a:rPr lang="vi-VN" sz="1600" dirty="0" err="1" smtClean="0">
                <a:latin typeface="Times New Roman" pitchFamily="18" charset="0"/>
                <a:cs typeface="Times New Roman" pitchFamily="18" charset="0"/>
              </a:rPr>
              <a:t>bản</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a:buFont typeface="Wingdings" pitchFamily="2" charset="2"/>
              <a:buChar char="v"/>
            </a:pPr>
            <a:r>
              <a:rPr lang="vi-VN" sz="1600" dirty="0" err="1" smtClean="0">
                <a:latin typeface="Times New Roman" pitchFamily="18" charset="0"/>
                <a:cs typeface="Times New Roman" pitchFamily="18" charset="0"/>
              </a:rPr>
              <a:t>Ứng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dụng</a:t>
            </a:r>
            <a:r>
              <a:rPr lang="vi-VN" sz="1600" dirty="0" smtClean="0">
                <a:latin typeface="Times New Roman" pitchFamily="18" charset="0"/>
                <a:cs typeface="Times New Roman" pitchFamily="18" charset="0"/>
              </a:rPr>
              <a:t> trong </a:t>
            </a:r>
            <a:r>
              <a:rPr lang="vi-VN" sz="1600" dirty="0" err="1" smtClean="0">
                <a:latin typeface="Times New Roman" pitchFamily="18" charset="0"/>
                <a:cs typeface="Times New Roman" pitchFamily="18" charset="0"/>
              </a:rPr>
              <a:t>dược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học</a:t>
            </a:r>
            <a:r>
              <a:rPr lang="vi-VN"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Vị</a:t>
            </a:r>
            <a:r>
              <a:rPr lang="vi-VN" sz="1600" dirty="0" smtClean="0">
                <a:latin typeface="Times New Roman" pitchFamily="18" charset="0"/>
                <a:cs typeface="Times New Roman" pitchFamily="18" charset="0"/>
              </a:rPr>
              <a:t> chua, </a:t>
            </a:r>
            <a:r>
              <a:rPr lang="vi-VN" sz="1600" dirty="0" err="1" smtClean="0">
                <a:latin typeface="Times New Roman" pitchFamily="18" charset="0"/>
                <a:cs typeface="Times New Roman" pitchFamily="18" charset="0"/>
              </a:rPr>
              <a:t>mầu</a:t>
            </a:r>
            <a:r>
              <a:rPr lang="vi-VN" sz="1600" dirty="0" smtClean="0">
                <a:latin typeface="Times New Roman" pitchFamily="18" charset="0"/>
                <a:cs typeface="Times New Roman" pitchFamily="18" charset="0"/>
              </a:rPr>
              <a:t> xanh (</a:t>
            </a:r>
            <a:r>
              <a:rPr lang="vi-VN" sz="1600" dirty="0" err="1" smtClean="0">
                <a:latin typeface="Times New Roman" pitchFamily="18" charset="0"/>
                <a:cs typeface="Times New Roman" pitchFamily="18" charset="0"/>
              </a:rPr>
              <a:t>Mộc</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vào</a:t>
            </a:r>
            <a:r>
              <a:rPr lang="vi-VN" sz="1600" dirty="0" smtClean="0">
                <a:latin typeface="Times New Roman" pitchFamily="18" charset="0"/>
                <a:cs typeface="Times New Roman" pitchFamily="18" charset="0"/>
              </a:rPr>
              <a:t> can</a:t>
            </a:r>
          </a:p>
          <a:p>
            <a:pPr marL="0" indent="0">
              <a:buNone/>
            </a:pP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Vị</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đắng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màu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đỏ</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Hỏa</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vào</a:t>
            </a:r>
            <a:r>
              <a:rPr lang="vi-VN" sz="1600" dirty="0" smtClean="0">
                <a:latin typeface="Times New Roman" pitchFamily="18" charset="0"/>
                <a:cs typeface="Times New Roman" pitchFamily="18" charset="0"/>
              </a:rPr>
              <a:t> tâm</a:t>
            </a:r>
          </a:p>
          <a:p>
            <a:pPr marL="0" indent="0">
              <a:buNone/>
            </a:pPr>
            <a:r>
              <a:rPr lang="vi-VN"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Vị</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ngọt</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màu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vàng</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Thổ</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vào</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tỳ</a:t>
            </a:r>
            <a:endParaRPr lang="vi-VN"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Vị</a:t>
            </a:r>
            <a:r>
              <a:rPr lang="vi-VN" sz="1600" dirty="0" smtClean="0">
                <a:latin typeface="Times New Roman" pitchFamily="18" charset="0"/>
                <a:cs typeface="Times New Roman" pitchFamily="18" charset="0"/>
              </a:rPr>
              <a:t> cay, </a:t>
            </a:r>
            <a:r>
              <a:rPr lang="vi-VN" sz="1600" dirty="0" err="1" smtClean="0">
                <a:latin typeface="Times New Roman" pitchFamily="18" charset="0"/>
                <a:cs typeface="Times New Roman" pitchFamily="18" charset="0"/>
              </a:rPr>
              <a:t>màu</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trắng</a:t>
            </a:r>
            <a:r>
              <a:rPr lang="vi-VN" sz="1600" dirty="0" smtClean="0">
                <a:latin typeface="Times New Roman" pitchFamily="18" charset="0"/>
                <a:cs typeface="Times New Roman" pitchFamily="18" charset="0"/>
              </a:rPr>
              <a:t> (Kim) </a:t>
            </a:r>
            <a:r>
              <a:rPr lang="vi-VN" sz="1600" dirty="0" err="1" smtClean="0">
                <a:latin typeface="Times New Roman" pitchFamily="18" charset="0"/>
                <a:cs typeface="Times New Roman" pitchFamily="18" charset="0"/>
              </a:rPr>
              <a:t>vào</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phế</a:t>
            </a:r>
            <a:endParaRPr lang="vi-VN" sz="1600" dirty="0" smtClean="0">
              <a:latin typeface="Times New Roman" pitchFamily="18" charset="0"/>
              <a:cs typeface="Times New Roman" pitchFamily="18" charset="0"/>
            </a:endParaRPr>
          </a:p>
          <a:p>
            <a:pPr marL="0" indent="0">
              <a:buNone/>
            </a:pPr>
            <a:r>
              <a:rPr lang="vi-VN"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Vị</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mặn</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mầu</a:t>
            </a:r>
            <a:r>
              <a:rPr lang="vi-VN" sz="1600" dirty="0" smtClean="0">
                <a:latin typeface="Times New Roman" pitchFamily="18" charset="0"/>
                <a:cs typeface="Times New Roman" pitchFamily="18" charset="0"/>
              </a:rPr>
              <a:t> đen (</a:t>
            </a:r>
            <a:r>
              <a:rPr lang="vi-VN" sz="1600" dirty="0" err="1" smtClean="0">
                <a:latin typeface="Times New Roman" pitchFamily="18" charset="0"/>
                <a:cs typeface="Times New Roman" pitchFamily="18" charset="0"/>
              </a:rPr>
              <a:t>Thủy</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vào</a:t>
            </a:r>
            <a:r>
              <a:rPr lang="vi-VN" sz="1600" dirty="0" smtClean="0">
                <a:latin typeface="Times New Roman" pitchFamily="18" charset="0"/>
                <a:cs typeface="Times New Roman" pitchFamily="18" charset="0"/>
              </a:rPr>
              <a:t> </a:t>
            </a:r>
            <a:r>
              <a:rPr lang="vi-VN" sz="1600" dirty="0" err="1" smtClean="0">
                <a:latin typeface="Times New Roman" pitchFamily="18" charset="0"/>
                <a:cs typeface="Times New Roman" pitchFamily="18" charset="0"/>
              </a:rPr>
              <a:t>thận</a:t>
            </a:r>
            <a:endParaRPr lang="en-US" sz="16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6903" y="1360714"/>
            <a:ext cx="27813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Kết quả hình ảnh cho ngũ hà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7564" y="3875314"/>
            <a:ext cx="3594665" cy="286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03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6629400"/>
          </a:xfrm>
        </p:spPr>
        <p:txBody>
          <a:bodyPr>
            <a:normAutofit/>
          </a:bodyPr>
          <a:lstStyle/>
          <a:p>
            <a:pPr marL="0" indent="0">
              <a:buNone/>
            </a:pPr>
            <a:r>
              <a:rPr lang="en-US" sz="1800" dirty="0" smtClean="0">
                <a:latin typeface="Times New Roman" pitchFamily="18" charset="0"/>
                <a:cs typeface="Times New Roman" pitchFamily="18" charset="0"/>
              </a:rPr>
              <a:t>2.3 </a:t>
            </a:r>
            <a:r>
              <a:rPr lang="en-US" sz="1800" dirty="0" err="1" smtClean="0">
                <a:latin typeface="Times New Roman" pitchFamily="18" charset="0"/>
                <a:cs typeface="Times New Roman" pitchFamily="18" charset="0"/>
              </a:rPr>
              <a:t>Học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thuyết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tạng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phủ</a:t>
            </a:r>
            <a:r>
              <a:rPr lang="en-US" sz="1800" dirty="0" smtClean="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Tạng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các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tổ</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chức</a:t>
            </a:r>
            <a:r>
              <a:rPr lang="vi-VN" sz="1800" dirty="0" smtClean="0">
                <a:latin typeface="Times New Roman" pitchFamily="18" charset="0"/>
                <a:cs typeface="Times New Roman" pitchFamily="18" charset="0"/>
              </a:rPr>
              <a:t> cơ quan ở trong cơ </a:t>
            </a:r>
            <a:r>
              <a:rPr lang="vi-VN" sz="1800" dirty="0" err="1" smtClean="0">
                <a:latin typeface="Times New Roman" pitchFamily="18" charset="0"/>
                <a:cs typeface="Times New Roman" pitchFamily="18" charset="0"/>
              </a:rPr>
              <a:t>thể</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Tượng</a:t>
            </a:r>
            <a:r>
              <a:rPr lang="vi-VN" sz="1800" dirty="0" smtClean="0">
                <a:latin typeface="Times New Roman" pitchFamily="18" charset="0"/>
                <a:cs typeface="Times New Roman" pitchFamily="18" charset="0"/>
              </a:rPr>
              <a:t>”</a:t>
            </a:r>
          </a:p>
          <a:p>
            <a:pPr marL="0" indent="0">
              <a:buNone/>
            </a:pPr>
            <a:r>
              <a:rPr lang="vi-VN" sz="1800" dirty="0" smtClean="0">
                <a:latin typeface="Times New Roman" pitchFamily="18" charset="0"/>
                <a:cs typeface="Times New Roman" pitchFamily="18" charset="0"/>
              </a:rPr>
              <a:t>là biểu tượng của hình thái, sinh </a:t>
            </a:r>
            <a:r>
              <a:rPr lang="vi-VN" sz="1800" dirty="0" smtClean="0">
                <a:latin typeface="Times New Roman" pitchFamily="18" charset="0"/>
                <a:cs typeface="Times New Roman" pitchFamily="18" charset="0"/>
              </a:rPr>
              <a:t>l</a:t>
            </a:r>
            <a:r>
              <a:rPr lang="en-US" sz="1800" dirty="0" smtClean="0">
                <a:latin typeface="Times New Roman" pitchFamily="18" charset="0"/>
                <a:cs typeface="Times New Roman" pitchFamily="18" charset="0"/>
              </a:rPr>
              <a:t>ý </a:t>
            </a:r>
            <a:r>
              <a:rPr lang="en-US"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của nội tạng</a:t>
            </a:r>
          </a:p>
          <a:p>
            <a:pPr marL="0" indent="0">
              <a:buNone/>
            </a:pPr>
            <a:r>
              <a:rPr lang="vi-VN" sz="1800" dirty="0" err="1" smtClean="0">
                <a:latin typeface="Times New Roman" pitchFamily="18" charset="0"/>
                <a:cs typeface="Times New Roman" pitchFamily="18" charset="0"/>
              </a:rPr>
              <a:t>phản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ánh</a:t>
            </a:r>
            <a:r>
              <a:rPr lang="vi-VN" sz="1800" dirty="0" smtClean="0">
                <a:latin typeface="Times New Roman" pitchFamily="18" charset="0"/>
                <a:cs typeface="Times New Roman" pitchFamily="18" charset="0"/>
              </a:rPr>
              <a:t> ra bên </a:t>
            </a:r>
            <a:r>
              <a:rPr lang="vi-VN" sz="1800" dirty="0" err="1" smtClean="0">
                <a:latin typeface="Times New Roman" pitchFamily="18" charset="0"/>
                <a:cs typeface="Times New Roman" pitchFamily="18" charset="0"/>
              </a:rPr>
              <a:t>ngoài</a:t>
            </a:r>
            <a:r>
              <a:rPr lang="vi-VN" sz="1800" dirty="0" smtClean="0">
                <a:latin typeface="Times New Roman" pitchFamily="18" charset="0"/>
                <a:cs typeface="Times New Roman" pitchFamily="18" charset="0"/>
              </a:rPr>
              <a:t> cơ </a:t>
            </a:r>
            <a:r>
              <a:rPr lang="vi-VN" sz="1800" dirty="0" err="1" smtClean="0">
                <a:latin typeface="Times New Roman" pitchFamily="18" charset="0"/>
                <a:cs typeface="Times New Roman" pitchFamily="18" charset="0"/>
              </a:rPr>
              <a:t>thể</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Y </a:t>
            </a:r>
            <a:r>
              <a:rPr lang="vi-VN" sz="1800" dirty="0" err="1" smtClean="0">
                <a:latin typeface="Times New Roman" pitchFamily="18" charset="0"/>
                <a:cs typeface="Times New Roman" pitchFamily="18" charset="0"/>
              </a:rPr>
              <a:t>học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Cổ</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truyền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nhận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thức</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Tạng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phủ</a:t>
            </a:r>
            <a:r>
              <a:rPr lang="vi-VN" sz="1800" dirty="0" smtClean="0">
                <a:latin typeface="Times New Roman" pitchFamily="18" charset="0"/>
                <a:cs typeface="Times New Roman" pitchFamily="18" charset="0"/>
              </a:rPr>
              <a:t> 1 </a:t>
            </a:r>
            <a:r>
              <a:rPr lang="vi-VN" sz="1800" dirty="0" err="1" smtClean="0">
                <a:latin typeface="Times New Roman" pitchFamily="18" charset="0"/>
                <a:cs typeface="Times New Roman" pitchFamily="18" charset="0"/>
              </a:rPr>
              <a:t>mặt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chỉ</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thực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chất</a:t>
            </a:r>
            <a:endParaRPr lang="vi-VN" sz="1800" dirty="0" smtClean="0">
              <a:latin typeface="Times New Roman" pitchFamily="18" charset="0"/>
              <a:cs typeface="Times New Roman" pitchFamily="18" charset="0"/>
            </a:endParaRPr>
          </a:p>
          <a:p>
            <a:pPr marL="0" indent="0">
              <a:buNone/>
            </a:pPr>
            <a:r>
              <a:rPr lang="vi-VN" sz="1800" dirty="0" err="1" smtClean="0">
                <a:latin typeface="Times New Roman" pitchFamily="18" charset="0"/>
                <a:cs typeface="Times New Roman" pitchFamily="18" charset="0"/>
              </a:rPr>
              <a:t>các</a:t>
            </a:r>
            <a:r>
              <a:rPr lang="vi-VN" sz="1800" dirty="0" smtClean="0">
                <a:latin typeface="Times New Roman" pitchFamily="18" charset="0"/>
                <a:cs typeface="Times New Roman" pitchFamily="18" charset="0"/>
              </a:rPr>
              <a:t> cơ quan </a:t>
            </a:r>
            <a:r>
              <a:rPr lang="vi-VN" sz="1800" dirty="0" err="1" smtClean="0">
                <a:latin typeface="Times New Roman" pitchFamily="18" charset="0"/>
                <a:cs typeface="Times New Roman" pitchFamily="18" charset="0"/>
              </a:rPr>
              <a:t>nội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tạng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mặt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khác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còn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chỉ</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sự</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hoạt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động</a:t>
            </a:r>
            <a:r>
              <a:rPr lang="vi-VN" sz="1800" dirty="0" smtClean="0">
                <a:latin typeface="Times New Roman" pitchFamily="18" charset="0"/>
                <a:cs typeface="Times New Roman" pitchFamily="18" charset="0"/>
              </a:rPr>
              <a:t> sinh </a:t>
            </a:r>
            <a:r>
              <a:rPr lang="vi-VN" sz="1800" dirty="0" err="1" smtClean="0">
                <a:latin typeface="Times New Roman" pitchFamily="18" charset="0"/>
                <a:cs typeface="Times New Roman" pitchFamily="18" charset="0"/>
              </a:rPr>
              <a:t>lí</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biến</a:t>
            </a:r>
            <a:r>
              <a:rPr lang="vi-V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0" indent="0">
              <a:buNone/>
            </a:pPr>
            <a:r>
              <a:rPr lang="vi-VN" sz="1800" dirty="0" err="1" smtClean="0">
                <a:latin typeface="Times New Roman" pitchFamily="18" charset="0"/>
                <a:cs typeface="Times New Roman" pitchFamily="18" charset="0"/>
              </a:rPr>
              <a:t>hóa</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của</a:t>
            </a:r>
            <a:r>
              <a:rPr lang="vi-VN" sz="1800" dirty="0" smtClean="0">
                <a:latin typeface="Times New Roman" pitchFamily="18" charset="0"/>
                <a:cs typeface="Times New Roman" pitchFamily="18" charset="0"/>
              </a:rPr>
              <a:t> cơ quan</a:t>
            </a:r>
            <a:r>
              <a:rPr lang="en-US"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nội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tạng</a:t>
            </a:r>
            <a:r>
              <a:rPr lang="en-US" sz="1800" dirty="0" smtClean="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2.4 </a:t>
            </a:r>
            <a:r>
              <a:rPr lang="en-US" sz="1800" dirty="0" err="1" smtClean="0">
                <a:latin typeface="Times New Roman" pitchFamily="18" charset="0"/>
                <a:cs typeface="Times New Roman" pitchFamily="18" charset="0"/>
              </a:rPr>
              <a:t>Học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thuyết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kinh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lạc</a:t>
            </a:r>
            <a:r>
              <a:rPr lang="en-US" sz="1800" dirty="0" smtClean="0">
                <a:latin typeface="Times New Roman" pitchFamily="18" charset="0"/>
                <a:cs typeface="Times New Roman" pitchFamily="18" charset="0"/>
              </a:rPr>
              <a:t>:</a:t>
            </a:r>
          </a:p>
          <a:p>
            <a:pPr>
              <a:buFontTx/>
              <a:buChar char="-"/>
            </a:pPr>
            <a:r>
              <a:rPr lang="vi-VN" sz="1800" dirty="0" smtClean="0">
                <a:latin typeface="Times New Roman" pitchFamily="18" charset="0"/>
                <a:cs typeface="Times New Roman" pitchFamily="18" charset="0"/>
              </a:rPr>
              <a:t>Kinh </a:t>
            </a:r>
            <a:r>
              <a:rPr lang="vi-VN" sz="1800" dirty="0" err="1" smtClean="0">
                <a:latin typeface="Times New Roman" pitchFamily="18" charset="0"/>
                <a:cs typeface="Times New Roman" pitchFamily="18" charset="0"/>
              </a:rPr>
              <a:t>lạc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tên </a:t>
            </a:r>
            <a:r>
              <a:rPr lang="vi-VN" sz="1800" dirty="0" err="1" smtClean="0">
                <a:latin typeface="Times New Roman" pitchFamily="18" charset="0"/>
                <a:cs typeface="Times New Roman" pitchFamily="18" charset="0"/>
              </a:rPr>
              <a:t>gọi</a:t>
            </a:r>
            <a:r>
              <a:rPr lang="vi-VN" sz="1800" dirty="0" smtClean="0">
                <a:latin typeface="Times New Roman" pitchFamily="18" charset="0"/>
                <a:cs typeface="Times New Roman" pitchFamily="18" charset="0"/>
              </a:rPr>
              <a:t> chung </a:t>
            </a:r>
            <a:r>
              <a:rPr lang="vi-VN" sz="1800" dirty="0" err="1" smtClean="0">
                <a:latin typeface="Times New Roman" pitchFamily="18" charset="0"/>
                <a:cs typeface="Times New Roman" pitchFamily="18" charset="0"/>
              </a:rPr>
              <a:t>của</a:t>
            </a:r>
            <a:r>
              <a:rPr lang="vi-VN" sz="1800" dirty="0" smtClean="0">
                <a:latin typeface="Times New Roman" pitchFamily="18" charset="0"/>
                <a:cs typeface="Times New Roman" pitchFamily="18" charset="0"/>
              </a:rPr>
              <a:t> kinh </a:t>
            </a:r>
            <a:r>
              <a:rPr lang="vi-VN" sz="1800" dirty="0" err="1" smtClean="0">
                <a:latin typeface="Times New Roman" pitchFamily="18" charset="0"/>
                <a:cs typeface="Times New Roman" pitchFamily="18" charset="0"/>
              </a:rPr>
              <a:t>mạch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lạc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mạch</a:t>
            </a:r>
            <a:r>
              <a:rPr lang="vi-VN"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a:p>
            <a:pPr>
              <a:buFontTx/>
              <a:buChar char="-"/>
            </a:pPr>
            <a:r>
              <a:rPr lang="vi-VN" sz="1800" dirty="0" smtClean="0">
                <a:latin typeface="Times New Roman" pitchFamily="18" charset="0"/>
                <a:cs typeface="Times New Roman" pitchFamily="18" charset="0"/>
              </a:rPr>
              <a:t>Kinh </a:t>
            </a:r>
            <a:r>
              <a:rPr lang="vi-VN" sz="1800" dirty="0" smtClean="0">
                <a:latin typeface="Times New Roman" pitchFamily="18" charset="0"/>
                <a:cs typeface="Times New Roman" pitchFamily="18" charset="0"/>
              </a:rPr>
              <a:t>lạc là 1 hệ thống phong phú, gồm có: 12 Kinh</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Chính.12 Kinh </a:t>
            </a:r>
            <a:r>
              <a:rPr lang="vi-VN" sz="1800" dirty="0" err="1" smtClean="0">
                <a:latin typeface="Times New Roman" pitchFamily="18" charset="0"/>
                <a:cs typeface="Times New Roman" pitchFamily="18" charset="0"/>
              </a:rPr>
              <a:t>Biệt</a:t>
            </a:r>
            <a:r>
              <a:rPr lang="vi-VN" sz="1800" dirty="0" smtClean="0">
                <a:latin typeface="Times New Roman" pitchFamily="18" charset="0"/>
                <a:cs typeface="Times New Roman" pitchFamily="18" charset="0"/>
              </a:rPr>
              <a:t>. 12 Kinh Cân. 15 </a:t>
            </a:r>
            <a:r>
              <a:rPr lang="vi-VN" sz="1800" dirty="0" err="1" smtClean="0">
                <a:latin typeface="Times New Roman" pitchFamily="18" charset="0"/>
                <a:cs typeface="Times New Roman" pitchFamily="18" charset="0"/>
              </a:rPr>
              <a:t>Lạc</a:t>
            </a:r>
            <a:r>
              <a:rPr lang="vi-VN" sz="1800" dirty="0" smtClean="0">
                <a:latin typeface="Times New Roman" pitchFamily="18" charset="0"/>
                <a:cs typeface="Times New Roman" pitchFamily="18" charset="0"/>
              </a:rPr>
              <a:t>. 8 </a:t>
            </a:r>
            <a:r>
              <a:rPr lang="vi-VN" sz="1800" dirty="0" err="1" smtClean="0">
                <a:latin typeface="Times New Roman" pitchFamily="18" charset="0"/>
                <a:cs typeface="Times New Roman" pitchFamily="18" charset="0"/>
              </a:rPr>
              <a:t>Mạch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Kỳ</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Kinh.</a:t>
            </a:r>
          </a:p>
          <a:p>
            <a:pPr marL="0" indent="0">
              <a:buNone/>
            </a:pPr>
            <a:r>
              <a:rPr lang="en-US"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Huyệt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đạo</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Nằm</a:t>
            </a:r>
            <a:r>
              <a:rPr lang="vi-VN" sz="1800" dirty="0" smtClean="0">
                <a:latin typeface="Times New Roman" pitchFamily="18" charset="0"/>
                <a:cs typeface="Times New Roman" pitchFamily="18" charset="0"/>
              </a:rPr>
              <a:t> trên đương kinh </a:t>
            </a:r>
            <a:r>
              <a:rPr lang="vi-VN" sz="1800" dirty="0" err="1" smtClean="0">
                <a:latin typeface="Times New Roman" pitchFamily="18" charset="0"/>
                <a:cs typeface="Times New Roman" pitchFamily="18" charset="0"/>
              </a:rPr>
              <a:t>cả</a:t>
            </a:r>
            <a:r>
              <a:rPr lang="vi-VN" sz="1800" dirty="0" smtClean="0">
                <a:latin typeface="Times New Roman" pitchFamily="18" charset="0"/>
                <a:cs typeface="Times New Roman" pitchFamily="18" charset="0"/>
              </a:rPr>
              <a:t> hai bên </a:t>
            </a:r>
            <a:r>
              <a:rPr lang="vi-VN" sz="1800" dirty="0" err="1" smtClean="0">
                <a:latin typeface="Times New Roman" pitchFamily="18" charset="0"/>
                <a:cs typeface="Times New Roman" pitchFamily="18" charset="0"/>
              </a:rPr>
              <a:t>có</a:t>
            </a:r>
            <a:r>
              <a:rPr lang="vi-VN" sz="1800" dirty="0" smtClean="0">
                <a:latin typeface="Times New Roman" pitchFamily="18" charset="0"/>
                <a:cs typeface="Times New Roman" pitchFamily="18" charset="0"/>
              </a:rPr>
              <a:t> 690 </a:t>
            </a:r>
            <a:r>
              <a:rPr lang="vi-VN" sz="1800" dirty="0" err="1" smtClean="0">
                <a:latin typeface="Times New Roman" pitchFamily="18" charset="0"/>
                <a:cs typeface="Times New Roman" pitchFamily="18" charset="0"/>
              </a:rPr>
              <a:t>huyệt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và</a:t>
            </a:r>
            <a:endParaRPr lang="vi-VN" sz="1800" dirty="0" smtClean="0">
              <a:latin typeface="Times New Roman" pitchFamily="18" charset="0"/>
              <a:cs typeface="Times New Roman" pitchFamily="18" charset="0"/>
            </a:endParaRPr>
          </a:p>
          <a:p>
            <a:pPr marL="0" indent="0">
              <a:buNone/>
            </a:pPr>
            <a:r>
              <a:rPr lang="vi-VN" sz="1800" dirty="0" err="1" smtClean="0">
                <a:latin typeface="Times New Roman" pitchFamily="18" charset="0"/>
                <a:cs typeface="Times New Roman" pitchFamily="18" charset="0"/>
              </a:rPr>
              <a:t>khoảng</a:t>
            </a:r>
            <a:r>
              <a:rPr lang="vi-VN" sz="1800" dirty="0" smtClean="0">
                <a:latin typeface="Times New Roman" pitchFamily="18" charset="0"/>
                <a:cs typeface="Times New Roman" pitchFamily="18" charset="0"/>
              </a:rPr>
              <a:t> 200 </a:t>
            </a:r>
            <a:r>
              <a:rPr lang="vi-VN" sz="1800" dirty="0" err="1" smtClean="0">
                <a:latin typeface="Times New Roman" pitchFamily="18" charset="0"/>
                <a:cs typeface="Times New Roman" pitchFamily="18" charset="0"/>
              </a:rPr>
              <a:t>huyệt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ngoài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đường</a:t>
            </a:r>
            <a:r>
              <a:rPr lang="vi-VN" sz="1800" dirty="0" smtClean="0">
                <a:latin typeface="Times New Roman" pitchFamily="18" charset="0"/>
                <a:cs typeface="Times New Roman" pitchFamily="18" charset="0"/>
              </a:rPr>
              <a:t> kinh.</a:t>
            </a:r>
            <a:endParaRPr lang="en-US" sz="1800" dirty="0" smtClean="0">
              <a:latin typeface="Times New Roman" pitchFamily="18" charset="0"/>
              <a:cs typeface="Times New Roman" pitchFamily="18" charset="0"/>
            </a:endParaRPr>
          </a:p>
          <a:p>
            <a:pPr>
              <a:buFontTx/>
              <a:buChar char="-"/>
            </a:pPr>
            <a:r>
              <a:rPr lang="vi-VN" sz="1800" dirty="0" err="1" smtClean="0">
                <a:latin typeface="Times New Roman" pitchFamily="18" charset="0"/>
                <a:cs typeface="Times New Roman" pitchFamily="18" charset="0"/>
              </a:rPr>
              <a:t>Về</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chữa</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Học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thuyết</a:t>
            </a:r>
            <a:r>
              <a:rPr lang="vi-VN" sz="1800" dirty="0" smtClean="0">
                <a:latin typeface="Times New Roman" pitchFamily="18" charset="0"/>
                <a:cs typeface="Times New Roman" pitchFamily="18" charset="0"/>
              </a:rPr>
              <a:t> kinh </a:t>
            </a:r>
            <a:r>
              <a:rPr lang="vi-VN" sz="1800" dirty="0" err="1" smtClean="0">
                <a:latin typeface="Times New Roman" pitchFamily="18" charset="0"/>
                <a:cs typeface="Times New Roman" pitchFamily="18" charset="0"/>
              </a:rPr>
              <a:t>lạc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được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ứng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dụng</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nhiều</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nhất</a:t>
            </a:r>
            <a:r>
              <a:rPr lang="en-US" sz="1800" dirty="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vào</a:t>
            </a:r>
            <a:r>
              <a:rPr lang="vi-VN" sz="1800" dirty="0" smtClean="0">
                <a:latin typeface="Times New Roman" pitchFamily="18" charset="0"/>
                <a:cs typeface="Times New Roman" pitchFamily="18" charset="0"/>
              </a:rPr>
              <a:t> phương </a:t>
            </a:r>
            <a:r>
              <a:rPr lang="vi-VN" sz="1800" dirty="0" err="1" smtClean="0">
                <a:latin typeface="Times New Roman" pitchFamily="18" charset="0"/>
                <a:cs typeface="Times New Roman" pitchFamily="18" charset="0"/>
              </a:rPr>
              <a:t>pháp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chữa</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bằng</a:t>
            </a:r>
            <a:r>
              <a:rPr lang="vi-VN" sz="1800" dirty="0" smtClean="0">
                <a:latin typeface="Times New Roman" pitchFamily="18" charset="0"/>
                <a:cs typeface="Times New Roman" pitchFamily="18" charset="0"/>
              </a:rPr>
              <a:t> châm </a:t>
            </a:r>
            <a:r>
              <a:rPr lang="vi-VN" sz="1800" dirty="0" err="1" smtClean="0">
                <a:latin typeface="Times New Roman" pitchFamily="18" charset="0"/>
                <a:cs typeface="Times New Roman" pitchFamily="18" charset="0"/>
              </a:rPr>
              <a:t>cứu</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xoa </a:t>
            </a:r>
            <a:r>
              <a:rPr lang="vi-VN" sz="1800" dirty="0" err="1" smtClean="0">
                <a:latin typeface="Times New Roman" pitchFamily="18" charset="0"/>
                <a:cs typeface="Times New Roman" pitchFamily="18" charset="0"/>
              </a:rPr>
              <a:t>bóp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và</a:t>
            </a:r>
            <a:r>
              <a:rPr lang="en-US" sz="1800" dirty="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thuốc</a:t>
            </a:r>
            <a:r>
              <a:rPr lang="vi-VN" sz="1800" dirty="0" smtClean="0">
                <a:latin typeface="Times New Roman" pitchFamily="18" charset="0"/>
                <a:cs typeface="Times New Roman" pitchFamily="18" charset="0"/>
              </a:rPr>
              <a:t>.</a:t>
            </a: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28600"/>
            <a:ext cx="27241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895600"/>
            <a:ext cx="3419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8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897563"/>
          </a:xfrm>
        </p:spPr>
        <p:txBody>
          <a:bodyPr>
            <a:normAutofit/>
          </a:bodyPr>
          <a:lstStyle/>
          <a:p>
            <a:pPr marL="0" indent="0">
              <a:buNone/>
            </a:pPr>
            <a:r>
              <a:rPr lang="en-US" sz="1800" dirty="0" smtClean="0">
                <a:latin typeface="Times New Roman" pitchFamily="18" charset="0"/>
                <a:cs typeface="Times New Roman" pitchFamily="18" charset="0"/>
              </a:rPr>
              <a:t>3. PHÉP TẮC DÙNG THUỐC CỦA Y HỌC CỔ TRUYỀN</a:t>
            </a:r>
          </a:p>
          <a:p>
            <a:pPr marL="0" indent="0">
              <a:buNone/>
            </a:pPr>
            <a:r>
              <a:rPr lang="vi-VN" sz="1800" dirty="0" smtClean="0">
                <a:latin typeface="Times New Roman" pitchFamily="18" charset="0"/>
                <a:cs typeface="Times New Roman" pitchFamily="18" charset="0"/>
              </a:rPr>
              <a:t>3.1 Sơ </a:t>
            </a:r>
            <a:r>
              <a:rPr lang="vi-VN" sz="1800" dirty="0" err="1" smtClean="0">
                <a:latin typeface="Times New Roman" pitchFamily="18" charset="0"/>
                <a:cs typeface="Times New Roman" pitchFamily="18" charset="0"/>
              </a:rPr>
              <a:t>lược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về</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chẩn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trị</a:t>
            </a:r>
            <a:r>
              <a:rPr lang="vi-VN" sz="1800" dirty="0" smtClean="0">
                <a:latin typeface="Times New Roman" pitchFamily="18" charset="0"/>
                <a:cs typeface="Times New Roman" pitchFamily="18" charset="0"/>
              </a:rPr>
              <a:t> theo YHCT (</a:t>
            </a:r>
            <a:r>
              <a:rPr lang="vi-VN" sz="1800" dirty="0" err="1" smtClean="0">
                <a:latin typeface="Times New Roman" pitchFamily="18" charset="0"/>
                <a:cs typeface="Times New Roman" pitchFamily="18" charset="0"/>
              </a:rPr>
              <a:t>Tứ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chẩn</a:t>
            </a:r>
            <a:r>
              <a:rPr lang="vi-VN" sz="1800" dirty="0" smtClean="0">
                <a:latin typeface="Times New Roman" pitchFamily="18" charset="0"/>
                <a:cs typeface="Times New Roman" pitchFamily="18" charset="0"/>
              </a:rPr>
              <a:t>)</a:t>
            </a:r>
          </a:p>
          <a:p>
            <a:pPr marL="0" indent="0">
              <a:buNone/>
            </a:pPr>
            <a:r>
              <a:rPr lang="vi-VN" sz="1800" dirty="0" err="1" smtClean="0">
                <a:latin typeface="Times New Roman" pitchFamily="18" charset="0"/>
                <a:cs typeface="Times New Roman" pitchFamily="18" charset="0"/>
              </a:rPr>
              <a:t>Nhìn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thấy</a:t>
            </a:r>
            <a:r>
              <a:rPr lang="vi-VN" sz="1800" dirty="0" smtClean="0">
                <a:latin typeface="Times New Roman" pitchFamily="18" charset="0"/>
                <a:cs typeface="Times New Roman" pitchFamily="18" charset="0"/>
              </a:rPr>
              <a:t> (vọng </a:t>
            </a:r>
            <a:r>
              <a:rPr lang="vi-VN" sz="1800" dirty="0" err="1" smtClean="0">
                <a:latin typeface="Times New Roman" pitchFamily="18" charset="0"/>
                <a:cs typeface="Times New Roman" pitchFamily="18" charset="0"/>
              </a:rPr>
              <a:t>chẩn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nhân </a:t>
            </a:r>
            <a:r>
              <a:rPr lang="vi-VN" sz="1800" dirty="0" err="1" smtClean="0">
                <a:latin typeface="Times New Roman" pitchFamily="18" charset="0"/>
                <a:cs typeface="Times New Roman" pitchFamily="18" charset="0"/>
              </a:rPr>
              <a:t>mặt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đỏ</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sắc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mặt</a:t>
            </a:r>
            <a:r>
              <a:rPr lang="vi-VN" sz="1800" dirty="0" smtClean="0">
                <a:latin typeface="Times New Roman" pitchFamily="18" charset="0"/>
                <a:cs typeface="Times New Roman" pitchFamily="18" charset="0"/>
              </a:rPr>
              <a:t> tươi, </a:t>
            </a:r>
            <a:r>
              <a:rPr lang="vi-VN" sz="1800" dirty="0" err="1" smtClean="0">
                <a:latin typeface="Times New Roman" pitchFamily="18" charset="0"/>
                <a:cs typeface="Times New Roman" pitchFamily="18" charset="0"/>
              </a:rPr>
              <a:t>mắt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sáng</a:t>
            </a:r>
            <a:r>
              <a:rPr lang="vi-VN" sz="1800" dirty="0" smtClean="0">
                <a:latin typeface="Times New Roman" pitchFamily="18" charset="0"/>
                <a:cs typeface="Times New Roman" pitchFamily="18" charset="0"/>
              </a:rPr>
              <a:t>, da </a:t>
            </a:r>
            <a:r>
              <a:rPr lang="vi-VN" sz="1800" dirty="0" err="1" smtClean="0">
                <a:latin typeface="Times New Roman" pitchFamily="18" charset="0"/>
                <a:cs typeface="Times New Roman" pitchFamily="18" charset="0"/>
              </a:rPr>
              <a:t>hồng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nhuận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thì</a:t>
            </a:r>
            <a:endParaRPr lang="vi-VN" sz="1800" dirty="0" smtClean="0">
              <a:latin typeface="Times New Roman" pitchFamily="18" charset="0"/>
              <a:cs typeface="Times New Roman" pitchFamily="18" charset="0"/>
            </a:endParaRPr>
          </a:p>
          <a:p>
            <a:pPr marL="0" indent="0">
              <a:buNone/>
            </a:pPr>
            <a:r>
              <a:rPr lang="vi-VN" sz="1800" dirty="0" err="1" smtClean="0">
                <a:latin typeface="Times New Roman" pitchFamily="18" charset="0"/>
                <a:cs typeface="Times New Roman" pitchFamily="18" charset="0"/>
              </a:rPr>
              <a:t>phần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lớn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thuộc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chứng</a:t>
            </a:r>
            <a:r>
              <a:rPr lang="vi-VN" sz="1800" dirty="0" smtClean="0">
                <a:latin typeface="Times New Roman" pitchFamily="18" charset="0"/>
                <a:cs typeface="Times New Roman" pitchFamily="18" charset="0"/>
              </a:rPr>
              <a:t> dương. </a:t>
            </a:r>
            <a:r>
              <a:rPr lang="vi-VN" sz="1800" dirty="0" err="1" smtClean="0">
                <a:latin typeface="Times New Roman" pitchFamily="18" charset="0"/>
                <a:cs typeface="Times New Roman" pitchFamily="18" charset="0"/>
              </a:rPr>
              <a:t>Nếu</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sắc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mặt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nhợt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nhạt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xám</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tối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hoặc</a:t>
            </a:r>
            <a:r>
              <a:rPr lang="vi-VN" sz="1800" dirty="0" smtClean="0">
                <a:latin typeface="Times New Roman" pitchFamily="18" charset="0"/>
                <a:cs typeface="Times New Roman" pitchFamily="18" charset="0"/>
              </a:rPr>
              <a:t> xanh </a:t>
            </a:r>
            <a:r>
              <a:rPr lang="vi-VN" sz="1800" dirty="0" err="1" smtClean="0">
                <a:latin typeface="Times New Roman" pitchFamily="18" charset="0"/>
                <a:cs typeface="Times New Roman" pitchFamily="18" charset="0"/>
              </a:rPr>
              <a:t>bầm</a:t>
            </a:r>
            <a:r>
              <a:rPr lang="vi-VN" sz="1800" dirty="0" smtClean="0">
                <a:latin typeface="Times New Roman" pitchFamily="18" charset="0"/>
                <a:cs typeface="Times New Roman" pitchFamily="18" charset="0"/>
              </a:rPr>
              <a:t>,</a:t>
            </a:r>
          </a:p>
          <a:p>
            <a:pPr marL="0" indent="0">
              <a:buNone/>
            </a:pPr>
            <a:r>
              <a:rPr lang="vi-VN" sz="1800" dirty="0" err="1" smtClean="0">
                <a:latin typeface="Times New Roman" pitchFamily="18" charset="0"/>
                <a:cs typeface="Times New Roman" pitchFamily="18" charset="0"/>
              </a:rPr>
              <a:t>vàng</a:t>
            </a:r>
            <a:r>
              <a:rPr lang="vi-VN" sz="1800" dirty="0" smtClean="0">
                <a:latin typeface="Times New Roman" pitchFamily="18" charset="0"/>
                <a:cs typeface="Times New Roman" pitchFamily="18" charset="0"/>
              </a:rPr>
              <a:t> đen, </a:t>
            </a:r>
            <a:r>
              <a:rPr lang="vi-VN" sz="1800" dirty="0" err="1" smtClean="0">
                <a:latin typeface="Times New Roman" pitchFamily="18" charset="0"/>
                <a:cs typeface="Times New Roman" pitchFamily="18" charset="0"/>
              </a:rPr>
              <a:t>mắt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lờ</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đờ</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cử</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động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chậm</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chạp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thì</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thuộc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chứng</a:t>
            </a:r>
            <a:r>
              <a:rPr lang="vi-VN" sz="1800" dirty="0" smtClean="0">
                <a:latin typeface="Times New Roman" pitchFamily="18" charset="0"/>
                <a:cs typeface="Times New Roman" pitchFamily="18" charset="0"/>
              </a:rPr>
              <a:t> âm .</a:t>
            </a:r>
          </a:p>
          <a:p>
            <a:pPr marL="0" indent="0">
              <a:buNone/>
            </a:pPr>
            <a:r>
              <a:rPr lang="vi-VN" sz="1800" dirty="0" smtClean="0">
                <a:latin typeface="Times New Roman" pitchFamily="18" charset="0"/>
                <a:cs typeface="Times New Roman" pitchFamily="18" charset="0"/>
              </a:rPr>
              <a:t>• Nghe </a:t>
            </a:r>
            <a:r>
              <a:rPr lang="vi-VN" sz="1800" dirty="0" err="1" smtClean="0">
                <a:latin typeface="Times New Roman" pitchFamily="18" charset="0"/>
                <a:cs typeface="Times New Roman" pitchFamily="18" charset="0"/>
              </a:rPr>
              <a:t>được</a:t>
            </a:r>
            <a:r>
              <a:rPr lang="vi-VN" sz="1800" dirty="0" smtClean="0">
                <a:latin typeface="Times New Roman" pitchFamily="18" charset="0"/>
                <a:cs typeface="Times New Roman" pitchFamily="18" charset="0"/>
              </a:rPr>
              <a:t> (văn </a:t>
            </a:r>
            <a:r>
              <a:rPr lang="vi-VN" sz="1800" dirty="0" err="1" smtClean="0">
                <a:latin typeface="Times New Roman" pitchFamily="18" charset="0"/>
                <a:cs typeface="Times New Roman" pitchFamily="18" charset="0"/>
              </a:rPr>
              <a:t>chẩn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nhân hơi </a:t>
            </a:r>
            <a:r>
              <a:rPr lang="vi-VN" sz="1800" dirty="0" err="1" smtClean="0">
                <a:latin typeface="Times New Roman" pitchFamily="18" charset="0"/>
                <a:cs typeface="Times New Roman" pitchFamily="18" charset="0"/>
              </a:rPr>
              <a:t>thở</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mạnh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tiếng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nói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khõe</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khoắn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thuộc</a:t>
            </a:r>
            <a:endParaRPr lang="vi-VN"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dương, hơi </a:t>
            </a:r>
            <a:r>
              <a:rPr lang="vi-VN" sz="1800" dirty="0" err="1" smtClean="0">
                <a:latin typeface="Times New Roman" pitchFamily="18" charset="0"/>
                <a:cs typeface="Times New Roman" pitchFamily="18" charset="0"/>
              </a:rPr>
              <a:t>thở</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tiếng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nói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nhỏ</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yếu</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thuộc</a:t>
            </a:r>
            <a:r>
              <a:rPr lang="vi-VN" sz="1800" dirty="0" smtClean="0">
                <a:latin typeface="Times New Roman" pitchFamily="18" charset="0"/>
                <a:cs typeface="Times New Roman" pitchFamily="18" charset="0"/>
              </a:rPr>
              <a:t> âm .</a:t>
            </a:r>
          </a:p>
          <a:p>
            <a:pPr marL="0" indent="0">
              <a:buNone/>
            </a:pPr>
            <a:r>
              <a:rPr lang="vi-VN" sz="1800" dirty="0" smtClean="0">
                <a:latin typeface="Times New Roman" pitchFamily="18" charset="0"/>
                <a:cs typeface="Times New Roman" pitchFamily="18" charset="0"/>
              </a:rPr>
              <a:t>• Khi </a:t>
            </a:r>
            <a:r>
              <a:rPr lang="vi-VN" sz="1800" dirty="0" err="1" smtClean="0">
                <a:latin typeface="Times New Roman" pitchFamily="18" charset="0"/>
                <a:cs typeface="Times New Roman" pitchFamily="18" charset="0"/>
              </a:rPr>
              <a:t>hỏi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vấn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chẩn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nhân cho </a:t>
            </a:r>
            <a:r>
              <a:rPr lang="vi-VN" sz="1800" dirty="0" err="1" smtClean="0">
                <a:latin typeface="Times New Roman" pitchFamily="18" charset="0"/>
                <a:cs typeface="Times New Roman" pitchFamily="18" charset="0"/>
              </a:rPr>
              <a:t>biết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có</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nóng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sốt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khát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đòi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uống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nước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đại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tiện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táo</a:t>
            </a:r>
            <a:endParaRPr lang="vi-VN" sz="1800" dirty="0" smtClean="0">
              <a:latin typeface="Times New Roman" pitchFamily="18" charset="0"/>
              <a:cs typeface="Times New Roman" pitchFamily="18" charset="0"/>
            </a:endParaRPr>
          </a:p>
          <a:p>
            <a:pPr marL="0" indent="0">
              <a:buNone/>
            </a:pPr>
            <a:r>
              <a:rPr lang="vi-VN" sz="1800" dirty="0" err="1" smtClean="0">
                <a:latin typeface="Times New Roman" pitchFamily="18" charset="0"/>
                <a:cs typeface="Times New Roman" pitchFamily="18" charset="0"/>
              </a:rPr>
              <a:t>bón</a:t>
            </a:r>
            <a:r>
              <a:rPr lang="vi-VN" sz="1800" dirty="0" smtClean="0">
                <a:latin typeface="Times New Roman" pitchFamily="18" charset="0"/>
                <a:cs typeface="Times New Roman" pitchFamily="18" charset="0"/>
              </a:rPr>
              <a:t> nên </a:t>
            </a:r>
            <a:r>
              <a:rPr lang="vi-VN" sz="1800" dirty="0" err="1" smtClean="0">
                <a:latin typeface="Times New Roman" pitchFamily="18" charset="0"/>
                <a:cs typeface="Times New Roman" pitchFamily="18" charset="0"/>
              </a:rPr>
              <a:t>nghĩ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đến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thuộc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chứng</a:t>
            </a:r>
            <a:r>
              <a:rPr lang="vi-VN" sz="1800" dirty="0" smtClean="0">
                <a:latin typeface="Times New Roman" pitchFamily="18" charset="0"/>
                <a:cs typeface="Times New Roman" pitchFamily="18" charset="0"/>
              </a:rPr>
              <a:t> dương. </a:t>
            </a:r>
            <a:r>
              <a:rPr lang="vi-VN" sz="1800" dirty="0" err="1" smtClean="0">
                <a:latin typeface="Times New Roman" pitchFamily="18" charset="0"/>
                <a:cs typeface="Times New Roman" pitchFamily="18" charset="0"/>
              </a:rPr>
              <a:t>Trái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lại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nhân </a:t>
            </a:r>
            <a:r>
              <a:rPr lang="vi-VN" sz="1800" dirty="0" err="1" smtClean="0">
                <a:latin typeface="Times New Roman" pitchFamily="18" charset="0"/>
                <a:cs typeface="Times New Roman" pitchFamily="18" charset="0"/>
              </a:rPr>
              <a:t>sợ</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rét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lạnh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đại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tiện</a:t>
            </a:r>
            <a:endParaRPr lang="vi-VN" sz="1800" dirty="0" smtClean="0">
              <a:latin typeface="Times New Roman" pitchFamily="18" charset="0"/>
              <a:cs typeface="Times New Roman" pitchFamily="18" charset="0"/>
            </a:endParaRPr>
          </a:p>
          <a:p>
            <a:pPr marL="0" indent="0">
              <a:buNone/>
            </a:pPr>
            <a:r>
              <a:rPr lang="vi-VN" sz="1800" dirty="0" err="1" smtClean="0">
                <a:latin typeface="Times New Roman" pitchFamily="18" charset="0"/>
                <a:cs typeface="Times New Roman" pitchFamily="18" charset="0"/>
              </a:rPr>
              <a:t>lỏng</a:t>
            </a:r>
            <a:r>
              <a:rPr lang="vi-VN" sz="1800" dirty="0" smtClean="0">
                <a:latin typeface="Times New Roman" pitchFamily="18" charset="0"/>
                <a:cs typeface="Times New Roman" pitchFamily="18" charset="0"/>
              </a:rPr>
              <a:t>, chân tay </a:t>
            </a:r>
            <a:r>
              <a:rPr lang="vi-VN" sz="1800" dirty="0" err="1" smtClean="0">
                <a:latin typeface="Times New Roman" pitchFamily="18" charset="0"/>
                <a:cs typeface="Times New Roman" pitchFamily="18" charset="0"/>
              </a:rPr>
              <a:t>lạnh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thì</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thuộc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chứng</a:t>
            </a:r>
            <a:r>
              <a:rPr lang="vi-VN" sz="1800" dirty="0" smtClean="0">
                <a:latin typeface="Times New Roman" pitchFamily="18" charset="0"/>
                <a:cs typeface="Times New Roman" pitchFamily="18" charset="0"/>
              </a:rPr>
              <a:t> âm .</a:t>
            </a:r>
          </a:p>
          <a:p>
            <a:pPr marL="0" indent="0">
              <a:buNone/>
            </a:pPr>
            <a:r>
              <a:rPr lang="vi-VN" sz="1800" dirty="0" smtClean="0">
                <a:latin typeface="Times New Roman" pitchFamily="18" charset="0"/>
                <a:cs typeface="Times New Roman" pitchFamily="18" charset="0"/>
              </a:rPr>
              <a:t>• Khi </a:t>
            </a:r>
            <a:r>
              <a:rPr lang="vi-VN" sz="1800" dirty="0" err="1" smtClean="0">
                <a:latin typeface="Times New Roman" pitchFamily="18" charset="0"/>
                <a:cs typeface="Times New Roman" pitchFamily="18" charset="0"/>
              </a:rPr>
              <a:t>bắt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mạch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thiết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chẩn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Mạch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phù</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nổi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đại</a:t>
            </a:r>
            <a:r>
              <a:rPr lang="vi-VN" sz="1800" dirty="0" smtClean="0">
                <a:latin typeface="Times New Roman" pitchFamily="18" charset="0"/>
                <a:cs typeface="Times New Roman" pitchFamily="18" charset="0"/>
              </a:rPr>
              <a:t> (to), </a:t>
            </a:r>
            <a:r>
              <a:rPr lang="vi-VN" sz="1800" dirty="0" err="1" smtClean="0">
                <a:latin typeface="Times New Roman" pitchFamily="18" charset="0"/>
                <a:cs typeface="Times New Roman" pitchFamily="18" charset="0"/>
              </a:rPr>
              <a:t>hoạt</a:t>
            </a:r>
            <a:r>
              <a:rPr lang="vi-VN" sz="1800" dirty="0" smtClean="0">
                <a:latin typeface="Times New Roman" pitchFamily="18" charset="0"/>
                <a:cs typeface="Times New Roman" pitchFamily="18" charset="0"/>
              </a:rPr>
              <a:t> (nhanh),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biểu</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hiện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endParaRPr lang="vi-VN" sz="1800" dirty="0" smtClean="0">
              <a:latin typeface="Times New Roman" pitchFamily="18" charset="0"/>
              <a:cs typeface="Times New Roman" pitchFamily="18" charset="0"/>
            </a:endParaRPr>
          </a:p>
          <a:p>
            <a:pPr marL="0" indent="0">
              <a:buNone/>
            </a:pPr>
            <a:r>
              <a:rPr lang="vi-VN" sz="1800" dirty="0" err="1" smtClean="0">
                <a:latin typeface="Times New Roman" pitchFamily="18" charset="0"/>
                <a:cs typeface="Times New Roman" pitchFamily="18" charset="0"/>
              </a:rPr>
              <a:t>thuộc</a:t>
            </a:r>
            <a:r>
              <a:rPr lang="vi-VN" sz="1800" dirty="0" smtClean="0">
                <a:latin typeface="Times New Roman" pitchFamily="18" charset="0"/>
                <a:cs typeface="Times New Roman" pitchFamily="18" charset="0"/>
              </a:rPr>
              <a:t> dương. </a:t>
            </a:r>
            <a:r>
              <a:rPr lang="vi-VN" sz="1800" dirty="0" err="1" smtClean="0">
                <a:latin typeface="Times New Roman" pitchFamily="18" charset="0"/>
                <a:cs typeface="Times New Roman" pitchFamily="18" charset="0"/>
              </a:rPr>
              <a:t>Ngược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lại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mạch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trầm</a:t>
            </a:r>
            <a:r>
              <a:rPr lang="vi-VN" sz="1800" dirty="0" smtClean="0">
                <a:latin typeface="Times New Roman" pitchFamily="18" charset="0"/>
                <a:cs typeface="Times New Roman" pitchFamily="18" charset="0"/>
              </a:rPr>
              <a:t> (sâu) , vi (</a:t>
            </a:r>
            <a:r>
              <a:rPr lang="vi-VN" sz="1800" dirty="0" err="1" smtClean="0">
                <a:latin typeface="Times New Roman" pitchFamily="18" charset="0"/>
                <a:cs typeface="Times New Roman" pitchFamily="18" charset="0"/>
              </a:rPr>
              <a:t>nhỏ</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trì</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chậm</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thuộc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mạch</a:t>
            </a:r>
            <a:r>
              <a:rPr lang="vi-VN" sz="1800" dirty="0" smtClean="0">
                <a:latin typeface="Times New Roman" pitchFamily="18" charset="0"/>
                <a:cs typeface="Times New Roman" pitchFamily="18" charset="0"/>
              </a:rPr>
              <a:t> âm .</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3.2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gây</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bệnh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Ngoại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nhân</a:t>
            </a:r>
            <a:r>
              <a:rPr lang="en-US" sz="1800" dirty="0" smtClean="0">
                <a:latin typeface="Times New Roman" pitchFamily="18" charset="0"/>
                <a:cs typeface="Times New Roman" pitchFamily="18" charset="0"/>
              </a:rPr>
              <a:t> &amp; </a:t>
            </a:r>
            <a:r>
              <a:rPr lang="en-US" sz="1800" dirty="0" err="1" smtClean="0">
                <a:latin typeface="Times New Roman" pitchFamily="18" charset="0"/>
                <a:cs typeface="Times New Roman" pitchFamily="18" charset="0"/>
              </a:rPr>
              <a:t>Nội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nhân</a:t>
            </a:r>
            <a:r>
              <a:rPr lang="en-US" sz="1800" dirty="0" smtClean="0">
                <a:latin typeface="Times New Roman" pitchFamily="18" charset="0"/>
                <a:cs typeface="Times New Roman" pitchFamily="18" charset="0"/>
              </a:rPr>
              <a:t>)</a:t>
            </a:r>
          </a:p>
          <a:p>
            <a:pPr marL="0" indent="0">
              <a:buNone/>
            </a:pPr>
            <a:r>
              <a:rPr lang="en-US" sz="1800" b="1" dirty="0" err="1" smtClean="0">
                <a:latin typeface="Times New Roman" pitchFamily="18" charset="0"/>
                <a:cs typeface="Times New Roman" pitchFamily="18" charset="0"/>
              </a:rPr>
              <a:t>Ngoại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nhân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ngoại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cảm</a:t>
            </a:r>
            <a:r>
              <a:rPr lang="en-US" sz="1800" b="1" dirty="0" smtClean="0">
                <a:latin typeface="Times New Roman" pitchFamily="18" charset="0"/>
                <a:cs typeface="Times New Roman" pitchFamily="18" charset="0"/>
              </a:rPr>
              <a:t>) : </a:t>
            </a:r>
            <a:r>
              <a:rPr lang="en-US" sz="1800" dirty="0" err="1" smtClean="0">
                <a:latin typeface="Times New Roman" pitchFamily="18" charset="0"/>
                <a:cs typeface="Times New Roman" pitchFamily="18" charset="0"/>
              </a:rPr>
              <a:t>Lục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dâm</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Lệ</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khí</a:t>
            </a:r>
            <a:endParaRPr lang="en-US" sz="1800" dirty="0" smtClean="0">
              <a:latin typeface="Times New Roman" pitchFamily="18" charset="0"/>
              <a:cs typeface="Times New Roman" pitchFamily="18" charset="0"/>
            </a:endParaRPr>
          </a:p>
          <a:p>
            <a:pPr marL="0" indent="0">
              <a:buNone/>
            </a:pPr>
            <a:r>
              <a:rPr lang="en-US" sz="1800" b="1" dirty="0" err="1" smtClean="0"/>
              <a:t>Nội</a:t>
            </a:r>
            <a:r>
              <a:rPr lang="en-US" sz="1800" b="1" dirty="0" smtClean="0"/>
              <a:t> </a:t>
            </a:r>
            <a:r>
              <a:rPr lang="en-US" sz="1800" b="1" dirty="0" err="1" smtClean="0"/>
              <a:t>nhân</a:t>
            </a:r>
            <a:r>
              <a:rPr lang="en-US" sz="1800" b="1" dirty="0" smtClean="0"/>
              <a:t> (</a:t>
            </a:r>
            <a:r>
              <a:rPr lang="en-US" sz="1800" b="1" dirty="0" err="1" smtClean="0"/>
              <a:t>Thất</a:t>
            </a:r>
            <a:r>
              <a:rPr lang="en-US" sz="1800" b="1" dirty="0" smtClean="0"/>
              <a:t> </a:t>
            </a:r>
            <a:r>
              <a:rPr lang="en-US" sz="1800" b="1" dirty="0" err="1" smtClean="0"/>
              <a:t>tình</a:t>
            </a:r>
            <a:r>
              <a:rPr lang="en-US" sz="1800" b="1" dirty="0" smtClean="0"/>
              <a:t>) : </a:t>
            </a:r>
            <a:r>
              <a:rPr lang="vi-VN" sz="1800" dirty="0" err="1" smtClean="0">
                <a:latin typeface="Times New Roman" pitchFamily="18" charset="0"/>
                <a:cs typeface="Times New Roman" pitchFamily="18" charset="0"/>
              </a:rPr>
              <a:t>Thất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tình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7 </a:t>
            </a:r>
            <a:r>
              <a:rPr lang="vi-VN" sz="1800" dirty="0" err="1" smtClean="0">
                <a:latin typeface="Times New Roman" pitchFamily="18" charset="0"/>
                <a:cs typeface="Times New Roman" pitchFamily="18" charset="0"/>
              </a:rPr>
              <a:t>loại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tình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chí</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hỉ</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nộ</a:t>
            </a:r>
            <a:r>
              <a:rPr lang="vi-VN" sz="1800" dirty="0" smtClean="0">
                <a:latin typeface="Times New Roman" pitchFamily="18" charset="0"/>
                <a:cs typeface="Times New Roman" pitchFamily="18" charset="0"/>
              </a:rPr>
              <a:t>, ưu, tư, bi, </a:t>
            </a:r>
            <a:r>
              <a:rPr lang="vi-VN" sz="1800" dirty="0" err="1" smtClean="0">
                <a:latin typeface="Times New Roman" pitchFamily="18" charset="0"/>
                <a:cs typeface="Times New Roman" pitchFamily="18" charset="0"/>
              </a:rPr>
              <a:t>khủng</a:t>
            </a:r>
            <a:r>
              <a:rPr lang="vi-VN" sz="1800" dirty="0" smtClean="0">
                <a:latin typeface="Times New Roman" pitchFamily="18" charset="0"/>
                <a:cs typeface="Times New Roman" pitchFamily="18" charset="0"/>
              </a:rPr>
              <a:t>, kinh (vui </a:t>
            </a:r>
            <a:r>
              <a:rPr lang="vi-VN" sz="1800" dirty="0" err="1" smtClean="0">
                <a:latin typeface="Times New Roman" pitchFamily="18" charset="0"/>
                <a:cs typeface="Times New Roman" pitchFamily="18" charset="0"/>
              </a:rPr>
              <a:t>mừng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giận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dữ</a:t>
            </a:r>
            <a:r>
              <a:rPr lang="vi-VN" sz="1800" dirty="0" smtClean="0">
                <a:latin typeface="Times New Roman" pitchFamily="18" charset="0"/>
                <a:cs typeface="Times New Roman" pitchFamily="18" charset="0"/>
              </a:rPr>
              <a:t>, lo </a:t>
            </a:r>
            <a:r>
              <a:rPr lang="vi-VN" sz="1800" dirty="0" err="1" smtClean="0">
                <a:latin typeface="Times New Roman" pitchFamily="18" charset="0"/>
                <a:cs typeface="Times New Roman" pitchFamily="18" charset="0"/>
              </a:rPr>
              <a:t>lắng</a:t>
            </a:r>
            <a:r>
              <a:rPr lang="vi-VN"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suy </a:t>
            </a:r>
            <a:r>
              <a:rPr lang="vi-VN" sz="1800" dirty="0" err="1" smtClean="0">
                <a:latin typeface="Times New Roman" pitchFamily="18" charset="0"/>
                <a:cs typeface="Times New Roman" pitchFamily="18" charset="0"/>
              </a:rPr>
              <a:t>nghĩ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buồn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giầu</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sợ</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hãi</a:t>
            </a:r>
            <a:r>
              <a:rPr lang="vi-VN" sz="1800" dirty="0" smtClean="0">
                <a:latin typeface="Times New Roman" pitchFamily="18" charset="0"/>
                <a:cs typeface="Times New Roman" pitchFamily="18" charset="0"/>
              </a:rPr>
              <a:t>, kinh </a:t>
            </a:r>
            <a:r>
              <a:rPr lang="vi-VN" sz="1800" dirty="0" err="1" smtClean="0">
                <a:latin typeface="Times New Roman" pitchFamily="18" charset="0"/>
                <a:cs typeface="Times New Roman" pitchFamily="18" charset="0"/>
              </a:rPr>
              <a:t>dị</a:t>
            </a:r>
            <a:r>
              <a:rPr lang="vi-VN" sz="1800" dirty="0" smtClean="0">
                <a:latin typeface="Times New Roman" pitchFamily="18" charset="0"/>
                <a:cs typeface="Times New Roman" pitchFamily="18" charset="0"/>
              </a:rPr>
              <a:t> ).</a:t>
            </a:r>
          </a:p>
          <a:p>
            <a:pPr marL="0" indent="0">
              <a:buNone/>
            </a:pP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nguyên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nhân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khác</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33532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10600" cy="5791200"/>
          </a:xfrm>
        </p:spPr>
        <p:txBody>
          <a:bodyPr>
            <a:normAutofit/>
          </a:bodyPr>
          <a:lstStyle/>
          <a:p>
            <a:pPr marL="0" indent="0">
              <a:buNone/>
            </a:pPr>
            <a:r>
              <a:rPr lang="en-US" sz="1800" dirty="0" smtClean="0">
                <a:latin typeface="Times New Roman" pitchFamily="18" charset="0"/>
                <a:cs typeface="Times New Roman" pitchFamily="18" charset="0"/>
              </a:rPr>
              <a:t>3.3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phép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tắc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trị</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bệnh</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Bát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pháp</a:t>
            </a:r>
            <a:r>
              <a:rPr lang="en-US" sz="1800" dirty="0" smtClean="0">
                <a:latin typeface="Times New Roman" pitchFamily="18" charset="0"/>
                <a:cs typeface="Times New Roman" pitchFamily="18" charset="0"/>
              </a:rPr>
              <a:t>):</a:t>
            </a:r>
          </a:p>
          <a:p>
            <a:pPr marL="0" indent="0">
              <a:buNone/>
            </a:pPr>
            <a:r>
              <a:rPr lang="en-US"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Bát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pháp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tám</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phép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chữa</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của</a:t>
            </a:r>
            <a:r>
              <a:rPr lang="vi-VN" sz="1800" dirty="0" smtClean="0">
                <a:latin typeface="Times New Roman" pitchFamily="18" charset="0"/>
                <a:cs typeface="Times New Roman" pitchFamily="18" charset="0"/>
              </a:rPr>
              <a:t> Đông y, </a:t>
            </a:r>
            <a:r>
              <a:rPr lang="vi-VN" sz="1800" dirty="0" err="1" smtClean="0">
                <a:latin typeface="Times New Roman" pitchFamily="18" charset="0"/>
                <a:cs typeface="Times New Roman" pitchFamily="18" charset="0"/>
              </a:rPr>
              <a:t>tám</a:t>
            </a:r>
            <a:r>
              <a:rPr lang="en-US" sz="1800" dirty="0">
                <a:latin typeface="Times New Roman" pitchFamily="18" charset="0"/>
                <a:cs typeface="Times New Roman" pitchFamily="18" charset="0"/>
              </a:rPr>
              <a:t> </a:t>
            </a:r>
            <a:r>
              <a:rPr lang="vi-VN" sz="1800" dirty="0" smtClean="0">
                <a:latin typeface="Times New Roman" pitchFamily="18" charset="0"/>
                <a:cs typeface="Times New Roman" pitchFamily="18" charset="0"/>
              </a:rPr>
              <a:t>phương </a:t>
            </a:r>
            <a:r>
              <a:rPr lang="vi-VN" sz="1800" dirty="0" err="1" smtClean="0">
                <a:latin typeface="Times New Roman" pitchFamily="18" charset="0"/>
                <a:cs typeface="Times New Roman" pitchFamily="18" charset="0"/>
              </a:rPr>
              <a:t>pháp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giải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quyết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bệnh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tật</a:t>
            </a:r>
            <a:r>
              <a:rPr lang="vi-VN" sz="1800" dirty="0" smtClean="0">
                <a:latin typeface="Times New Roman" pitchFamily="18" charset="0"/>
                <a:cs typeface="Times New Roman" pitchFamily="18" charset="0"/>
              </a:rPr>
              <a:t> theo </a:t>
            </a:r>
            <a:r>
              <a:rPr lang="vi-VN" sz="1800" dirty="0" err="1" smtClean="0">
                <a:latin typeface="Times New Roman" pitchFamily="18" charset="0"/>
                <a:cs typeface="Times New Roman" pitchFamily="18" charset="0"/>
              </a:rPr>
              <a:t>Bát</a:t>
            </a:r>
            <a:r>
              <a:rPr lang="vi-VN" sz="1800" dirty="0" smtClean="0">
                <a:latin typeface="Times New Roman" pitchFamily="18" charset="0"/>
                <a:cs typeface="Times New Roman" pitchFamily="18" charset="0"/>
              </a:rPr>
              <a:t> cương. </a:t>
            </a:r>
            <a:r>
              <a:rPr lang="vi-VN" sz="1800" dirty="0" err="1" smtClean="0">
                <a:latin typeface="Times New Roman" pitchFamily="18" charset="0"/>
                <a:cs typeface="Times New Roman" pitchFamily="18" charset="0"/>
              </a:rPr>
              <a:t>Tám</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phép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đó</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Hãn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Thổ</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Hạ</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Hòa</a:t>
            </a:r>
            <a:r>
              <a:rPr lang="vi-VN" sz="1800" dirty="0" smtClean="0">
                <a:latin typeface="Times New Roman" pitchFamily="18" charset="0"/>
                <a:cs typeface="Times New Roman" pitchFamily="18" charset="0"/>
              </a:rPr>
              <a:t>,</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Thanh, Ôn, Tiêu, </a:t>
            </a:r>
            <a:r>
              <a:rPr lang="vi-VN" sz="1800" dirty="0" err="1" smtClean="0">
                <a:latin typeface="Times New Roman" pitchFamily="18" charset="0"/>
                <a:cs typeface="Times New Roman" pitchFamily="18" charset="0"/>
              </a:rPr>
              <a:t>Bổ</a:t>
            </a:r>
            <a:r>
              <a:rPr lang="vi-VN" sz="1800" dirty="0" smtClean="0">
                <a:latin typeface="Times New Roman" pitchFamily="18" charset="0"/>
                <a:cs typeface="Times New Roman" pitchFamily="18" charset="0"/>
              </a:rPr>
              <a:t>. Trong </a:t>
            </a:r>
            <a:r>
              <a:rPr lang="vi-VN" sz="1800" dirty="0" err="1" smtClean="0">
                <a:latin typeface="Times New Roman" pitchFamily="18" charset="0"/>
                <a:cs typeface="Times New Roman" pitchFamily="18" charset="0"/>
              </a:rPr>
              <a:t>bát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pháp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có</a:t>
            </a:r>
            <a:r>
              <a:rPr lang="vi-VN" sz="1800" dirty="0" smtClean="0">
                <a:latin typeface="Times New Roman" pitchFamily="18" charset="0"/>
                <a:cs typeface="Times New Roman" pitchFamily="18" charset="0"/>
              </a:rPr>
              <a:t> 5 </a:t>
            </a:r>
            <a:r>
              <a:rPr lang="vi-VN" sz="1800" dirty="0" err="1" smtClean="0">
                <a:latin typeface="Times New Roman" pitchFamily="18" charset="0"/>
                <a:cs typeface="Times New Roman" pitchFamily="18" charset="0"/>
              </a:rPr>
              <a:t>phép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tả</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Hãn</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Thổ</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Hạ</a:t>
            </a:r>
            <a:r>
              <a:rPr lang="vi-VN" sz="1800" dirty="0" smtClean="0">
                <a:latin typeface="Times New Roman" pitchFamily="18" charset="0"/>
                <a:cs typeface="Times New Roman" pitchFamily="18" charset="0"/>
              </a:rPr>
              <a:t> - Thanh – Tiêu. Hai</a:t>
            </a:r>
            <a:r>
              <a:rPr lang="en-US"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phép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bổ</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Ôn - </a:t>
            </a:r>
            <a:r>
              <a:rPr lang="vi-VN" sz="1800" dirty="0" err="1" smtClean="0">
                <a:latin typeface="Times New Roman" pitchFamily="18" charset="0"/>
                <a:cs typeface="Times New Roman" pitchFamily="18" charset="0"/>
              </a:rPr>
              <a:t>Bổ</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một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phép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Hòa</a:t>
            </a:r>
            <a:r>
              <a:rPr lang="en-US" sz="1800" dirty="0" smtClean="0">
                <a:latin typeface="Times New Roman" pitchFamily="18" charset="0"/>
                <a:cs typeface="Times New Roman" pitchFamily="18" charset="0"/>
              </a:rPr>
              <a:t>.</a:t>
            </a:r>
          </a:p>
          <a:p>
            <a:pPr marL="0" indent="0">
              <a:buNone/>
            </a:pPr>
            <a:r>
              <a:rPr lang="vi-VN" sz="1800" dirty="0" smtClean="0">
                <a:latin typeface="Times New Roman" pitchFamily="18" charset="0"/>
                <a:cs typeface="Times New Roman" pitchFamily="18" charset="0"/>
              </a:rPr>
              <a:t>3.4 </a:t>
            </a:r>
            <a:r>
              <a:rPr lang="vi-VN" sz="1800" dirty="0" err="1" smtClean="0">
                <a:latin typeface="Times New Roman" pitchFamily="18" charset="0"/>
                <a:cs typeface="Times New Roman" pitchFamily="18" charset="0"/>
              </a:rPr>
              <a:t>Thuốc</a:t>
            </a:r>
            <a:r>
              <a:rPr lang="vi-VN" sz="1800" dirty="0" smtClean="0">
                <a:latin typeface="Times New Roman" pitchFamily="18" charset="0"/>
                <a:cs typeface="Times New Roman" pitchFamily="18" charset="0"/>
              </a:rPr>
              <a:t> YHCT (</a:t>
            </a:r>
            <a:r>
              <a:rPr lang="vi-VN" sz="1800" dirty="0" err="1" smtClean="0">
                <a:latin typeface="Times New Roman" pitchFamily="18" charset="0"/>
                <a:cs typeface="Times New Roman" pitchFamily="18" charset="0"/>
              </a:rPr>
              <a:t>Tứ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khí</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Ngũ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 qui kinh </a:t>
            </a:r>
            <a:r>
              <a:rPr lang="vi-VN" sz="1800" dirty="0" err="1" smtClean="0">
                <a:latin typeface="Times New Roman" pitchFamily="18" charset="0"/>
                <a:cs typeface="Times New Roman" pitchFamily="18" charset="0"/>
              </a:rPr>
              <a:t>và</a:t>
            </a:r>
            <a:r>
              <a:rPr lang="vi-VN" sz="1800" dirty="0" smtClean="0">
                <a:latin typeface="Times New Roman" pitchFamily="18" charset="0"/>
                <a:cs typeface="Times New Roman" pitchFamily="18" charset="0"/>
              </a:rPr>
              <a:t> xu </a:t>
            </a:r>
            <a:r>
              <a:rPr lang="vi-VN" sz="1800" dirty="0" err="1" smtClean="0">
                <a:latin typeface="Times New Roman" pitchFamily="18" charset="0"/>
                <a:cs typeface="Times New Roman" pitchFamily="18" charset="0"/>
              </a:rPr>
              <a:t>hướng</a:t>
            </a:r>
            <a:r>
              <a:rPr lang="vi-VN" sz="1800" dirty="0" smtClean="0">
                <a:latin typeface="Times New Roman" pitchFamily="18" charset="0"/>
                <a:cs typeface="Times New Roman" pitchFamily="18" charset="0"/>
              </a:rPr>
              <a:t> Thăng, </a:t>
            </a:r>
            <a:r>
              <a:rPr lang="vi-VN" sz="1800" dirty="0" err="1" smtClean="0">
                <a:latin typeface="Times New Roman" pitchFamily="18" charset="0"/>
                <a:cs typeface="Times New Roman" pitchFamily="18" charset="0"/>
              </a:rPr>
              <a:t>giáng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phù</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trầm</a:t>
            </a:r>
            <a:r>
              <a:rPr lang="vi-VN" sz="1800" dirty="0" smtClean="0">
                <a:latin typeface="Times New Roman" pitchFamily="18" charset="0"/>
                <a:cs typeface="Times New Roman" pitchFamily="18" charset="0"/>
              </a:rPr>
              <a:t>)</a:t>
            </a:r>
          </a:p>
          <a:p>
            <a:pPr marL="0" indent="0">
              <a:buNone/>
            </a:pPr>
            <a:r>
              <a:rPr lang="vi-VN" sz="1800" dirty="0" smtClean="0">
                <a:latin typeface="Times New Roman" pitchFamily="18" charset="0"/>
                <a:cs typeface="Times New Roman" pitchFamily="18" charset="0"/>
              </a:rPr>
              <a:t>a .</a:t>
            </a:r>
            <a:r>
              <a:rPr lang="vi-VN" sz="1800" dirty="0" err="1" smtClean="0">
                <a:latin typeface="Times New Roman" pitchFamily="18" charset="0"/>
                <a:cs typeface="Times New Roman" pitchFamily="18" charset="0"/>
              </a:rPr>
              <a:t>Tứ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khí</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Để</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chỉ</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tính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chất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của</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thuốc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đó</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tính</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hàn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nhiệt</a:t>
            </a:r>
            <a:r>
              <a:rPr lang="vi-VN" sz="1800" dirty="0" smtClean="0">
                <a:latin typeface="Times New Roman" pitchFamily="18" charset="0"/>
                <a:cs typeface="Times New Roman" pitchFamily="18" charset="0"/>
              </a:rPr>
              <a:t> , ôn, lương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b. </a:t>
            </a:r>
            <a:r>
              <a:rPr lang="vi-VN" sz="1800" dirty="0" err="1" smtClean="0">
                <a:latin typeface="Times New Roman" pitchFamily="18" charset="0"/>
                <a:cs typeface="Times New Roman" pitchFamily="18" charset="0"/>
              </a:rPr>
              <a:t>Ngũ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Để</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chỉ</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mùi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của</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thuốc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ngũ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ứng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dụng</a:t>
            </a:r>
            <a:r>
              <a:rPr lang="vi-VN" sz="1800" dirty="0" smtClean="0">
                <a:latin typeface="Times New Roman" pitchFamily="18" charset="0"/>
                <a:cs typeface="Times New Roman" pitchFamily="18" charset="0"/>
              </a:rPr>
              <a:t> trong y </a:t>
            </a:r>
            <a:r>
              <a:rPr lang="vi-VN" sz="1800" dirty="0" err="1" smtClean="0">
                <a:latin typeface="Times New Roman" pitchFamily="18" charset="0"/>
                <a:cs typeface="Times New Roman" pitchFamily="18" charset="0"/>
              </a:rPr>
              <a:t>học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cổ</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truyền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với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những</a:t>
            </a:r>
            <a:endParaRPr lang="vi-VN" sz="1800" dirty="0" smtClean="0">
              <a:latin typeface="Times New Roman" pitchFamily="18" charset="0"/>
              <a:cs typeface="Times New Roman" pitchFamily="18" charset="0"/>
            </a:endParaRPr>
          </a:p>
          <a:p>
            <a:pPr marL="0" indent="0">
              <a:buNone/>
            </a:pPr>
            <a:r>
              <a:rPr lang="vi-VN" sz="1800" dirty="0" err="1" smtClean="0">
                <a:latin typeface="Times New Roman" pitchFamily="18" charset="0"/>
                <a:cs typeface="Times New Roman" pitchFamily="18" charset="0"/>
              </a:rPr>
              <a:t>thuốc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có</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cay – </a:t>
            </a:r>
            <a:r>
              <a:rPr lang="vi-VN" sz="1800" dirty="0" err="1" smtClean="0">
                <a:latin typeface="Times New Roman" pitchFamily="18" charset="0"/>
                <a:cs typeface="Times New Roman" pitchFamily="18" charset="0"/>
              </a:rPr>
              <a:t>ngọt</a:t>
            </a:r>
            <a:r>
              <a:rPr lang="vi-VN" sz="1800" dirty="0" smtClean="0">
                <a:latin typeface="Times New Roman" pitchFamily="18" charset="0"/>
                <a:cs typeface="Times New Roman" pitchFamily="18" charset="0"/>
              </a:rPr>
              <a:t> – chua – </a:t>
            </a:r>
            <a:r>
              <a:rPr lang="vi-VN" sz="1800" dirty="0" err="1" smtClean="0">
                <a:latin typeface="Times New Roman" pitchFamily="18" charset="0"/>
                <a:cs typeface="Times New Roman" pitchFamily="18" charset="0"/>
              </a:rPr>
              <a:t>đắng</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mặn</a:t>
            </a:r>
            <a:r>
              <a:rPr lang="vi-VN" sz="1800" dirty="0" smtClean="0">
                <a:latin typeface="Times New Roman" pitchFamily="18" charset="0"/>
                <a:cs typeface="Times New Roman" pitchFamily="18" charset="0"/>
              </a:rPr>
              <a:t> (5)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Quan </a:t>
            </a:r>
            <a:r>
              <a:rPr lang="vi-VN" sz="1800" dirty="0" err="1" smtClean="0">
                <a:latin typeface="Times New Roman" pitchFamily="18" charset="0"/>
                <a:cs typeface="Times New Roman" pitchFamily="18" charset="0"/>
              </a:rPr>
              <a:t>hệ</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giữa</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khí</a:t>
            </a:r>
            <a:r>
              <a:rPr lang="vi-VN" sz="1800" dirty="0" smtClean="0">
                <a:latin typeface="Times New Roman" pitchFamily="18" charset="0"/>
                <a:cs typeface="Times New Roman" pitchFamily="18" charset="0"/>
              </a:rPr>
              <a:t> và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a:t>
            </a:r>
          </a:p>
          <a:p>
            <a:pPr marL="0" indent="0">
              <a:buNone/>
            </a:pPr>
            <a:r>
              <a:rPr lang="vi-VN" sz="1800" dirty="0" err="1" smtClean="0">
                <a:latin typeface="Times New Roman" pitchFamily="18" charset="0"/>
                <a:cs typeface="Times New Roman" pitchFamily="18" charset="0"/>
              </a:rPr>
              <a:t>Khí</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và</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kết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hợp</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với</a:t>
            </a:r>
            <a:r>
              <a:rPr lang="vi-VN" sz="1800" dirty="0" smtClean="0">
                <a:latin typeface="Times New Roman" pitchFamily="18" charset="0"/>
                <a:cs typeface="Times New Roman" pitchFamily="18" charset="0"/>
              </a:rPr>
              <a:t> nhau </a:t>
            </a:r>
            <a:r>
              <a:rPr lang="vi-VN" sz="1800" dirty="0" err="1" smtClean="0">
                <a:latin typeface="Times New Roman" pitchFamily="18" charset="0"/>
                <a:cs typeface="Times New Roman" pitchFamily="18" charset="0"/>
              </a:rPr>
              <a:t>thành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tính</a:t>
            </a:r>
            <a:r>
              <a:rPr lang="vi-VN" sz="1800" dirty="0" smtClean="0">
                <a:latin typeface="Times New Roman" pitchFamily="18" charset="0"/>
                <a:cs typeface="Times New Roman" pitchFamily="18" charset="0"/>
              </a:rPr>
              <a:t> năng </a:t>
            </a:r>
            <a:r>
              <a:rPr lang="vi-VN" sz="1800" dirty="0" err="1" smtClean="0">
                <a:latin typeface="Times New Roman" pitchFamily="18" charset="0"/>
                <a:cs typeface="Times New Roman" pitchFamily="18" charset="0"/>
              </a:rPr>
              <a:t>thuốc</a:t>
            </a:r>
            <a:r>
              <a:rPr lang="vi-VN" sz="1800" dirty="0" smtClean="0">
                <a:latin typeface="Times New Roman" pitchFamily="18" charset="0"/>
                <a:cs typeface="Times New Roman" pitchFamily="18" charset="0"/>
              </a:rPr>
              <a:t>, không </a:t>
            </a:r>
            <a:r>
              <a:rPr lang="vi-VN" sz="1800" dirty="0" err="1" smtClean="0">
                <a:latin typeface="Times New Roman" pitchFamily="18" charset="0"/>
                <a:cs typeface="Times New Roman" pitchFamily="18" charset="0"/>
              </a:rPr>
              <a:t>thể</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tách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rời</a:t>
            </a:r>
            <a:r>
              <a:rPr lang="vi-VN" sz="1800" dirty="0" smtClean="0">
                <a:latin typeface="Times New Roman" pitchFamily="18" charset="0"/>
                <a:cs typeface="Times New Roman" pitchFamily="18" charset="0"/>
              </a:rPr>
              <a:t> ra </a:t>
            </a:r>
            <a:r>
              <a:rPr lang="vi-VN" sz="1800" dirty="0" err="1" smtClean="0">
                <a:latin typeface="Times New Roman" pitchFamily="18" charset="0"/>
                <a:cs typeface="Times New Roman" pitchFamily="18" charset="0"/>
              </a:rPr>
              <a:t>được</a:t>
            </a:r>
            <a:r>
              <a:rPr lang="vi-VN" sz="1800" dirty="0" smtClean="0">
                <a:latin typeface="Times New Roman" pitchFamily="18" charset="0"/>
                <a:cs typeface="Times New Roman" pitchFamily="18" charset="0"/>
              </a:rPr>
              <a:t>.</a:t>
            </a:r>
          </a:p>
          <a:p>
            <a:pPr marL="0" indent="0">
              <a:buNone/>
            </a:pPr>
            <a:r>
              <a:rPr lang="vi-VN" sz="1800" dirty="0" err="1" smtClean="0">
                <a:latin typeface="Times New Roman" pitchFamily="18" charset="0"/>
                <a:cs typeface="Times New Roman" pitchFamily="18" charset="0"/>
              </a:rPr>
              <a:t>Có</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những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thứ</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thuốc</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một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khí</a:t>
            </a:r>
            <a:r>
              <a:rPr lang="vi-VN" sz="1800" dirty="0" smtClean="0">
                <a:latin typeface="Times New Roman" pitchFamily="18" charset="0"/>
                <a:cs typeface="Times New Roman" pitchFamily="18" charset="0"/>
              </a:rPr>
              <a:t> nhưng kiêm </a:t>
            </a:r>
            <a:r>
              <a:rPr lang="vi-VN" sz="1800" dirty="0" err="1" smtClean="0">
                <a:latin typeface="Times New Roman" pitchFamily="18" charset="0"/>
                <a:cs typeface="Times New Roman" pitchFamily="18" charset="0"/>
              </a:rPr>
              <a:t>mấy</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như </a:t>
            </a:r>
            <a:r>
              <a:rPr lang="vi-VN" sz="1800" dirty="0" err="1" smtClean="0">
                <a:latin typeface="Times New Roman" pitchFamily="18" charset="0"/>
                <a:cs typeface="Times New Roman" pitchFamily="18" charset="0"/>
              </a:rPr>
              <a:t>Quế</a:t>
            </a:r>
            <a:r>
              <a:rPr lang="vi-VN" sz="1800" dirty="0" smtClean="0">
                <a:latin typeface="Times New Roman" pitchFamily="18" charset="0"/>
                <a:cs typeface="Times New Roman" pitchFamily="18" charset="0"/>
              </a:rPr>
              <a:t> chi </a:t>
            </a:r>
            <a:r>
              <a:rPr lang="vi-VN" sz="1800" dirty="0" err="1" smtClean="0">
                <a:latin typeface="Times New Roman" pitchFamily="18" charset="0"/>
                <a:cs typeface="Times New Roman" pitchFamily="18" charset="0"/>
              </a:rPr>
              <a:t>tính</a:t>
            </a:r>
            <a:r>
              <a:rPr lang="vi-VN" sz="1800" dirty="0" smtClean="0">
                <a:latin typeface="Times New Roman" pitchFamily="18" charset="0"/>
                <a:cs typeface="Times New Roman" pitchFamily="18" charset="0"/>
              </a:rPr>
              <a:t> ôn nhưng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ngọt</a:t>
            </a:r>
            <a:r>
              <a:rPr lang="vi-VN" sz="1800" dirty="0" smtClean="0">
                <a:latin typeface="Times New Roman" pitchFamily="18" charset="0"/>
                <a:cs typeface="Times New Roman" pitchFamily="18" charset="0"/>
              </a:rPr>
              <a:t>, cay;</a:t>
            </a:r>
          </a:p>
          <a:p>
            <a:pPr marL="0" indent="0">
              <a:buNone/>
            </a:pPr>
            <a:r>
              <a:rPr lang="vi-VN" sz="1800" dirty="0" smtClean="0">
                <a:latin typeface="Times New Roman" pitchFamily="18" charset="0"/>
                <a:cs typeface="Times New Roman" pitchFamily="18" charset="0"/>
              </a:rPr>
              <a:t>Sinh </a:t>
            </a:r>
            <a:r>
              <a:rPr lang="vi-VN" sz="1800" dirty="0" err="1" smtClean="0">
                <a:latin typeface="Times New Roman" pitchFamily="18" charset="0"/>
                <a:cs typeface="Times New Roman" pitchFamily="18" charset="0"/>
              </a:rPr>
              <a:t>địa</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tính</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lạnh</a:t>
            </a:r>
            <a:r>
              <a:rPr lang="vi-VN" sz="1800" dirty="0" smtClean="0">
                <a:latin typeface="Times New Roman" pitchFamily="18" charset="0"/>
                <a:cs typeface="Times New Roman" pitchFamily="18" charset="0"/>
              </a:rPr>
              <a:t> nhưng </a:t>
            </a:r>
            <a:r>
              <a:rPr lang="vi-VN" sz="1800" dirty="0" err="1" smtClean="0">
                <a:latin typeface="Times New Roman" pitchFamily="18" charset="0"/>
                <a:cs typeface="Times New Roman" pitchFamily="18" charset="0"/>
              </a:rPr>
              <a:t>vị</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đắng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ngọt</a:t>
            </a:r>
            <a:r>
              <a:rPr lang="vi-VN" sz="18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c. Thăng </a:t>
            </a:r>
            <a:r>
              <a:rPr lang="vi-VN" sz="1800" dirty="0" err="1" smtClean="0">
                <a:latin typeface="Times New Roman" pitchFamily="18" charset="0"/>
                <a:cs typeface="Times New Roman" pitchFamily="18" charset="0"/>
              </a:rPr>
              <a:t>giáng</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phù</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trầm</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Thăng : đi lên như nôn </a:t>
            </a:r>
            <a:r>
              <a:rPr lang="vi-VN" sz="1800" dirty="0" err="1" smtClean="0">
                <a:latin typeface="Times New Roman" pitchFamily="18" charset="0"/>
                <a:cs typeface="Times New Roman" pitchFamily="18" charset="0"/>
              </a:rPr>
              <a:t>mữa</a:t>
            </a:r>
            <a:r>
              <a:rPr lang="vi-VN" sz="1800" dirty="0" smtClean="0">
                <a:latin typeface="Times New Roman" pitchFamily="18" charset="0"/>
                <a:cs typeface="Times New Roman" pitchFamily="18" charset="0"/>
              </a:rPr>
              <a:t>, ợ, </a:t>
            </a:r>
            <a:r>
              <a:rPr lang="vi-VN" sz="1800" dirty="0" err="1" smtClean="0">
                <a:latin typeface="Times New Roman" pitchFamily="18" charset="0"/>
                <a:cs typeface="Times New Roman" pitchFamily="18" charset="0"/>
              </a:rPr>
              <a:t>nấc</a:t>
            </a:r>
            <a:r>
              <a:rPr lang="vi-VN" sz="1800" dirty="0" smtClean="0">
                <a:latin typeface="Times New Roman" pitchFamily="18" charset="0"/>
                <a:cs typeface="Times New Roman" pitchFamily="18" charset="0"/>
              </a:rPr>
              <a:t>, hen </a:t>
            </a:r>
            <a:r>
              <a:rPr lang="vi-VN" sz="1800" dirty="0" err="1" smtClean="0">
                <a:latin typeface="Times New Roman" pitchFamily="18" charset="0"/>
                <a:cs typeface="Times New Roman" pitchFamily="18" charset="0"/>
              </a:rPr>
              <a:t>suyễn</a:t>
            </a:r>
            <a:r>
              <a:rPr lang="vi-VN" sz="1800" dirty="0" smtClean="0">
                <a:latin typeface="Times New Roman" pitchFamily="18" charset="0"/>
                <a:cs typeface="Times New Roman" pitchFamily="18" charset="0"/>
              </a:rPr>
              <a:t>.</a:t>
            </a:r>
          </a:p>
          <a:p>
            <a:pPr marL="0" indent="0">
              <a:buNone/>
            </a:pP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Giáng</a:t>
            </a:r>
            <a:r>
              <a:rPr lang="vi-VN" sz="1800" dirty="0" smtClean="0">
                <a:latin typeface="Times New Roman" pitchFamily="18" charset="0"/>
                <a:cs typeface="Times New Roman" pitchFamily="18" charset="0"/>
              </a:rPr>
              <a:t> : đi </a:t>
            </a:r>
            <a:r>
              <a:rPr lang="vi-VN" sz="1800" dirty="0" err="1" smtClean="0">
                <a:latin typeface="Times New Roman" pitchFamily="18" charset="0"/>
                <a:cs typeface="Times New Roman" pitchFamily="18" charset="0"/>
              </a:rPr>
              <a:t>xuống</a:t>
            </a:r>
            <a:r>
              <a:rPr lang="vi-VN" sz="1800" dirty="0" smtClean="0">
                <a:latin typeface="Times New Roman" pitchFamily="18" charset="0"/>
                <a:cs typeface="Times New Roman" pitchFamily="18" charset="0"/>
              </a:rPr>
              <a:t> như tiêu </a:t>
            </a:r>
            <a:r>
              <a:rPr lang="vi-VN" sz="1800" dirty="0" err="1" smtClean="0">
                <a:latin typeface="Times New Roman" pitchFamily="18" charset="0"/>
                <a:cs typeface="Times New Roman" pitchFamily="18" charset="0"/>
              </a:rPr>
              <a:t>chảy</a:t>
            </a:r>
            <a:r>
              <a:rPr lang="vi-VN" sz="1800" dirty="0" smtClean="0">
                <a:latin typeface="Times New Roman" pitchFamily="18" charset="0"/>
                <a:cs typeface="Times New Roman" pitchFamily="18" charset="0"/>
              </a:rPr>
              <a:t>, băng </a:t>
            </a:r>
            <a:r>
              <a:rPr lang="vi-VN" sz="1800" dirty="0" err="1" smtClean="0">
                <a:latin typeface="Times New Roman" pitchFamily="18" charset="0"/>
                <a:cs typeface="Times New Roman" pitchFamily="18" charset="0"/>
              </a:rPr>
              <a:t>huyết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lòi</a:t>
            </a:r>
            <a:r>
              <a:rPr lang="vi-VN" sz="1800" dirty="0" smtClean="0">
                <a:latin typeface="Times New Roman" pitchFamily="18" charset="0"/>
                <a:cs typeface="Times New Roman" pitchFamily="18" charset="0"/>
              </a:rPr>
              <a:t> dom.. .</a:t>
            </a:r>
          </a:p>
          <a:p>
            <a:pPr marL="0" indent="0">
              <a:buNone/>
            </a:pP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Phù</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nổi</a:t>
            </a:r>
            <a:r>
              <a:rPr lang="vi-VN" sz="1800" dirty="0" smtClean="0">
                <a:latin typeface="Times New Roman" pitchFamily="18" charset="0"/>
                <a:cs typeface="Times New Roman" pitchFamily="18" charset="0"/>
              </a:rPr>
              <a:t> lên, đi ra như </a:t>
            </a:r>
            <a:r>
              <a:rPr lang="vi-VN" sz="1800" dirty="0" err="1" smtClean="0">
                <a:latin typeface="Times New Roman" pitchFamily="18" charset="0"/>
                <a:cs typeface="Times New Roman" pitchFamily="18" charset="0"/>
              </a:rPr>
              <a:t>phát</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sốt</a:t>
            </a:r>
            <a:r>
              <a:rPr lang="vi-VN" sz="1800" dirty="0" smtClean="0">
                <a:latin typeface="Times New Roman" pitchFamily="18" charset="0"/>
                <a:cs typeface="Times New Roman" pitchFamily="18" charset="0"/>
              </a:rPr>
              <a:t> do </a:t>
            </a:r>
            <a:r>
              <a:rPr lang="vi-VN" sz="1800" dirty="0" err="1" smtClean="0">
                <a:latin typeface="Times New Roman" pitchFamily="18" charset="0"/>
                <a:cs typeface="Times New Roman" pitchFamily="18" charset="0"/>
              </a:rPr>
              <a:t>khí</a:t>
            </a:r>
            <a:r>
              <a:rPr lang="vi-VN" sz="1800" dirty="0" smtClean="0">
                <a:latin typeface="Times New Roman" pitchFamily="18" charset="0"/>
                <a:cs typeface="Times New Roman" pitchFamily="18" charset="0"/>
              </a:rPr>
              <a:t> dương vương, ra </a:t>
            </a:r>
            <a:r>
              <a:rPr lang="vi-VN" sz="1800" dirty="0" err="1" smtClean="0">
                <a:latin typeface="Times New Roman" pitchFamily="18" charset="0"/>
                <a:cs typeface="Times New Roman" pitchFamily="18" charset="0"/>
              </a:rPr>
              <a:t>mồ</a:t>
            </a:r>
            <a:r>
              <a:rPr lang="vi-VN" sz="1800" dirty="0" smtClean="0">
                <a:latin typeface="Times New Roman" pitchFamily="18" charset="0"/>
                <a:cs typeface="Times New Roman" pitchFamily="18" charset="0"/>
              </a:rPr>
              <a:t> hôi .</a:t>
            </a:r>
          </a:p>
          <a:p>
            <a:pPr marL="0" indent="0">
              <a:buNone/>
            </a:pP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Trầm</a:t>
            </a:r>
            <a:r>
              <a:rPr lang="vi-VN" sz="1800" dirty="0" smtClean="0">
                <a:latin typeface="Times New Roman" pitchFamily="18" charset="0"/>
                <a:cs typeface="Times New Roman" pitchFamily="18" charset="0"/>
              </a:rPr>
              <a:t> : </a:t>
            </a:r>
            <a:r>
              <a:rPr lang="vi-VN" sz="1800" dirty="0" err="1" smtClean="0">
                <a:latin typeface="Times New Roman" pitchFamily="18" charset="0"/>
                <a:cs typeface="Times New Roman" pitchFamily="18" charset="0"/>
              </a:rPr>
              <a:t>lặn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vào</a:t>
            </a:r>
            <a:r>
              <a:rPr lang="vi-VN" sz="1800" dirty="0" smtClean="0">
                <a:latin typeface="Times New Roman" pitchFamily="18" charset="0"/>
                <a:cs typeface="Times New Roman" pitchFamily="18" charset="0"/>
              </a:rPr>
              <a:t>, đi </a:t>
            </a:r>
            <a:r>
              <a:rPr lang="vi-VN" sz="1800" dirty="0" err="1" smtClean="0">
                <a:latin typeface="Times New Roman" pitchFamily="18" charset="0"/>
                <a:cs typeface="Times New Roman" pitchFamily="18" charset="0"/>
              </a:rPr>
              <a:t>vào</a:t>
            </a:r>
            <a:r>
              <a:rPr lang="vi-VN" sz="1800" dirty="0" smtClean="0">
                <a:latin typeface="Times New Roman" pitchFamily="18" charset="0"/>
                <a:cs typeface="Times New Roman" pitchFamily="18" charset="0"/>
              </a:rPr>
              <a:t> như </a:t>
            </a:r>
            <a:r>
              <a:rPr lang="vi-VN" sz="1800" dirty="0" err="1" smtClean="0">
                <a:latin typeface="Times New Roman" pitchFamily="18" charset="0"/>
                <a:cs typeface="Times New Roman" pitchFamily="18" charset="0"/>
              </a:rPr>
              <a:t>đầy</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trướng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bụng</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đại</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tiện</a:t>
            </a:r>
            <a:r>
              <a:rPr lang="vi-VN" sz="1800" dirty="0" smtClean="0">
                <a:latin typeface="Times New Roman" pitchFamily="18" charset="0"/>
                <a:cs typeface="Times New Roman" pitchFamily="18" charset="0"/>
              </a:rPr>
              <a:t> </a:t>
            </a:r>
            <a:r>
              <a:rPr lang="vi-VN" sz="1800" dirty="0" err="1" smtClean="0">
                <a:latin typeface="Times New Roman" pitchFamily="18" charset="0"/>
                <a:cs typeface="Times New Roman" pitchFamily="18" charset="0"/>
              </a:rPr>
              <a:t>bí</a:t>
            </a:r>
            <a:r>
              <a:rPr lang="vi-VN" sz="1800" dirty="0" smtClean="0">
                <a:latin typeface="Times New Roman" pitchFamily="18" charset="0"/>
                <a:cs typeface="Times New Roman" pitchFamily="18" charset="0"/>
              </a:rPr>
              <a:t>.</a:t>
            </a:r>
          </a:p>
          <a:p>
            <a:pPr marL="0" indent="0">
              <a:buNone/>
            </a:pP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47275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noAutofit/>
          </a:bodyPr>
          <a:lstStyle/>
          <a:p>
            <a:pPr marL="0" indent="0">
              <a:buNone/>
            </a:pPr>
            <a:r>
              <a:rPr lang="vi-VN" sz="1800" dirty="0">
                <a:latin typeface="+mj-lt"/>
              </a:rPr>
              <a:t>3.5 Các tươ</a:t>
            </a:r>
            <a:r>
              <a:rPr lang="en-US" sz="1800" dirty="0">
                <a:latin typeface="+mj-lt"/>
              </a:rPr>
              <a:t>:</a:t>
            </a:r>
            <a:r>
              <a:rPr lang="vi-VN" sz="1800" dirty="0">
                <a:latin typeface="+mj-lt"/>
              </a:rPr>
              <a:t>ng tác – phối ngũ của thuốc YHCT</a:t>
            </a:r>
            <a:r>
              <a:rPr lang="en-US" sz="1800" dirty="0">
                <a:latin typeface="+mj-lt"/>
              </a:rPr>
              <a:t>:</a:t>
            </a:r>
          </a:p>
          <a:p>
            <a:pPr>
              <a:buFontTx/>
              <a:buChar char="-"/>
            </a:pPr>
            <a:r>
              <a:rPr lang="en-US" sz="1800" dirty="0" err="1">
                <a:latin typeface="+mj-lt"/>
              </a:rPr>
              <a:t>Phối</a:t>
            </a:r>
            <a:r>
              <a:rPr lang="en-US" sz="1800" dirty="0">
                <a:latin typeface="+mj-lt"/>
              </a:rPr>
              <a:t> </a:t>
            </a:r>
            <a:r>
              <a:rPr lang="en-US" sz="1800" dirty="0" err="1">
                <a:latin typeface="+mj-lt"/>
              </a:rPr>
              <a:t>ngũ</a:t>
            </a:r>
            <a:r>
              <a:rPr lang="en-US" sz="1800" dirty="0">
                <a:latin typeface="+mj-lt"/>
              </a:rPr>
              <a:t> là </a:t>
            </a:r>
            <a:r>
              <a:rPr lang="en-US" sz="1800" dirty="0" err="1">
                <a:latin typeface="+mj-lt"/>
              </a:rPr>
              <a:t>việc</a:t>
            </a:r>
            <a:r>
              <a:rPr lang="en-US" sz="1800" dirty="0">
                <a:latin typeface="+mj-lt"/>
              </a:rPr>
              <a:t> </a:t>
            </a:r>
            <a:r>
              <a:rPr lang="en-US" sz="1800" dirty="0" err="1">
                <a:latin typeface="+mj-lt"/>
              </a:rPr>
              <a:t>sử</a:t>
            </a:r>
            <a:r>
              <a:rPr lang="en-US" sz="1800" dirty="0">
                <a:latin typeface="+mj-lt"/>
              </a:rPr>
              <a:t> </a:t>
            </a:r>
            <a:r>
              <a:rPr lang="en-US" sz="1800" dirty="0" err="1">
                <a:latin typeface="+mj-lt"/>
              </a:rPr>
              <a:t>dụng</a:t>
            </a:r>
            <a:r>
              <a:rPr lang="en-US" sz="1800" dirty="0">
                <a:latin typeface="+mj-lt"/>
              </a:rPr>
              <a:t> </a:t>
            </a:r>
            <a:r>
              <a:rPr lang="en-US" sz="1800" dirty="0" err="1">
                <a:latin typeface="+mj-lt"/>
              </a:rPr>
              <a:t>hai</a:t>
            </a:r>
            <a:r>
              <a:rPr lang="en-US" sz="1800" dirty="0">
                <a:latin typeface="+mj-lt"/>
              </a:rPr>
              <a:t> </a:t>
            </a:r>
            <a:r>
              <a:rPr lang="en-US" sz="1800" dirty="0" err="1">
                <a:latin typeface="+mj-lt"/>
              </a:rPr>
              <a:t>vị</a:t>
            </a:r>
            <a:r>
              <a:rPr lang="en-US" sz="1800" dirty="0">
                <a:latin typeface="+mj-lt"/>
              </a:rPr>
              <a:t> </a:t>
            </a:r>
            <a:r>
              <a:rPr lang="en-US" sz="1800" dirty="0" err="1">
                <a:latin typeface="+mj-lt"/>
              </a:rPr>
              <a:t>thuốc</a:t>
            </a:r>
            <a:r>
              <a:rPr lang="en-US" sz="1800" dirty="0">
                <a:latin typeface="+mj-lt"/>
              </a:rPr>
              <a:t> </a:t>
            </a:r>
            <a:r>
              <a:rPr lang="en-US" sz="1800" dirty="0" err="1">
                <a:latin typeface="+mj-lt"/>
              </a:rPr>
              <a:t>trở</a:t>
            </a:r>
            <a:r>
              <a:rPr lang="en-US" sz="1800" dirty="0">
                <a:latin typeface="+mj-lt"/>
              </a:rPr>
              <a:t> </a:t>
            </a:r>
            <a:r>
              <a:rPr lang="en-US" sz="1800" dirty="0" err="1">
                <a:latin typeface="+mj-lt"/>
              </a:rPr>
              <a:t>lên</a:t>
            </a:r>
            <a:r>
              <a:rPr lang="en-US" sz="1800" dirty="0">
                <a:latin typeface="+mj-lt"/>
              </a:rPr>
              <a:t>, </a:t>
            </a:r>
            <a:r>
              <a:rPr lang="en-US" sz="1800" dirty="0" err="1">
                <a:latin typeface="+mj-lt"/>
              </a:rPr>
              <a:t>để</a:t>
            </a:r>
            <a:r>
              <a:rPr lang="en-US" sz="1800" dirty="0">
                <a:latin typeface="+mj-lt"/>
              </a:rPr>
              <a:t> </a:t>
            </a:r>
            <a:r>
              <a:rPr lang="en-US" sz="1800" dirty="0" err="1">
                <a:latin typeface="+mj-lt"/>
              </a:rPr>
              <a:t>phát</a:t>
            </a:r>
            <a:r>
              <a:rPr lang="en-US" sz="1800" dirty="0">
                <a:latin typeface="+mj-lt"/>
              </a:rPr>
              <a:t> </a:t>
            </a:r>
            <a:r>
              <a:rPr lang="en-US" sz="1800" dirty="0" err="1">
                <a:latin typeface="+mj-lt"/>
              </a:rPr>
              <a:t>huy</a:t>
            </a:r>
            <a:r>
              <a:rPr lang="en-US" sz="1800" dirty="0">
                <a:latin typeface="+mj-lt"/>
              </a:rPr>
              <a:t> </a:t>
            </a:r>
            <a:r>
              <a:rPr lang="en-US" sz="1800" dirty="0" err="1">
                <a:latin typeface="+mj-lt"/>
              </a:rPr>
              <a:t>hiệu</a:t>
            </a:r>
            <a:r>
              <a:rPr lang="en-US" sz="1800" dirty="0">
                <a:latin typeface="+mj-lt"/>
              </a:rPr>
              <a:t> </a:t>
            </a:r>
            <a:r>
              <a:rPr lang="en-US" sz="1800" dirty="0" err="1">
                <a:latin typeface="+mj-lt"/>
              </a:rPr>
              <a:t>lực</a:t>
            </a:r>
            <a:r>
              <a:rPr lang="en-US" sz="1800" dirty="0">
                <a:latin typeface="+mj-lt"/>
              </a:rPr>
              <a:t> </a:t>
            </a:r>
            <a:r>
              <a:rPr lang="en-US" sz="1800" dirty="0" err="1">
                <a:latin typeface="+mj-lt"/>
              </a:rPr>
              <a:t>chữa</a:t>
            </a:r>
            <a:r>
              <a:rPr lang="en-US" sz="1800" dirty="0">
                <a:latin typeface="+mj-lt"/>
              </a:rPr>
              <a:t> </a:t>
            </a:r>
            <a:r>
              <a:rPr lang="en-US" sz="1800" dirty="0" err="1">
                <a:latin typeface="+mj-lt"/>
              </a:rPr>
              <a:t>bệnh</a:t>
            </a:r>
            <a:r>
              <a:rPr lang="en-US" sz="1800" dirty="0">
                <a:latin typeface="+mj-lt"/>
              </a:rPr>
              <a:t>, </a:t>
            </a:r>
            <a:r>
              <a:rPr lang="en-US" sz="1800" dirty="0" err="1">
                <a:latin typeface="+mj-lt"/>
              </a:rPr>
              <a:t>hạn</a:t>
            </a:r>
            <a:r>
              <a:rPr lang="en-US" sz="1800" dirty="0">
                <a:latin typeface="+mj-lt"/>
              </a:rPr>
              <a:t> </a:t>
            </a:r>
            <a:r>
              <a:rPr lang="en-US" sz="1800" dirty="0" err="1">
                <a:latin typeface="+mj-lt"/>
              </a:rPr>
              <a:t>chế</a:t>
            </a:r>
            <a:r>
              <a:rPr lang="en-US" sz="1800" dirty="0">
                <a:latin typeface="+mj-lt"/>
              </a:rPr>
              <a:t> </a:t>
            </a:r>
            <a:r>
              <a:rPr lang="en-US" sz="1800" dirty="0" err="1">
                <a:latin typeface="+mj-lt"/>
              </a:rPr>
              <a:t>tác</a:t>
            </a:r>
            <a:r>
              <a:rPr lang="en-US" sz="1800" dirty="0">
                <a:latin typeface="+mj-lt"/>
              </a:rPr>
              <a:t> </a:t>
            </a:r>
            <a:r>
              <a:rPr lang="en-US" sz="1800" dirty="0" err="1">
                <a:latin typeface="+mj-lt"/>
              </a:rPr>
              <a:t>dụng</a:t>
            </a:r>
            <a:r>
              <a:rPr lang="en-US" sz="1800" dirty="0">
                <a:latin typeface="+mj-lt"/>
              </a:rPr>
              <a:t> </a:t>
            </a:r>
            <a:r>
              <a:rPr lang="en-US" sz="1800" dirty="0" err="1">
                <a:latin typeface="+mj-lt"/>
              </a:rPr>
              <a:t>xấu</a:t>
            </a:r>
            <a:r>
              <a:rPr lang="en-US" sz="1800" dirty="0">
                <a:latin typeface="+mj-lt"/>
              </a:rPr>
              <a:t> </a:t>
            </a:r>
            <a:r>
              <a:rPr lang="en-US" sz="1800" dirty="0" err="1">
                <a:latin typeface="+mj-lt"/>
              </a:rPr>
              <a:t>của</a:t>
            </a:r>
            <a:r>
              <a:rPr lang="en-US" sz="1800" dirty="0">
                <a:latin typeface="+mj-lt"/>
              </a:rPr>
              <a:t> </a:t>
            </a:r>
            <a:r>
              <a:rPr lang="en-US" sz="1800" dirty="0" err="1">
                <a:latin typeface="+mj-lt"/>
              </a:rPr>
              <a:t>vị</a:t>
            </a:r>
            <a:r>
              <a:rPr lang="en-US" sz="1800" dirty="0">
                <a:latin typeface="+mj-lt"/>
              </a:rPr>
              <a:t> </a:t>
            </a:r>
            <a:r>
              <a:rPr lang="en-US" sz="1800" dirty="0" err="1">
                <a:latin typeface="+mj-lt"/>
              </a:rPr>
              <a:t>thuốc</a:t>
            </a:r>
            <a:endParaRPr lang="en-US" sz="1800" dirty="0">
              <a:latin typeface="+mj-lt"/>
            </a:endParaRPr>
          </a:p>
          <a:p>
            <a:pPr>
              <a:buFontTx/>
              <a:buChar char="-"/>
            </a:pPr>
            <a:r>
              <a:rPr lang="en-US" sz="1800" dirty="0" err="1">
                <a:latin typeface="+mj-lt"/>
              </a:rPr>
              <a:t>Gồm</a:t>
            </a:r>
            <a:r>
              <a:rPr lang="en-US" sz="1800" dirty="0">
                <a:latin typeface="+mj-lt"/>
              </a:rPr>
              <a:t> </a:t>
            </a:r>
            <a:r>
              <a:rPr lang="en-US" sz="1800" dirty="0" err="1">
                <a:latin typeface="+mj-lt"/>
              </a:rPr>
              <a:t>các</a:t>
            </a:r>
            <a:r>
              <a:rPr lang="en-US" sz="1800" dirty="0">
                <a:latin typeface="+mj-lt"/>
              </a:rPr>
              <a:t> </a:t>
            </a:r>
            <a:r>
              <a:rPr lang="en-US" sz="1800" dirty="0" err="1">
                <a:latin typeface="+mj-lt"/>
              </a:rPr>
              <a:t>loại</a:t>
            </a:r>
            <a:r>
              <a:rPr lang="en-US" sz="1800" dirty="0">
                <a:latin typeface="+mj-lt"/>
              </a:rPr>
              <a:t>: </a:t>
            </a:r>
          </a:p>
          <a:p>
            <a:pPr marL="0" indent="0">
              <a:buNone/>
            </a:pPr>
            <a:r>
              <a:rPr lang="en-US" sz="1800" dirty="0">
                <a:latin typeface="+mj-lt"/>
              </a:rPr>
              <a:t>+ </a:t>
            </a:r>
            <a:r>
              <a:rPr lang="vi-VN" sz="1800" dirty="0">
                <a:latin typeface="+mj-lt"/>
              </a:rPr>
              <a:t>Tương tu</a:t>
            </a:r>
            <a:r>
              <a:rPr lang="en-US" sz="1800" dirty="0">
                <a:latin typeface="+mj-lt"/>
              </a:rPr>
              <a:t>: </a:t>
            </a:r>
            <a:r>
              <a:rPr lang="vi-VN" sz="1800" dirty="0">
                <a:latin typeface="+mj-lt"/>
              </a:rPr>
              <a:t>Công dụng</a:t>
            </a:r>
            <a:r>
              <a:rPr lang="en-US" sz="1800" dirty="0">
                <a:latin typeface="+mj-lt"/>
              </a:rPr>
              <a:t> </a:t>
            </a:r>
            <a:r>
              <a:rPr lang="vi-VN" sz="1800" dirty="0">
                <a:latin typeface="+mj-lt"/>
              </a:rPr>
              <a:t>giống nhau khi dùng chung làm tăng cường công dụng của nhau</a:t>
            </a:r>
            <a:endParaRPr lang="en-US" sz="1800" dirty="0">
              <a:latin typeface="+mj-lt"/>
            </a:endParaRPr>
          </a:p>
          <a:p>
            <a:pPr marL="0" indent="0">
              <a:buNone/>
            </a:pPr>
            <a:r>
              <a:rPr lang="en-US" sz="1800" dirty="0">
                <a:latin typeface="+mj-lt"/>
              </a:rPr>
              <a:t>+ </a:t>
            </a:r>
            <a:r>
              <a:rPr lang="vi-VN" sz="1800" dirty="0">
                <a:latin typeface="+mj-lt"/>
              </a:rPr>
              <a:t>Tương sử</a:t>
            </a:r>
            <a:r>
              <a:rPr lang="en-US" sz="1800" dirty="0">
                <a:latin typeface="+mj-lt"/>
              </a:rPr>
              <a:t>: </a:t>
            </a:r>
            <a:r>
              <a:rPr lang="en-US" sz="1800" dirty="0" err="1">
                <a:latin typeface="+mj-lt"/>
              </a:rPr>
              <a:t>một</a:t>
            </a:r>
            <a:r>
              <a:rPr lang="en-US" sz="1800" dirty="0">
                <a:latin typeface="+mj-lt"/>
              </a:rPr>
              <a:t> </a:t>
            </a:r>
            <a:r>
              <a:rPr lang="en-US" sz="1800" dirty="0" err="1">
                <a:latin typeface="+mj-lt"/>
              </a:rPr>
              <a:t>thứ</a:t>
            </a:r>
            <a:r>
              <a:rPr lang="en-US" sz="1800" dirty="0">
                <a:latin typeface="+mj-lt"/>
              </a:rPr>
              <a:t> </a:t>
            </a:r>
            <a:r>
              <a:rPr lang="en-US" sz="1800" dirty="0" err="1">
                <a:latin typeface="+mj-lt"/>
              </a:rPr>
              <a:t>là</a:t>
            </a:r>
            <a:r>
              <a:rPr lang="en-US" sz="1800" dirty="0">
                <a:latin typeface="+mj-lt"/>
              </a:rPr>
              <a:t> </a:t>
            </a:r>
            <a:r>
              <a:rPr lang="en-US" sz="1800" dirty="0" err="1">
                <a:latin typeface="+mj-lt"/>
              </a:rPr>
              <a:t>chính</a:t>
            </a:r>
            <a:r>
              <a:rPr lang="en-US" sz="1800" dirty="0">
                <a:latin typeface="+mj-lt"/>
              </a:rPr>
              <a:t> </a:t>
            </a:r>
            <a:r>
              <a:rPr lang="en-US" sz="1800" dirty="0" err="1">
                <a:latin typeface="+mj-lt"/>
              </a:rPr>
              <a:t>một</a:t>
            </a:r>
            <a:r>
              <a:rPr lang="en-US" sz="1800" dirty="0">
                <a:latin typeface="+mj-lt"/>
              </a:rPr>
              <a:t> </a:t>
            </a:r>
            <a:r>
              <a:rPr lang="en-US" sz="1800" dirty="0" err="1">
                <a:latin typeface="+mj-lt"/>
              </a:rPr>
              <a:t>thứ</a:t>
            </a:r>
            <a:r>
              <a:rPr lang="en-US" sz="1800" dirty="0">
                <a:latin typeface="+mj-lt"/>
              </a:rPr>
              <a:t> </a:t>
            </a:r>
            <a:r>
              <a:rPr lang="en-US" sz="1800" dirty="0" err="1">
                <a:latin typeface="+mj-lt"/>
              </a:rPr>
              <a:t>là</a:t>
            </a:r>
            <a:r>
              <a:rPr lang="en-US" sz="1800" dirty="0">
                <a:latin typeface="+mj-lt"/>
              </a:rPr>
              <a:t> </a:t>
            </a:r>
            <a:r>
              <a:rPr lang="en-US" sz="1800" dirty="0" err="1">
                <a:latin typeface="+mj-lt"/>
              </a:rPr>
              <a:t>phụ</a:t>
            </a:r>
            <a:r>
              <a:rPr lang="en-US" sz="1800" dirty="0">
                <a:latin typeface="+mj-lt"/>
              </a:rPr>
              <a:t> </a:t>
            </a:r>
            <a:r>
              <a:rPr lang="en-US" sz="1800" dirty="0" err="1">
                <a:latin typeface="+mj-lt"/>
              </a:rPr>
              <a:t>để</a:t>
            </a:r>
            <a:r>
              <a:rPr lang="en-US" sz="1800" dirty="0">
                <a:latin typeface="+mj-lt"/>
              </a:rPr>
              <a:t> </a:t>
            </a:r>
            <a:r>
              <a:rPr lang="en-US" sz="1800" dirty="0" err="1">
                <a:latin typeface="+mj-lt"/>
              </a:rPr>
              <a:t>nâng</a:t>
            </a:r>
            <a:r>
              <a:rPr lang="en-US" sz="1800" dirty="0">
                <a:latin typeface="+mj-lt"/>
              </a:rPr>
              <a:t> </a:t>
            </a:r>
            <a:r>
              <a:rPr lang="en-US" sz="1800" dirty="0" err="1">
                <a:latin typeface="+mj-lt"/>
              </a:rPr>
              <a:t>cao</a:t>
            </a:r>
            <a:r>
              <a:rPr lang="en-US" sz="1800" dirty="0">
                <a:latin typeface="+mj-lt"/>
              </a:rPr>
              <a:t> </a:t>
            </a:r>
            <a:r>
              <a:rPr lang="en-US" sz="1800" dirty="0" err="1">
                <a:latin typeface="+mj-lt"/>
              </a:rPr>
              <a:t>hiệu</a:t>
            </a:r>
            <a:r>
              <a:rPr lang="en-US" sz="1800" dirty="0">
                <a:latin typeface="+mj-lt"/>
              </a:rPr>
              <a:t> </a:t>
            </a:r>
            <a:r>
              <a:rPr lang="en-US" sz="1800" dirty="0" err="1">
                <a:latin typeface="+mj-lt"/>
              </a:rPr>
              <a:t>quả</a:t>
            </a:r>
            <a:r>
              <a:rPr lang="en-US" sz="1800" dirty="0">
                <a:latin typeface="+mj-lt"/>
              </a:rPr>
              <a:t> </a:t>
            </a:r>
            <a:r>
              <a:rPr lang="en-US" sz="1800" dirty="0" err="1">
                <a:latin typeface="+mj-lt"/>
              </a:rPr>
              <a:t>chữa</a:t>
            </a:r>
            <a:r>
              <a:rPr lang="en-US" sz="1800" dirty="0">
                <a:latin typeface="+mj-lt"/>
              </a:rPr>
              <a:t> </a:t>
            </a:r>
            <a:r>
              <a:rPr lang="en-US" sz="1800" dirty="0" err="1">
                <a:latin typeface="+mj-lt"/>
              </a:rPr>
              <a:t>bệnh</a:t>
            </a:r>
            <a:endParaRPr lang="en-US" sz="1800" dirty="0">
              <a:latin typeface="+mj-lt"/>
            </a:endParaRPr>
          </a:p>
          <a:p>
            <a:pPr marL="0" indent="0">
              <a:buNone/>
            </a:pPr>
            <a:r>
              <a:rPr lang="en-US" sz="1800" dirty="0">
                <a:latin typeface="+mj-lt"/>
              </a:rPr>
              <a:t>+ </a:t>
            </a:r>
            <a:r>
              <a:rPr lang="vi-VN" sz="1800" dirty="0">
                <a:latin typeface="+mj-lt"/>
              </a:rPr>
              <a:t>Tương u</a:t>
            </a:r>
            <a:r>
              <a:rPr lang="en-US" sz="1800" dirty="0">
                <a:latin typeface="+mj-lt"/>
              </a:rPr>
              <a:t>ý:một </a:t>
            </a:r>
            <a:r>
              <a:rPr lang="en-US" sz="1800" dirty="0" err="1">
                <a:latin typeface="+mj-lt"/>
              </a:rPr>
              <a:t>thứ</a:t>
            </a:r>
            <a:r>
              <a:rPr lang="en-US" sz="1800" dirty="0">
                <a:latin typeface="+mj-lt"/>
              </a:rPr>
              <a:t> </a:t>
            </a:r>
            <a:r>
              <a:rPr lang="en-US" sz="1800" dirty="0" err="1">
                <a:latin typeface="+mj-lt"/>
              </a:rPr>
              <a:t>thuốc</a:t>
            </a:r>
            <a:r>
              <a:rPr lang="en-US" sz="1800" dirty="0">
                <a:latin typeface="+mj-lt"/>
              </a:rPr>
              <a:t> </a:t>
            </a:r>
            <a:r>
              <a:rPr lang="en-US" sz="1800" dirty="0" err="1">
                <a:latin typeface="+mj-lt"/>
              </a:rPr>
              <a:t>có</a:t>
            </a:r>
            <a:r>
              <a:rPr lang="en-US" sz="1800" dirty="0">
                <a:latin typeface="+mj-lt"/>
              </a:rPr>
              <a:t> </a:t>
            </a:r>
            <a:r>
              <a:rPr lang="en-US" sz="1800" dirty="0" err="1">
                <a:latin typeface="+mj-lt"/>
              </a:rPr>
              <a:t>tác</a:t>
            </a:r>
            <a:r>
              <a:rPr lang="en-US" sz="1800" dirty="0">
                <a:latin typeface="+mj-lt"/>
              </a:rPr>
              <a:t> </a:t>
            </a:r>
            <a:r>
              <a:rPr lang="en-US" sz="1800" dirty="0" err="1">
                <a:latin typeface="+mj-lt"/>
              </a:rPr>
              <a:t>dụng</a:t>
            </a:r>
            <a:r>
              <a:rPr lang="en-US" sz="1800" dirty="0">
                <a:latin typeface="+mj-lt"/>
              </a:rPr>
              <a:t> </a:t>
            </a:r>
            <a:r>
              <a:rPr lang="en-US" sz="1800" dirty="0" err="1">
                <a:latin typeface="+mj-lt"/>
              </a:rPr>
              <a:t>xấu</a:t>
            </a:r>
            <a:r>
              <a:rPr lang="en-US" sz="1800" dirty="0">
                <a:latin typeface="+mj-lt"/>
              </a:rPr>
              <a:t> </a:t>
            </a:r>
            <a:r>
              <a:rPr lang="en-US" sz="1800" dirty="0" err="1">
                <a:latin typeface="+mj-lt"/>
              </a:rPr>
              <a:t>dùng</a:t>
            </a:r>
            <a:r>
              <a:rPr lang="en-US" sz="1800" dirty="0">
                <a:latin typeface="+mj-lt"/>
              </a:rPr>
              <a:t> </a:t>
            </a:r>
            <a:r>
              <a:rPr lang="en-US" sz="1800" dirty="0" err="1">
                <a:latin typeface="+mj-lt"/>
              </a:rPr>
              <a:t>chung</a:t>
            </a:r>
            <a:r>
              <a:rPr lang="en-US" sz="1800" dirty="0">
                <a:latin typeface="+mj-lt"/>
              </a:rPr>
              <a:t> </a:t>
            </a:r>
            <a:r>
              <a:rPr lang="en-US" sz="1800" dirty="0" err="1">
                <a:latin typeface="+mj-lt"/>
              </a:rPr>
              <a:t>với</a:t>
            </a:r>
            <a:r>
              <a:rPr lang="en-US" sz="1800" dirty="0">
                <a:latin typeface="+mj-lt"/>
              </a:rPr>
              <a:t> </a:t>
            </a:r>
            <a:r>
              <a:rPr lang="en-US" sz="1800" dirty="0" err="1">
                <a:latin typeface="+mj-lt"/>
              </a:rPr>
              <a:t>một</a:t>
            </a:r>
            <a:r>
              <a:rPr lang="en-US" sz="1800" dirty="0">
                <a:latin typeface="+mj-lt"/>
              </a:rPr>
              <a:t> </a:t>
            </a:r>
            <a:r>
              <a:rPr lang="en-US" sz="1800" dirty="0" err="1">
                <a:latin typeface="+mj-lt"/>
              </a:rPr>
              <a:t>vị</a:t>
            </a:r>
            <a:r>
              <a:rPr lang="en-US" sz="1800" dirty="0">
                <a:latin typeface="+mj-lt"/>
              </a:rPr>
              <a:t> </a:t>
            </a:r>
            <a:r>
              <a:rPr lang="en-US" sz="1800" dirty="0" err="1">
                <a:latin typeface="+mj-lt"/>
              </a:rPr>
              <a:t>khác</a:t>
            </a:r>
            <a:r>
              <a:rPr lang="en-US" sz="1800" dirty="0">
                <a:latin typeface="+mj-lt"/>
              </a:rPr>
              <a:t> </a:t>
            </a:r>
            <a:r>
              <a:rPr lang="en-US" sz="1800" dirty="0" err="1">
                <a:latin typeface="+mj-lt"/>
              </a:rPr>
              <a:t>để</a:t>
            </a:r>
            <a:r>
              <a:rPr lang="en-US" sz="1800" dirty="0">
                <a:latin typeface="+mj-lt"/>
              </a:rPr>
              <a:t> </a:t>
            </a:r>
            <a:r>
              <a:rPr lang="en-US" sz="1800" dirty="0" err="1">
                <a:latin typeface="+mj-lt"/>
              </a:rPr>
              <a:t>chế</a:t>
            </a:r>
            <a:r>
              <a:rPr lang="en-US" sz="1800" dirty="0">
                <a:latin typeface="+mj-lt"/>
              </a:rPr>
              <a:t> </a:t>
            </a:r>
            <a:r>
              <a:rPr lang="en-US" sz="1800" dirty="0" err="1">
                <a:latin typeface="+mj-lt"/>
              </a:rPr>
              <a:t>ngự</a:t>
            </a:r>
            <a:endParaRPr lang="en-US" sz="1800" dirty="0">
              <a:latin typeface="+mj-lt"/>
            </a:endParaRPr>
          </a:p>
          <a:p>
            <a:pPr marL="0" indent="0">
              <a:buNone/>
            </a:pPr>
            <a:r>
              <a:rPr lang="en-US" sz="1800" dirty="0">
                <a:latin typeface="+mj-lt"/>
              </a:rPr>
              <a:t>+ </a:t>
            </a:r>
            <a:r>
              <a:rPr lang="vi-VN" sz="1800" dirty="0">
                <a:latin typeface="+mj-lt"/>
              </a:rPr>
              <a:t>Tương sát: </a:t>
            </a:r>
            <a:r>
              <a:rPr lang="en-US" sz="1800" dirty="0" err="1">
                <a:latin typeface="+mj-lt"/>
              </a:rPr>
              <a:t>một</a:t>
            </a:r>
            <a:r>
              <a:rPr lang="en-US" sz="1800" dirty="0">
                <a:latin typeface="+mj-lt"/>
              </a:rPr>
              <a:t> </a:t>
            </a:r>
            <a:r>
              <a:rPr lang="en-US" sz="1800" dirty="0" err="1">
                <a:latin typeface="+mj-lt"/>
              </a:rPr>
              <a:t>vị</a:t>
            </a:r>
            <a:r>
              <a:rPr lang="en-US" sz="1800" dirty="0">
                <a:latin typeface="+mj-lt"/>
              </a:rPr>
              <a:t> </a:t>
            </a:r>
            <a:r>
              <a:rPr lang="en-US" sz="1800" dirty="0" err="1">
                <a:latin typeface="+mj-lt"/>
              </a:rPr>
              <a:t>thuốc</a:t>
            </a:r>
            <a:r>
              <a:rPr lang="en-US" sz="1800" dirty="0">
                <a:latin typeface="+mj-lt"/>
              </a:rPr>
              <a:t> </a:t>
            </a:r>
            <a:r>
              <a:rPr lang="en-US" sz="1800" dirty="0" err="1">
                <a:latin typeface="+mj-lt"/>
              </a:rPr>
              <a:t>có</a:t>
            </a:r>
            <a:r>
              <a:rPr lang="en-US" sz="1800" dirty="0">
                <a:latin typeface="+mj-lt"/>
              </a:rPr>
              <a:t> </a:t>
            </a:r>
            <a:r>
              <a:rPr lang="en-US" sz="1800" dirty="0" err="1">
                <a:latin typeface="+mj-lt"/>
              </a:rPr>
              <a:t>độc</a:t>
            </a:r>
            <a:r>
              <a:rPr lang="en-US" sz="1800" dirty="0">
                <a:latin typeface="+mj-lt"/>
              </a:rPr>
              <a:t>, </a:t>
            </a:r>
            <a:r>
              <a:rPr lang="en-US" sz="1800" dirty="0" err="1">
                <a:latin typeface="+mj-lt"/>
              </a:rPr>
              <a:t>dùng</a:t>
            </a:r>
            <a:r>
              <a:rPr lang="en-US" sz="1800" dirty="0">
                <a:latin typeface="+mj-lt"/>
              </a:rPr>
              <a:t> </a:t>
            </a:r>
            <a:r>
              <a:rPr lang="en-US" sz="1800" dirty="0" err="1">
                <a:latin typeface="+mj-lt"/>
              </a:rPr>
              <a:t>với</a:t>
            </a:r>
            <a:r>
              <a:rPr lang="en-US" sz="1800" dirty="0">
                <a:latin typeface="+mj-lt"/>
              </a:rPr>
              <a:t> </a:t>
            </a:r>
            <a:r>
              <a:rPr lang="en-US" sz="1800" dirty="0" err="1">
                <a:latin typeface="+mj-lt"/>
              </a:rPr>
              <a:t>một</a:t>
            </a:r>
            <a:r>
              <a:rPr lang="en-US" sz="1800" dirty="0">
                <a:latin typeface="+mj-lt"/>
              </a:rPr>
              <a:t> </a:t>
            </a:r>
            <a:r>
              <a:rPr lang="en-US" sz="1800" dirty="0" err="1">
                <a:latin typeface="+mj-lt"/>
              </a:rPr>
              <a:t>vị</a:t>
            </a:r>
            <a:r>
              <a:rPr lang="en-US" sz="1800" dirty="0">
                <a:latin typeface="+mj-lt"/>
              </a:rPr>
              <a:t> </a:t>
            </a:r>
            <a:r>
              <a:rPr lang="en-US" sz="1800" dirty="0" err="1">
                <a:latin typeface="+mj-lt"/>
              </a:rPr>
              <a:t>khác</a:t>
            </a:r>
            <a:r>
              <a:rPr lang="en-US" sz="1800" dirty="0">
                <a:latin typeface="+mj-lt"/>
              </a:rPr>
              <a:t> </a:t>
            </a:r>
            <a:r>
              <a:rPr lang="en-US" sz="1800" dirty="0" err="1">
                <a:latin typeface="+mj-lt"/>
              </a:rPr>
              <a:t>để</a:t>
            </a:r>
            <a:r>
              <a:rPr lang="en-US" sz="1800" dirty="0">
                <a:latin typeface="+mj-lt"/>
              </a:rPr>
              <a:t> </a:t>
            </a:r>
            <a:r>
              <a:rPr lang="en-US" sz="1800" dirty="0" err="1">
                <a:latin typeface="+mj-lt"/>
              </a:rPr>
              <a:t>tiêu</a:t>
            </a:r>
            <a:r>
              <a:rPr lang="en-US" sz="1800" dirty="0">
                <a:latin typeface="+mj-lt"/>
              </a:rPr>
              <a:t> </a:t>
            </a:r>
            <a:r>
              <a:rPr lang="en-US" sz="1800" dirty="0" err="1">
                <a:latin typeface="+mj-lt"/>
              </a:rPr>
              <a:t>trừ</a:t>
            </a:r>
            <a:r>
              <a:rPr lang="en-US" sz="1800" dirty="0">
                <a:latin typeface="+mj-lt"/>
              </a:rPr>
              <a:t> </a:t>
            </a:r>
            <a:r>
              <a:rPr lang="en-US" sz="1800" dirty="0" err="1">
                <a:latin typeface="+mj-lt"/>
              </a:rPr>
              <a:t>độc</a:t>
            </a:r>
            <a:r>
              <a:rPr lang="en-US" sz="1800" dirty="0">
                <a:latin typeface="+mj-lt"/>
              </a:rPr>
              <a:t> </a:t>
            </a:r>
            <a:r>
              <a:rPr lang="en-US" sz="1800" dirty="0" err="1">
                <a:latin typeface="+mj-lt"/>
              </a:rPr>
              <a:t>tính</a:t>
            </a:r>
            <a:endParaRPr lang="en-US" sz="1800" dirty="0">
              <a:latin typeface="+mj-lt"/>
            </a:endParaRPr>
          </a:p>
          <a:p>
            <a:pPr marL="0" indent="0">
              <a:buNone/>
            </a:pPr>
            <a:r>
              <a:rPr lang="en-US" sz="1800" dirty="0">
                <a:latin typeface="+mj-lt"/>
              </a:rPr>
              <a:t>+ </a:t>
            </a:r>
            <a:r>
              <a:rPr lang="vi-VN" sz="1800" dirty="0">
                <a:latin typeface="+mj-lt"/>
              </a:rPr>
              <a:t>Tương ố: </a:t>
            </a:r>
            <a:r>
              <a:rPr lang="en-US" sz="1800" dirty="0">
                <a:latin typeface="+mj-lt"/>
              </a:rPr>
              <a:t>: </a:t>
            </a:r>
            <a:r>
              <a:rPr lang="en-US" sz="1800" dirty="0" err="1">
                <a:latin typeface="+mj-lt"/>
              </a:rPr>
              <a:t>dùng</a:t>
            </a:r>
            <a:r>
              <a:rPr lang="en-US" sz="1800" dirty="0">
                <a:latin typeface="+mj-lt"/>
              </a:rPr>
              <a:t> </a:t>
            </a:r>
            <a:r>
              <a:rPr lang="en-US" sz="1800" dirty="0" err="1">
                <a:latin typeface="+mj-lt"/>
              </a:rPr>
              <a:t>chung</a:t>
            </a:r>
            <a:r>
              <a:rPr lang="en-US" sz="1800" dirty="0">
                <a:latin typeface="+mj-lt"/>
              </a:rPr>
              <a:t> </a:t>
            </a:r>
            <a:r>
              <a:rPr lang="en-US" sz="1800" dirty="0" err="1">
                <a:latin typeface="+mj-lt"/>
              </a:rPr>
              <a:t>với</a:t>
            </a:r>
            <a:r>
              <a:rPr lang="en-US" sz="1800" dirty="0">
                <a:latin typeface="+mj-lt"/>
              </a:rPr>
              <a:t> </a:t>
            </a:r>
            <a:r>
              <a:rPr lang="en-US" sz="1800" dirty="0" err="1">
                <a:latin typeface="+mj-lt"/>
              </a:rPr>
              <a:t>nhau</a:t>
            </a:r>
            <a:r>
              <a:rPr lang="en-US" sz="1800" dirty="0">
                <a:latin typeface="+mj-lt"/>
              </a:rPr>
              <a:t> </a:t>
            </a:r>
            <a:r>
              <a:rPr lang="en-US" sz="1800" dirty="0" err="1">
                <a:latin typeface="+mj-lt"/>
              </a:rPr>
              <a:t>sẽ</a:t>
            </a:r>
            <a:r>
              <a:rPr lang="en-US" sz="1800" dirty="0">
                <a:latin typeface="+mj-lt"/>
              </a:rPr>
              <a:t> </a:t>
            </a:r>
            <a:r>
              <a:rPr lang="en-US" sz="1800" dirty="0" err="1">
                <a:latin typeface="+mj-lt"/>
              </a:rPr>
              <a:t>làm</a:t>
            </a:r>
            <a:r>
              <a:rPr lang="en-US" sz="1800" dirty="0">
                <a:latin typeface="+mj-lt"/>
              </a:rPr>
              <a:t> </a:t>
            </a:r>
            <a:r>
              <a:rPr lang="en-US" sz="1800" dirty="0" err="1">
                <a:latin typeface="+mj-lt"/>
              </a:rPr>
              <a:t>giảm</a:t>
            </a:r>
            <a:r>
              <a:rPr lang="en-US" sz="1800" dirty="0">
                <a:latin typeface="+mj-lt"/>
              </a:rPr>
              <a:t> </a:t>
            </a:r>
            <a:r>
              <a:rPr lang="en-US" sz="1800" dirty="0" err="1">
                <a:latin typeface="+mj-lt"/>
              </a:rPr>
              <a:t>hoặc</a:t>
            </a:r>
            <a:r>
              <a:rPr lang="en-US" sz="1800" dirty="0">
                <a:latin typeface="+mj-lt"/>
              </a:rPr>
              <a:t> </a:t>
            </a:r>
            <a:r>
              <a:rPr lang="en-US" sz="1800" dirty="0" err="1">
                <a:latin typeface="+mj-lt"/>
              </a:rPr>
              <a:t>làm</a:t>
            </a:r>
            <a:r>
              <a:rPr lang="en-US" sz="1800" dirty="0">
                <a:latin typeface="+mj-lt"/>
              </a:rPr>
              <a:t> </a:t>
            </a:r>
            <a:r>
              <a:rPr lang="en-US" sz="1800" dirty="0" err="1">
                <a:latin typeface="+mj-lt"/>
              </a:rPr>
              <a:t>mất</a:t>
            </a:r>
            <a:r>
              <a:rPr lang="en-US" sz="1800" dirty="0">
                <a:latin typeface="+mj-lt"/>
              </a:rPr>
              <a:t> </a:t>
            </a:r>
            <a:r>
              <a:rPr lang="en-US" sz="1800" dirty="0" err="1">
                <a:latin typeface="+mj-lt"/>
              </a:rPr>
              <a:t>hiệu</a:t>
            </a:r>
            <a:r>
              <a:rPr lang="en-US" sz="1800" dirty="0">
                <a:latin typeface="+mj-lt"/>
              </a:rPr>
              <a:t> </a:t>
            </a:r>
            <a:r>
              <a:rPr lang="en-US" sz="1800" dirty="0" err="1">
                <a:latin typeface="+mj-lt"/>
              </a:rPr>
              <a:t>lực</a:t>
            </a:r>
            <a:r>
              <a:rPr lang="en-US" sz="1800" dirty="0">
                <a:latin typeface="+mj-lt"/>
              </a:rPr>
              <a:t> </a:t>
            </a:r>
            <a:r>
              <a:rPr lang="en-US" sz="1800" dirty="0" err="1">
                <a:latin typeface="+mj-lt"/>
              </a:rPr>
              <a:t>của</a:t>
            </a:r>
            <a:r>
              <a:rPr lang="en-US" sz="1800" dirty="0">
                <a:latin typeface="+mj-lt"/>
              </a:rPr>
              <a:t> </a:t>
            </a:r>
            <a:r>
              <a:rPr lang="en-US" sz="1800" dirty="0" err="1">
                <a:latin typeface="+mj-lt"/>
              </a:rPr>
              <a:t>nhau</a:t>
            </a:r>
            <a:endParaRPr lang="en-US" sz="1800" dirty="0">
              <a:latin typeface="+mj-lt"/>
            </a:endParaRPr>
          </a:p>
          <a:p>
            <a:pPr marL="0" indent="0">
              <a:buNone/>
            </a:pPr>
            <a:r>
              <a:rPr lang="en-US" sz="1800" dirty="0">
                <a:latin typeface="+mj-lt"/>
              </a:rPr>
              <a:t>+ </a:t>
            </a:r>
            <a:r>
              <a:rPr lang="vi-VN" sz="1800" dirty="0">
                <a:latin typeface="+mj-lt"/>
              </a:rPr>
              <a:t>Tương phản</a:t>
            </a:r>
            <a:r>
              <a:rPr lang="en-US" sz="1800" dirty="0">
                <a:latin typeface="+mj-lt"/>
              </a:rPr>
              <a:t>: </a:t>
            </a:r>
            <a:r>
              <a:rPr lang="en-US" sz="1800" dirty="0" err="1">
                <a:latin typeface="+mj-lt"/>
              </a:rPr>
              <a:t>gây</a:t>
            </a:r>
            <a:r>
              <a:rPr lang="en-US" sz="1800" dirty="0">
                <a:latin typeface="+mj-lt"/>
              </a:rPr>
              <a:t> </a:t>
            </a:r>
            <a:r>
              <a:rPr lang="en-US" sz="1800" dirty="0" err="1">
                <a:latin typeface="+mj-lt"/>
              </a:rPr>
              <a:t>tác</a:t>
            </a:r>
            <a:r>
              <a:rPr lang="en-US" sz="1800" dirty="0">
                <a:latin typeface="+mj-lt"/>
              </a:rPr>
              <a:t> </a:t>
            </a:r>
            <a:r>
              <a:rPr lang="en-US" sz="1800" dirty="0" err="1">
                <a:latin typeface="+mj-lt"/>
              </a:rPr>
              <a:t>dụng</a:t>
            </a:r>
            <a:r>
              <a:rPr lang="en-US" sz="1800" dirty="0">
                <a:latin typeface="+mj-lt"/>
              </a:rPr>
              <a:t> </a:t>
            </a:r>
            <a:r>
              <a:rPr lang="en-US" sz="1800" dirty="0" err="1">
                <a:latin typeface="+mj-lt"/>
              </a:rPr>
              <a:t>độc</a:t>
            </a:r>
            <a:r>
              <a:rPr lang="en-US" sz="1800" dirty="0">
                <a:latin typeface="+mj-lt"/>
              </a:rPr>
              <a:t> them</a:t>
            </a:r>
          </a:p>
          <a:p>
            <a:pPr marL="0" indent="0">
              <a:buNone/>
            </a:pPr>
            <a:r>
              <a:rPr lang="en-US" sz="1800" dirty="0">
                <a:latin typeface="+mj-lt"/>
              </a:rPr>
              <a:t>+ </a:t>
            </a:r>
            <a:r>
              <a:rPr lang="vi-VN" sz="1800" dirty="0">
                <a:latin typeface="+mj-lt"/>
              </a:rPr>
              <a:t>‒ Ngoài ra còn lối dùng đơn độc một vị thuốc mà tác dụng như Độc sâm thang (có một vị Nhân sâm). </a:t>
            </a:r>
            <a:endParaRPr lang="en-US" sz="1800" dirty="0">
              <a:latin typeface="+mj-lt"/>
            </a:endParaRPr>
          </a:p>
          <a:p>
            <a:pPr marL="0" indent="0">
              <a:buNone/>
            </a:pPr>
            <a:r>
              <a:rPr lang="vi-VN" sz="1800" dirty="0">
                <a:latin typeface="+mj-lt"/>
              </a:rPr>
              <a:t>Bảy loại phối ngũ này YHCT gọi là thất tình hoà hợp. </a:t>
            </a:r>
            <a:endParaRPr lang="en-US" sz="1800" dirty="0">
              <a:latin typeface="+mj-lt"/>
            </a:endParaRPr>
          </a:p>
          <a:p>
            <a:pPr marL="0" indent="0">
              <a:buNone/>
            </a:pPr>
            <a:r>
              <a:rPr lang="vi-VN" sz="1800" dirty="0">
                <a:latin typeface="+mj-lt"/>
              </a:rPr>
              <a:t>3.6 Chức năng, thành phần cấu tạo nên phương thuốc YHCT</a:t>
            </a:r>
            <a:r>
              <a:rPr lang="en-US" sz="1800" dirty="0">
                <a:latin typeface="+mj-lt"/>
              </a:rPr>
              <a:t>:</a:t>
            </a:r>
          </a:p>
          <a:p>
            <a:pPr marL="0" indent="0">
              <a:buNone/>
            </a:pPr>
            <a:r>
              <a:rPr lang="en-US" sz="1800" dirty="0" err="1">
                <a:latin typeface="+mj-lt"/>
              </a:rPr>
              <a:t>Các</a:t>
            </a:r>
            <a:r>
              <a:rPr lang="en-US" sz="1800" dirty="0">
                <a:latin typeface="+mj-lt"/>
              </a:rPr>
              <a:t> </a:t>
            </a:r>
            <a:r>
              <a:rPr lang="en-US" sz="1800" dirty="0" err="1">
                <a:latin typeface="+mj-lt"/>
              </a:rPr>
              <a:t>vị</a:t>
            </a:r>
            <a:r>
              <a:rPr lang="en-US" sz="1800" dirty="0">
                <a:latin typeface="+mj-lt"/>
              </a:rPr>
              <a:t> </a:t>
            </a:r>
            <a:r>
              <a:rPr lang="en-US" sz="1800" dirty="0" err="1">
                <a:latin typeface="+mj-lt"/>
              </a:rPr>
              <a:t>thuốc</a:t>
            </a:r>
            <a:r>
              <a:rPr lang="en-US" sz="1800" dirty="0">
                <a:latin typeface="+mj-lt"/>
              </a:rPr>
              <a:t> </a:t>
            </a:r>
            <a:r>
              <a:rPr lang="en-US" sz="1800" dirty="0" err="1">
                <a:latin typeface="+mj-lt"/>
              </a:rPr>
              <a:t>trong</a:t>
            </a:r>
            <a:r>
              <a:rPr lang="en-US" sz="1800" dirty="0">
                <a:latin typeface="+mj-lt"/>
              </a:rPr>
              <a:t> </a:t>
            </a:r>
            <a:r>
              <a:rPr lang="en-US" sz="1800" dirty="0" err="1">
                <a:latin typeface="+mj-lt"/>
              </a:rPr>
              <a:t>phương</a:t>
            </a:r>
            <a:r>
              <a:rPr lang="en-US" sz="1800" dirty="0">
                <a:latin typeface="+mj-lt"/>
              </a:rPr>
              <a:t> </a:t>
            </a:r>
            <a:r>
              <a:rPr lang="en-US" sz="1800" dirty="0" err="1">
                <a:latin typeface="+mj-lt"/>
              </a:rPr>
              <a:t>thuốc</a:t>
            </a:r>
            <a:r>
              <a:rPr lang="en-US" sz="1800" dirty="0">
                <a:latin typeface="+mj-lt"/>
              </a:rPr>
              <a:t> </a:t>
            </a:r>
            <a:r>
              <a:rPr lang="en-US" sz="1800" dirty="0" err="1">
                <a:latin typeface="+mj-lt"/>
              </a:rPr>
              <a:t>Đông</a:t>
            </a:r>
            <a:r>
              <a:rPr lang="en-US" sz="1800" dirty="0">
                <a:latin typeface="+mj-lt"/>
              </a:rPr>
              <a:t> y </a:t>
            </a:r>
            <a:r>
              <a:rPr lang="en-US" sz="1800" dirty="0" err="1">
                <a:latin typeface="+mj-lt"/>
              </a:rPr>
              <a:t>phối</a:t>
            </a:r>
            <a:r>
              <a:rPr lang="en-US" sz="1800" dirty="0">
                <a:latin typeface="+mj-lt"/>
              </a:rPr>
              <a:t> </a:t>
            </a:r>
            <a:r>
              <a:rPr lang="en-US" sz="1800" dirty="0" err="1">
                <a:latin typeface="+mj-lt"/>
              </a:rPr>
              <a:t>hợp</a:t>
            </a:r>
            <a:r>
              <a:rPr lang="en-US" sz="1800" dirty="0">
                <a:latin typeface="+mj-lt"/>
              </a:rPr>
              <a:t> </a:t>
            </a:r>
            <a:r>
              <a:rPr lang="en-US" sz="1800" dirty="0" err="1">
                <a:latin typeface="+mj-lt"/>
              </a:rPr>
              <a:t>với</a:t>
            </a:r>
            <a:r>
              <a:rPr lang="en-US" sz="1800" dirty="0">
                <a:latin typeface="+mj-lt"/>
              </a:rPr>
              <a:t> </a:t>
            </a:r>
            <a:r>
              <a:rPr lang="en-US" sz="1800" dirty="0" err="1">
                <a:latin typeface="+mj-lt"/>
              </a:rPr>
              <a:t>nhau</a:t>
            </a:r>
            <a:r>
              <a:rPr lang="en-US" sz="1800" dirty="0">
                <a:latin typeface="+mj-lt"/>
              </a:rPr>
              <a:t> </a:t>
            </a:r>
            <a:r>
              <a:rPr lang="en-US" sz="1800" dirty="0" err="1">
                <a:latin typeface="+mj-lt"/>
              </a:rPr>
              <a:t>theo</a:t>
            </a:r>
            <a:r>
              <a:rPr lang="en-US" sz="1800" dirty="0">
                <a:latin typeface="+mj-lt"/>
              </a:rPr>
              <a:t> </a:t>
            </a:r>
            <a:r>
              <a:rPr lang="en-US" sz="1800" dirty="0" err="1">
                <a:latin typeface="+mj-lt"/>
              </a:rPr>
              <a:t>những</a:t>
            </a:r>
            <a:r>
              <a:rPr lang="en-US" sz="1800" dirty="0">
                <a:latin typeface="+mj-lt"/>
              </a:rPr>
              <a:t> </a:t>
            </a:r>
            <a:r>
              <a:rPr lang="en-US" sz="1800" dirty="0" err="1">
                <a:latin typeface="+mj-lt"/>
              </a:rPr>
              <a:t>quy</a:t>
            </a:r>
            <a:r>
              <a:rPr lang="en-US" sz="1800" dirty="0">
                <a:latin typeface="+mj-lt"/>
              </a:rPr>
              <a:t> </a:t>
            </a:r>
            <a:r>
              <a:rPr lang="en-US" sz="1800" dirty="0" err="1">
                <a:latin typeface="+mj-lt"/>
              </a:rPr>
              <a:t>tắc</a:t>
            </a:r>
            <a:r>
              <a:rPr lang="en-US" sz="1800" dirty="0">
                <a:latin typeface="+mj-lt"/>
              </a:rPr>
              <a:t>, </a:t>
            </a:r>
            <a:r>
              <a:rPr lang="en-US" sz="1800" dirty="0" err="1">
                <a:latin typeface="+mj-lt"/>
              </a:rPr>
              <a:t>trật</a:t>
            </a:r>
            <a:r>
              <a:rPr lang="en-US" sz="1800" dirty="0">
                <a:latin typeface="+mj-lt"/>
              </a:rPr>
              <a:t> </a:t>
            </a:r>
            <a:r>
              <a:rPr lang="en-US" sz="1800" dirty="0" err="1">
                <a:latin typeface="+mj-lt"/>
              </a:rPr>
              <a:t>tự</a:t>
            </a:r>
            <a:r>
              <a:rPr lang="en-US" sz="1800" dirty="0">
                <a:latin typeface="+mj-lt"/>
              </a:rPr>
              <a:t> </a:t>
            </a:r>
            <a:r>
              <a:rPr lang="en-US" sz="1800" dirty="0" err="1">
                <a:latin typeface="+mj-lt"/>
              </a:rPr>
              <a:t>rất</a:t>
            </a:r>
            <a:r>
              <a:rPr lang="en-US" sz="1800" dirty="0">
                <a:latin typeface="+mj-lt"/>
              </a:rPr>
              <a:t> </a:t>
            </a:r>
            <a:r>
              <a:rPr lang="en-US" sz="1800" dirty="0" err="1">
                <a:latin typeface="+mj-lt"/>
              </a:rPr>
              <a:t>nghiêm</a:t>
            </a:r>
            <a:r>
              <a:rPr lang="en-US" sz="1800" dirty="0">
                <a:latin typeface="+mj-lt"/>
              </a:rPr>
              <a:t> </a:t>
            </a:r>
            <a:r>
              <a:rPr lang="en-US" sz="1800" dirty="0" err="1">
                <a:latin typeface="+mj-lt"/>
              </a:rPr>
              <a:t>ngặt</a:t>
            </a:r>
            <a:r>
              <a:rPr lang="en-US" sz="1800" dirty="0">
                <a:latin typeface="+mj-lt"/>
              </a:rPr>
              <a:t>, </a:t>
            </a:r>
            <a:r>
              <a:rPr lang="en-US" sz="1800" dirty="0" err="1">
                <a:latin typeface="+mj-lt"/>
              </a:rPr>
              <a:t>trong</a:t>
            </a:r>
            <a:r>
              <a:rPr lang="en-US" sz="1800" dirty="0">
                <a:latin typeface="+mj-lt"/>
              </a:rPr>
              <a:t> </a:t>
            </a:r>
            <a:r>
              <a:rPr lang="en-US" sz="1800" dirty="0" err="1">
                <a:latin typeface="+mj-lt"/>
              </a:rPr>
              <a:t>đó</a:t>
            </a:r>
            <a:r>
              <a:rPr lang="en-US" sz="1800" dirty="0">
                <a:latin typeface="+mj-lt"/>
              </a:rPr>
              <a:t> </a:t>
            </a:r>
            <a:r>
              <a:rPr lang="en-US" sz="1800" dirty="0" err="1">
                <a:latin typeface="+mj-lt"/>
              </a:rPr>
              <a:t>có</a:t>
            </a:r>
            <a:r>
              <a:rPr lang="en-US" sz="1800" dirty="0">
                <a:latin typeface="+mj-lt"/>
              </a:rPr>
              <a:t> </a:t>
            </a:r>
            <a:r>
              <a:rPr lang="en-US" sz="1800" dirty="0" err="1">
                <a:latin typeface="+mj-lt"/>
              </a:rPr>
              <a:t>chủ</a:t>
            </a:r>
            <a:r>
              <a:rPr lang="en-US" sz="1800" dirty="0">
                <a:latin typeface="+mj-lt"/>
              </a:rPr>
              <a:t>, </a:t>
            </a:r>
            <a:r>
              <a:rPr lang="en-US" sz="1800" dirty="0" err="1">
                <a:latin typeface="+mj-lt"/>
              </a:rPr>
              <a:t>có</a:t>
            </a:r>
            <a:r>
              <a:rPr lang="en-US" sz="1800" dirty="0">
                <a:latin typeface="+mj-lt"/>
              </a:rPr>
              <a:t> </a:t>
            </a:r>
            <a:r>
              <a:rPr lang="en-US" sz="1800" dirty="0" err="1">
                <a:latin typeface="+mj-lt"/>
              </a:rPr>
              <a:t>thứ</a:t>
            </a:r>
            <a:r>
              <a:rPr lang="en-US" sz="1800" dirty="0">
                <a:latin typeface="+mj-lt"/>
              </a:rPr>
              <a:t>, </a:t>
            </a:r>
            <a:r>
              <a:rPr lang="en-US" sz="1800" dirty="0" err="1">
                <a:latin typeface="+mj-lt"/>
              </a:rPr>
              <a:t>có</a:t>
            </a:r>
            <a:r>
              <a:rPr lang="en-US" sz="1800" dirty="0">
                <a:latin typeface="+mj-lt"/>
              </a:rPr>
              <a:t> </a:t>
            </a:r>
            <a:r>
              <a:rPr lang="en-US" sz="1800" dirty="0" err="1">
                <a:latin typeface="+mj-lt"/>
              </a:rPr>
              <a:t>chính</a:t>
            </a:r>
            <a:r>
              <a:rPr lang="en-US" sz="1800" dirty="0">
                <a:latin typeface="+mj-lt"/>
              </a:rPr>
              <a:t>, </a:t>
            </a:r>
            <a:r>
              <a:rPr lang="en-US" sz="1800" dirty="0" err="1">
                <a:latin typeface="+mj-lt"/>
              </a:rPr>
              <a:t>có</a:t>
            </a:r>
            <a:r>
              <a:rPr lang="en-US" sz="1800" dirty="0">
                <a:latin typeface="+mj-lt"/>
              </a:rPr>
              <a:t> </a:t>
            </a:r>
            <a:r>
              <a:rPr lang="en-US" sz="1800" dirty="0" err="1">
                <a:latin typeface="+mj-lt"/>
              </a:rPr>
              <a:t>phụ</a:t>
            </a:r>
            <a:r>
              <a:rPr lang="en-US" sz="1800" dirty="0">
                <a:latin typeface="+mj-lt"/>
              </a:rPr>
              <a:t>, </a:t>
            </a:r>
            <a:r>
              <a:rPr lang="en-US" sz="1800" dirty="0" err="1">
                <a:latin typeface="+mj-lt"/>
              </a:rPr>
              <a:t>cách</a:t>
            </a:r>
            <a:r>
              <a:rPr lang="en-US" sz="1800" dirty="0">
                <a:latin typeface="+mj-lt"/>
              </a:rPr>
              <a:t> </a:t>
            </a:r>
            <a:r>
              <a:rPr lang="en-US" sz="1800" dirty="0" err="1">
                <a:latin typeface="+mj-lt"/>
              </a:rPr>
              <a:t>phối</a:t>
            </a:r>
            <a:r>
              <a:rPr lang="en-US" sz="1800" dirty="0">
                <a:latin typeface="+mj-lt"/>
              </a:rPr>
              <a:t> </a:t>
            </a:r>
            <a:r>
              <a:rPr lang="en-US" sz="1800" dirty="0" err="1">
                <a:latin typeface="+mj-lt"/>
              </a:rPr>
              <a:t>hợp</a:t>
            </a:r>
            <a:r>
              <a:rPr lang="en-US" sz="1800" dirty="0">
                <a:latin typeface="+mj-lt"/>
              </a:rPr>
              <a:t> </a:t>
            </a:r>
            <a:r>
              <a:rPr lang="en-US" sz="1800" dirty="0" err="1">
                <a:latin typeface="+mj-lt"/>
              </a:rPr>
              <a:t>các</a:t>
            </a:r>
            <a:r>
              <a:rPr lang="en-US" sz="1800" dirty="0">
                <a:latin typeface="+mj-lt"/>
              </a:rPr>
              <a:t> </a:t>
            </a:r>
            <a:r>
              <a:rPr lang="en-US" sz="1800" dirty="0" err="1">
                <a:latin typeface="+mj-lt"/>
              </a:rPr>
              <a:t>vị</a:t>
            </a:r>
            <a:r>
              <a:rPr lang="en-US" sz="1800" dirty="0">
                <a:latin typeface="+mj-lt"/>
              </a:rPr>
              <a:t> </a:t>
            </a:r>
            <a:r>
              <a:rPr lang="en-US" sz="1800" dirty="0" err="1">
                <a:latin typeface="+mj-lt"/>
              </a:rPr>
              <a:t>thuốc</a:t>
            </a:r>
            <a:r>
              <a:rPr lang="en-US" sz="1800" dirty="0">
                <a:latin typeface="+mj-lt"/>
              </a:rPr>
              <a:t> </a:t>
            </a:r>
            <a:r>
              <a:rPr lang="en-US" sz="1800" dirty="0" err="1">
                <a:latin typeface="+mj-lt"/>
              </a:rPr>
              <a:t>như</a:t>
            </a:r>
            <a:r>
              <a:rPr lang="en-US" sz="1800" dirty="0">
                <a:latin typeface="+mj-lt"/>
              </a:rPr>
              <a:t> </a:t>
            </a:r>
            <a:r>
              <a:rPr lang="en-US" sz="1800" dirty="0" err="1">
                <a:latin typeface="+mj-lt"/>
              </a:rPr>
              <a:t>vậy</a:t>
            </a:r>
            <a:r>
              <a:rPr lang="en-US" sz="1800" dirty="0">
                <a:latin typeface="+mj-lt"/>
              </a:rPr>
              <a:t> </a:t>
            </a:r>
            <a:r>
              <a:rPr lang="en-US" sz="1800" dirty="0" err="1">
                <a:latin typeface="+mj-lt"/>
              </a:rPr>
              <a:t>gọi</a:t>
            </a:r>
            <a:r>
              <a:rPr lang="en-US" sz="1800" dirty="0">
                <a:latin typeface="+mj-lt"/>
              </a:rPr>
              <a:t> </a:t>
            </a:r>
            <a:r>
              <a:rPr lang="en-US" sz="1800" dirty="0" err="1">
                <a:latin typeface="+mj-lt"/>
              </a:rPr>
              <a:t>là</a:t>
            </a:r>
            <a:r>
              <a:rPr lang="en-US" sz="1800" dirty="0">
                <a:latin typeface="+mj-lt"/>
              </a:rPr>
              <a:t> "</a:t>
            </a:r>
            <a:r>
              <a:rPr lang="en-US" sz="1800" dirty="0" err="1">
                <a:latin typeface="+mj-lt"/>
              </a:rPr>
              <a:t>phối</a:t>
            </a:r>
            <a:r>
              <a:rPr lang="en-US" sz="1800" dirty="0">
                <a:latin typeface="+mj-lt"/>
              </a:rPr>
              <a:t> </a:t>
            </a:r>
            <a:r>
              <a:rPr lang="en-US" sz="1800" dirty="0" err="1">
                <a:latin typeface="+mj-lt"/>
              </a:rPr>
              <a:t>ngũ</a:t>
            </a:r>
            <a:r>
              <a:rPr lang="en-US" sz="1800" dirty="0">
                <a:latin typeface="+mj-lt"/>
              </a:rPr>
              <a:t>". </a:t>
            </a:r>
          </a:p>
          <a:p>
            <a:endParaRPr lang="en-US" sz="1800" baseline="-25000" dirty="0">
              <a:latin typeface="+mj-lt"/>
            </a:endParaRPr>
          </a:p>
          <a:p>
            <a:endParaRPr lang="en-US" sz="1800" dirty="0">
              <a:latin typeface="+mj-lt"/>
            </a:endParaRPr>
          </a:p>
          <a:p>
            <a:endParaRPr lang="en-US" sz="1800" dirty="0">
              <a:latin typeface="+mj-lt"/>
            </a:endParaRPr>
          </a:p>
        </p:txBody>
      </p:sp>
    </p:spTree>
    <p:extLst>
      <p:ext uri="{BB962C8B-B14F-4D97-AF65-F5344CB8AC3E}">
        <p14:creationId xmlns:p14="http://schemas.microsoft.com/office/powerpoint/2010/main" val="3130099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3889</Words>
  <Application>Microsoft Office PowerPoint</Application>
  <PresentationFormat>On-screen Show (4:3)</PresentationFormat>
  <Paragraphs>255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TRƯỜNG ĐẠI HỌC DUY TÂN KHOA: DƯỢC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PC</cp:lastModifiedBy>
  <cp:revision>14</cp:revision>
  <dcterms:created xsi:type="dcterms:W3CDTF">2017-04-06T13:01:07Z</dcterms:created>
  <dcterms:modified xsi:type="dcterms:W3CDTF">2017-04-07T15:02:58Z</dcterms:modified>
</cp:coreProperties>
</file>