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17"/>
  </p:notesMasterIdLst>
  <p:handoutMasterIdLst>
    <p:handoutMasterId r:id="rId18"/>
  </p:handoutMasterIdLst>
  <p:sldIdLst>
    <p:sldId id="586" r:id="rId2"/>
    <p:sldId id="619" r:id="rId3"/>
    <p:sldId id="620" r:id="rId4"/>
    <p:sldId id="621" r:id="rId5"/>
    <p:sldId id="614" r:id="rId6"/>
    <p:sldId id="622" r:id="rId7"/>
    <p:sldId id="623" r:id="rId8"/>
    <p:sldId id="625" r:id="rId9"/>
    <p:sldId id="626" r:id="rId10"/>
    <p:sldId id="574" r:id="rId11"/>
    <p:sldId id="629" r:id="rId12"/>
    <p:sldId id="632" r:id="rId13"/>
    <p:sldId id="633" r:id="rId14"/>
    <p:sldId id="634" r:id="rId15"/>
    <p:sldId id="631" r:id="rId16"/>
  </p:sldIdLst>
  <p:sldSz cx="9144000" cy="6858000" type="screen4x3"/>
  <p:notesSz cx="9723438" cy="6858000"/>
  <p:custDataLst>
    <p:tags r:id="rId19"/>
  </p:custDataLst>
  <p:defaultTextStyle>
    <a:defPPr>
      <a:defRPr lang="en-US"/>
    </a:defPPr>
    <a:lvl1pPr algn="ctr" rtl="0" fontAlgn="base">
      <a:spcBef>
        <a:spcPct val="0"/>
      </a:spcBef>
      <a:spcAft>
        <a:spcPct val="0"/>
      </a:spcAft>
      <a:defRPr kern="1200">
        <a:solidFill>
          <a:schemeClr val="tx1"/>
        </a:solidFill>
        <a:latin typeface="Symbol" pitchFamily="18" charset="2"/>
        <a:ea typeface="+mn-ea"/>
        <a:cs typeface="+mn-cs"/>
      </a:defRPr>
    </a:lvl1pPr>
    <a:lvl2pPr marL="457200" algn="ctr" rtl="0" fontAlgn="base">
      <a:spcBef>
        <a:spcPct val="0"/>
      </a:spcBef>
      <a:spcAft>
        <a:spcPct val="0"/>
      </a:spcAft>
      <a:defRPr kern="1200">
        <a:solidFill>
          <a:schemeClr val="tx1"/>
        </a:solidFill>
        <a:latin typeface="Symbol" pitchFamily="18" charset="2"/>
        <a:ea typeface="+mn-ea"/>
        <a:cs typeface="+mn-cs"/>
      </a:defRPr>
    </a:lvl2pPr>
    <a:lvl3pPr marL="914400" algn="ctr" rtl="0" fontAlgn="base">
      <a:spcBef>
        <a:spcPct val="0"/>
      </a:spcBef>
      <a:spcAft>
        <a:spcPct val="0"/>
      </a:spcAft>
      <a:defRPr kern="1200">
        <a:solidFill>
          <a:schemeClr val="tx1"/>
        </a:solidFill>
        <a:latin typeface="Symbol" pitchFamily="18" charset="2"/>
        <a:ea typeface="+mn-ea"/>
        <a:cs typeface="+mn-cs"/>
      </a:defRPr>
    </a:lvl3pPr>
    <a:lvl4pPr marL="1371600" algn="ctr" rtl="0" fontAlgn="base">
      <a:spcBef>
        <a:spcPct val="0"/>
      </a:spcBef>
      <a:spcAft>
        <a:spcPct val="0"/>
      </a:spcAft>
      <a:defRPr kern="1200">
        <a:solidFill>
          <a:schemeClr val="tx1"/>
        </a:solidFill>
        <a:latin typeface="Symbol" pitchFamily="18" charset="2"/>
        <a:ea typeface="+mn-ea"/>
        <a:cs typeface="+mn-cs"/>
      </a:defRPr>
    </a:lvl4pPr>
    <a:lvl5pPr marL="1828800" algn="ctr" rtl="0" fontAlgn="base">
      <a:spcBef>
        <a:spcPct val="0"/>
      </a:spcBef>
      <a:spcAft>
        <a:spcPct val="0"/>
      </a:spcAft>
      <a:defRPr kern="1200">
        <a:solidFill>
          <a:schemeClr val="tx1"/>
        </a:solidFill>
        <a:latin typeface="Symbol" pitchFamily="18" charset="2"/>
        <a:ea typeface="+mn-ea"/>
        <a:cs typeface="+mn-cs"/>
      </a:defRPr>
    </a:lvl5pPr>
    <a:lvl6pPr marL="2286000" algn="l" defTabSz="914400" rtl="0" eaLnBrk="1" latinLnBrk="0" hangingPunct="1">
      <a:defRPr kern="1200">
        <a:solidFill>
          <a:schemeClr val="tx1"/>
        </a:solidFill>
        <a:latin typeface="Symbol" pitchFamily="18" charset="2"/>
        <a:ea typeface="+mn-ea"/>
        <a:cs typeface="+mn-cs"/>
      </a:defRPr>
    </a:lvl6pPr>
    <a:lvl7pPr marL="2743200" algn="l" defTabSz="914400" rtl="0" eaLnBrk="1" latinLnBrk="0" hangingPunct="1">
      <a:defRPr kern="1200">
        <a:solidFill>
          <a:schemeClr val="tx1"/>
        </a:solidFill>
        <a:latin typeface="Symbol" pitchFamily="18" charset="2"/>
        <a:ea typeface="+mn-ea"/>
        <a:cs typeface="+mn-cs"/>
      </a:defRPr>
    </a:lvl7pPr>
    <a:lvl8pPr marL="3200400" algn="l" defTabSz="914400" rtl="0" eaLnBrk="1" latinLnBrk="0" hangingPunct="1">
      <a:defRPr kern="1200">
        <a:solidFill>
          <a:schemeClr val="tx1"/>
        </a:solidFill>
        <a:latin typeface="Symbol" pitchFamily="18" charset="2"/>
        <a:ea typeface="+mn-ea"/>
        <a:cs typeface="+mn-cs"/>
      </a:defRPr>
    </a:lvl8pPr>
    <a:lvl9pPr marL="3657600" algn="l" defTabSz="914400" rtl="0" eaLnBrk="1" latinLnBrk="0" hangingPunct="1">
      <a:defRPr kern="1200">
        <a:solidFill>
          <a:schemeClr val="tx1"/>
        </a:solidFill>
        <a:latin typeface="Symbol" pitchFamily="18" charset="2"/>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160">
          <p15:clr>
            <a:srgbClr val="A4A3A4"/>
          </p15:clr>
        </p15:guide>
        <p15:guide id="2" pos="306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0C00"/>
    <a:srgbClr val="013329"/>
    <a:srgbClr val="100430"/>
    <a:srgbClr val="142015"/>
    <a:srgbClr val="5E3F02"/>
    <a:srgbClr val="A50021"/>
    <a:srgbClr val="FFFF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2226" autoAdjust="0"/>
  </p:normalViewPr>
  <p:slideViewPr>
    <p:cSldViewPr snapToGrid="0">
      <p:cViewPr>
        <p:scale>
          <a:sx n="53" d="100"/>
          <a:sy n="53" d="100"/>
        </p:scale>
        <p:origin x="-90" y="-3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106" d="100"/>
          <a:sy n="106" d="100"/>
        </p:scale>
        <p:origin x="-456" y="-84"/>
      </p:cViewPr>
      <p:guideLst>
        <p:guide orient="horz" pos="2160"/>
        <p:guide pos="306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4214813"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endParaRPr lang="en-US"/>
          </a:p>
        </p:txBody>
      </p:sp>
      <p:sp>
        <p:nvSpPr>
          <p:cNvPr id="27651" name="Rectangle 3"/>
          <p:cNvSpPr>
            <a:spLocks noGrp="1" noChangeArrowheads="1"/>
          </p:cNvSpPr>
          <p:nvPr>
            <p:ph type="dt" sz="quarter" idx="1"/>
          </p:nvPr>
        </p:nvSpPr>
        <p:spPr bwMode="auto">
          <a:xfrm>
            <a:off x="5507038" y="0"/>
            <a:ext cx="4214812"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p>
        </p:txBody>
      </p:sp>
      <p:sp>
        <p:nvSpPr>
          <p:cNvPr id="27652" name="Rectangle 4"/>
          <p:cNvSpPr>
            <a:spLocks noGrp="1" noChangeArrowheads="1"/>
          </p:cNvSpPr>
          <p:nvPr>
            <p:ph type="ftr" sz="quarter" idx="2"/>
          </p:nvPr>
        </p:nvSpPr>
        <p:spPr bwMode="auto">
          <a:xfrm>
            <a:off x="0" y="6513513"/>
            <a:ext cx="4214813"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endParaRPr lang="en-US"/>
          </a:p>
        </p:txBody>
      </p:sp>
      <p:sp>
        <p:nvSpPr>
          <p:cNvPr id="27653" name="Rectangle 5"/>
          <p:cNvSpPr>
            <a:spLocks noGrp="1" noChangeArrowheads="1"/>
          </p:cNvSpPr>
          <p:nvPr>
            <p:ph type="sldNum" sz="quarter" idx="3"/>
          </p:nvPr>
        </p:nvSpPr>
        <p:spPr bwMode="auto">
          <a:xfrm>
            <a:off x="5507038" y="6513513"/>
            <a:ext cx="4214812"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73E4DDBA-CEC7-457C-A7E8-C73646054D1F}" type="slidenum">
              <a:rPr lang="en-US"/>
              <a:pPr/>
              <a:t>‹#›</a:t>
            </a:fld>
            <a:endParaRPr lang="en-US"/>
          </a:p>
        </p:txBody>
      </p:sp>
    </p:spTree>
    <p:extLst>
      <p:ext uri="{BB962C8B-B14F-4D97-AF65-F5344CB8AC3E}">
        <p14:creationId xmlns:p14="http://schemas.microsoft.com/office/powerpoint/2010/main" val="2803421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hdr" sz="quarter"/>
          </p:nvPr>
        </p:nvSpPr>
        <p:spPr bwMode="auto">
          <a:xfrm>
            <a:off x="0" y="0"/>
            <a:ext cx="4214813"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endParaRPr lang="en-US"/>
          </a:p>
        </p:txBody>
      </p:sp>
      <p:sp>
        <p:nvSpPr>
          <p:cNvPr id="161795" name="Rectangle 3"/>
          <p:cNvSpPr>
            <a:spLocks noGrp="1" noChangeArrowheads="1"/>
          </p:cNvSpPr>
          <p:nvPr>
            <p:ph type="dt" idx="1"/>
          </p:nvPr>
        </p:nvSpPr>
        <p:spPr bwMode="auto">
          <a:xfrm>
            <a:off x="5507038" y="0"/>
            <a:ext cx="4214812"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p>
        </p:txBody>
      </p:sp>
      <p:sp>
        <p:nvSpPr>
          <p:cNvPr id="161796" name="Rectangle 4"/>
          <p:cNvSpPr>
            <a:spLocks noGrp="1" noRot="1" noChangeAspect="1" noChangeArrowheads="1" noTextEdit="1"/>
          </p:cNvSpPr>
          <p:nvPr>
            <p:ph type="sldImg" idx="2"/>
          </p:nvPr>
        </p:nvSpPr>
        <p:spPr bwMode="auto">
          <a:xfrm>
            <a:off x="3148013" y="514350"/>
            <a:ext cx="3429000" cy="2571750"/>
          </a:xfrm>
          <a:prstGeom prst="rect">
            <a:avLst/>
          </a:prstGeom>
          <a:noFill/>
          <a:ln w="9525">
            <a:solidFill>
              <a:srgbClr val="000000"/>
            </a:solidFill>
            <a:miter lim="800000"/>
            <a:headEnd/>
            <a:tailEnd/>
          </a:ln>
          <a:effectLst/>
        </p:spPr>
      </p:sp>
      <p:sp>
        <p:nvSpPr>
          <p:cNvPr id="161797" name="Rectangle 5"/>
          <p:cNvSpPr>
            <a:spLocks noGrp="1" noChangeArrowheads="1"/>
          </p:cNvSpPr>
          <p:nvPr>
            <p:ph type="body" sz="quarter" idx="3"/>
          </p:nvPr>
        </p:nvSpPr>
        <p:spPr bwMode="auto">
          <a:xfrm>
            <a:off x="971550" y="3257550"/>
            <a:ext cx="7780338"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1798" name="Rectangle 6"/>
          <p:cNvSpPr>
            <a:spLocks noGrp="1" noChangeArrowheads="1"/>
          </p:cNvSpPr>
          <p:nvPr>
            <p:ph type="ftr" sz="quarter" idx="4"/>
          </p:nvPr>
        </p:nvSpPr>
        <p:spPr bwMode="auto">
          <a:xfrm>
            <a:off x="0" y="6513513"/>
            <a:ext cx="4214813"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endParaRPr lang="en-US"/>
          </a:p>
        </p:txBody>
      </p:sp>
      <p:sp>
        <p:nvSpPr>
          <p:cNvPr id="161799" name="Rectangle 7"/>
          <p:cNvSpPr>
            <a:spLocks noGrp="1" noChangeArrowheads="1"/>
          </p:cNvSpPr>
          <p:nvPr>
            <p:ph type="sldNum" sz="quarter" idx="5"/>
          </p:nvPr>
        </p:nvSpPr>
        <p:spPr bwMode="auto">
          <a:xfrm>
            <a:off x="5507038" y="6513513"/>
            <a:ext cx="4214812"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727EE770-0452-419B-A55E-ED5A51B923BD}" type="slidenum">
              <a:rPr lang="en-US"/>
              <a:pPr/>
              <a:t>‹#›</a:t>
            </a:fld>
            <a:endParaRPr lang="en-US"/>
          </a:p>
        </p:txBody>
      </p:sp>
    </p:spTree>
    <p:extLst>
      <p:ext uri="{BB962C8B-B14F-4D97-AF65-F5344CB8AC3E}">
        <p14:creationId xmlns:p14="http://schemas.microsoft.com/office/powerpoint/2010/main" val="17980887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7EE770-0452-419B-A55E-ED5A51B923BD}" type="slidenum">
              <a:rPr lang="en-US" smtClean="0"/>
              <a:pPr/>
              <a:t>9</a:t>
            </a:fld>
            <a:endParaRPr lang="en-US"/>
          </a:p>
        </p:txBody>
      </p:sp>
    </p:spTree>
    <p:extLst>
      <p:ext uri="{BB962C8B-B14F-4D97-AF65-F5344CB8AC3E}">
        <p14:creationId xmlns:p14="http://schemas.microsoft.com/office/powerpoint/2010/main" val="13773057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141812" name="Picture 52" descr="59018 copy"/>
          <p:cNvPicPr>
            <a:picLocks noChangeAspect="1" noChangeArrowheads="1"/>
          </p:cNvPicPr>
          <p:nvPr/>
        </p:nvPicPr>
        <p:blipFill>
          <a:blip r:embed="rId3"/>
          <a:srcRect/>
          <a:stretch>
            <a:fillRect/>
          </a:stretch>
        </p:blipFill>
        <p:spPr bwMode="auto">
          <a:xfrm>
            <a:off x="0" y="3259138"/>
            <a:ext cx="2814638" cy="3598862"/>
          </a:xfrm>
          <a:prstGeom prst="rect">
            <a:avLst/>
          </a:prstGeom>
          <a:noFill/>
        </p:spPr>
      </p:pic>
      <p:sp>
        <p:nvSpPr>
          <p:cNvPr id="1141787" name="Text Box 27"/>
          <p:cNvSpPr txBox="1">
            <a:spLocks noChangeArrowheads="1"/>
          </p:cNvSpPr>
          <p:nvPr/>
        </p:nvSpPr>
        <p:spPr bwMode="gray">
          <a:xfrm>
            <a:off x="338138" y="295275"/>
            <a:ext cx="1292225" cy="457200"/>
          </a:xfrm>
          <a:prstGeom prst="rect">
            <a:avLst/>
          </a:prstGeom>
          <a:noFill/>
          <a:ln w="28575" algn="ctr">
            <a:noFill/>
            <a:miter lim="800000"/>
            <a:headEnd/>
            <a:tailEnd/>
          </a:ln>
          <a:effectLst>
            <a:prstShdw prst="shdw13" dist="53882" dir="2700000">
              <a:srgbClr val="080808">
                <a:alpha val="50000"/>
              </a:srgbClr>
            </a:prstShdw>
          </a:effectLst>
        </p:spPr>
        <p:txBody>
          <a:bodyPr>
            <a:spAutoFit/>
          </a:bodyPr>
          <a:lstStyle/>
          <a:p>
            <a:pPr algn="l">
              <a:spcBef>
                <a:spcPct val="50000"/>
              </a:spcBef>
            </a:pPr>
            <a:r>
              <a:rPr lang="en-US" sz="2400" b="1">
                <a:solidFill>
                  <a:srgbClr val="FFFFFF"/>
                </a:solidFill>
                <a:latin typeface="Verdana" pitchFamily="34" charset="0"/>
              </a:rPr>
              <a:t>LOGO</a:t>
            </a:r>
          </a:p>
        </p:txBody>
      </p:sp>
      <p:sp>
        <p:nvSpPr>
          <p:cNvPr id="1141777" name="Rectangle 17"/>
          <p:cNvSpPr>
            <a:spLocks noGrp="1" noChangeArrowheads="1"/>
          </p:cNvSpPr>
          <p:nvPr>
            <p:ph type="subTitle" sz="quarter" idx="1"/>
          </p:nvPr>
        </p:nvSpPr>
        <p:spPr bwMode="auto">
          <a:xfrm>
            <a:off x="401638" y="3225800"/>
            <a:ext cx="6557962" cy="515938"/>
          </a:xfrm>
          <a:ln/>
        </p:spPr>
        <p:txBody>
          <a:bodyPr/>
          <a:lstStyle>
            <a:lvl1pPr marL="0" indent="0">
              <a:buFontTx/>
              <a:buNone/>
              <a:defRPr sz="2400"/>
            </a:lvl1pPr>
          </a:lstStyle>
          <a:p>
            <a:r>
              <a:rPr lang="en-US" smtClean="0"/>
              <a:t>Click to edit Master subtitle style</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endParaRPr lang="en-US"/>
          </a:p>
        </p:txBody>
      </p:sp>
      <p:sp>
        <p:nvSpPr>
          <p:cNvPr id="11" name="Slide Number Placeholder 10"/>
          <p:cNvSpPr>
            <a:spLocks noGrp="1"/>
          </p:cNvSpPr>
          <p:nvPr>
            <p:ph type="sldNum" sz="quarter" idx="11"/>
          </p:nvPr>
        </p:nvSpPr>
        <p:spPr/>
        <p:txBody>
          <a:bodyPr/>
          <a:lstStyle/>
          <a:p>
            <a:fld id="{C45CA075-AD84-442C-9B94-5893FC41DA84}" type="slidenum">
              <a:rPr lang="en-US" smtClean="0"/>
              <a:pPr/>
              <a:t>‹#›</a:t>
            </a:fld>
            <a:endParaRPr lang="en-US"/>
          </a:p>
        </p:txBody>
      </p:sp>
      <p:sp>
        <p:nvSpPr>
          <p:cNvPr id="12" name="Footer Placeholder 11"/>
          <p:cNvSpPr>
            <a:spLocks noGrp="1"/>
          </p:cNvSpPr>
          <p:nvPr>
            <p:ph type="ftr" sz="quarter" idx="12"/>
          </p:nvPr>
        </p:nvSpPr>
        <p:spPr/>
        <p:txBody>
          <a:bodyPr/>
          <a:lstStyle/>
          <a:p>
            <a:r>
              <a:rPr lang="en-US" smtClean="0"/>
              <a:t>www.trungtamtinhoc.edu.vn</a:t>
            </a:r>
            <a:endParaRPr lang="en-US"/>
          </a:p>
        </p:txBody>
      </p:sp>
      <p:sp>
        <p:nvSpPr>
          <p:cNvPr id="14" name="TextBox 13"/>
          <p:cNvSpPr txBox="1"/>
          <p:nvPr userDrawn="1"/>
        </p:nvSpPr>
        <p:spPr>
          <a:xfrm>
            <a:off x="0" y="6627168"/>
            <a:ext cx="1608133" cy="230832"/>
          </a:xfrm>
          <a:prstGeom prst="rect">
            <a:avLst/>
          </a:prstGeom>
          <a:noFill/>
        </p:spPr>
        <p:txBody>
          <a:bodyPr wrap="none" rtlCol="0">
            <a:spAutoFit/>
          </a:bodyPr>
          <a:lstStyle/>
          <a:p>
            <a:r>
              <a:rPr lang="en-US" sz="900" smtClean="0">
                <a:latin typeface="+mn-lt"/>
              </a:rPr>
              <a:t>www.trungtamtinhoc.edu.vn</a:t>
            </a:r>
            <a:endParaRPr lang="en-US" sz="90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41812"/>
                                        </p:tgtEl>
                                        <p:attrNameLst>
                                          <p:attrName>style.visibility</p:attrName>
                                        </p:attrNameLst>
                                      </p:cBhvr>
                                      <p:to>
                                        <p:strVal val="visible"/>
                                      </p:to>
                                    </p:set>
                                    <p:animEffect transition="in" filter="fade">
                                      <p:cBhvr>
                                        <p:cTn id="7" dur="2000"/>
                                        <p:tgtEl>
                                          <p:spTgt spid="1141812"/>
                                        </p:tgtEl>
                                      </p:cBhvr>
                                    </p:animEffect>
                                  </p:childTnLst>
                                </p:cTn>
                              </p:par>
                            </p:childTnLst>
                          </p:cTn>
                        </p:par>
                        <p:par>
                          <p:cTn id="8" fill="hold">
                            <p:stCondLst>
                              <p:cond delay="2000"/>
                            </p:stCondLst>
                            <p:childTnLst>
                              <p:par>
                                <p:cTn id="9" presetID="42" presetClass="exit" presetSubtype="0" fill="hold" nodeType="afterEffect">
                                  <p:stCondLst>
                                    <p:cond delay="0"/>
                                  </p:stCondLst>
                                  <p:childTnLst>
                                    <p:animEffect transition="out" filter="fade">
                                      <p:cBhvr>
                                        <p:cTn id="10" dur="2000"/>
                                        <p:tgtEl>
                                          <p:spTgt spid="1141812"/>
                                        </p:tgtEl>
                                      </p:cBhvr>
                                    </p:animEffect>
                                    <p:anim calcmode="lin" valueType="num">
                                      <p:cBhvr>
                                        <p:cTn id="11" dur="2000"/>
                                        <p:tgtEl>
                                          <p:spTgt spid="1141812"/>
                                        </p:tgtEl>
                                        <p:attrNameLst>
                                          <p:attrName>ppt_x</p:attrName>
                                        </p:attrNameLst>
                                      </p:cBhvr>
                                      <p:tavLst>
                                        <p:tav tm="0">
                                          <p:val>
                                            <p:strVal val="ppt_x"/>
                                          </p:val>
                                        </p:tav>
                                        <p:tav tm="100000">
                                          <p:val>
                                            <p:strVal val="ppt_x"/>
                                          </p:val>
                                        </p:tav>
                                      </p:tavLst>
                                    </p:anim>
                                    <p:anim calcmode="lin" valueType="num">
                                      <p:cBhvr>
                                        <p:cTn id="12" dur="2000"/>
                                        <p:tgtEl>
                                          <p:spTgt spid="1141812"/>
                                        </p:tgtEl>
                                        <p:attrNameLst>
                                          <p:attrName>ppt_y</p:attrName>
                                        </p:attrNameLst>
                                      </p:cBhvr>
                                      <p:tavLst>
                                        <p:tav tm="0">
                                          <p:val>
                                            <p:strVal val="ppt_y"/>
                                          </p:val>
                                        </p:tav>
                                        <p:tav tm="100000">
                                          <p:val>
                                            <p:strVal val="ppt_y+.1"/>
                                          </p:val>
                                        </p:tav>
                                      </p:tavLst>
                                    </p:anim>
                                    <p:set>
                                      <p:cBhvr>
                                        <p:cTn id="13" dur="1" fill="hold">
                                          <p:stCondLst>
                                            <p:cond delay="1999"/>
                                          </p:stCondLst>
                                        </p:cTn>
                                        <p:tgtEl>
                                          <p:spTgt spid="11418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70E481E-BFD2-4B08-B5AF-1E1D8BEEE23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7650" y="349250"/>
            <a:ext cx="2089150" cy="6086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5438" y="349250"/>
            <a:ext cx="6119812" cy="6086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EF1787-D81E-4EC6-BF55-FFEF6C83212F}"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5438" y="349250"/>
            <a:ext cx="7775575" cy="6334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95313" y="1450975"/>
            <a:ext cx="3968750" cy="4984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6463" y="1450975"/>
            <a:ext cx="3970337" cy="4984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96863" y="6577013"/>
            <a:ext cx="2133600" cy="219075"/>
          </a:xfrm>
        </p:spPr>
        <p:txBody>
          <a:bodyPr/>
          <a:lstStyle>
            <a:lvl1pPr>
              <a:defRPr/>
            </a:lvl1pPr>
          </a:lstStyle>
          <a:p>
            <a:endParaRPr lang="en-US"/>
          </a:p>
        </p:txBody>
      </p:sp>
      <p:sp>
        <p:nvSpPr>
          <p:cNvPr id="6" name="Footer Placeholder 5"/>
          <p:cNvSpPr>
            <a:spLocks noGrp="1"/>
          </p:cNvSpPr>
          <p:nvPr>
            <p:ph type="ftr" sz="quarter" idx="11"/>
          </p:nvPr>
        </p:nvSpPr>
        <p:spPr>
          <a:xfrm>
            <a:off x="2716213" y="6565900"/>
            <a:ext cx="3649662" cy="280988"/>
          </a:xfrm>
        </p:spPr>
        <p:txBody>
          <a:bodyPr/>
          <a:lstStyle>
            <a:lvl1pPr>
              <a:defRPr/>
            </a:lvl1pPr>
          </a:lstStyle>
          <a:p>
            <a:endParaRPr lang="en-US"/>
          </a:p>
        </p:txBody>
      </p:sp>
      <p:sp>
        <p:nvSpPr>
          <p:cNvPr id="7" name="Slide Number Placeholder 6"/>
          <p:cNvSpPr>
            <a:spLocks noGrp="1"/>
          </p:cNvSpPr>
          <p:nvPr>
            <p:ph type="sldNum" sz="quarter" idx="12"/>
          </p:nvPr>
        </p:nvSpPr>
        <p:spPr>
          <a:xfrm>
            <a:off x="6731000" y="6569075"/>
            <a:ext cx="2133600" cy="214313"/>
          </a:xfrm>
        </p:spPr>
        <p:txBody>
          <a:bodyPr/>
          <a:lstStyle>
            <a:lvl1pPr>
              <a:defRPr/>
            </a:lvl1pPr>
          </a:lstStyle>
          <a:p>
            <a:fld id="{5AF3D87F-6E31-4119-8E16-A320452AD45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25438" y="349250"/>
            <a:ext cx="7775575" cy="6334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95313" y="1450975"/>
            <a:ext cx="8091487" cy="241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5313" y="4019550"/>
            <a:ext cx="8091487" cy="241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96863" y="6577013"/>
            <a:ext cx="2133600" cy="219075"/>
          </a:xfrm>
        </p:spPr>
        <p:txBody>
          <a:bodyPr/>
          <a:lstStyle>
            <a:lvl1pPr>
              <a:defRPr/>
            </a:lvl1pPr>
          </a:lstStyle>
          <a:p>
            <a:endParaRPr lang="en-US"/>
          </a:p>
        </p:txBody>
      </p:sp>
      <p:sp>
        <p:nvSpPr>
          <p:cNvPr id="6" name="Footer Placeholder 5"/>
          <p:cNvSpPr>
            <a:spLocks noGrp="1"/>
          </p:cNvSpPr>
          <p:nvPr>
            <p:ph type="ftr" sz="quarter" idx="11"/>
          </p:nvPr>
        </p:nvSpPr>
        <p:spPr>
          <a:xfrm>
            <a:off x="2716213" y="6565900"/>
            <a:ext cx="3649662" cy="280988"/>
          </a:xfrm>
        </p:spPr>
        <p:txBody>
          <a:bodyPr/>
          <a:lstStyle>
            <a:lvl1pPr>
              <a:defRPr/>
            </a:lvl1pPr>
          </a:lstStyle>
          <a:p>
            <a:endParaRPr lang="en-US"/>
          </a:p>
        </p:txBody>
      </p:sp>
      <p:sp>
        <p:nvSpPr>
          <p:cNvPr id="7" name="Slide Number Placeholder 6"/>
          <p:cNvSpPr>
            <a:spLocks noGrp="1"/>
          </p:cNvSpPr>
          <p:nvPr>
            <p:ph type="sldNum" sz="quarter" idx="12"/>
          </p:nvPr>
        </p:nvSpPr>
        <p:spPr>
          <a:xfrm>
            <a:off x="6731000" y="6569075"/>
            <a:ext cx="2133600" cy="214313"/>
          </a:xfrm>
        </p:spPr>
        <p:txBody>
          <a:bodyPr/>
          <a:lstStyle>
            <a:lvl1pPr>
              <a:defRPr/>
            </a:lvl1pPr>
          </a:lstStyle>
          <a:p>
            <a:fld id="{272B1816-49BB-4204-A818-2BF99D9C87EB}"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5438" y="349250"/>
            <a:ext cx="7775575" cy="6334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95313" y="1450975"/>
            <a:ext cx="8091487" cy="4984750"/>
          </a:xfrm>
        </p:spPr>
        <p:txBody>
          <a:bodyPr/>
          <a:lstStyle/>
          <a:p>
            <a:r>
              <a:rPr lang="en-US" smtClean="0"/>
              <a:t>Click icon to add table</a:t>
            </a:r>
            <a:endParaRPr lang="en-US"/>
          </a:p>
        </p:txBody>
      </p:sp>
      <p:sp>
        <p:nvSpPr>
          <p:cNvPr id="4" name="Date Placeholder 3"/>
          <p:cNvSpPr>
            <a:spLocks noGrp="1"/>
          </p:cNvSpPr>
          <p:nvPr>
            <p:ph type="dt" sz="half" idx="10"/>
          </p:nvPr>
        </p:nvSpPr>
        <p:spPr>
          <a:xfrm>
            <a:off x="296863" y="6577013"/>
            <a:ext cx="2133600" cy="219075"/>
          </a:xfrm>
        </p:spPr>
        <p:txBody>
          <a:bodyPr/>
          <a:lstStyle>
            <a:lvl1pPr>
              <a:defRPr/>
            </a:lvl1pPr>
          </a:lstStyle>
          <a:p>
            <a:endParaRPr lang="en-US"/>
          </a:p>
        </p:txBody>
      </p:sp>
      <p:sp>
        <p:nvSpPr>
          <p:cNvPr id="5" name="Footer Placeholder 4"/>
          <p:cNvSpPr>
            <a:spLocks noGrp="1"/>
          </p:cNvSpPr>
          <p:nvPr>
            <p:ph type="ftr" sz="quarter" idx="11"/>
          </p:nvPr>
        </p:nvSpPr>
        <p:spPr>
          <a:xfrm>
            <a:off x="2716213" y="6565900"/>
            <a:ext cx="3649662" cy="280988"/>
          </a:xfrm>
        </p:spPr>
        <p:txBody>
          <a:bodyPr/>
          <a:lstStyle>
            <a:lvl1pPr>
              <a:defRPr/>
            </a:lvl1pPr>
          </a:lstStyle>
          <a:p>
            <a:endParaRPr lang="en-US"/>
          </a:p>
        </p:txBody>
      </p:sp>
      <p:sp>
        <p:nvSpPr>
          <p:cNvPr id="6" name="Slide Number Placeholder 5"/>
          <p:cNvSpPr>
            <a:spLocks noGrp="1"/>
          </p:cNvSpPr>
          <p:nvPr>
            <p:ph type="sldNum" sz="quarter" idx="12"/>
          </p:nvPr>
        </p:nvSpPr>
        <p:spPr>
          <a:xfrm>
            <a:off x="6731000" y="6569075"/>
            <a:ext cx="2133600" cy="214313"/>
          </a:xfrm>
        </p:spPr>
        <p:txBody>
          <a:bodyPr/>
          <a:lstStyle>
            <a:lvl1pPr>
              <a:defRPr/>
            </a:lvl1pPr>
          </a:lstStyle>
          <a:p>
            <a:fld id="{4020EB9A-2BC3-48A0-93EF-B190FBF1E4BD}"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25438" y="349250"/>
            <a:ext cx="7775575" cy="63341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95313" y="1450975"/>
            <a:ext cx="8091487" cy="4984750"/>
          </a:xfrm>
        </p:spPr>
        <p:txBody>
          <a:bodyPr/>
          <a:lstStyle/>
          <a:p>
            <a:r>
              <a:rPr lang="en-US" smtClean="0"/>
              <a:t>Click icon to add chart</a:t>
            </a:r>
            <a:endParaRPr lang="en-US"/>
          </a:p>
        </p:txBody>
      </p:sp>
      <p:sp>
        <p:nvSpPr>
          <p:cNvPr id="4" name="Date Placeholder 3"/>
          <p:cNvSpPr>
            <a:spLocks noGrp="1"/>
          </p:cNvSpPr>
          <p:nvPr>
            <p:ph type="dt" sz="half" idx="10"/>
          </p:nvPr>
        </p:nvSpPr>
        <p:spPr>
          <a:xfrm>
            <a:off x="296863" y="6577013"/>
            <a:ext cx="2133600" cy="219075"/>
          </a:xfrm>
        </p:spPr>
        <p:txBody>
          <a:bodyPr/>
          <a:lstStyle>
            <a:lvl1pPr>
              <a:defRPr/>
            </a:lvl1pPr>
          </a:lstStyle>
          <a:p>
            <a:endParaRPr lang="en-US"/>
          </a:p>
        </p:txBody>
      </p:sp>
      <p:sp>
        <p:nvSpPr>
          <p:cNvPr id="5" name="Footer Placeholder 4"/>
          <p:cNvSpPr>
            <a:spLocks noGrp="1"/>
          </p:cNvSpPr>
          <p:nvPr>
            <p:ph type="ftr" sz="quarter" idx="11"/>
          </p:nvPr>
        </p:nvSpPr>
        <p:spPr>
          <a:xfrm>
            <a:off x="2716213" y="6565900"/>
            <a:ext cx="3649662" cy="280988"/>
          </a:xfrm>
        </p:spPr>
        <p:txBody>
          <a:bodyPr/>
          <a:lstStyle>
            <a:lvl1pPr>
              <a:defRPr/>
            </a:lvl1pPr>
          </a:lstStyle>
          <a:p>
            <a:endParaRPr lang="en-US"/>
          </a:p>
        </p:txBody>
      </p:sp>
      <p:sp>
        <p:nvSpPr>
          <p:cNvPr id="6" name="Slide Number Placeholder 5"/>
          <p:cNvSpPr>
            <a:spLocks noGrp="1"/>
          </p:cNvSpPr>
          <p:nvPr>
            <p:ph type="sldNum" sz="quarter" idx="12"/>
          </p:nvPr>
        </p:nvSpPr>
        <p:spPr>
          <a:xfrm>
            <a:off x="6731000" y="6569075"/>
            <a:ext cx="2133600" cy="214313"/>
          </a:xfrm>
        </p:spPr>
        <p:txBody>
          <a:bodyPr/>
          <a:lstStyle>
            <a:lvl1pPr>
              <a:defRPr/>
            </a:lvl1pPr>
          </a:lstStyle>
          <a:p>
            <a:fld id="{A512634D-6C14-4823-9F4D-D291C2043E1E}"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25438" y="349250"/>
            <a:ext cx="7775575" cy="633413"/>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595313" y="1450975"/>
            <a:ext cx="8091487" cy="4984750"/>
          </a:xfrm>
        </p:spPr>
        <p:txBody>
          <a:bodyPr/>
          <a:lstStyle/>
          <a:p>
            <a:r>
              <a:rPr lang="en-US" smtClean="0"/>
              <a:t>Click icon to add SmartArt graphic</a:t>
            </a:r>
            <a:endParaRPr lang="en-US"/>
          </a:p>
        </p:txBody>
      </p:sp>
      <p:sp>
        <p:nvSpPr>
          <p:cNvPr id="4" name="Date Placeholder 3"/>
          <p:cNvSpPr>
            <a:spLocks noGrp="1"/>
          </p:cNvSpPr>
          <p:nvPr>
            <p:ph type="dt" sz="half" idx="10"/>
          </p:nvPr>
        </p:nvSpPr>
        <p:spPr>
          <a:xfrm>
            <a:off x="296863" y="6577013"/>
            <a:ext cx="2133600" cy="219075"/>
          </a:xfrm>
        </p:spPr>
        <p:txBody>
          <a:bodyPr/>
          <a:lstStyle>
            <a:lvl1pPr>
              <a:defRPr/>
            </a:lvl1pPr>
          </a:lstStyle>
          <a:p>
            <a:endParaRPr lang="en-US"/>
          </a:p>
        </p:txBody>
      </p:sp>
      <p:sp>
        <p:nvSpPr>
          <p:cNvPr id="5" name="Footer Placeholder 4"/>
          <p:cNvSpPr>
            <a:spLocks noGrp="1"/>
          </p:cNvSpPr>
          <p:nvPr>
            <p:ph type="ftr" sz="quarter" idx="11"/>
          </p:nvPr>
        </p:nvSpPr>
        <p:spPr>
          <a:xfrm>
            <a:off x="2716213" y="6565900"/>
            <a:ext cx="3649662" cy="280988"/>
          </a:xfrm>
        </p:spPr>
        <p:txBody>
          <a:bodyPr/>
          <a:lstStyle>
            <a:lvl1pPr>
              <a:defRPr/>
            </a:lvl1pPr>
          </a:lstStyle>
          <a:p>
            <a:endParaRPr lang="en-US"/>
          </a:p>
        </p:txBody>
      </p:sp>
      <p:sp>
        <p:nvSpPr>
          <p:cNvPr id="6" name="Slide Number Placeholder 5"/>
          <p:cNvSpPr>
            <a:spLocks noGrp="1"/>
          </p:cNvSpPr>
          <p:nvPr>
            <p:ph type="sldNum" sz="quarter" idx="12"/>
          </p:nvPr>
        </p:nvSpPr>
        <p:spPr>
          <a:xfrm>
            <a:off x="6731000" y="6569075"/>
            <a:ext cx="2133600" cy="214313"/>
          </a:xfrm>
        </p:spPr>
        <p:txBody>
          <a:bodyPr/>
          <a:lstStyle>
            <a:lvl1pPr>
              <a:defRPr/>
            </a:lvl1pPr>
          </a:lstStyle>
          <a:p>
            <a:fld id="{C9EEA51B-6286-4423-BADC-1FCD6B4504C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sz="800"/>
            </a:lvl1pPr>
          </a:lstStyle>
          <a:p>
            <a:r>
              <a:rPr lang="en-US" smtClean="0"/>
              <a:t>www.trungtamtinhoc.edu.vn</a:t>
            </a:r>
            <a:endParaRPr lang="en-US"/>
          </a:p>
        </p:txBody>
      </p:sp>
      <p:sp>
        <p:nvSpPr>
          <p:cNvPr id="6" name="Slide Number Placeholder 5"/>
          <p:cNvSpPr>
            <a:spLocks noGrp="1"/>
          </p:cNvSpPr>
          <p:nvPr>
            <p:ph type="sldNum" sz="quarter" idx="12"/>
          </p:nvPr>
        </p:nvSpPr>
        <p:spPr/>
        <p:txBody>
          <a:bodyPr/>
          <a:lstStyle>
            <a:lvl1pPr>
              <a:defRPr/>
            </a:lvl1pPr>
          </a:lstStyle>
          <a:p>
            <a:fld id="{3D838FC4-1EE2-4119-BBE2-9AD27B26CD3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1B4082C-CDBD-428C-9295-86EEE54CE79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5313" y="1450975"/>
            <a:ext cx="3968750" cy="4984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6463" y="1450975"/>
            <a:ext cx="3970337" cy="4984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E2D74CA-0DEB-4432-8A48-09CD2ABB1F9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5CA38DB-FDBF-462C-A7E3-1169FB25050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20F488B-6062-4EB0-BD30-DD9B026A9A3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7A90E1B-7EFB-44BA-9F79-CC44A463EAB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51ED260-B708-4931-A074-27A69E0264D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72BE0B4-07D0-416F-A634-E57BB350C1E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White">
      <p:bgPr>
        <a:gradFill rotWithShape="0">
          <a:gsLst>
            <a:gs pos="0">
              <a:schemeClr val="bg1"/>
            </a:gs>
            <a:gs pos="100000">
              <a:schemeClr val="bg1">
                <a:gamma/>
                <a:tint val="0"/>
                <a:invGamma/>
              </a:schemeClr>
            </a:gs>
          </a:gsLst>
          <a:lin ang="5400000" scaled="1"/>
        </a:gradFill>
        <a:effectLst/>
      </p:bgPr>
    </p:bg>
    <p:spTree>
      <p:nvGrpSpPr>
        <p:cNvPr id="1" name=""/>
        <p:cNvGrpSpPr/>
        <p:nvPr/>
      </p:nvGrpSpPr>
      <p:grpSpPr>
        <a:xfrm>
          <a:off x="0" y="0"/>
          <a:ext cx="0" cy="0"/>
          <a:chOff x="0" y="0"/>
          <a:chExt cx="0" cy="0"/>
        </a:xfrm>
      </p:grpSpPr>
      <p:pic>
        <p:nvPicPr>
          <p:cNvPr id="1140811" name="Picture 75" descr="59018 _1"/>
          <p:cNvPicPr>
            <a:picLocks noChangeAspect="1" noChangeArrowheads="1"/>
          </p:cNvPicPr>
          <p:nvPr/>
        </p:nvPicPr>
        <p:blipFill>
          <a:blip r:embed="rId18"/>
          <a:srcRect/>
          <a:stretch>
            <a:fillRect/>
          </a:stretch>
        </p:blipFill>
        <p:spPr bwMode="auto">
          <a:xfrm>
            <a:off x="0" y="3530600"/>
            <a:ext cx="2603500" cy="3327400"/>
          </a:xfrm>
          <a:prstGeom prst="rect">
            <a:avLst/>
          </a:prstGeom>
          <a:noFill/>
        </p:spPr>
      </p:pic>
      <p:pic>
        <p:nvPicPr>
          <p:cNvPr id="1140810" name="Picture 74" descr="Medical Perspectives_EyeWire copy"/>
          <p:cNvPicPr>
            <a:picLocks noChangeAspect="1" noChangeArrowheads="1"/>
          </p:cNvPicPr>
          <p:nvPr/>
        </p:nvPicPr>
        <p:blipFill>
          <a:blip r:embed="rId19"/>
          <a:srcRect/>
          <a:stretch>
            <a:fillRect/>
          </a:stretch>
        </p:blipFill>
        <p:spPr bwMode="auto">
          <a:xfrm>
            <a:off x="0" y="0"/>
            <a:ext cx="9144000" cy="6858000"/>
          </a:xfrm>
          <a:prstGeom prst="rect">
            <a:avLst/>
          </a:prstGeom>
          <a:noFill/>
        </p:spPr>
      </p:pic>
      <p:sp>
        <p:nvSpPr>
          <p:cNvPr id="1140740" name="Rectangle 4"/>
          <p:cNvSpPr>
            <a:spLocks noGrp="1" noChangeArrowheads="1"/>
          </p:cNvSpPr>
          <p:nvPr>
            <p:ph type="dt" sz="half" idx="2"/>
          </p:nvPr>
        </p:nvSpPr>
        <p:spPr bwMode="gray">
          <a:xfrm>
            <a:off x="296863" y="6577013"/>
            <a:ext cx="2133600" cy="219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latin typeface="+mn-lt"/>
              </a:defRPr>
            </a:lvl1pPr>
          </a:lstStyle>
          <a:p>
            <a:endParaRPr lang="en-US"/>
          </a:p>
        </p:txBody>
      </p:sp>
      <p:sp>
        <p:nvSpPr>
          <p:cNvPr id="1140741" name="Rectangle 5"/>
          <p:cNvSpPr>
            <a:spLocks noGrp="1" noChangeArrowheads="1"/>
          </p:cNvSpPr>
          <p:nvPr>
            <p:ph type="ftr" sz="quarter" idx="3"/>
          </p:nvPr>
        </p:nvSpPr>
        <p:spPr bwMode="gray">
          <a:xfrm>
            <a:off x="2716213" y="6565900"/>
            <a:ext cx="3649662" cy="280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mn-lt"/>
              </a:defRPr>
            </a:lvl1pPr>
          </a:lstStyle>
          <a:p>
            <a:r>
              <a:rPr lang="en-US" smtClean="0"/>
              <a:t>www.trungtamtinhoc.edu.vn</a:t>
            </a:r>
          </a:p>
          <a:p>
            <a:endParaRPr lang="en-US"/>
          </a:p>
        </p:txBody>
      </p:sp>
      <p:sp>
        <p:nvSpPr>
          <p:cNvPr id="1140744" name="Rectangle 8"/>
          <p:cNvSpPr>
            <a:spLocks noGrp="1" noChangeArrowheads="1"/>
          </p:cNvSpPr>
          <p:nvPr>
            <p:ph type="sldNum" sz="quarter" idx="4"/>
          </p:nvPr>
        </p:nvSpPr>
        <p:spPr bwMode="gray">
          <a:xfrm>
            <a:off x="6731000" y="6569075"/>
            <a:ext cx="2133600" cy="214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defRPr>
            </a:lvl1pPr>
          </a:lstStyle>
          <a:p>
            <a:fld id="{C45CA075-AD84-442C-9B94-5893FC41DA84}" type="slidenum">
              <a:rPr lang="en-US"/>
              <a:pPr/>
              <a:t>‹#›</a:t>
            </a:fld>
            <a:endParaRPr lang="en-US"/>
          </a:p>
        </p:txBody>
      </p:sp>
      <p:sp>
        <p:nvSpPr>
          <p:cNvPr id="1140765" name="Rectangle 29"/>
          <p:cNvSpPr>
            <a:spLocks noGrp="1" noChangeArrowheads="1"/>
          </p:cNvSpPr>
          <p:nvPr>
            <p:ph type="body" idx="1"/>
          </p:nvPr>
        </p:nvSpPr>
        <p:spPr bwMode="black">
          <a:xfrm>
            <a:off x="595313" y="1450975"/>
            <a:ext cx="8091487" cy="498475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40804" name="Freeform 68"/>
          <p:cNvSpPr>
            <a:spLocks/>
          </p:cNvSpPr>
          <p:nvPr/>
        </p:nvSpPr>
        <p:spPr bwMode="auto">
          <a:xfrm>
            <a:off x="957263" y="1103313"/>
            <a:ext cx="6543675" cy="39687"/>
          </a:xfrm>
          <a:custGeom>
            <a:avLst/>
            <a:gdLst/>
            <a:ahLst/>
            <a:cxnLst>
              <a:cxn ang="0">
                <a:pos x="4122" y="0"/>
              </a:cxn>
              <a:cxn ang="0">
                <a:pos x="0" y="3"/>
              </a:cxn>
              <a:cxn ang="0">
                <a:pos x="37" y="25"/>
              </a:cxn>
              <a:cxn ang="0">
                <a:pos x="4109" y="25"/>
              </a:cxn>
              <a:cxn ang="0">
                <a:pos x="4122" y="0"/>
              </a:cxn>
            </a:cxnLst>
            <a:rect l="0" t="0" r="r" b="b"/>
            <a:pathLst>
              <a:path w="4122" h="25">
                <a:moveTo>
                  <a:pt x="4122" y="0"/>
                </a:moveTo>
                <a:lnTo>
                  <a:pt x="0" y="3"/>
                </a:lnTo>
                <a:lnTo>
                  <a:pt x="37" y="25"/>
                </a:lnTo>
                <a:lnTo>
                  <a:pt x="4109" y="25"/>
                </a:lnTo>
                <a:lnTo>
                  <a:pt x="4122" y="0"/>
                </a:lnTo>
                <a:close/>
              </a:path>
            </a:pathLst>
          </a:custGeom>
          <a:gradFill rotWithShape="1">
            <a:gsLst>
              <a:gs pos="0">
                <a:schemeClr val="tx2">
                  <a:alpha val="0"/>
                </a:schemeClr>
              </a:gs>
              <a:gs pos="100000">
                <a:schemeClr val="tx2">
                  <a:gamma/>
                  <a:shade val="78824"/>
                  <a:invGamma/>
                </a:schemeClr>
              </a:gs>
            </a:gsLst>
            <a:lin ang="0" scaled="1"/>
          </a:gradFill>
          <a:ln w="9525" cap="flat" cmpd="sng">
            <a:noFill/>
            <a:prstDash val="solid"/>
            <a:round/>
            <a:headEnd/>
            <a:tailEnd/>
          </a:ln>
          <a:effectLst/>
        </p:spPr>
        <p:txBody>
          <a:bodyPr/>
          <a:lstStyle/>
          <a:p>
            <a:endParaRPr lang="en-US"/>
          </a:p>
        </p:txBody>
      </p:sp>
      <p:pic>
        <p:nvPicPr>
          <p:cNvPr id="1140805" name="Picture 69" descr="artway_medical_thermomete_01"/>
          <p:cNvPicPr>
            <a:picLocks noChangeAspect="1" noChangeArrowheads="1"/>
          </p:cNvPicPr>
          <p:nvPr/>
        </p:nvPicPr>
        <p:blipFill>
          <a:blip r:embed="rId20" cstate="print"/>
          <a:srcRect/>
          <a:stretch>
            <a:fillRect/>
          </a:stretch>
        </p:blipFill>
        <p:spPr bwMode="auto">
          <a:xfrm>
            <a:off x="6535738" y="98425"/>
            <a:ext cx="1016000" cy="1079500"/>
          </a:xfrm>
          <a:prstGeom prst="rect">
            <a:avLst/>
          </a:prstGeom>
          <a:noFill/>
        </p:spPr>
      </p:pic>
      <p:sp>
        <p:nvSpPr>
          <p:cNvPr id="1140764" name="Rectangle 28"/>
          <p:cNvSpPr>
            <a:spLocks noGrp="1" noChangeArrowheads="1"/>
          </p:cNvSpPr>
          <p:nvPr>
            <p:ph type="title"/>
          </p:nvPr>
        </p:nvSpPr>
        <p:spPr bwMode="black">
          <a:xfrm>
            <a:off x="325438" y="349250"/>
            <a:ext cx="7775575" cy="6334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40808" name="Text Box 72"/>
          <p:cNvSpPr txBox="1">
            <a:spLocks noChangeArrowheads="1"/>
          </p:cNvSpPr>
          <p:nvPr/>
        </p:nvSpPr>
        <p:spPr bwMode="gray">
          <a:xfrm>
            <a:off x="7642225" y="779463"/>
            <a:ext cx="1292225" cy="457200"/>
          </a:xfrm>
          <a:prstGeom prst="rect">
            <a:avLst/>
          </a:prstGeom>
          <a:noFill/>
          <a:ln w="28575" algn="ctr">
            <a:noFill/>
            <a:miter lim="800000"/>
            <a:headEnd/>
            <a:tailEnd/>
          </a:ln>
          <a:effectLst>
            <a:prstShdw prst="shdw13" dist="53882" dir="2700000">
              <a:srgbClr val="080808">
                <a:alpha val="50000"/>
              </a:srgbClr>
            </a:prstShdw>
          </a:effectLst>
        </p:spPr>
        <p:txBody>
          <a:bodyPr>
            <a:spAutoFit/>
          </a:bodyPr>
          <a:lstStyle/>
          <a:p>
            <a:pPr algn="l">
              <a:spcBef>
                <a:spcPct val="50000"/>
              </a:spcBef>
            </a:pPr>
            <a:r>
              <a:rPr lang="en-US" sz="2400" b="1">
                <a:solidFill>
                  <a:srgbClr val="A50021"/>
                </a:solidFill>
                <a:latin typeface="Verdana" pitchFamily="34" charset="0"/>
              </a:rPr>
              <a:t>LOGO</a:t>
            </a:r>
          </a:p>
        </p:txBody>
      </p:sp>
      <p:sp>
        <p:nvSpPr>
          <p:cNvPr id="12" name="TextBox 11"/>
          <p:cNvSpPr txBox="1"/>
          <p:nvPr/>
        </p:nvSpPr>
        <p:spPr>
          <a:xfrm>
            <a:off x="51279" y="6616056"/>
            <a:ext cx="1960793" cy="230832"/>
          </a:xfrm>
          <a:prstGeom prst="rect">
            <a:avLst/>
          </a:prstGeom>
          <a:noFill/>
        </p:spPr>
        <p:txBody>
          <a:bodyPr wrap="none" rtlCol="0">
            <a:spAutoFit/>
          </a:bodyPr>
          <a:lstStyle/>
          <a:p>
            <a:pPr algn="dist">
              <a:spcBef>
                <a:spcPct val="50000"/>
              </a:spcBef>
            </a:pPr>
            <a:r>
              <a:rPr lang="en-US" sz="900" smtClean="0">
                <a:latin typeface="Verdana" pitchFamily="34" charset="0"/>
              </a:rPr>
              <a:t>http://dichvudanhvanban.com</a:t>
            </a:r>
            <a:endParaRPr lang="en-US" sz="900">
              <a:latin typeface="Verdana" pitchFamily="34" charset="0"/>
            </a:endParaRP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0764"/>
                                        </p:tgtEl>
                                        <p:attrNameLst>
                                          <p:attrName>style.visibility</p:attrName>
                                        </p:attrNameLst>
                                      </p:cBhvr>
                                      <p:to>
                                        <p:strVal val="visible"/>
                                      </p:to>
                                    </p:set>
                                    <p:animEffect transition="in" filter="wipe(left)">
                                      <p:cBhvr>
                                        <p:cTn id="7" dur="1000"/>
                                        <p:tgtEl>
                                          <p:spTgt spid="1140764"/>
                                        </p:tgtEl>
                                      </p:cBhvr>
                                    </p:animEffect>
                                  </p:childTnLst>
                                </p:cTn>
                              </p:par>
                              <p:par>
                                <p:cTn id="8" presetID="10" presetClass="entr" presetSubtype="0" fill="hold" nodeType="withEffect">
                                  <p:stCondLst>
                                    <p:cond delay="0"/>
                                  </p:stCondLst>
                                  <p:childTnLst>
                                    <p:set>
                                      <p:cBhvr>
                                        <p:cTn id="9" dur="1" fill="hold">
                                          <p:stCondLst>
                                            <p:cond delay="0"/>
                                          </p:stCondLst>
                                        </p:cTn>
                                        <p:tgtEl>
                                          <p:spTgt spid="1140811"/>
                                        </p:tgtEl>
                                        <p:attrNameLst>
                                          <p:attrName>style.visibility</p:attrName>
                                        </p:attrNameLst>
                                      </p:cBhvr>
                                      <p:to>
                                        <p:strVal val="visible"/>
                                      </p:to>
                                    </p:set>
                                    <p:animEffect transition="in" filter="fade">
                                      <p:cBhvr>
                                        <p:cTn id="10" dur="1000"/>
                                        <p:tgtEl>
                                          <p:spTgt spid="1140811"/>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140804"/>
                                        </p:tgtEl>
                                        <p:attrNameLst>
                                          <p:attrName>style.visibility</p:attrName>
                                        </p:attrNameLst>
                                      </p:cBhvr>
                                      <p:to>
                                        <p:strVal val="visible"/>
                                      </p:to>
                                    </p:set>
                                    <p:animEffect transition="in" filter="wipe(right)">
                                      <p:cBhvr>
                                        <p:cTn id="13" dur="500"/>
                                        <p:tgtEl>
                                          <p:spTgt spid="1140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0804" grpId="0" animBg="1"/>
      <p:bldP spid="1140764" grpId="0"/>
    </p:bldLst>
  </p:timing>
  <p:txStyles>
    <p:titleStyle>
      <a:lvl1pPr algn="ctr" rtl="0" eaLnBrk="1" fontAlgn="base" hangingPunct="1">
        <a:spcBef>
          <a:spcPct val="0"/>
        </a:spcBef>
        <a:spcAft>
          <a:spcPct val="0"/>
        </a:spcAft>
        <a:defRPr sz="4000" b="1" i="0" u="none">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Times New Roman" pitchFamily="18" charset="0"/>
        </a:defRPr>
      </a:lvl2pPr>
      <a:lvl3pPr algn="ctr" rtl="0" eaLnBrk="1" fontAlgn="base" hangingPunct="1">
        <a:spcBef>
          <a:spcPct val="0"/>
        </a:spcBef>
        <a:spcAft>
          <a:spcPct val="0"/>
        </a:spcAft>
        <a:defRPr sz="4000" b="1">
          <a:solidFill>
            <a:schemeClr val="tx2"/>
          </a:solidFill>
          <a:latin typeface="Times New Roman" pitchFamily="18" charset="0"/>
        </a:defRPr>
      </a:lvl3pPr>
      <a:lvl4pPr algn="ctr" rtl="0" eaLnBrk="1" fontAlgn="base" hangingPunct="1">
        <a:spcBef>
          <a:spcPct val="0"/>
        </a:spcBef>
        <a:spcAft>
          <a:spcPct val="0"/>
        </a:spcAft>
        <a:defRPr sz="4000" b="1">
          <a:solidFill>
            <a:schemeClr val="tx2"/>
          </a:solidFill>
          <a:latin typeface="Times New Roman" pitchFamily="18" charset="0"/>
        </a:defRPr>
      </a:lvl4pPr>
      <a:lvl5pPr algn="ctr" rtl="0" eaLnBrk="1" fontAlgn="base" hangingPunct="1">
        <a:spcBef>
          <a:spcPct val="0"/>
        </a:spcBef>
        <a:spcAft>
          <a:spcPct val="0"/>
        </a:spcAft>
        <a:defRPr sz="4000" b="1">
          <a:solidFill>
            <a:schemeClr val="tx2"/>
          </a:solidFill>
          <a:latin typeface="Times New Roman" pitchFamily="18" charset="0"/>
        </a:defRPr>
      </a:lvl5pPr>
      <a:lvl6pPr marL="457200" algn="ctr" rtl="0" eaLnBrk="1" fontAlgn="base" hangingPunct="1">
        <a:spcBef>
          <a:spcPct val="0"/>
        </a:spcBef>
        <a:spcAft>
          <a:spcPct val="0"/>
        </a:spcAft>
        <a:defRPr sz="4000" b="1">
          <a:solidFill>
            <a:schemeClr val="tx2"/>
          </a:solidFill>
          <a:latin typeface="Times New Roman" pitchFamily="18" charset="0"/>
        </a:defRPr>
      </a:lvl6pPr>
      <a:lvl7pPr marL="914400" algn="ctr" rtl="0" eaLnBrk="1" fontAlgn="base" hangingPunct="1">
        <a:spcBef>
          <a:spcPct val="0"/>
        </a:spcBef>
        <a:spcAft>
          <a:spcPct val="0"/>
        </a:spcAft>
        <a:defRPr sz="4000" b="1">
          <a:solidFill>
            <a:schemeClr val="tx2"/>
          </a:solidFill>
          <a:latin typeface="Times New Roman" pitchFamily="18" charset="0"/>
        </a:defRPr>
      </a:lvl7pPr>
      <a:lvl8pPr marL="1371600" algn="ctr" rtl="0" eaLnBrk="1" fontAlgn="base" hangingPunct="1">
        <a:spcBef>
          <a:spcPct val="0"/>
        </a:spcBef>
        <a:spcAft>
          <a:spcPct val="0"/>
        </a:spcAft>
        <a:defRPr sz="4000" b="1">
          <a:solidFill>
            <a:schemeClr val="tx2"/>
          </a:solidFill>
          <a:latin typeface="Times New Roman" pitchFamily="18" charset="0"/>
        </a:defRPr>
      </a:lvl8pPr>
      <a:lvl9pPr marL="1828800" algn="ctr" rtl="0" eaLnBrk="1" fontAlgn="base" hangingPunct="1">
        <a:spcBef>
          <a:spcPct val="0"/>
        </a:spcBef>
        <a:spcAft>
          <a:spcPct val="0"/>
        </a:spcAft>
        <a:defRPr sz="40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620" name="Rectangle 4"/>
          <p:cNvSpPr>
            <a:spLocks noGrp="1" noChangeArrowheads="1"/>
          </p:cNvSpPr>
          <p:nvPr>
            <p:ph type="ctrTitle"/>
          </p:nvPr>
        </p:nvSpPr>
        <p:spPr bwMode="black">
          <a:xfrm>
            <a:off x="873456" y="880311"/>
            <a:ext cx="5878010" cy="726102"/>
          </a:xfrm>
          <a:noFill/>
          <a:ln/>
          <a:effectLst>
            <a:outerShdw dist="17961" dir="2700000" algn="ctr" rotWithShape="0">
              <a:srgbClr val="FFFFFF">
                <a:alpha val="20000"/>
              </a:srgbClr>
            </a:outerShdw>
          </a:effectLst>
        </p:spPr>
        <p:txBody>
          <a:bodyPr/>
          <a:lstStyle/>
          <a:p>
            <a:r>
              <a:rPr lang="en-US" sz="2400" smtClean="0">
                <a:solidFill>
                  <a:srgbClr val="FF0000"/>
                </a:solidFill>
              </a:rPr>
              <a:t>LIỆU </a:t>
            </a:r>
            <a:r>
              <a:rPr lang="en-US" sz="2400">
                <a:solidFill>
                  <a:srgbClr val="FF0000"/>
                </a:solidFill>
              </a:rPr>
              <a:t>PHÁP KHÍ DUNG TRONG HSCC</a:t>
            </a:r>
          </a:p>
        </p:txBody>
      </p:sp>
      <p:sp>
        <p:nvSpPr>
          <p:cNvPr id="1135623" name="Rectangle 7"/>
          <p:cNvSpPr>
            <a:spLocks noChangeArrowheads="1"/>
          </p:cNvSpPr>
          <p:nvPr/>
        </p:nvSpPr>
        <p:spPr bwMode="auto">
          <a:xfrm>
            <a:off x="1600200" y="4564063"/>
            <a:ext cx="914400" cy="914400"/>
          </a:xfrm>
          <a:prstGeom prst="rect">
            <a:avLst/>
          </a:prstGeom>
          <a:noFill/>
          <a:ln w="9525" algn="ctr">
            <a:noFill/>
            <a:miter lim="800000"/>
            <a:headEnd/>
            <a:tailEnd/>
          </a:ln>
          <a:effectLst/>
        </p:spPr>
        <p:txBody>
          <a:bodyPr wrap="none" anchor="ctr"/>
          <a:lstStyle/>
          <a:p>
            <a:endParaRPr lang="en-US"/>
          </a:p>
        </p:txBody>
      </p:sp>
      <p:sp>
        <p:nvSpPr>
          <p:cNvPr id="1135663" name="Text Box 47"/>
          <p:cNvSpPr txBox="1">
            <a:spLocks noChangeArrowheads="1"/>
          </p:cNvSpPr>
          <p:nvPr/>
        </p:nvSpPr>
        <p:spPr bwMode="black">
          <a:xfrm>
            <a:off x="1182810" y="5415602"/>
            <a:ext cx="5081512" cy="400110"/>
          </a:xfrm>
          <a:prstGeom prst="rect">
            <a:avLst/>
          </a:prstGeom>
          <a:noFill/>
          <a:ln w="9525" algn="ctr">
            <a:noFill/>
            <a:miter lim="800000"/>
            <a:headEnd/>
            <a:tailEnd/>
          </a:ln>
          <a:effectLst/>
        </p:spPr>
        <p:txBody>
          <a:bodyPr wrap="square">
            <a:spAutoFit/>
          </a:bodyPr>
          <a:lstStyle/>
          <a:p>
            <a:pPr algn="l">
              <a:spcBef>
                <a:spcPct val="50000"/>
              </a:spcBef>
            </a:pPr>
            <a:r>
              <a:rPr lang="en-US" sz="2000" b="1" smtClean="0">
                <a:latin typeface="Times New Roman" panose="02020603050405020304" pitchFamily="18" charset="0"/>
                <a:cs typeface="Times New Roman" panose="02020603050405020304" pitchFamily="18" charset="0"/>
              </a:rPr>
              <a:t> Sinh viên thực hiện: Nguyễn Thị Kim Anh</a:t>
            </a:r>
            <a:endParaRPr lang="en-US" sz="2000" b="1">
              <a:latin typeface="Times New Roman" panose="02020603050405020304" pitchFamily="18" charset="0"/>
              <a:cs typeface="Times New Roman" panose="02020603050405020304" pitchFamily="18" charset="0"/>
            </a:endParaRPr>
          </a:p>
        </p:txBody>
      </p:sp>
      <p:sp>
        <p:nvSpPr>
          <p:cNvPr id="1135670" name="Freeform 54"/>
          <p:cNvSpPr>
            <a:spLocks/>
          </p:cNvSpPr>
          <p:nvPr/>
        </p:nvSpPr>
        <p:spPr bwMode="auto">
          <a:xfrm>
            <a:off x="635000" y="4559300"/>
            <a:ext cx="4191000" cy="50800"/>
          </a:xfrm>
          <a:custGeom>
            <a:avLst/>
            <a:gdLst/>
            <a:ahLst/>
            <a:cxnLst>
              <a:cxn ang="0">
                <a:pos x="16" y="64"/>
              </a:cxn>
              <a:cxn ang="0">
                <a:pos x="2832" y="56"/>
              </a:cxn>
              <a:cxn ang="0">
                <a:pos x="2736" y="0"/>
              </a:cxn>
              <a:cxn ang="0">
                <a:pos x="2792" y="32"/>
              </a:cxn>
              <a:cxn ang="0">
                <a:pos x="0" y="32"/>
              </a:cxn>
              <a:cxn ang="0">
                <a:pos x="16" y="64"/>
              </a:cxn>
            </a:cxnLst>
            <a:rect l="0" t="0" r="r" b="b"/>
            <a:pathLst>
              <a:path w="2832" h="64">
                <a:moveTo>
                  <a:pt x="16" y="64"/>
                </a:moveTo>
                <a:lnTo>
                  <a:pt x="2832" y="56"/>
                </a:lnTo>
                <a:lnTo>
                  <a:pt x="2736" y="0"/>
                </a:lnTo>
                <a:lnTo>
                  <a:pt x="2792" y="32"/>
                </a:lnTo>
                <a:lnTo>
                  <a:pt x="0" y="32"/>
                </a:lnTo>
                <a:lnTo>
                  <a:pt x="16" y="64"/>
                </a:lnTo>
                <a:close/>
              </a:path>
            </a:pathLst>
          </a:custGeom>
          <a:gradFill rotWithShape="1">
            <a:gsLst>
              <a:gs pos="0">
                <a:schemeClr val="tx2">
                  <a:alpha val="0"/>
                </a:schemeClr>
              </a:gs>
              <a:gs pos="100000">
                <a:schemeClr val="tx2">
                  <a:gamma/>
                  <a:shade val="78824"/>
                  <a:invGamma/>
                </a:schemeClr>
              </a:gs>
            </a:gsLst>
            <a:lin ang="0" scaled="1"/>
          </a:gradFill>
          <a:ln w="9525" cap="flat" cmpd="sng">
            <a:noFill/>
            <a:prstDash val="solid"/>
            <a:round/>
            <a:headEnd/>
            <a:tailEnd/>
          </a:ln>
          <a:effectLst/>
        </p:spPr>
        <p:txBody>
          <a:bodyPr/>
          <a:lstStyle/>
          <a:p>
            <a:endParaRPr lang="en-US"/>
          </a:p>
        </p:txBody>
      </p:sp>
      <p:pic>
        <p:nvPicPr>
          <p:cNvPr id="1135668" name="Picture 52" descr="artway_medical_thermomete_01"/>
          <p:cNvPicPr>
            <a:picLocks noChangeAspect="1" noChangeArrowheads="1"/>
          </p:cNvPicPr>
          <p:nvPr/>
        </p:nvPicPr>
        <p:blipFill>
          <a:blip r:embed="rId2"/>
          <a:srcRect/>
          <a:stretch>
            <a:fillRect/>
          </a:stretch>
        </p:blipFill>
        <p:spPr bwMode="auto">
          <a:xfrm rot="1487971">
            <a:off x="1881188" y="1911350"/>
            <a:ext cx="3614737" cy="2132013"/>
          </a:xfrm>
          <a:prstGeom prst="rect">
            <a:avLst/>
          </a:prstGeom>
          <a:noFill/>
        </p:spPr>
      </p:pic>
      <p:sp>
        <p:nvSpPr>
          <p:cNvPr id="1135669" name="Freeform 53"/>
          <p:cNvSpPr>
            <a:spLocks/>
          </p:cNvSpPr>
          <p:nvPr/>
        </p:nvSpPr>
        <p:spPr bwMode="auto">
          <a:xfrm rot="287634">
            <a:off x="3155950" y="2279650"/>
            <a:ext cx="1104900" cy="1327150"/>
          </a:xfrm>
          <a:custGeom>
            <a:avLst/>
            <a:gdLst/>
            <a:ahLst/>
            <a:cxnLst>
              <a:cxn ang="0">
                <a:pos x="0" y="4"/>
              </a:cxn>
              <a:cxn ang="0">
                <a:pos x="948" y="1116"/>
              </a:cxn>
              <a:cxn ang="0">
                <a:pos x="964" y="1092"/>
              </a:cxn>
              <a:cxn ang="0">
                <a:pos x="28" y="0"/>
              </a:cxn>
              <a:cxn ang="0">
                <a:pos x="0" y="4"/>
              </a:cxn>
            </a:cxnLst>
            <a:rect l="0" t="0" r="r" b="b"/>
            <a:pathLst>
              <a:path w="964" h="1116">
                <a:moveTo>
                  <a:pt x="0" y="4"/>
                </a:moveTo>
                <a:lnTo>
                  <a:pt x="948" y="1116"/>
                </a:lnTo>
                <a:lnTo>
                  <a:pt x="964" y="1092"/>
                </a:lnTo>
                <a:lnTo>
                  <a:pt x="28" y="0"/>
                </a:lnTo>
                <a:lnTo>
                  <a:pt x="0" y="4"/>
                </a:lnTo>
                <a:close/>
              </a:path>
            </a:pathLst>
          </a:custGeom>
          <a:gradFill rotWithShape="1">
            <a:gsLst>
              <a:gs pos="0">
                <a:srgbClr val="CC3300"/>
              </a:gs>
              <a:gs pos="50000">
                <a:srgbClr val="CC3300">
                  <a:gamma/>
                  <a:tint val="66667"/>
                  <a:invGamma/>
                </a:srgbClr>
              </a:gs>
              <a:gs pos="100000">
                <a:srgbClr val="CC3300"/>
              </a:gs>
            </a:gsLst>
            <a:lin ang="5400000" scaled="1"/>
          </a:gradFill>
          <a:ln w="9525" cap="flat" cmpd="sng">
            <a:noFill/>
            <a:prstDash val="solid"/>
            <a:round/>
            <a:headEnd/>
            <a:tailEnd/>
          </a:ln>
          <a:effectLst/>
        </p:spPr>
        <p:txBody>
          <a:bodyPr/>
          <a:lstStyle/>
          <a:p>
            <a:endParaRPr lang="en-US"/>
          </a:p>
        </p:txBody>
      </p:sp>
      <p:sp>
        <p:nvSpPr>
          <p:cNvPr id="2" name="Rectangle 1"/>
          <p:cNvSpPr/>
          <p:nvPr/>
        </p:nvSpPr>
        <p:spPr>
          <a:xfrm>
            <a:off x="1178471" y="4595466"/>
            <a:ext cx="5720027" cy="400110"/>
          </a:xfrm>
          <a:prstGeom prst="rect">
            <a:avLst/>
          </a:prstGeom>
        </p:spPr>
        <p:txBody>
          <a:bodyPr wrap="none">
            <a:spAutoFit/>
          </a:bodyPr>
          <a:lstStyle/>
          <a:p>
            <a:pPr algn="l">
              <a:spcBef>
                <a:spcPct val="50000"/>
              </a:spcBef>
            </a:pPr>
            <a:r>
              <a:rPr lang="en-US" sz="2000" b="1" smtClean="0">
                <a:latin typeface="Times New Roman" panose="02020603050405020304" pitchFamily="18" charset="0"/>
                <a:cs typeface="Times New Roman" panose="02020603050405020304" pitchFamily="18" charset="0"/>
              </a:rPr>
              <a:t>Giảng viên hướng dẫn: Ths.BS. Nguyễn Phúc Học </a:t>
            </a:r>
            <a:endParaRPr lang="en-US" sz="2000" b="1">
              <a:latin typeface="Times New Roman" panose="02020603050405020304" pitchFamily="18" charset="0"/>
              <a:cs typeface="Times New Roman" panose="02020603050405020304" pitchFamily="18" charset="0"/>
            </a:endParaRPr>
          </a:p>
        </p:txBody>
      </p:sp>
      <p:sp>
        <p:nvSpPr>
          <p:cNvPr id="9" name="Text Box 47"/>
          <p:cNvSpPr txBox="1">
            <a:spLocks noChangeArrowheads="1"/>
          </p:cNvSpPr>
          <p:nvPr/>
        </p:nvSpPr>
        <p:spPr bwMode="black">
          <a:xfrm>
            <a:off x="1198730" y="5840959"/>
            <a:ext cx="2035789" cy="400110"/>
          </a:xfrm>
          <a:prstGeom prst="rect">
            <a:avLst/>
          </a:prstGeom>
          <a:noFill/>
          <a:ln w="9525" algn="ctr">
            <a:noFill/>
            <a:miter lim="800000"/>
            <a:headEnd/>
            <a:tailEnd/>
          </a:ln>
          <a:effectLst/>
        </p:spPr>
        <p:txBody>
          <a:bodyPr wrap="square">
            <a:spAutoFit/>
          </a:bodyPr>
          <a:lstStyle/>
          <a:p>
            <a:pPr algn="l">
              <a:spcBef>
                <a:spcPct val="50000"/>
              </a:spcBef>
            </a:pPr>
            <a:r>
              <a:rPr lang="en-US" sz="2000" smtClean="0">
                <a:latin typeface="Times New Roman" panose="02020603050405020304" pitchFamily="18" charset="0"/>
                <a:cs typeface="Times New Roman" panose="02020603050405020304" pitchFamily="18" charset="0"/>
              </a:rPr>
              <a:t> </a:t>
            </a:r>
            <a:r>
              <a:rPr lang="en-US" sz="2000" b="1" smtClean="0">
                <a:latin typeface="Times New Roman" panose="02020603050405020304" pitchFamily="18" charset="0"/>
                <a:cs typeface="Times New Roman" panose="02020603050405020304" pitchFamily="18" charset="0"/>
              </a:rPr>
              <a:t>Lớp:  T21YDD</a:t>
            </a:r>
            <a:endParaRPr lang="en-US" sz="2000" b="1">
              <a:latin typeface="Times New Roman" panose="02020603050405020304" pitchFamily="18" charset="0"/>
              <a:cs typeface="Times New Roman" panose="02020603050405020304" pitchFamily="18" charset="0"/>
            </a:endParaRPr>
          </a:p>
        </p:txBody>
      </p:sp>
      <p:sp>
        <p:nvSpPr>
          <p:cNvPr id="10" name="Text Box 47"/>
          <p:cNvSpPr txBox="1">
            <a:spLocks noChangeArrowheads="1"/>
          </p:cNvSpPr>
          <p:nvPr/>
        </p:nvSpPr>
        <p:spPr bwMode="black">
          <a:xfrm>
            <a:off x="1487606" y="320695"/>
            <a:ext cx="2074460" cy="461665"/>
          </a:xfrm>
          <a:prstGeom prst="rect">
            <a:avLst/>
          </a:prstGeom>
          <a:noFill/>
          <a:ln w="9525" algn="ctr">
            <a:noFill/>
            <a:miter lim="800000"/>
            <a:headEnd/>
            <a:tailEnd/>
          </a:ln>
          <a:effectLst/>
        </p:spPr>
        <p:txBody>
          <a:bodyPr wrap="square">
            <a:spAutoFit/>
          </a:bodyPr>
          <a:lstStyle/>
          <a:p>
            <a:pPr algn="l">
              <a:spcBef>
                <a:spcPct val="50000"/>
              </a:spcBef>
            </a:pPr>
            <a:r>
              <a:rPr lang="en-US" sz="2400" b="1" i="1" smtClean="0">
                <a:latin typeface="Times New Roman" panose="02020603050405020304" pitchFamily="18" charset="0"/>
                <a:cs typeface="Times New Roman" panose="02020603050405020304" pitchFamily="18" charset="0"/>
              </a:rPr>
              <a:t> </a:t>
            </a:r>
            <a:r>
              <a:rPr lang="en-US" sz="2400" b="1" i="1" u="sng" smtClean="0">
                <a:latin typeface="Times New Roman" panose="02020603050405020304" pitchFamily="18" charset="0"/>
                <a:cs typeface="Times New Roman" panose="02020603050405020304" pitchFamily="18" charset="0"/>
              </a:rPr>
              <a:t>Chuyên đề: </a:t>
            </a:r>
            <a:endParaRPr lang="en-US" sz="2400" b="1" i="1" u="sng">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35620"/>
                                        </p:tgtEl>
                                        <p:attrNameLst>
                                          <p:attrName>style.visibility</p:attrName>
                                        </p:attrNameLst>
                                      </p:cBhvr>
                                      <p:to>
                                        <p:strVal val="visible"/>
                                      </p:to>
                                    </p:set>
                                    <p:animEffect transition="in" filter="fade">
                                      <p:cBhvr>
                                        <p:cTn id="7" dur="1000"/>
                                        <p:tgtEl>
                                          <p:spTgt spid="11356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135663"/>
                                        </p:tgtEl>
                                        <p:attrNameLst>
                                          <p:attrName>style.visibility</p:attrName>
                                        </p:attrNameLst>
                                      </p:cBhvr>
                                      <p:to>
                                        <p:strVal val="visible"/>
                                      </p:to>
                                    </p:set>
                                    <p:animEffect transition="in" filter="wipe(left)">
                                      <p:cBhvr>
                                        <p:cTn id="11" dur="1000"/>
                                        <p:tgtEl>
                                          <p:spTgt spid="113566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135668"/>
                                        </p:tgtEl>
                                        <p:attrNameLst>
                                          <p:attrName>style.visibility</p:attrName>
                                        </p:attrNameLst>
                                      </p:cBhvr>
                                      <p:to>
                                        <p:strVal val="visible"/>
                                      </p:to>
                                    </p:set>
                                    <p:animEffect transition="in" filter="fade">
                                      <p:cBhvr>
                                        <p:cTn id="15" dur="2000"/>
                                        <p:tgtEl>
                                          <p:spTgt spid="1135668"/>
                                        </p:tgtEl>
                                      </p:cBhvr>
                                    </p:animEffect>
                                  </p:childTnLst>
                                </p:cTn>
                              </p:par>
                            </p:childTnLst>
                          </p:cTn>
                        </p:par>
                        <p:par>
                          <p:cTn id="16" fill="hold">
                            <p:stCondLst>
                              <p:cond delay="4000"/>
                            </p:stCondLst>
                            <p:childTnLst>
                              <p:par>
                                <p:cTn id="17" presetID="22" presetClass="entr" presetSubtype="4" fill="hold" grpId="0" nodeType="afterEffect">
                                  <p:stCondLst>
                                    <p:cond delay="0"/>
                                  </p:stCondLst>
                                  <p:childTnLst>
                                    <p:set>
                                      <p:cBhvr>
                                        <p:cTn id="18" dur="1" fill="hold">
                                          <p:stCondLst>
                                            <p:cond delay="0"/>
                                          </p:stCondLst>
                                        </p:cTn>
                                        <p:tgtEl>
                                          <p:spTgt spid="1135669"/>
                                        </p:tgtEl>
                                        <p:attrNameLst>
                                          <p:attrName>style.visibility</p:attrName>
                                        </p:attrNameLst>
                                      </p:cBhvr>
                                      <p:to>
                                        <p:strVal val="visible"/>
                                      </p:to>
                                    </p:set>
                                    <p:animEffect transition="in" filter="wipe(down)">
                                      <p:cBhvr>
                                        <p:cTn id="19" dur="2000"/>
                                        <p:tgtEl>
                                          <p:spTgt spid="113566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35670"/>
                                        </p:tgtEl>
                                        <p:attrNameLst>
                                          <p:attrName>style.visibility</p:attrName>
                                        </p:attrNameLst>
                                      </p:cBhvr>
                                      <p:to>
                                        <p:strVal val="visible"/>
                                      </p:to>
                                    </p:set>
                                    <p:animEffect transition="in" filter="fade">
                                      <p:cBhvr>
                                        <p:cTn id="22" dur="2000"/>
                                        <p:tgtEl>
                                          <p:spTgt spid="1135670"/>
                                        </p:tgtEl>
                                      </p:cBhvr>
                                    </p:animEffect>
                                  </p:childTnLst>
                                </p:cTn>
                              </p:par>
                            </p:childTnLst>
                          </p:cTn>
                        </p:par>
                        <p:par>
                          <p:cTn id="23" fill="hold">
                            <p:stCondLst>
                              <p:cond delay="60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1000"/>
                                        <p:tgtEl>
                                          <p:spTgt spid="9"/>
                                        </p:tgtEl>
                                      </p:cBhvr>
                                    </p:animEffect>
                                  </p:childTnLst>
                                </p:cTn>
                              </p:par>
                            </p:childTnLst>
                          </p:cTn>
                        </p:par>
                        <p:par>
                          <p:cTn id="27" fill="hold">
                            <p:stCondLst>
                              <p:cond delay="700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5620" grpId="0"/>
      <p:bldP spid="1135663" grpId="0"/>
      <p:bldP spid="1135670" grpId="0" animBg="1"/>
      <p:bldP spid="1135669" grpId="0" animBg="1"/>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091" name="Rectangle 3"/>
          <p:cNvSpPr>
            <a:spLocks noChangeArrowheads="1"/>
          </p:cNvSpPr>
          <p:nvPr/>
        </p:nvSpPr>
        <p:spPr bwMode="black">
          <a:xfrm>
            <a:off x="4479692" y="1322965"/>
            <a:ext cx="4152989" cy="769441"/>
          </a:xfrm>
          <a:prstGeom prst="rect">
            <a:avLst/>
          </a:prstGeom>
          <a:noFill/>
          <a:ln w="9525" algn="ctr">
            <a:noFill/>
            <a:miter lim="800000"/>
            <a:headEnd/>
            <a:tailEnd/>
          </a:ln>
          <a:effectLst/>
        </p:spPr>
        <p:txBody>
          <a:bodyPr wrap="square">
            <a:spAutoFit/>
          </a:bodyPr>
          <a:lstStyle/>
          <a:p>
            <a:pPr algn="just" eaLnBrk="0" hangingPunct="0">
              <a:lnSpc>
                <a:spcPct val="110000"/>
              </a:lnSpc>
            </a:pPr>
            <a:r>
              <a:rPr lang="en-US" sz="2000" b="1">
                <a:latin typeface="+mj-lt"/>
              </a:rPr>
              <a:t>+</a:t>
            </a:r>
            <a:r>
              <a:rPr lang="en-US" sz="2000" b="1" smtClean="0">
                <a:latin typeface="+mj-lt"/>
              </a:rPr>
              <a:t> Các </a:t>
            </a:r>
            <a:r>
              <a:rPr lang="en-US" sz="2000" b="1">
                <a:latin typeface="+mj-lt"/>
              </a:rPr>
              <a:t>thuốc dãn phế quản khí dung có hiệu quả:</a:t>
            </a:r>
            <a:endParaRPr lang="en-US" sz="2000" b="1">
              <a:solidFill>
                <a:srgbClr val="B10303"/>
              </a:solidFill>
              <a:latin typeface="+mj-lt"/>
            </a:endParaRPr>
          </a:p>
        </p:txBody>
      </p:sp>
      <p:sp>
        <p:nvSpPr>
          <p:cNvPr id="1113092" name="Line 4"/>
          <p:cNvSpPr>
            <a:spLocks noChangeShapeType="1"/>
          </p:cNvSpPr>
          <p:nvPr/>
        </p:nvSpPr>
        <p:spPr bwMode="auto">
          <a:xfrm>
            <a:off x="4397178" y="1133223"/>
            <a:ext cx="44609" cy="4905926"/>
          </a:xfrm>
          <a:prstGeom prst="line">
            <a:avLst/>
          </a:prstGeom>
          <a:noFill/>
          <a:ln w="9525">
            <a:solidFill>
              <a:schemeClr val="tx1"/>
            </a:solidFill>
            <a:prstDash val="dash"/>
            <a:round/>
            <a:headEnd/>
            <a:tailEnd/>
          </a:ln>
          <a:effectLst/>
        </p:spPr>
        <p:txBody>
          <a:bodyPr wrap="none" anchor="ctr"/>
          <a:lstStyle/>
          <a:p>
            <a:endParaRPr lang="en-US"/>
          </a:p>
        </p:txBody>
      </p:sp>
      <p:sp>
        <p:nvSpPr>
          <p:cNvPr id="1113093" name="AutoShape 5"/>
          <p:cNvSpPr>
            <a:spLocks noChangeArrowheads="1"/>
          </p:cNvSpPr>
          <p:nvPr/>
        </p:nvSpPr>
        <p:spPr bwMode="gray">
          <a:xfrm rot="2692993">
            <a:off x="846138" y="2112963"/>
            <a:ext cx="3449637" cy="3463925"/>
          </a:xfrm>
          <a:custGeom>
            <a:avLst/>
            <a:gdLst>
              <a:gd name="G0" fmla="+- 6950 0 0"/>
              <a:gd name="G1" fmla="+- -8829789 0 0"/>
              <a:gd name="G2" fmla="+- 0 0 -8829789"/>
              <a:gd name="T0" fmla="*/ 0 256 1"/>
              <a:gd name="T1" fmla="*/ 180 256 1"/>
              <a:gd name="G3" fmla="+- -8829789 T0 T1"/>
              <a:gd name="T2" fmla="*/ 0 256 1"/>
              <a:gd name="T3" fmla="*/ 90 256 1"/>
              <a:gd name="G4" fmla="+- -8829789 T2 T3"/>
              <a:gd name="G5" fmla="*/ G4 2 1"/>
              <a:gd name="T4" fmla="*/ 90 256 1"/>
              <a:gd name="T5" fmla="*/ 0 256 1"/>
              <a:gd name="G6" fmla="+- -8829789 T4 T5"/>
              <a:gd name="G7" fmla="*/ G6 2 1"/>
              <a:gd name="G8" fmla="abs -882978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950"/>
              <a:gd name="G18" fmla="*/ 6950 1 2"/>
              <a:gd name="G19" fmla="+- G18 5400 0"/>
              <a:gd name="G20" fmla="cos G19 -8829789"/>
              <a:gd name="G21" fmla="sin G19 -8829789"/>
              <a:gd name="G22" fmla="+- G20 10800 0"/>
              <a:gd name="G23" fmla="+- G21 10800 0"/>
              <a:gd name="G24" fmla="+- 10800 0 G20"/>
              <a:gd name="G25" fmla="+- 6950 10800 0"/>
              <a:gd name="G26" fmla="?: G9 G17 G25"/>
              <a:gd name="G27" fmla="?: G9 0 21600"/>
              <a:gd name="G28" fmla="cos 10800 -8829789"/>
              <a:gd name="G29" fmla="sin 10800 -8829789"/>
              <a:gd name="G30" fmla="sin 6950 -8829789"/>
              <a:gd name="G31" fmla="+- G28 10800 0"/>
              <a:gd name="G32" fmla="+- G29 10800 0"/>
              <a:gd name="G33" fmla="+- G30 10800 0"/>
              <a:gd name="G34" fmla="?: G4 0 G31"/>
              <a:gd name="G35" fmla="?: -8829789 G34 0"/>
              <a:gd name="G36" fmla="?: G6 G35 G31"/>
              <a:gd name="G37" fmla="+- 21600 0 G36"/>
              <a:gd name="G38" fmla="?: G4 0 G33"/>
              <a:gd name="G39" fmla="?: -8829789 G38 G32"/>
              <a:gd name="G40" fmla="?: G6 G39 0"/>
              <a:gd name="G41" fmla="?: G4 G32 21600"/>
              <a:gd name="G42" fmla="?: G6 G41 G33"/>
              <a:gd name="T12" fmla="*/ 10800 w 21600"/>
              <a:gd name="T13" fmla="*/ 0 h 21600"/>
              <a:gd name="T14" fmla="*/ 4553 w 21600"/>
              <a:gd name="T15" fmla="*/ 4495 h 21600"/>
              <a:gd name="T16" fmla="*/ 10800 w 21600"/>
              <a:gd name="T17" fmla="*/ 3850 h 21600"/>
              <a:gd name="T18" fmla="*/ 17047 w 21600"/>
              <a:gd name="T19" fmla="*/ 449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908" y="5862"/>
                </a:moveTo>
                <a:cubicBezTo>
                  <a:pt x="7210" y="4573"/>
                  <a:pt x="8968" y="3849"/>
                  <a:pt x="10800" y="3850"/>
                </a:cubicBezTo>
                <a:cubicBezTo>
                  <a:pt x="12631" y="3850"/>
                  <a:pt x="14389" y="4573"/>
                  <a:pt x="15691" y="5862"/>
                </a:cubicBezTo>
                <a:lnTo>
                  <a:pt x="18400" y="3127"/>
                </a:lnTo>
                <a:cubicBezTo>
                  <a:pt x="16378" y="1124"/>
                  <a:pt x="13646" y="-1"/>
                  <a:pt x="10799" y="0"/>
                </a:cubicBezTo>
                <a:cubicBezTo>
                  <a:pt x="7953" y="0"/>
                  <a:pt x="5221" y="1124"/>
                  <a:pt x="3199" y="3127"/>
                </a:cubicBezTo>
                <a:close/>
              </a:path>
            </a:pathLst>
          </a:custGeom>
          <a:gradFill rotWithShape="1">
            <a:gsLst>
              <a:gs pos="0">
                <a:schemeClr val="hlink"/>
              </a:gs>
              <a:gs pos="100000">
                <a:schemeClr val="hlink">
                  <a:gamma/>
                  <a:tint val="73725"/>
                  <a:invGamma/>
                </a:schemeClr>
              </a:gs>
            </a:gsLst>
            <a:lin ang="5400000" scaled="1"/>
          </a:gradFill>
          <a:ln w="9525" algn="ctr">
            <a:noFill/>
            <a:miter lim="800000"/>
            <a:headEnd/>
            <a:tailEnd/>
          </a:ln>
          <a:effectLst/>
          <a:scene3d>
            <a:camera prst="legacyObliqueBottom"/>
            <a:lightRig rig="legacyFlat3" dir="t"/>
          </a:scene3d>
          <a:sp3d extrusionH="100000" prstMaterial="legacyMatte">
            <a:bevelT w="13500" h="13500" prst="angle"/>
            <a:bevelB w="13500" h="13500" prst="angle"/>
            <a:extrusionClr>
              <a:schemeClr val="hlink"/>
            </a:extrusionClr>
          </a:sp3d>
        </p:spPr>
        <p:txBody>
          <a:bodyPr wrap="none" anchor="ctr">
            <a:flatTx/>
          </a:bodyPr>
          <a:lstStyle/>
          <a:p>
            <a:endParaRPr lang="en-US"/>
          </a:p>
        </p:txBody>
      </p:sp>
      <p:sp>
        <p:nvSpPr>
          <p:cNvPr id="1113094" name="AutoShape 6"/>
          <p:cNvSpPr>
            <a:spLocks noChangeArrowheads="1"/>
          </p:cNvSpPr>
          <p:nvPr/>
        </p:nvSpPr>
        <p:spPr bwMode="gray">
          <a:xfrm rot="-2707007">
            <a:off x="872332" y="2112169"/>
            <a:ext cx="3449637" cy="3463925"/>
          </a:xfrm>
          <a:custGeom>
            <a:avLst/>
            <a:gdLst>
              <a:gd name="G0" fmla="+- 6950 0 0"/>
              <a:gd name="G1" fmla="+- -8829789 0 0"/>
              <a:gd name="G2" fmla="+- 0 0 -8829789"/>
              <a:gd name="T0" fmla="*/ 0 256 1"/>
              <a:gd name="T1" fmla="*/ 180 256 1"/>
              <a:gd name="G3" fmla="+- -8829789 T0 T1"/>
              <a:gd name="T2" fmla="*/ 0 256 1"/>
              <a:gd name="T3" fmla="*/ 90 256 1"/>
              <a:gd name="G4" fmla="+- -8829789 T2 T3"/>
              <a:gd name="G5" fmla="*/ G4 2 1"/>
              <a:gd name="T4" fmla="*/ 90 256 1"/>
              <a:gd name="T5" fmla="*/ 0 256 1"/>
              <a:gd name="G6" fmla="+- -8829789 T4 T5"/>
              <a:gd name="G7" fmla="*/ G6 2 1"/>
              <a:gd name="G8" fmla="abs -882978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950"/>
              <a:gd name="G18" fmla="*/ 6950 1 2"/>
              <a:gd name="G19" fmla="+- G18 5400 0"/>
              <a:gd name="G20" fmla="cos G19 -8829789"/>
              <a:gd name="G21" fmla="sin G19 -8829789"/>
              <a:gd name="G22" fmla="+- G20 10800 0"/>
              <a:gd name="G23" fmla="+- G21 10800 0"/>
              <a:gd name="G24" fmla="+- 10800 0 G20"/>
              <a:gd name="G25" fmla="+- 6950 10800 0"/>
              <a:gd name="G26" fmla="?: G9 G17 G25"/>
              <a:gd name="G27" fmla="?: G9 0 21600"/>
              <a:gd name="G28" fmla="cos 10800 -8829789"/>
              <a:gd name="G29" fmla="sin 10800 -8829789"/>
              <a:gd name="G30" fmla="sin 6950 -8829789"/>
              <a:gd name="G31" fmla="+- G28 10800 0"/>
              <a:gd name="G32" fmla="+- G29 10800 0"/>
              <a:gd name="G33" fmla="+- G30 10800 0"/>
              <a:gd name="G34" fmla="?: G4 0 G31"/>
              <a:gd name="G35" fmla="?: -8829789 G34 0"/>
              <a:gd name="G36" fmla="?: G6 G35 G31"/>
              <a:gd name="G37" fmla="+- 21600 0 G36"/>
              <a:gd name="G38" fmla="?: G4 0 G33"/>
              <a:gd name="G39" fmla="?: -8829789 G38 G32"/>
              <a:gd name="G40" fmla="?: G6 G39 0"/>
              <a:gd name="G41" fmla="?: G4 G32 21600"/>
              <a:gd name="G42" fmla="?: G6 G41 G33"/>
              <a:gd name="T12" fmla="*/ 10800 w 21600"/>
              <a:gd name="T13" fmla="*/ 0 h 21600"/>
              <a:gd name="T14" fmla="*/ 4553 w 21600"/>
              <a:gd name="T15" fmla="*/ 4495 h 21600"/>
              <a:gd name="T16" fmla="*/ 10800 w 21600"/>
              <a:gd name="T17" fmla="*/ 3850 h 21600"/>
              <a:gd name="T18" fmla="*/ 17047 w 21600"/>
              <a:gd name="T19" fmla="*/ 449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908" y="5862"/>
                </a:moveTo>
                <a:cubicBezTo>
                  <a:pt x="7210" y="4573"/>
                  <a:pt x="8968" y="3849"/>
                  <a:pt x="10800" y="3850"/>
                </a:cubicBezTo>
                <a:cubicBezTo>
                  <a:pt x="12631" y="3850"/>
                  <a:pt x="14389" y="4573"/>
                  <a:pt x="15691" y="5862"/>
                </a:cubicBezTo>
                <a:lnTo>
                  <a:pt x="18400" y="3127"/>
                </a:lnTo>
                <a:cubicBezTo>
                  <a:pt x="16378" y="1124"/>
                  <a:pt x="13646" y="-1"/>
                  <a:pt x="10799" y="0"/>
                </a:cubicBezTo>
                <a:cubicBezTo>
                  <a:pt x="7953" y="0"/>
                  <a:pt x="5221" y="1124"/>
                  <a:pt x="3199" y="3127"/>
                </a:cubicBezTo>
                <a:close/>
              </a:path>
            </a:pathLst>
          </a:custGeom>
          <a:solidFill>
            <a:schemeClr val="folHlink"/>
          </a:solidFill>
          <a:ln w="9525" algn="ctr">
            <a:noFill/>
            <a:miter lim="800000"/>
            <a:headEnd/>
            <a:tailEnd/>
          </a:ln>
          <a:effectLst/>
          <a:scene3d>
            <a:camera prst="legacyObliqueBottom"/>
            <a:lightRig rig="legacyFlat3" dir="t"/>
          </a:scene3d>
          <a:sp3d extrusionH="100000" prstMaterial="legacyMatte">
            <a:bevelT w="13500" h="13500" prst="angle"/>
            <a:bevelB w="13500" h="13500" prst="angle"/>
            <a:extrusionClr>
              <a:schemeClr val="folHlink"/>
            </a:extrusionClr>
          </a:sp3d>
        </p:spPr>
        <p:txBody>
          <a:bodyPr wrap="none" anchor="ctr">
            <a:flatTx/>
          </a:bodyPr>
          <a:lstStyle/>
          <a:p>
            <a:endParaRPr lang="en-US"/>
          </a:p>
        </p:txBody>
      </p:sp>
      <p:sp>
        <p:nvSpPr>
          <p:cNvPr id="1113095" name="AutoShape 7"/>
          <p:cNvSpPr>
            <a:spLocks noChangeArrowheads="1"/>
          </p:cNvSpPr>
          <p:nvPr/>
        </p:nvSpPr>
        <p:spPr bwMode="black">
          <a:xfrm rot="18907007" flipV="1">
            <a:off x="842963" y="2074863"/>
            <a:ext cx="3449637" cy="3463925"/>
          </a:xfrm>
          <a:custGeom>
            <a:avLst/>
            <a:gdLst>
              <a:gd name="G0" fmla="+- 6950 0 0"/>
              <a:gd name="G1" fmla="+- -8829789 0 0"/>
              <a:gd name="G2" fmla="+- 0 0 -8829789"/>
              <a:gd name="T0" fmla="*/ 0 256 1"/>
              <a:gd name="T1" fmla="*/ 180 256 1"/>
              <a:gd name="G3" fmla="+- -8829789 T0 T1"/>
              <a:gd name="T2" fmla="*/ 0 256 1"/>
              <a:gd name="T3" fmla="*/ 90 256 1"/>
              <a:gd name="G4" fmla="+- -8829789 T2 T3"/>
              <a:gd name="G5" fmla="*/ G4 2 1"/>
              <a:gd name="T4" fmla="*/ 90 256 1"/>
              <a:gd name="T5" fmla="*/ 0 256 1"/>
              <a:gd name="G6" fmla="+- -8829789 T4 T5"/>
              <a:gd name="G7" fmla="*/ G6 2 1"/>
              <a:gd name="G8" fmla="abs -882978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950"/>
              <a:gd name="G18" fmla="*/ 6950 1 2"/>
              <a:gd name="G19" fmla="+- G18 5400 0"/>
              <a:gd name="G20" fmla="cos G19 -8829789"/>
              <a:gd name="G21" fmla="sin G19 -8829789"/>
              <a:gd name="G22" fmla="+- G20 10800 0"/>
              <a:gd name="G23" fmla="+- G21 10800 0"/>
              <a:gd name="G24" fmla="+- 10800 0 G20"/>
              <a:gd name="G25" fmla="+- 6950 10800 0"/>
              <a:gd name="G26" fmla="?: G9 G17 G25"/>
              <a:gd name="G27" fmla="?: G9 0 21600"/>
              <a:gd name="G28" fmla="cos 10800 -8829789"/>
              <a:gd name="G29" fmla="sin 10800 -8829789"/>
              <a:gd name="G30" fmla="sin 6950 -8829789"/>
              <a:gd name="G31" fmla="+- G28 10800 0"/>
              <a:gd name="G32" fmla="+- G29 10800 0"/>
              <a:gd name="G33" fmla="+- G30 10800 0"/>
              <a:gd name="G34" fmla="?: G4 0 G31"/>
              <a:gd name="G35" fmla="?: -8829789 G34 0"/>
              <a:gd name="G36" fmla="?: G6 G35 G31"/>
              <a:gd name="G37" fmla="+- 21600 0 G36"/>
              <a:gd name="G38" fmla="?: G4 0 G33"/>
              <a:gd name="G39" fmla="?: -8829789 G38 G32"/>
              <a:gd name="G40" fmla="?: G6 G39 0"/>
              <a:gd name="G41" fmla="?: G4 G32 21600"/>
              <a:gd name="G42" fmla="?: G6 G41 G33"/>
              <a:gd name="T12" fmla="*/ 10800 w 21600"/>
              <a:gd name="T13" fmla="*/ 0 h 21600"/>
              <a:gd name="T14" fmla="*/ 4553 w 21600"/>
              <a:gd name="T15" fmla="*/ 4495 h 21600"/>
              <a:gd name="T16" fmla="*/ 10800 w 21600"/>
              <a:gd name="T17" fmla="*/ 3850 h 21600"/>
              <a:gd name="T18" fmla="*/ 17047 w 21600"/>
              <a:gd name="T19" fmla="*/ 449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908" y="5862"/>
                </a:moveTo>
                <a:cubicBezTo>
                  <a:pt x="7210" y="4573"/>
                  <a:pt x="8968" y="3849"/>
                  <a:pt x="10800" y="3850"/>
                </a:cubicBezTo>
                <a:cubicBezTo>
                  <a:pt x="12631" y="3850"/>
                  <a:pt x="14389" y="4573"/>
                  <a:pt x="15691" y="5862"/>
                </a:cubicBezTo>
                <a:lnTo>
                  <a:pt x="18400" y="3127"/>
                </a:lnTo>
                <a:cubicBezTo>
                  <a:pt x="16378" y="1124"/>
                  <a:pt x="13646" y="-1"/>
                  <a:pt x="10799" y="0"/>
                </a:cubicBezTo>
                <a:cubicBezTo>
                  <a:pt x="7953" y="0"/>
                  <a:pt x="5221" y="1124"/>
                  <a:pt x="3199" y="3127"/>
                </a:cubicBezTo>
                <a:close/>
              </a:path>
            </a:pathLst>
          </a:custGeom>
          <a:gradFill rotWithShape="1">
            <a:gsLst>
              <a:gs pos="0">
                <a:schemeClr val="accent1"/>
              </a:gs>
              <a:gs pos="100000">
                <a:schemeClr val="accent1">
                  <a:gamma/>
                  <a:tint val="73725"/>
                  <a:invGamma/>
                </a:schemeClr>
              </a:gs>
            </a:gsLst>
            <a:lin ang="5400000" scaled="1"/>
          </a:gradFill>
          <a:ln w="9525" algn="ctr">
            <a:noFill/>
            <a:miter lim="800000"/>
            <a:headEnd/>
            <a:tailEnd/>
          </a:ln>
          <a:effectLst/>
          <a:scene3d>
            <a:camera prst="legacyObliqueBottom"/>
            <a:lightRig rig="legacyFlat3" dir="t"/>
          </a:scene3d>
          <a:sp3d extrusionH="100000" prstMaterial="legacyMatte">
            <a:bevelT w="13500" h="13500" prst="angle"/>
            <a:bevelB w="13500" h="13500" prst="angle"/>
            <a:extrusionClr>
              <a:schemeClr val="accent1"/>
            </a:extrusionClr>
          </a:sp3d>
        </p:spPr>
        <p:txBody>
          <a:bodyPr wrap="none" anchor="ctr">
            <a:flatTx/>
          </a:bodyPr>
          <a:lstStyle/>
          <a:p>
            <a:endParaRPr lang="en-US"/>
          </a:p>
        </p:txBody>
      </p:sp>
      <p:sp>
        <p:nvSpPr>
          <p:cNvPr id="1113096" name="AutoShape 8"/>
          <p:cNvSpPr>
            <a:spLocks noChangeArrowheads="1"/>
          </p:cNvSpPr>
          <p:nvPr/>
        </p:nvSpPr>
        <p:spPr bwMode="gray">
          <a:xfrm rot="2692993" flipH="1" flipV="1">
            <a:off x="871538" y="2074863"/>
            <a:ext cx="3449637" cy="3463925"/>
          </a:xfrm>
          <a:custGeom>
            <a:avLst/>
            <a:gdLst>
              <a:gd name="G0" fmla="+- 6950 0 0"/>
              <a:gd name="G1" fmla="+- -8829789 0 0"/>
              <a:gd name="G2" fmla="+- 0 0 -8829789"/>
              <a:gd name="T0" fmla="*/ 0 256 1"/>
              <a:gd name="T1" fmla="*/ 180 256 1"/>
              <a:gd name="G3" fmla="+- -8829789 T0 T1"/>
              <a:gd name="T2" fmla="*/ 0 256 1"/>
              <a:gd name="T3" fmla="*/ 90 256 1"/>
              <a:gd name="G4" fmla="+- -8829789 T2 T3"/>
              <a:gd name="G5" fmla="*/ G4 2 1"/>
              <a:gd name="T4" fmla="*/ 90 256 1"/>
              <a:gd name="T5" fmla="*/ 0 256 1"/>
              <a:gd name="G6" fmla="+- -8829789 T4 T5"/>
              <a:gd name="G7" fmla="*/ G6 2 1"/>
              <a:gd name="G8" fmla="abs -882978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950"/>
              <a:gd name="G18" fmla="*/ 6950 1 2"/>
              <a:gd name="G19" fmla="+- G18 5400 0"/>
              <a:gd name="G20" fmla="cos G19 -8829789"/>
              <a:gd name="G21" fmla="sin G19 -8829789"/>
              <a:gd name="G22" fmla="+- G20 10800 0"/>
              <a:gd name="G23" fmla="+- G21 10800 0"/>
              <a:gd name="G24" fmla="+- 10800 0 G20"/>
              <a:gd name="G25" fmla="+- 6950 10800 0"/>
              <a:gd name="G26" fmla="?: G9 G17 G25"/>
              <a:gd name="G27" fmla="?: G9 0 21600"/>
              <a:gd name="G28" fmla="cos 10800 -8829789"/>
              <a:gd name="G29" fmla="sin 10800 -8829789"/>
              <a:gd name="G30" fmla="sin 6950 -8829789"/>
              <a:gd name="G31" fmla="+- G28 10800 0"/>
              <a:gd name="G32" fmla="+- G29 10800 0"/>
              <a:gd name="G33" fmla="+- G30 10800 0"/>
              <a:gd name="G34" fmla="?: G4 0 G31"/>
              <a:gd name="G35" fmla="?: -8829789 G34 0"/>
              <a:gd name="G36" fmla="?: G6 G35 G31"/>
              <a:gd name="G37" fmla="+- 21600 0 G36"/>
              <a:gd name="G38" fmla="?: G4 0 G33"/>
              <a:gd name="G39" fmla="?: -8829789 G38 G32"/>
              <a:gd name="G40" fmla="?: G6 G39 0"/>
              <a:gd name="G41" fmla="?: G4 G32 21600"/>
              <a:gd name="G42" fmla="?: G6 G41 G33"/>
              <a:gd name="T12" fmla="*/ 10800 w 21600"/>
              <a:gd name="T13" fmla="*/ 0 h 21600"/>
              <a:gd name="T14" fmla="*/ 4553 w 21600"/>
              <a:gd name="T15" fmla="*/ 4495 h 21600"/>
              <a:gd name="T16" fmla="*/ 10800 w 21600"/>
              <a:gd name="T17" fmla="*/ 3850 h 21600"/>
              <a:gd name="T18" fmla="*/ 17047 w 21600"/>
              <a:gd name="T19" fmla="*/ 449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908" y="5862"/>
                </a:moveTo>
                <a:cubicBezTo>
                  <a:pt x="7210" y="4573"/>
                  <a:pt x="8968" y="3849"/>
                  <a:pt x="10800" y="3850"/>
                </a:cubicBezTo>
                <a:cubicBezTo>
                  <a:pt x="12631" y="3850"/>
                  <a:pt x="14389" y="4573"/>
                  <a:pt x="15691" y="5862"/>
                </a:cubicBezTo>
                <a:lnTo>
                  <a:pt x="18400" y="3127"/>
                </a:lnTo>
                <a:cubicBezTo>
                  <a:pt x="16378" y="1124"/>
                  <a:pt x="13646" y="-1"/>
                  <a:pt x="10799" y="0"/>
                </a:cubicBezTo>
                <a:cubicBezTo>
                  <a:pt x="7953" y="0"/>
                  <a:pt x="5221" y="1124"/>
                  <a:pt x="3199" y="3127"/>
                </a:cubicBezTo>
                <a:close/>
              </a:path>
            </a:pathLst>
          </a:custGeom>
          <a:gradFill rotWithShape="1">
            <a:gsLst>
              <a:gs pos="0">
                <a:schemeClr val="accent2"/>
              </a:gs>
              <a:gs pos="100000">
                <a:schemeClr val="accent2">
                  <a:gamma/>
                  <a:tint val="73725"/>
                  <a:invGamma/>
                </a:schemeClr>
              </a:gs>
            </a:gsLst>
            <a:lin ang="5400000" scaled="1"/>
          </a:gradFill>
          <a:ln w="9525" algn="ctr">
            <a:noFill/>
            <a:miter lim="800000"/>
            <a:headEnd/>
            <a:tailEnd/>
          </a:ln>
          <a:effectLst/>
          <a:scene3d>
            <a:camera prst="legacyObliqueBottom"/>
            <a:lightRig rig="legacyFlat3" dir="t"/>
          </a:scene3d>
          <a:sp3d extrusionH="100000" prstMaterial="legacyMatte">
            <a:bevelT w="13500" h="13500" prst="angle"/>
            <a:bevelB w="13500" h="13500" prst="angle"/>
            <a:extrusionClr>
              <a:schemeClr val="accent2"/>
            </a:extrusionClr>
          </a:sp3d>
        </p:spPr>
        <p:txBody>
          <a:bodyPr wrap="none" anchor="ctr">
            <a:flatTx/>
          </a:bodyPr>
          <a:lstStyle/>
          <a:p>
            <a:endParaRPr lang="en-US"/>
          </a:p>
        </p:txBody>
      </p:sp>
      <p:sp>
        <p:nvSpPr>
          <p:cNvPr id="1113097" name="WordArt 9"/>
          <p:cNvSpPr>
            <a:spLocks noChangeArrowheads="1" noChangeShapeType="1" noTextEdit="1"/>
          </p:cNvSpPr>
          <p:nvPr/>
        </p:nvSpPr>
        <p:spPr bwMode="gray">
          <a:xfrm rot="-24207704">
            <a:off x="917575" y="2700338"/>
            <a:ext cx="2162175" cy="1079500"/>
          </a:xfrm>
          <a:prstGeom prst="rect">
            <a:avLst/>
          </a:prstGeom>
        </p:spPr>
        <p:txBody>
          <a:bodyPr spcFirstLastPara="1" wrap="none" fromWordArt="1">
            <a:prstTxWarp prst="textArchUp">
              <a:avLst>
                <a:gd name="adj" fmla="val 12109127"/>
              </a:avLst>
            </a:prstTxWarp>
          </a:bodyPr>
          <a:lstStyle/>
          <a:p>
            <a:r>
              <a:rPr lang="en-US" b="1" kern="10" smtClean="0">
                <a:ln w="9525">
                  <a:noFill/>
                  <a:round/>
                  <a:headEnd/>
                  <a:tailEnd/>
                </a:ln>
                <a:solidFill>
                  <a:srgbClr val="FFFFFF"/>
                </a:solidFill>
                <a:latin typeface="+mj-lt"/>
                <a:cs typeface="Arial"/>
              </a:rPr>
              <a:t>LIỆU PHÁP </a:t>
            </a:r>
            <a:endParaRPr lang="en-US" b="1" kern="10">
              <a:ln w="9525">
                <a:noFill/>
                <a:round/>
                <a:headEnd/>
                <a:tailEnd/>
              </a:ln>
              <a:solidFill>
                <a:srgbClr val="FFFFFF"/>
              </a:solidFill>
              <a:latin typeface="+mj-lt"/>
              <a:cs typeface="Arial"/>
            </a:endParaRPr>
          </a:p>
        </p:txBody>
      </p:sp>
      <p:sp>
        <p:nvSpPr>
          <p:cNvPr id="1113098" name="WordArt 10"/>
          <p:cNvSpPr>
            <a:spLocks noChangeArrowheads="1" noChangeShapeType="1" noTextEdit="1"/>
          </p:cNvSpPr>
          <p:nvPr/>
        </p:nvSpPr>
        <p:spPr bwMode="white">
          <a:xfrm rot="-18744379">
            <a:off x="2084387" y="2757488"/>
            <a:ext cx="2162175" cy="1079500"/>
          </a:xfrm>
          <a:prstGeom prst="rect">
            <a:avLst/>
          </a:prstGeom>
        </p:spPr>
        <p:txBody>
          <a:bodyPr spcFirstLastPara="1" wrap="none" fromWordArt="1">
            <a:prstTxWarp prst="textArchUp">
              <a:avLst>
                <a:gd name="adj" fmla="val 12061081"/>
              </a:avLst>
            </a:prstTxWarp>
          </a:bodyPr>
          <a:lstStyle/>
          <a:p>
            <a:r>
              <a:rPr lang="en-US" sz="1200" b="1" kern="10" smtClean="0">
                <a:ln w="9525">
                  <a:noFill/>
                  <a:round/>
                  <a:headEnd/>
                  <a:tailEnd/>
                </a:ln>
                <a:solidFill>
                  <a:srgbClr val="FFFFFF"/>
                </a:solidFill>
                <a:latin typeface="+mj-lt"/>
                <a:cs typeface="Arial"/>
              </a:rPr>
              <a:t>KHÍ DUNG</a:t>
            </a:r>
            <a:endParaRPr lang="en-US" sz="1200" b="1" kern="10">
              <a:ln w="9525">
                <a:noFill/>
                <a:round/>
                <a:headEnd/>
                <a:tailEnd/>
              </a:ln>
              <a:solidFill>
                <a:srgbClr val="FFFFFF"/>
              </a:solidFill>
              <a:latin typeface="+mj-lt"/>
              <a:cs typeface="Arial"/>
            </a:endParaRPr>
          </a:p>
        </p:txBody>
      </p:sp>
      <p:sp>
        <p:nvSpPr>
          <p:cNvPr id="1113099" name="WordArt 11"/>
          <p:cNvSpPr>
            <a:spLocks noChangeArrowheads="1" noChangeShapeType="1" noTextEdit="1"/>
          </p:cNvSpPr>
          <p:nvPr/>
        </p:nvSpPr>
        <p:spPr bwMode="gray">
          <a:xfrm rot="-18744379">
            <a:off x="911225" y="3897313"/>
            <a:ext cx="2162175" cy="1079500"/>
          </a:xfrm>
          <a:prstGeom prst="rect">
            <a:avLst/>
          </a:prstGeom>
        </p:spPr>
        <p:txBody>
          <a:bodyPr spcFirstLastPara="1" wrap="none" fromWordArt="1">
            <a:prstTxWarp prst="textArchDown">
              <a:avLst>
                <a:gd name="adj" fmla="val 1367497"/>
              </a:avLst>
            </a:prstTxWarp>
          </a:bodyPr>
          <a:lstStyle/>
          <a:p>
            <a:r>
              <a:rPr lang="en-US" sz="1100" b="1" kern="10" smtClean="0">
                <a:ln w="9525">
                  <a:noFill/>
                  <a:round/>
                  <a:headEnd/>
                  <a:tailEnd/>
                </a:ln>
                <a:solidFill>
                  <a:srgbClr val="FFFFFF"/>
                </a:solidFill>
                <a:latin typeface="+mj-lt"/>
                <a:cs typeface="Arial"/>
              </a:rPr>
              <a:t>TRONG HỒI</a:t>
            </a:r>
            <a:endParaRPr lang="en-US" sz="1100" b="1" kern="10">
              <a:ln w="9525">
                <a:noFill/>
                <a:round/>
                <a:headEnd/>
                <a:tailEnd/>
              </a:ln>
              <a:solidFill>
                <a:srgbClr val="FFFFFF"/>
              </a:solidFill>
              <a:latin typeface="+mj-lt"/>
              <a:cs typeface="Arial"/>
            </a:endParaRPr>
          </a:p>
        </p:txBody>
      </p:sp>
      <p:sp>
        <p:nvSpPr>
          <p:cNvPr id="1113100" name="WordArt 12"/>
          <p:cNvSpPr>
            <a:spLocks noChangeArrowheads="1" noChangeShapeType="1" noTextEdit="1"/>
          </p:cNvSpPr>
          <p:nvPr/>
        </p:nvSpPr>
        <p:spPr bwMode="gray">
          <a:xfrm rot="-46060605">
            <a:off x="1999565" y="3840683"/>
            <a:ext cx="2359539" cy="1121639"/>
          </a:xfrm>
          <a:prstGeom prst="rect">
            <a:avLst/>
          </a:prstGeom>
        </p:spPr>
        <p:txBody>
          <a:bodyPr spcFirstLastPara="1" wrap="none" fromWordArt="1">
            <a:prstTxWarp prst="textArchDown">
              <a:avLst>
                <a:gd name="adj" fmla="val 1440848"/>
              </a:avLst>
            </a:prstTxWarp>
          </a:bodyPr>
          <a:lstStyle/>
          <a:p>
            <a:r>
              <a:rPr lang="en-US" sz="5400" b="1" kern="10" smtClean="0">
                <a:ln w="9525">
                  <a:noFill/>
                  <a:round/>
                  <a:headEnd/>
                  <a:tailEnd/>
                </a:ln>
                <a:solidFill>
                  <a:srgbClr val="FFFFFF"/>
                </a:solidFill>
                <a:latin typeface="+mj-lt"/>
                <a:cs typeface="Arial"/>
              </a:rPr>
              <a:t>SƯC CẤP CỨU  </a:t>
            </a:r>
            <a:endParaRPr lang="en-US" sz="5400" b="1" kern="10">
              <a:ln w="9525">
                <a:noFill/>
                <a:round/>
                <a:headEnd/>
                <a:tailEnd/>
              </a:ln>
              <a:solidFill>
                <a:srgbClr val="FFFFFF"/>
              </a:solidFill>
              <a:latin typeface="+mj-lt"/>
              <a:cs typeface="Arial"/>
            </a:endParaRPr>
          </a:p>
        </p:txBody>
      </p:sp>
      <p:sp>
        <p:nvSpPr>
          <p:cNvPr id="1113105" name="Text Box 17"/>
          <p:cNvSpPr txBox="1">
            <a:spLocks noChangeArrowheads="1"/>
          </p:cNvSpPr>
          <p:nvPr/>
        </p:nvSpPr>
        <p:spPr bwMode="gray">
          <a:xfrm>
            <a:off x="1383870" y="3767138"/>
            <a:ext cx="2447924" cy="553998"/>
          </a:xfrm>
          <a:prstGeom prst="rect">
            <a:avLst/>
          </a:prstGeom>
          <a:noFill/>
          <a:ln w="9525" algn="ctr">
            <a:noFill/>
            <a:miter lim="800000"/>
            <a:headEnd/>
            <a:tailEnd/>
          </a:ln>
          <a:effectLst/>
        </p:spPr>
        <p:txBody>
          <a:bodyPr wrap="square">
            <a:spAutoFit/>
          </a:bodyPr>
          <a:lstStyle/>
          <a:p>
            <a:pPr>
              <a:spcBef>
                <a:spcPct val="50000"/>
              </a:spcBef>
            </a:pPr>
            <a:r>
              <a:rPr lang="en-US" sz="3000" b="1" smtClean="0">
                <a:latin typeface="+mj-lt"/>
              </a:rPr>
              <a:t>KẾT QUẢ</a:t>
            </a:r>
            <a:endParaRPr lang="en-US" sz="3000" b="1">
              <a:latin typeface="+mj-lt"/>
            </a:endParaRPr>
          </a:p>
        </p:txBody>
      </p:sp>
      <p:sp>
        <p:nvSpPr>
          <p:cNvPr id="1113106" name="Text Box 18"/>
          <p:cNvSpPr txBox="1">
            <a:spLocks noChangeArrowheads="1"/>
          </p:cNvSpPr>
          <p:nvPr/>
        </p:nvSpPr>
        <p:spPr bwMode="gray">
          <a:xfrm>
            <a:off x="1608138" y="3097213"/>
            <a:ext cx="1949450" cy="461665"/>
          </a:xfrm>
          <a:prstGeom prst="rect">
            <a:avLst/>
          </a:prstGeom>
          <a:noFill/>
          <a:ln w="9525" algn="ctr">
            <a:noFill/>
            <a:miter lim="800000"/>
            <a:headEnd/>
            <a:tailEnd/>
          </a:ln>
          <a:effectLst/>
        </p:spPr>
        <p:txBody>
          <a:bodyPr>
            <a:spAutoFit/>
          </a:bodyPr>
          <a:lstStyle/>
          <a:p>
            <a:pPr eaLnBrk="0" hangingPunct="0"/>
            <a:r>
              <a:rPr lang="en-US" sz="2400" b="1" smtClean="0">
                <a:solidFill>
                  <a:srgbClr val="1C1C1C"/>
                </a:solidFill>
                <a:latin typeface="+mj-lt"/>
              </a:rPr>
              <a:t>ĐÁNH GIÁ</a:t>
            </a:r>
            <a:endParaRPr lang="en-US" sz="2400" b="1">
              <a:solidFill>
                <a:srgbClr val="1C1C1C"/>
              </a:solidFill>
              <a:latin typeface="+mj-lt"/>
            </a:endParaRPr>
          </a:p>
        </p:txBody>
      </p:sp>
      <p:sp>
        <p:nvSpPr>
          <p:cNvPr id="1113107" name="Line 19"/>
          <p:cNvSpPr>
            <a:spLocks noChangeShapeType="1"/>
          </p:cNvSpPr>
          <p:nvPr/>
        </p:nvSpPr>
        <p:spPr bwMode="gray">
          <a:xfrm>
            <a:off x="1628775" y="3556000"/>
            <a:ext cx="1895475" cy="0"/>
          </a:xfrm>
          <a:prstGeom prst="line">
            <a:avLst/>
          </a:prstGeom>
          <a:noFill/>
          <a:ln w="28575">
            <a:solidFill>
              <a:schemeClr val="tx1">
                <a:alpha val="50000"/>
              </a:schemeClr>
            </a:solidFill>
            <a:prstDash val="sysDot"/>
            <a:round/>
            <a:headEnd/>
            <a:tailEnd/>
          </a:ln>
          <a:effectLst/>
        </p:spPr>
        <p:txBody>
          <a:bodyPr wrap="none" anchor="ctr"/>
          <a:lstStyle/>
          <a:p>
            <a:endParaRPr lang="en-US"/>
          </a:p>
        </p:txBody>
      </p:sp>
      <p:sp>
        <p:nvSpPr>
          <p:cNvPr id="1113116" name="Line 28"/>
          <p:cNvSpPr>
            <a:spLocks noChangeShapeType="1"/>
          </p:cNvSpPr>
          <p:nvPr/>
        </p:nvSpPr>
        <p:spPr bwMode="auto">
          <a:xfrm rot="16200000" flipH="1">
            <a:off x="6426246" y="174014"/>
            <a:ext cx="58179" cy="4094706"/>
          </a:xfrm>
          <a:prstGeom prst="line">
            <a:avLst/>
          </a:prstGeom>
          <a:noFill/>
          <a:ln w="9525">
            <a:solidFill>
              <a:schemeClr val="tx1"/>
            </a:solidFill>
            <a:prstDash val="dash"/>
            <a:round/>
            <a:headEnd/>
            <a:tailEnd/>
          </a:ln>
          <a:effectLst/>
        </p:spPr>
        <p:txBody>
          <a:bodyPr wrap="none" anchor="ctr"/>
          <a:lstStyle/>
          <a:p>
            <a:endParaRPr lang="en-US"/>
          </a:p>
        </p:txBody>
      </p:sp>
      <p:sp>
        <p:nvSpPr>
          <p:cNvPr id="35" name="Hộp_Văn_Bản 1"/>
          <p:cNvSpPr txBox="1">
            <a:spLocks noChangeArrowheads="1"/>
          </p:cNvSpPr>
          <p:nvPr/>
        </p:nvSpPr>
        <p:spPr bwMode="auto">
          <a:xfrm>
            <a:off x="4496512" y="2203687"/>
            <a:ext cx="39514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ü"/>
            </a:pPr>
            <a:r>
              <a:rPr lang="vi-VN" sz="2000" smtClean="0">
                <a:latin typeface="+mj-lt"/>
              </a:rPr>
              <a:t>Giảm </a:t>
            </a:r>
            <a:r>
              <a:rPr lang="vi-VN" sz="2000">
                <a:latin typeface="+mj-lt"/>
              </a:rPr>
              <a:t>áp lực đỉnh đường thở.</a:t>
            </a:r>
            <a:endParaRPr lang="en-US" altLang="en-US" sz="2000" i="1">
              <a:latin typeface="+mj-lt"/>
              <a:cs typeface="Times New Roman" panose="02020603050405020304" pitchFamily="18" charset="0"/>
            </a:endParaRPr>
          </a:p>
        </p:txBody>
      </p:sp>
      <p:sp>
        <p:nvSpPr>
          <p:cNvPr id="36" name="Hộp_Văn_Bản 1"/>
          <p:cNvSpPr txBox="1">
            <a:spLocks noChangeArrowheads="1"/>
          </p:cNvSpPr>
          <p:nvPr/>
        </p:nvSpPr>
        <p:spPr bwMode="auto">
          <a:xfrm>
            <a:off x="4496511" y="2603797"/>
            <a:ext cx="40409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ü"/>
            </a:pPr>
            <a:r>
              <a:rPr lang="en-US" sz="2000">
                <a:latin typeface="+mj-lt"/>
              </a:rPr>
              <a:t>Giảm áp lực cao nguyên Plateau.</a:t>
            </a:r>
            <a:endParaRPr lang="en-US" altLang="en-US" sz="2000" i="1">
              <a:latin typeface="+mj-lt"/>
              <a:cs typeface="Times New Roman" panose="02020603050405020304" pitchFamily="18" charset="0"/>
            </a:endParaRPr>
          </a:p>
        </p:txBody>
      </p:sp>
      <p:sp>
        <p:nvSpPr>
          <p:cNvPr id="37" name="Hộp_Văn_Bản 1"/>
          <p:cNvSpPr txBox="1">
            <a:spLocks noChangeArrowheads="1"/>
          </p:cNvSpPr>
          <p:nvPr/>
        </p:nvSpPr>
        <p:spPr bwMode="auto">
          <a:xfrm>
            <a:off x="4470363" y="3388759"/>
            <a:ext cx="39514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ü"/>
            </a:pPr>
            <a:r>
              <a:rPr lang="en-US" sz="2000">
                <a:latin typeface="+mj-lt"/>
              </a:rPr>
              <a:t>Giảm áp lực cặn</a:t>
            </a:r>
            <a:r>
              <a:rPr lang="vi-VN" sz="2000" smtClean="0">
                <a:latin typeface="+mj-lt"/>
              </a:rPr>
              <a:t>.</a:t>
            </a:r>
            <a:endParaRPr lang="en-US" altLang="en-US" sz="2000" i="1">
              <a:latin typeface="+mj-lt"/>
              <a:cs typeface="Times New Roman" panose="02020603050405020304" pitchFamily="18" charset="0"/>
            </a:endParaRPr>
          </a:p>
        </p:txBody>
      </p:sp>
      <p:sp>
        <p:nvSpPr>
          <p:cNvPr id="38" name="Hộp_Văn_Bản 1"/>
          <p:cNvSpPr txBox="1">
            <a:spLocks noChangeArrowheads="1"/>
          </p:cNvSpPr>
          <p:nvPr/>
        </p:nvSpPr>
        <p:spPr bwMode="auto">
          <a:xfrm>
            <a:off x="4479693" y="3024193"/>
            <a:ext cx="39514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ü"/>
            </a:pPr>
            <a:r>
              <a:rPr lang="en-US" sz="2000">
                <a:latin typeface="+mj-lt"/>
              </a:rPr>
              <a:t>Giảm PEEP nội sinh.</a:t>
            </a:r>
            <a:endParaRPr lang="en-US" altLang="en-US" sz="2000" i="1">
              <a:latin typeface="+mj-lt"/>
              <a:cs typeface="Times New Roman" panose="02020603050405020304" pitchFamily="18" charset="0"/>
            </a:endParaRPr>
          </a:p>
        </p:txBody>
      </p:sp>
      <p:sp>
        <p:nvSpPr>
          <p:cNvPr id="39" name="Rectangle 3"/>
          <p:cNvSpPr>
            <a:spLocks noChangeArrowheads="1"/>
          </p:cNvSpPr>
          <p:nvPr/>
        </p:nvSpPr>
        <p:spPr bwMode="black">
          <a:xfrm>
            <a:off x="4571210" y="3738791"/>
            <a:ext cx="3942553" cy="406330"/>
          </a:xfrm>
          <a:prstGeom prst="rect">
            <a:avLst/>
          </a:prstGeom>
          <a:noFill/>
          <a:ln w="9525" algn="ctr">
            <a:noFill/>
            <a:miter lim="800000"/>
            <a:headEnd/>
            <a:tailEnd/>
          </a:ln>
          <a:effectLst/>
        </p:spPr>
        <p:txBody>
          <a:bodyPr wrap="square">
            <a:spAutoFit/>
          </a:bodyPr>
          <a:lstStyle/>
          <a:p>
            <a:pPr algn="just" eaLnBrk="0" hangingPunct="0">
              <a:lnSpc>
                <a:spcPct val="110000"/>
              </a:lnSpc>
            </a:pPr>
            <a:r>
              <a:rPr lang="en-US" sz="2000" b="1">
                <a:latin typeface="+mj-lt"/>
              </a:rPr>
              <a:t>+</a:t>
            </a:r>
            <a:r>
              <a:rPr lang="en-US" sz="2000" b="1" smtClean="0">
                <a:latin typeface="+mj-lt"/>
              </a:rPr>
              <a:t> </a:t>
            </a:r>
            <a:r>
              <a:rPr lang="en-US" sz="2000" b="1">
                <a:latin typeface="+mj-lt"/>
              </a:rPr>
              <a:t>Bất </a:t>
            </a:r>
            <a:r>
              <a:rPr lang="en-US" sz="2000" b="1" smtClean="0">
                <a:latin typeface="+mj-lt"/>
              </a:rPr>
              <a:t>lợi:</a:t>
            </a:r>
            <a:endParaRPr lang="en-US" sz="2000" b="1">
              <a:solidFill>
                <a:srgbClr val="B10303"/>
              </a:solidFill>
              <a:latin typeface="+mj-lt"/>
            </a:endParaRPr>
          </a:p>
        </p:txBody>
      </p:sp>
      <p:sp>
        <p:nvSpPr>
          <p:cNvPr id="40" name="Hộp_Văn_Bản 1"/>
          <p:cNvSpPr txBox="1">
            <a:spLocks noChangeArrowheads="1"/>
          </p:cNvSpPr>
          <p:nvPr/>
        </p:nvSpPr>
        <p:spPr bwMode="auto">
          <a:xfrm>
            <a:off x="4498784" y="4116645"/>
            <a:ext cx="413389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ü"/>
            </a:pPr>
            <a:r>
              <a:rPr lang="vi-VN" sz="2000">
                <a:latin typeface="+mj-lt"/>
              </a:rPr>
              <a:t>Chỉ 5% liều thuốc SVN hoặc MDI đưa vào phổi của bệnh nhân có đặt nội khí quản.</a:t>
            </a:r>
            <a:endParaRPr lang="en-US" altLang="en-US" sz="2000" i="1">
              <a:latin typeface="+mj-lt"/>
              <a:cs typeface="Times New Roman" panose="02020603050405020304" pitchFamily="18" charset="0"/>
            </a:endParaRPr>
          </a:p>
        </p:txBody>
      </p:sp>
      <p:sp>
        <p:nvSpPr>
          <p:cNvPr id="41" name="Hộp_Văn_Bản 1"/>
          <p:cNvSpPr txBox="1">
            <a:spLocks noChangeArrowheads="1"/>
          </p:cNvSpPr>
          <p:nvPr/>
        </p:nvSpPr>
        <p:spPr bwMode="auto">
          <a:xfrm>
            <a:off x="4498784" y="5690461"/>
            <a:ext cx="395145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ü"/>
            </a:pPr>
            <a:r>
              <a:rPr lang="vi-VN" sz="2000">
                <a:latin typeface="+mj-lt"/>
              </a:rPr>
              <a:t>Khi cần dùng liều cao thì SVN tiện lợi và hiệu quả hơn.</a:t>
            </a:r>
            <a:endParaRPr lang="en-US" altLang="en-US" sz="2000" i="1">
              <a:latin typeface="+mj-lt"/>
              <a:cs typeface="Times New Roman" panose="02020603050405020304" pitchFamily="18" charset="0"/>
            </a:endParaRPr>
          </a:p>
        </p:txBody>
      </p:sp>
      <p:sp>
        <p:nvSpPr>
          <p:cNvPr id="42" name="Hộp_Văn_Bản 1"/>
          <p:cNvSpPr txBox="1">
            <a:spLocks noChangeArrowheads="1"/>
          </p:cNvSpPr>
          <p:nvPr/>
        </p:nvSpPr>
        <p:spPr bwMode="auto">
          <a:xfrm>
            <a:off x="4472635" y="5069701"/>
            <a:ext cx="395145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ü"/>
            </a:pPr>
            <a:r>
              <a:rPr lang="en-US" sz="2000">
                <a:latin typeface="+mj-lt"/>
              </a:rPr>
              <a:t>Tránh bất lợi của SVN thay bằng MDI</a:t>
            </a:r>
            <a:r>
              <a:rPr lang="en-US" sz="2000" smtClean="0">
                <a:latin typeface="+mj-lt"/>
              </a:rPr>
              <a:t>.</a:t>
            </a:r>
            <a:endParaRPr lang="en-US" altLang="en-US" sz="2000" i="1">
              <a:latin typeface="+mj-lt"/>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ach-tang-hoa-nguoi-be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109" y="1133223"/>
            <a:ext cx="2875284" cy="2708787"/>
          </a:xfrm>
          <a:prstGeom prst="rect">
            <a:avLst/>
          </a:prstGeom>
          <a:noFill/>
          <a:extLst>
            <a:ext uri="{909E8E84-426E-40DD-AFC4-6F175D3DCCD1}">
              <a14:hiddenFill xmlns:a14="http://schemas.microsoft.com/office/drawing/2010/main">
                <a:solidFill>
                  <a:srgbClr val="FFFFFF"/>
                </a:solidFill>
              </a14:hiddenFill>
            </a:ext>
          </a:extLst>
        </p:spPr>
      </p:pic>
      <p:sp>
        <p:nvSpPr>
          <p:cNvPr id="5" name="Line 4"/>
          <p:cNvSpPr>
            <a:spLocks noChangeShapeType="1"/>
          </p:cNvSpPr>
          <p:nvPr/>
        </p:nvSpPr>
        <p:spPr bwMode="auto">
          <a:xfrm>
            <a:off x="3246804" y="1133223"/>
            <a:ext cx="44609" cy="4905926"/>
          </a:xfrm>
          <a:prstGeom prst="line">
            <a:avLst/>
          </a:prstGeom>
          <a:noFill/>
          <a:ln w="9525">
            <a:solidFill>
              <a:schemeClr val="tx1"/>
            </a:solidFill>
            <a:prstDash val="dash"/>
            <a:round/>
            <a:headEnd/>
            <a:tailEnd/>
          </a:ln>
          <a:effectLst/>
        </p:spPr>
        <p:txBody>
          <a:bodyPr wrap="none" anchor="ctr"/>
          <a:lstStyle/>
          <a:p>
            <a:endParaRPr lang="en-US"/>
          </a:p>
        </p:txBody>
      </p:sp>
      <p:sp>
        <p:nvSpPr>
          <p:cNvPr id="6" name="Hộp_Văn_Bản 1"/>
          <p:cNvSpPr txBox="1">
            <a:spLocks noChangeArrowheads="1"/>
          </p:cNvSpPr>
          <p:nvPr/>
        </p:nvSpPr>
        <p:spPr bwMode="auto">
          <a:xfrm>
            <a:off x="3291413" y="1228539"/>
            <a:ext cx="54101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ü"/>
            </a:pPr>
            <a:r>
              <a:rPr lang="vi-VN" sz="2000">
                <a:latin typeface="+mj-lt"/>
              </a:rPr>
              <a:t>Dễ bị nhiễm trùng, lây chéo trong khí dung nếu việc khử trùng không được thực hiện đầy đủ.</a:t>
            </a:r>
            <a:endParaRPr lang="en-US" altLang="en-US" sz="2000" i="1">
              <a:latin typeface="+mj-lt"/>
              <a:cs typeface="Times New Roman" panose="02020603050405020304" pitchFamily="18" charset="0"/>
            </a:endParaRPr>
          </a:p>
        </p:txBody>
      </p:sp>
      <p:sp>
        <p:nvSpPr>
          <p:cNvPr id="9" name="Hộp_Văn_Bản 1"/>
          <p:cNvSpPr txBox="1">
            <a:spLocks noChangeArrowheads="1"/>
          </p:cNvSpPr>
          <p:nvPr/>
        </p:nvSpPr>
        <p:spPr bwMode="auto">
          <a:xfrm>
            <a:off x="3291412" y="2010975"/>
            <a:ext cx="54101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ü"/>
            </a:pPr>
            <a:r>
              <a:rPr lang="en-US" sz="2000">
                <a:latin typeface="+mj-lt"/>
              </a:rPr>
              <a:t>Tăng thông khí phổi trong khí dung bằng SVN.</a:t>
            </a:r>
            <a:endParaRPr lang="en-US" altLang="en-US" sz="2000" i="1">
              <a:latin typeface="+mj-lt"/>
              <a:cs typeface="Times New Roman" panose="02020603050405020304" pitchFamily="18" charset="0"/>
            </a:endParaRPr>
          </a:p>
        </p:txBody>
      </p:sp>
      <p:sp>
        <p:nvSpPr>
          <p:cNvPr id="7" name="Hộp_Văn_Bản 1"/>
          <p:cNvSpPr txBox="1">
            <a:spLocks noChangeArrowheads="1"/>
          </p:cNvSpPr>
          <p:nvPr/>
        </p:nvSpPr>
        <p:spPr bwMode="auto">
          <a:xfrm>
            <a:off x="3342669" y="2507650"/>
            <a:ext cx="547686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eaLnBrk="1" hangingPunct="1">
              <a:spcBef>
                <a:spcPct val="0"/>
              </a:spcBef>
              <a:buNone/>
            </a:pPr>
            <a:r>
              <a:rPr lang="en-US" altLang="en-US" sz="2100" b="1" smtClean="0">
                <a:latin typeface="Times New Roman" panose="02020603050405020304" pitchFamily="18" charset="0"/>
                <a:cs typeface="Times New Roman" panose="02020603050405020304" pitchFamily="18" charset="0"/>
              </a:rPr>
              <a:t>IV. Vệ sinh và bảo quản máy sau khi sử dụng:</a:t>
            </a:r>
            <a:endParaRPr lang="en-US" altLang="en-US" sz="2100" b="1" i="1">
              <a:latin typeface="Times New Roman" panose="02020603050405020304" pitchFamily="18" charset="0"/>
              <a:cs typeface="Times New Roman" panose="02020603050405020304" pitchFamily="18" charset="0"/>
            </a:endParaRPr>
          </a:p>
        </p:txBody>
      </p:sp>
      <p:sp>
        <p:nvSpPr>
          <p:cNvPr id="8" name="Hộp_Văn_Bản 1"/>
          <p:cNvSpPr txBox="1">
            <a:spLocks noChangeArrowheads="1"/>
          </p:cNvSpPr>
          <p:nvPr/>
        </p:nvSpPr>
        <p:spPr bwMode="auto">
          <a:xfrm>
            <a:off x="3291412" y="3069281"/>
            <a:ext cx="541013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ü"/>
            </a:pPr>
            <a:r>
              <a:rPr lang="en-US" sz="2000" smtClean="0">
                <a:latin typeface="Times New Roman" panose="02020603050405020304" pitchFamily="18" charset="0"/>
                <a:cs typeface="Times New Roman" panose="02020603050405020304" pitchFamily="18" charset="0"/>
              </a:rPr>
              <a:t>      Việc vệ sinh thiết bị sau khi sử dụng là việc quan trọng vừa giúp máy được hoạt động tốt hơn đồng thời còn giúp giữ vệ sinh cho những lần điều trị tiếp theo </a:t>
            </a:r>
            <a:endParaRPr lang="en-US" altLang="en-US" sz="2000" i="1">
              <a:latin typeface="Times New Roman" panose="02020603050405020304" pitchFamily="18" charset="0"/>
              <a:cs typeface="Times New Roman" panose="02020603050405020304" pitchFamily="18" charset="0"/>
            </a:endParaRPr>
          </a:p>
        </p:txBody>
      </p:sp>
      <p:sp>
        <p:nvSpPr>
          <p:cNvPr id="10" name="Hộp_Văn_Bản 1"/>
          <p:cNvSpPr txBox="1">
            <a:spLocks noChangeArrowheads="1"/>
          </p:cNvSpPr>
          <p:nvPr/>
        </p:nvSpPr>
        <p:spPr bwMode="auto">
          <a:xfrm>
            <a:off x="3342669" y="4488814"/>
            <a:ext cx="5358878"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ü"/>
            </a:pPr>
            <a:r>
              <a:rPr lang="en-US" sz="2000" smtClean="0">
                <a:latin typeface="+mj-lt"/>
                <a:cs typeface="Times New Roman" panose="02020603050405020304" pitchFamily="18" charset="0"/>
              </a:rPr>
              <a:t>      Sau khi sử dụng cần tháo mặt nạ hay ống thở miệng cùng với cốc đựng thuốc và ống hút đem rửa sạch với nước và để khô tự nhiên. Lắp trở lại và mở công tắc cho máy hoạt động trong tầm 20s để làm khô bên trong.</a:t>
            </a:r>
            <a:endParaRPr lang="en-US" sz="2000" smtClean="0">
              <a:latin typeface="+mj-lt"/>
            </a:endParaRPr>
          </a:p>
        </p:txBody>
      </p:sp>
    </p:spTree>
    <p:extLst>
      <p:ext uri="{BB962C8B-B14F-4D97-AF65-F5344CB8AC3E}">
        <p14:creationId xmlns:p14="http://schemas.microsoft.com/office/powerpoint/2010/main" val="2510904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ble 25"/>
          <p:cNvGraphicFramePr>
            <a:graphicFrameLocks noGrp="1"/>
          </p:cNvGraphicFramePr>
          <p:nvPr>
            <p:extLst>
              <p:ext uri="{D42A27DB-BD31-4B8C-83A1-F6EECF244321}">
                <p14:modId xmlns:p14="http://schemas.microsoft.com/office/powerpoint/2010/main" val="2877382820"/>
              </p:ext>
            </p:extLst>
          </p:nvPr>
        </p:nvGraphicFramePr>
        <p:xfrm>
          <a:off x="436729" y="1167788"/>
          <a:ext cx="8256897" cy="5394976"/>
        </p:xfrm>
        <a:graphic>
          <a:graphicData uri="http://schemas.openxmlformats.org/drawingml/2006/table">
            <a:tbl>
              <a:tblPr firstRow="1" bandRow="1">
                <a:tableStyleId>{7DF18680-E054-41AD-8BC1-D1AEF772440D}</a:tableStyleId>
              </a:tblPr>
              <a:tblGrid>
                <a:gridCol w="1788995"/>
                <a:gridCol w="1376149"/>
                <a:gridCol w="1720187"/>
                <a:gridCol w="1720187"/>
                <a:gridCol w="1651379"/>
              </a:tblGrid>
              <a:tr h="605070">
                <a:tc>
                  <a:txBody>
                    <a:bodyPr/>
                    <a:lstStyle/>
                    <a:p>
                      <a:pPr algn="ctr"/>
                      <a:r>
                        <a:rPr lang="en-US" sz="1800" smtClean="0">
                          <a:solidFill>
                            <a:srgbClr val="FF0000"/>
                          </a:solidFill>
                          <a:latin typeface="+mj-lt"/>
                        </a:rPr>
                        <a:t>Nhận</a:t>
                      </a:r>
                      <a:r>
                        <a:rPr lang="en-US" sz="1800" baseline="0" smtClean="0">
                          <a:solidFill>
                            <a:srgbClr val="FF0000"/>
                          </a:solidFill>
                          <a:latin typeface="+mj-lt"/>
                        </a:rPr>
                        <a:t> định </a:t>
                      </a:r>
                      <a:endParaRPr lang="en-US" sz="1800">
                        <a:solidFill>
                          <a:srgbClr val="FF0000"/>
                        </a:solidFill>
                        <a:latin typeface="+mj-lt"/>
                        <a:cs typeface="Times New Roman" panose="02020603050405020304" pitchFamily="18" charset="0"/>
                      </a:endParaRPr>
                    </a:p>
                  </a:txBody>
                  <a:tcPr marT="45724" marB="45724"/>
                </a:tc>
                <a:tc>
                  <a:txBody>
                    <a:bodyPr/>
                    <a:lstStyle/>
                    <a:p>
                      <a:pPr algn="ctr"/>
                      <a:r>
                        <a:rPr lang="en-US" sz="1800" smtClean="0">
                          <a:solidFill>
                            <a:srgbClr val="FF0000"/>
                          </a:solidFill>
                          <a:latin typeface="+mj-lt"/>
                        </a:rPr>
                        <a:t>Chẩn</a:t>
                      </a:r>
                      <a:r>
                        <a:rPr lang="en-US" sz="1800" baseline="0" smtClean="0">
                          <a:solidFill>
                            <a:srgbClr val="FF0000"/>
                          </a:solidFill>
                          <a:latin typeface="+mj-lt"/>
                        </a:rPr>
                        <a:t> đoán</a:t>
                      </a:r>
                      <a:endParaRPr lang="en-US" sz="1800">
                        <a:solidFill>
                          <a:srgbClr val="FF0000"/>
                        </a:solidFill>
                        <a:latin typeface="+mj-lt"/>
                        <a:cs typeface="Times New Roman" panose="02020603050405020304" pitchFamily="18" charset="0"/>
                      </a:endParaRPr>
                    </a:p>
                  </a:txBody>
                  <a:tcPr marT="45724" marB="45724"/>
                </a:tc>
                <a:tc>
                  <a:txBody>
                    <a:bodyPr/>
                    <a:lstStyle/>
                    <a:p>
                      <a:pPr algn="ctr"/>
                      <a:r>
                        <a:rPr lang="en-US" sz="1800" smtClean="0">
                          <a:solidFill>
                            <a:srgbClr val="FF0000"/>
                          </a:solidFill>
                          <a:latin typeface="+mj-lt"/>
                        </a:rPr>
                        <a:t>Lập</a:t>
                      </a:r>
                      <a:r>
                        <a:rPr lang="en-US" sz="1800" baseline="0" smtClean="0">
                          <a:solidFill>
                            <a:srgbClr val="FF0000"/>
                          </a:solidFill>
                          <a:latin typeface="+mj-lt"/>
                        </a:rPr>
                        <a:t> kế hoạch chăm sóc</a:t>
                      </a:r>
                      <a:endParaRPr lang="en-US" sz="1800">
                        <a:solidFill>
                          <a:srgbClr val="FF0000"/>
                        </a:solidFill>
                        <a:latin typeface="+mj-lt"/>
                        <a:cs typeface="Times New Roman" panose="02020603050405020304" pitchFamily="18" charset="0"/>
                      </a:endParaRPr>
                    </a:p>
                  </a:txBody>
                  <a:tcPr marT="45724" marB="45724"/>
                </a:tc>
                <a:tc>
                  <a:txBody>
                    <a:bodyPr/>
                    <a:lstStyle/>
                    <a:p>
                      <a:pPr algn="ctr"/>
                      <a:r>
                        <a:rPr lang="en-US" sz="1800" smtClean="0">
                          <a:solidFill>
                            <a:srgbClr val="FF0000"/>
                          </a:solidFill>
                          <a:latin typeface="+mj-lt"/>
                        </a:rPr>
                        <a:t>Thực</a:t>
                      </a:r>
                      <a:r>
                        <a:rPr lang="en-US" sz="1800" baseline="0" smtClean="0">
                          <a:solidFill>
                            <a:srgbClr val="FF0000"/>
                          </a:solidFill>
                          <a:latin typeface="+mj-lt"/>
                        </a:rPr>
                        <a:t> hiện kế hoạch</a:t>
                      </a:r>
                      <a:endParaRPr lang="en-US" sz="1800">
                        <a:solidFill>
                          <a:srgbClr val="FF0000"/>
                        </a:solidFill>
                        <a:latin typeface="+mj-lt"/>
                        <a:cs typeface="Times New Roman" panose="02020603050405020304" pitchFamily="18" charset="0"/>
                      </a:endParaRPr>
                    </a:p>
                  </a:txBody>
                  <a:tcPr marT="45724" marB="45724"/>
                </a:tc>
                <a:tc>
                  <a:txBody>
                    <a:bodyPr/>
                    <a:lstStyle/>
                    <a:p>
                      <a:pPr algn="ctr"/>
                      <a:r>
                        <a:rPr lang="en-US" sz="1800" smtClean="0">
                          <a:solidFill>
                            <a:srgbClr val="FF0000"/>
                          </a:solidFill>
                          <a:latin typeface="+mj-lt"/>
                        </a:rPr>
                        <a:t>Đánh</a:t>
                      </a:r>
                      <a:r>
                        <a:rPr lang="en-US" sz="1800" baseline="0" smtClean="0">
                          <a:solidFill>
                            <a:srgbClr val="FF0000"/>
                          </a:solidFill>
                          <a:latin typeface="+mj-lt"/>
                        </a:rPr>
                        <a:t> giá</a:t>
                      </a:r>
                      <a:endParaRPr lang="en-US" sz="1800">
                        <a:solidFill>
                          <a:srgbClr val="FF0000"/>
                        </a:solidFill>
                        <a:latin typeface="+mj-lt"/>
                        <a:cs typeface="Times New Roman" panose="02020603050405020304" pitchFamily="18" charset="0"/>
                      </a:endParaRPr>
                    </a:p>
                  </a:txBody>
                  <a:tcPr marT="45724" marB="45724"/>
                </a:tc>
              </a:tr>
              <a:tr h="4754066">
                <a:tc>
                  <a:txBody>
                    <a:bodyPr/>
                    <a:lstStyle/>
                    <a:p>
                      <a:pPr marL="0" indent="0">
                        <a:buFont typeface="Arial" panose="020B0604020202020204" pitchFamily="34" charset="0"/>
                        <a:buNone/>
                      </a:pPr>
                      <a:r>
                        <a:rPr lang="en-US" sz="1800" b="1" smtClean="0">
                          <a:latin typeface="+mj-lt"/>
                          <a:cs typeface="Times New Roman" panose="02020603050405020304" pitchFamily="18" charset="0"/>
                        </a:rPr>
                        <a:t>Hỏi</a:t>
                      </a:r>
                      <a:r>
                        <a:rPr lang="en-US" sz="1800" b="1" baseline="0" smtClean="0">
                          <a:latin typeface="+mj-lt"/>
                          <a:cs typeface="Times New Roman" panose="02020603050405020304" pitchFamily="18" charset="0"/>
                        </a:rPr>
                        <a:t> bệnh</a:t>
                      </a:r>
                      <a:endParaRPr lang="en-US" sz="1800" b="1" smtClean="0">
                        <a:latin typeface="+mj-lt"/>
                        <a:cs typeface="Times New Roman" panose="02020603050405020304" pitchFamily="18" charset="0"/>
                      </a:endParaRPr>
                    </a:p>
                    <a:p>
                      <a:pPr marL="285750" indent="-285750">
                        <a:buFont typeface="Arial" panose="020B0604020202020204" pitchFamily="34" charset="0"/>
                        <a:buChar char="•"/>
                      </a:pPr>
                      <a:r>
                        <a:rPr lang="vi-VN" sz="1800" smtClean="0">
                          <a:latin typeface="+mj-lt"/>
                        </a:rPr>
                        <a:t>Tiền sử về những đợt ho, sò sè hay khó thở.</a:t>
                      </a:r>
                    </a:p>
                    <a:p>
                      <a:pPr marL="285750" indent="-285750">
                        <a:buFont typeface="Arial" panose="020B0604020202020204" pitchFamily="34" charset="0"/>
                        <a:buChar char="•"/>
                      </a:pPr>
                      <a:r>
                        <a:rPr lang="vi-VN" sz="1800" smtClean="0">
                          <a:latin typeface="+mj-lt"/>
                        </a:rPr>
                        <a:t>Bệnh nhân có khó thở không?</a:t>
                      </a:r>
                    </a:p>
                    <a:p>
                      <a:pPr marL="285750" indent="-285750">
                        <a:buFont typeface="Arial" panose="020B0604020202020204" pitchFamily="34" charset="0"/>
                        <a:buChar char="•"/>
                      </a:pPr>
                      <a:r>
                        <a:rPr lang="vi-VN" sz="1800" smtClean="0">
                          <a:latin typeface="+mj-lt"/>
                        </a:rPr>
                        <a:t>Khó thở có thành cơn không?</a:t>
                      </a:r>
                      <a:r>
                        <a:rPr lang="en-US" sz="1800" baseline="0" smtClean="0">
                          <a:latin typeface="+mj-lt"/>
                        </a:rPr>
                        <a:t> </a:t>
                      </a:r>
                      <a:r>
                        <a:rPr lang="en-US" sz="1800" baseline="0" smtClean="0">
                          <a:latin typeface="+mj-lt"/>
                          <a:cs typeface="Times New Roman" panose="02020603050405020304" pitchFamily="18" charset="0"/>
                        </a:rPr>
                        <a:t>X</a:t>
                      </a:r>
                      <a:r>
                        <a:rPr lang="vi-VN" sz="1800" smtClean="0">
                          <a:latin typeface="+mj-lt"/>
                        </a:rPr>
                        <a:t>uất hiện vào khi nào? Kéo dài bao lâu?</a:t>
                      </a:r>
                    </a:p>
                    <a:p>
                      <a:pPr marL="285750" indent="-285750">
                        <a:buFont typeface="Arial" panose="020B0604020202020204" pitchFamily="34" charset="0"/>
                        <a:buChar char="•"/>
                      </a:pPr>
                      <a:r>
                        <a:rPr lang="vi-VN" sz="1800" smtClean="0">
                          <a:latin typeface="+mj-lt"/>
                        </a:rPr>
                        <a:t>Có thường xuyên không?</a:t>
                      </a:r>
                    </a:p>
                    <a:p>
                      <a:endParaRPr lang="en-US" sz="1800">
                        <a:latin typeface="+mj-lt"/>
                      </a:endParaRPr>
                    </a:p>
                  </a:txBody>
                  <a:tcPr marT="45724" marB="45724"/>
                </a:tc>
                <a:tc>
                  <a:txBody>
                    <a:bodyPr/>
                    <a:lstStyle/>
                    <a:p>
                      <a:pPr marL="285750" indent="-285750">
                        <a:buFont typeface="Arial" panose="020B0604020202020204" pitchFamily="34" charset="0"/>
                        <a:buChar char="•"/>
                      </a:pPr>
                      <a:r>
                        <a:rPr lang="vi-VN" sz="1800" smtClean="0">
                          <a:latin typeface="+mj-lt"/>
                        </a:rPr>
                        <a:t>Khó thở do co thắt tiểu phế quản.</a:t>
                      </a:r>
                    </a:p>
                    <a:p>
                      <a:pPr marL="285750" indent="-285750">
                        <a:buFont typeface="Arial" panose="020B0604020202020204" pitchFamily="34" charset="0"/>
                        <a:buChar char="•"/>
                      </a:pPr>
                      <a:r>
                        <a:rPr lang="vi-VN" sz="1800" smtClean="0">
                          <a:latin typeface="+mj-lt"/>
                        </a:rPr>
                        <a:t>Kích thích, vật vã do thiếu khí.</a:t>
                      </a:r>
                    </a:p>
                    <a:p>
                      <a:pPr marL="285750" indent="-285750">
                        <a:buFont typeface="Arial" panose="020B0604020202020204" pitchFamily="34" charset="0"/>
                        <a:buChar char="•"/>
                      </a:pPr>
                      <a:r>
                        <a:rPr lang="vi-VN" sz="1800" smtClean="0">
                          <a:latin typeface="+mj-lt"/>
                        </a:rPr>
                        <a:t>Nguy cơ suy hô hấp mạn do tiến triển của bệnh</a:t>
                      </a:r>
                    </a:p>
                    <a:p>
                      <a:endParaRPr lang="en-US" sz="1800">
                        <a:latin typeface="+mj-lt"/>
                        <a:cs typeface="Times New Roman" panose="02020603050405020304" pitchFamily="18" charset="0"/>
                      </a:endParaRPr>
                    </a:p>
                  </a:txBody>
                  <a:tcPr marT="45724" marB="45724"/>
                </a:tc>
                <a:tc>
                  <a:txBody>
                    <a:bodyPr/>
                    <a:lstStyle/>
                    <a:p>
                      <a:pPr marL="285750" indent="-285750">
                        <a:buFont typeface="Arial" panose="020B0604020202020204" pitchFamily="34" charset="0"/>
                        <a:buChar char="•"/>
                      </a:pPr>
                      <a:r>
                        <a:rPr lang="vi-VN" sz="1800" smtClean="0">
                          <a:latin typeface="+mj-lt"/>
                        </a:rPr>
                        <a:t>Cho bệnh nhân nằm tư thế đầu cao (Fowler).</a:t>
                      </a:r>
                      <a:endParaRPr lang="en-US" sz="1800" smtClean="0">
                        <a:latin typeface="+mj-lt"/>
                      </a:endParaRPr>
                    </a:p>
                    <a:p>
                      <a:pPr marL="285750" indent="-285750">
                        <a:buFont typeface="Arial" panose="020B0604020202020204" pitchFamily="34" charset="0"/>
                        <a:buChar char="•"/>
                      </a:pPr>
                      <a:r>
                        <a:rPr lang="vi-VN" sz="1800" smtClean="0">
                          <a:latin typeface="+mj-lt"/>
                        </a:rPr>
                        <a:t>Để bệnh nhân nghỉ ngơi, hạn chế thăm khám.</a:t>
                      </a:r>
                    </a:p>
                    <a:p>
                      <a:pPr marL="285750" indent="-285750">
                        <a:buFont typeface="Arial" panose="020B0604020202020204" pitchFamily="34" charset="0"/>
                        <a:buChar char="•"/>
                      </a:pPr>
                      <a:r>
                        <a:rPr lang="vi-VN" sz="1800" smtClean="0">
                          <a:latin typeface="+mj-lt"/>
                        </a:rPr>
                        <a:t>Trấn an cho bệnh nhân.</a:t>
                      </a:r>
                    </a:p>
                    <a:p>
                      <a:pPr marL="285750" indent="-285750">
                        <a:buFont typeface="Arial" panose="020B0604020202020204" pitchFamily="34" charset="0"/>
                        <a:buChar char="•"/>
                      </a:pPr>
                      <a:r>
                        <a:rPr lang="vi-VN" sz="1800" smtClean="0">
                          <a:latin typeface="+mj-lt"/>
                        </a:rPr>
                        <a:t>Chế độ ăn uống loãng, nhiều sinh</a:t>
                      </a:r>
                      <a:r>
                        <a:rPr lang="en-US" sz="1800" baseline="0" smtClean="0">
                          <a:latin typeface="+mj-lt"/>
                        </a:rPr>
                        <a:t> tố.</a:t>
                      </a:r>
                      <a:endParaRPr lang="vi-VN" sz="1800" smtClean="0">
                        <a:latin typeface="+mj-lt"/>
                      </a:endParaRPr>
                    </a:p>
                    <a:p>
                      <a:pPr marL="285750" indent="-285750">
                        <a:buFont typeface="Arial" panose="020B0604020202020204" pitchFamily="34" charset="0"/>
                        <a:buChar char="•"/>
                      </a:pPr>
                      <a:endParaRPr lang="en-US" sz="1800">
                        <a:latin typeface="+mj-lt"/>
                      </a:endParaRPr>
                    </a:p>
                  </a:txBody>
                  <a:tcPr marT="45724" marB="45724"/>
                </a:tc>
                <a:tc>
                  <a:txBody>
                    <a:bodyPr/>
                    <a:lstStyle/>
                    <a:p>
                      <a:pPr marL="0" indent="0">
                        <a:buFont typeface="Wingdings" panose="05000000000000000000" pitchFamily="2" charset="2"/>
                        <a:buNone/>
                      </a:pPr>
                      <a:r>
                        <a:rPr lang="en-US" sz="1800" b="1" smtClean="0">
                          <a:latin typeface="+mj-lt"/>
                          <a:cs typeface="Times New Roman" panose="02020603050405020304" pitchFamily="18" charset="0"/>
                        </a:rPr>
                        <a:t>Chăm</a:t>
                      </a:r>
                      <a:r>
                        <a:rPr lang="en-US" sz="1800" b="1" baseline="0" smtClean="0">
                          <a:latin typeface="+mj-lt"/>
                          <a:cs typeface="Times New Roman" panose="02020603050405020304" pitchFamily="18" charset="0"/>
                        </a:rPr>
                        <a:t> sóc cơ bản:</a:t>
                      </a:r>
                      <a:endParaRPr lang="en-US" sz="1800" b="1" smtClean="0">
                        <a:latin typeface="+mj-lt"/>
                        <a:cs typeface="Times New Roman" panose="02020603050405020304" pitchFamily="18" charset="0"/>
                      </a:endParaRPr>
                    </a:p>
                    <a:p>
                      <a:pPr marL="342900" indent="-342900">
                        <a:buFont typeface="Arial" panose="020B0604020202020204" pitchFamily="34" charset="0"/>
                        <a:buChar char="•"/>
                      </a:pPr>
                      <a:r>
                        <a:rPr lang="vi-VN" sz="1800" smtClean="0">
                          <a:latin typeface="+mj-lt"/>
                        </a:rPr>
                        <a:t>Đặt bệnh nhân nằm buồng riêng, yên tĩnh, hạn chế tiếng động, sự gây ồn. </a:t>
                      </a:r>
                    </a:p>
                    <a:p>
                      <a:pPr marL="342900" indent="-342900">
                        <a:buFont typeface="Arial" panose="020B0604020202020204" pitchFamily="34" charset="0"/>
                        <a:buChar char="•"/>
                      </a:pPr>
                      <a:r>
                        <a:rPr lang="vi-VN" sz="1800" smtClean="0">
                          <a:latin typeface="+mj-lt"/>
                        </a:rPr>
                        <a:t>Đặt bệnh nhân ở tư thế thoải mái, dễ thở.</a:t>
                      </a:r>
                    </a:p>
                    <a:p>
                      <a:pPr marL="342900" indent="-342900">
                        <a:buFont typeface="Arial" panose="020B0604020202020204" pitchFamily="34" charset="0"/>
                        <a:buChar char="•"/>
                      </a:pPr>
                      <a:r>
                        <a:rPr lang="vi-VN" sz="1800" smtClean="0">
                          <a:latin typeface="+mj-lt"/>
                        </a:rPr>
                        <a:t>Giải thích cho bệnh nhân hiểu về bệnh tật.</a:t>
                      </a:r>
                    </a:p>
                  </a:txBody>
                  <a:tcPr marT="45724" marB="45724"/>
                </a:tc>
                <a:tc>
                  <a:txBody>
                    <a:bodyPr/>
                    <a:lstStyle/>
                    <a:p>
                      <a:pPr marL="342900" indent="-342900">
                        <a:buFont typeface="Arial" panose="020B0604020202020204" pitchFamily="34" charset="0"/>
                        <a:buChar char="•"/>
                      </a:pPr>
                      <a:r>
                        <a:rPr lang="vi-VN" sz="1800" smtClean="0">
                          <a:latin typeface="+mj-lt"/>
                        </a:rPr>
                        <a:t>Các thuốc dãn phế quản khí dung có hiệu quả</a:t>
                      </a:r>
                      <a:r>
                        <a:rPr lang="en-US" sz="1800" smtClean="0">
                          <a:latin typeface="+mj-lt"/>
                        </a:rPr>
                        <a:t>.</a:t>
                      </a:r>
                      <a:endParaRPr lang="vi-VN" sz="1800" smtClean="0">
                        <a:latin typeface="+mj-lt"/>
                      </a:endParaRPr>
                    </a:p>
                    <a:p>
                      <a:pPr marL="342900" indent="-342900">
                        <a:buFont typeface="Arial" panose="020B0604020202020204" pitchFamily="34" charset="0"/>
                        <a:buChar char="•"/>
                      </a:pPr>
                      <a:r>
                        <a:rPr lang="vi-VN" sz="1800" smtClean="0">
                          <a:latin typeface="+mj-lt"/>
                        </a:rPr>
                        <a:t>Giảm áp lực đỉnh đường thở.</a:t>
                      </a:r>
                    </a:p>
                    <a:p>
                      <a:pPr marL="342900" indent="-342900">
                        <a:buFont typeface="Arial" panose="020B0604020202020204" pitchFamily="34" charset="0"/>
                        <a:buChar char="•"/>
                      </a:pPr>
                      <a:r>
                        <a:rPr lang="vi-VN" sz="1800" smtClean="0">
                          <a:latin typeface="+mj-lt"/>
                        </a:rPr>
                        <a:t>Giảm áp lực cặn.</a:t>
                      </a:r>
                    </a:p>
                    <a:p>
                      <a:endParaRPr lang="en-US" sz="1800">
                        <a:latin typeface="+mj-lt"/>
                      </a:endParaRPr>
                    </a:p>
                  </a:txBody>
                  <a:tcPr marT="45724" marB="45724"/>
                </a:tc>
              </a:tr>
            </a:tbl>
          </a:graphicData>
        </a:graphic>
      </p:graphicFrame>
    </p:spTree>
    <p:extLst>
      <p:ext uri="{BB962C8B-B14F-4D97-AF65-F5344CB8AC3E}">
        <p14:creationId xmlns:p14="http://schemas.microsoft.com/office/powerpoint/2010/main" val="24155257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p:cNvGraphicFramePr>
          <p:nvPr>
            <p:extLst>
              <p:ext uri="{D42A27DB-BD31-4B8C-83A1-F6EECF244321}">
                <p14:modId xmlns:p14="http://schemas.microsoft.com/office/powerpoint/2010/main" val="3024642802"/>
              </p:ext>
            </p:extLst>
          </p:nvPr>
        </p:nvGraphicFramePr>
        <p:xfrm>
          <a:off x="504967" y="614149"/>
          <a:ext cx="8175011" cy="5943600"/>
        </p:xfrm>
        <a:graphic>
          <a:graphicData uri="http://schemas.openxmlformats.org/drawingml/2006/table">
            <a:tbl>
              <a:tblPr firstRow="1" bandRow="1">
                <a:tableStyleId>{7DF18680-E054-41AD-8BC1-D1AEF772440D}</a:tableStyleId>
              </a:tblPr>
              <a:tblGrid>
                <a:gridCol w="3133754"/>
                <a:gridCol w="272501"/>
                <a:gridCol w="1498752"/>
                <a:gridCol w="2929378"/>
                <a:gridCol w="340626"/>
              </a:tblGrid>
              <a:tr h="881855">
                <a:tc>
                  <a:txBody>
                    <a:bodyPr/>
                    <a:lstStyle/>
                    <a:p>
                      <a:pPr algn="ctr"/>
                      <a:r>
                        <a:rPr lang="en-US" sz="1800" smtClean="0">
                          <a:solidFill>
                            <a:srgbClr val="FF0000"/>
                          </a:solidFill>
                          <a:latin typeface="Times New Roman" panose="02020603050405020304" pitchFamily="18" charset="0"/>
                          <a:cs typeface="Times New Roman" panose="02020603050405020304" pitchFamily="18" charset="0"/>
                        </a:rPr>
                        <a:t>Nhận</a:t>
                      </a:r>
                      <a:r>
                        <a:rPr lang="en-US" sz="1800" baseline="0" smtClean="0">
                          <a:solidFill>
                            <a:srgbClr val="FF0000"/>
                          </a:solidFill>
                          <a:latin typeface="Times New Roman" panose="02020603050405020304" pitchFamily="18" charset="0"/>
                          <a:cs typeface="Times New Roman" panose="02020603050405020304" pitchFamily="18" charset="0"/>
                        </a:rPr>
                        <a:t> định </a:t>
                      </a:r>
                      <a:endParaRPr lang="en-US" sz="180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endParaRPr lang="en-US" sz="180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1800" smtClean="0">
                          <a:solidFill>
                            <a:srgbClr val="FF0000"/>
                          </a:solidFill>
                          <a:latin typeface="Times New Roman" panose="02020603050405020304" pitchFamily="18" charset="0"/>
                          <a:cs typeface="Times New Roman" panose="02020603050405020304" pitchFamily="18" charset="0"/>
                        </a:rPr>
                        <a:t>Lập</a:t>
                      </a:r>
                      <a:r>
                        <a:rPr lang="en-US" sz="1800" baseline="0" smtClean="0">
                          <a:solidFill>
                            <a:srgbClr val="FF0000"/>
                          </a:solidFill>
                          <a:latin typeface="Times New Roman" panose="02020603050405020304" pitchFamily="18" charset="0"/>
                          <a:cs typeface="Times New Roman" panose="02020603050405020304" pitchFamily="18" charset="0"/>
                        </a:rPr>
                        <a:t> kế hoạch chăm sóc</a:t>
                      </a:r>
                      <a:endParaRPr lang="en-US" sz="180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1800" smtClean="0">
                          <a:solidFill>
                            <a:srgbClr val="FF0000"/>
                          </a:solidFill>
                          <a:latin typeface="Times New Roman" panose="02020603050405020304" pitchFamily="18" charset="0"/>
                          <a:cs typeface="Times New Roman" panose="02020603050405020304" pitchFamily="18" charset="0"/>
                        </a:rPr>
                        <a:t>Thực hiện kế hoạch</a:t>
                      </a:r>
                    </a:p>
                    <a:p>
                      <a:endParaRPr lang="en-US" sz="180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endParaRPr lang="en-US">
                        <a:latin typeface="Times New Roman" panose="02020603050405020304" pitchFamily="18" charset="0"/>
                        <a:cs typeface="Times New Roman" panose="02020603050405020304" pitchFamily="18" charset="0"/>
                      </a:endParaRPr>
                    </a:p>
                  </a:txBody>
                  <a:tcPr/>
                </a:tc>
              </a:tr>
              <a:tr h="4850205">
                <a:tc>
                  <a:txBody>
                    <a:bodyPr/>
                    <a:lstStyle/>
                    <a:p>
                      <a:r>
                        <a:rPr lang="vi-VN" sz="1800" b="1" smtClean="0">
                          <a:latin typeface="Times New Roman" panose="02020603050405020304" pitchFamily="18" charset="0"/>
                          <a:cs typeface="Times New Roman" panose="02020603050405020304" pitchFamily="18" charset="0"/>
                        </a:rPr>
                        <a:t>Quan sát:</a:t>
                      </a:r>
                    </a:p>
                    <a:p>
                      <a:pPr marL="342900" indent="-342900">
                        <a:buFont typeface="Arial" panose="020B0604020202020204" pitchFamily="34" charset="0"/>
                        <a:buChar char="•"/>
                      </a:pPr>
                      <a:r>
                        <a:rPr lang="vi-VN" sz="1800" smtClean="0">
                          <a:latin typeface="Times New Roman" panose="02020603050405020304" pitchFamily="18" charset="0"/>
                          <a:cs typeface="Times New Roman" panose="02020603050405020304" pitchFamily="18" charset="0"/>
                        </a:rPr>
                        <a:t>Tình trạng toàn thân, tình trạng tinh thần</a:t>
                      </a:r>
                      <a:r>
                        <a:rPr lang="en-US" sz="180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vi-VN" sz="1800" smtClean="0">
                          <a:latin typeface="Times New Roman" panose="02020603050405020304" pitchFamily="18" charset="0"/>
                          <a:cs typeface="Times New Roman" panose="02020603050405020304" pitchFamily="18" charset="0"/>
                        </a:rPr>
                        <a:t> Tình trạng hô hấp: xem bệnh nhân có khó thở không, sự co kéo các cơ hô hấp, cánh mũi.</a:t>
                      </a:r>
                    </a:p>
                    <a:p>
                      <a:pPr marL="342900" indent="-342900">
                        <a:buFont typeface="Arial" panose="020B0604020202020204" pitchFamily="34" charset="0"/>
                        <a:buChar char="•"/>
                      </a:pPr>
                      <a:r>
                        <a:rPr lang="vi-VN" sz="1800" smtClean="0">
                          <a:latin typeface="Times New Roman" panose="02020603050405020304" pitchFamily="18" charset="0"/>
                          <a:cs typeface="Times New Roman" panose="02020603050405020304" pitchFamily="18" charset="0"/>
                        </a:rPr>
                        <a:t>Tư thế bệnh nhân khi thở.</a:t>
                      </a:r>
                    </a:p>
                    <a:p>
                      <a:r>
                        <a:rPr lang="vi-VN" sz="1800" b="1" smtClean="0">
                          <a:latin typeface="Times New Roman" panose="02020603050405020304" pitchFamily="18" charset="0"/>
                          <a:cs typeface="Times New Roman" panose="02020603050405020304" pitchFamily="18" charset="0"/>
                        </a:rPr>
                        <a:t>Thăm khám:</a:t>
                      </a:r>
                    </a:p>
                    <a:p>
                      <a:pPr marL="342900" indent="-342900">
                        <a:buFont typeface="Arial" panose="020B0604020202020204" pitchFamily="34" charset="0"/>
                        <a:buChar char="•"/>
                      </a:pPr>
                      <a:r>
                        <a:rPr lang="vi-VN" sz="1800" smtClean="0">
                          <a:latin typeface="Times New Roman" panose="02020603050405020304" pitchFamily="18" charset="0"/>
                          <a:cs typeface="Times New Roman" panose="02020603050405020304" pitchFamily="18" charset="0"/>
                        </a:rPr>
                        <a:t>Bắt mạch tần số, tính chất của mạch?</a:t>
                      </a:r>
                    </a:p>
                    <a:p>
                      <a:pPr marL="342900" indent="-342900">
                        <a:buFont typeface="Arial" panose="020B0604020202020204" pitchFamily="34" charset="0"/>
                        <a:buChar char="•"/>
                      </a:pPr>
                      <a:r>
                        <a:rPr lang="vi-VN" sz="1800" smtClean="0">
                          <a:latin typeface="Times New Roman" panose="02020603050405020304" pitchFamily="18" charset="0"/>
                          <a:cs typeface="Times New Roman" panose="02020603050405020304" pitchFamily="18" charset="0"/>
                        </a:rPr>
                        <a:t> Nghe phổi phát hiện các tiếng bất thường: tiếng rít, ngáy...</a:t>
                      </a:r>
                    </a:p>
                    <a:p>
                      <a:endParaRPr lang="vi-VN" sz="1800">
                        <a:latin typeface="Times New Roman" panose="02020603050405020304" pitchFamily="18" charset="0"/>
                        <a:cs typeface="Times New Roman" panose="02020603050405020304" pitchFamily="18" charset="0"/>
                      </a:endParaRPr>
                    </a:p>
                  </a:txBody>
                  <a:tcPr/>
                </a:tc>
                <a:tc>
                  <a:txBody>
                    <a:bodyPr/>
                    <a:lstStyle/>
                    <a:p>
                      <a:endParaRPr lang="en-US" sz="1800">
                        <a:latin typeface="Times New Roman" panose="02020603050405020304" pitchFamily="18" charset="0"/>
                        <a:cs typeface="Times New Roman" panose="02020603050405020304" pitchFamily="18" charset="0"/>
                      </a:endParaRPr>
                    </a:p>
                  </a:txBody>
                  <a:tcPr/>
                </a:tc>
                <a:tc>
                  <a:txBody>
                    <a:bodyPr/>
                    <a:lstStyle/>
                    <a:p>
                      <a:pPr marL="342900" indent="-342900">
                        <a:buFont typeface="Arial" panose="020B0604020202020204" pitchFamily="34" charset="0"/>
                        <a:buChar char="•"/>
                      </a:pPr>
                      <a:r>
                        <a:rPr lang="en-US" sz="1800" smtClean="0">
                          <a:latin typeface="Times New Roman" panose="02020603050405020304" pitchFamily="18" charset="0"/>
                          <a:cs typeface="Times New Roman" panose="02020603050405020304" pitchFamily="18" charset="0"/>
                        </a:rPr>
                        <a:t>Thực hiện y lệnh: dùng thuốc và xét nghiệm.</a:t>
                      </a:r>
                    </a:p>
                    <a:p>
                      <a:pPr marL="342900" indent="-342900">
                        <a:buFont typeface="Arial" panose="020B0604020202020204" pitchFamily="34" charset="0"/>
                        <a:buChar char="•"/>
                      </a:pPr>
                      <a:r>
                        <a:rPr lang="en-US" sz="1800" smtClean="0">
                          <a:latin typeface="Times New Roman" panose="02020603050405020304" pitchFamily="18" charset="0"/>
                          <a:cs typeface="Times New Roman" panose="02020603050405020304" pitchFamily="18" charset="0"/>
                        </a:rPr>
                        <a:t>Giáo dục bệnh nhân về tiến triển và biến chứng của bệnh.</a:t>
                      </a:r>
                      <a:endParaRPr lang="en-US" sz="1800">
                        <a:latin typeface="Times New Roman" panose="02020603050405020304" pitchFamily="18" charset="0"/>
                        <a:cs typeface="Times New Roman" panose="02020603050405020304" pitchFamily="18" charset="0"/>
                      </a:endParaRPr>
                    </a:p>
                  </a:txBody>
                  <a:tcPr/>
                </a:tc>
                <a:tc>
                  <a:txBody>
                    <a:bodyPr/>
                    <a:lstStyle/>
                    <a:p>
                      <a:r>
                        <a:rPr lang="vi-VN" sz="1800" b="1" i="1" smtClean="0">
                          <a:latin typeface="Times New Roman" panose="02020603050405020304" pitchFamily="18" charset="0"/>
                          <a:cs typeface="Times New Roman" panose="02020603050405020304" pitchFamily="18" charset="0"/>
                        </a:rPr>
                        <a:t>Thực hiện các hành động chăm sóc:</a:t>
                      </a:r>
                    </a:p>
                    <a:p>
                      <a:pPr marL="285750" indent="-285750">
                        <a:buFont typeface="Arial" panose="020B0604020202020204" pitchFamily="34" charset="0"/>
                        <a:buChar char="•"/>
                      </a:pPr>
                      <a:r>
                        <a:rPr lang="vi-VN" sz="1800" smtClean="0">
                          <a:latin typeface="Times New Roman" panose="02020603050405020304" pitchFamily="18" charset="0"/>
                          <a:cs typeface="Times New Roman" panose="02020603050405020304" pitchFamily="18" charset="0"/>
                        </a:rPr>
                        <a:t>Vỗ rung phổi.</a:t>
                      </a:r>
                    </a:p>
                    <a:p>
                      <a:pPr marL="285750" indent="-285750">
                        <a:buFont typeface="Arial" panose="020B0604020202020204" pitchFamily="34" charset="0"/>
                        <a:buChar char="•"/>
                      </a:pPr>
                      <a:r>
                        <a:rPr lang="vi-VN" sz="1800" smtClean="0">
                          <a:latin typeface="Times New Roman" panose="02020603050405020304" pitchFamily="18" charset="0"/>
                          <a:cs typeface="Times New Roman" panose="02020603050405020304" pitchFamily="18" charset="0"/>
                        </a:rPr>
                        <a:t>Tập thở.</a:t>
                      </a:r>
                    </a:p>
                    <a:p>
                      <a:pPr marL="285750" indent="-285750">
                        <a:buFont typeface="Arial" panose="020B0604020202020204" pitchFamily="34" charset="0"/>
                        <a:buChar char="•"/>
                      </a:pPr>
                      <a:r>
                        <a:rPr lang="vi-VN" sz="1800" smtClean="0">
                          <a:latin typeface="Times New Roman" panose="02020603050405020304" pitchFamily="18" charset="0"/>
                          <a:cs typeface="Times New Roman" panose="02020603050405020304" pitchFamily="18" charset="0"/>
                        </a:rPr>
                        <a:t>Hút đờm dãi và các chăm sóc khác khi bệnh nhân thở oxy.</a:t>
                      </a:r>
                    </a:p>
                    <a:p>
                      <a:pPr marL="285750" indent="-285750">
                        <a:buFont typeface="Arial" panose="020B0604020202020204" pitchFamily="34" charset="0"/>
                        <a:buChar char="•"/>
                      </a:pPr>
                      <a:r>
                        <a:rPr lang="vi-VN" sz="1800" smtClean="0">
                          <a:latin typeface="Times New Roman" panose="02020603050405020304" pitchFamily="18" charset="0"/>
                          <a:cs typeface="Times New Roman" panose="02020603050405020304" pitchFamily="18" charset="0"/>
                        </a:rPr>
                        <a:t>Đặt bệnh nhân ở tư thế thích hợp để tạo thuận lợi cho sự hô hấp và loại bỏ dịch xuất tiết.</a:t>
                      </a:r>
                    </a:p>
                    <a:p>
                      <a:r>
                        <a:rPr lang="vi-VN" sz="1800" b="1" smtClean="0">
                          <a:latin typeface="Times New Roman" panose="02020603050405020304" pitchFamily="18" charset="0"/>
                          <a:cs typeface="Times New Roman" panose="02020603050405020304" pitchFamily="18" charset="0"/>
                        </a:rPr>
                        <a:t>Thực hiện y lệnh điều trị:</a:t>
                      </a:r>
                    </a:p>
                    <a:p>
                      <a:pPr marL="342900" indent="-342900">
                        <a:buFont typeface="Arial" panose="020B0604020202020204" pitchFamily="34" charset="0"/>
                        <a:buChar char="•"/>
                      </a:pPr>
                      <a:r>
                        <a:rPr lang="vi-VN" sz="1800" smtClean="0">
                          <a:latin typeface="Times New Roman" panose="02020603050405020304" pitchFamily="18" charset="0"/>
                          <a:cs typeface="Times New Roman" panose="02020603050405020304" pitchFamily="18" charset="0"/>
                        </a:rPr>
                        <a:t>Dùng thuốc giãn phế quản, thuốc co mạch, thuốc corticosteroid, cho thở oxy.</a:t>
                      </a:r>
                    </a:p>
                    <a:p>
                      <a:pPr marL="342900" indent="-342900">
                        <a:buFont typeface="Arial" panose="020B0604020202020204" pitchFamily="34" charset="0"/>
                        <a:buChar char="•"/>
                      </a:pPr>
                      <a:r>
                        <a:rPr lang="vi-VN" sz="1800" smtClean="0">
                          <a:latin typeface="Times New Roman" panose="02020603050405020304" pitchFamily="18" charset="0"/>
                          <a:cs typeface="Times New Roman" panose="02020603050405020304" pitchFamily="18" charset="0"/>
                        </a:rPr>
                        <a:t>Hô hấp hỗ trợ.</a:t>
                      </a:r>
                    </a:p>
                    <a:p>
                      <a:endParaRPr lang="en-US" sz="1800">
                        <a:latin typeface="Times New Roman" panose="02020603050405020304" pitchFamily="18" charset="0"/>
                        <a:cs typeface="Times New Roman" panose="02020603050405020304" pitchFamily="18" charset="0"/>
                      </a:endParaRPr>
                    </a:p>
                  </a:txBody>
                  <a:tcPr/>
                </a:tc>
                <a:tc>
                  <a:txBody>
                    <a:bodyPr/>
                    <a:lstStyle/>
                    <a:p>
                      <a:endParaRPr lang="en-US">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508684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p:cNvGraphicFramePr>
          <p:nvPr>
            <p:extLst>
              <p:ext uri="{D42A27DB-BD31-4B8C-83A1-F6EECF244321}">
                <p14:modId xmlns:p14="http://schemas.microsoft.com/office/powerpoint/2010/main" val="2667336916"/>
              </p:ext>
            </p:extLst>
          </p:nvPr>
        </p:nvGraphicFramePr>
        <p:xfrm>
          <a:off x="600502" y="1214649"/>
          <a:ext cx="7956647" cy="4709431"/>
        </p:xfrm>
        <a:graphic>
          <a:graphicData uri="http://schemas.openxmlformats.org/drawingml/2006/table">
            <a:tbl>
              <a:tblPr firstRow="1" bandRow="1">
                <a:tableStyleId>{7DF18680-E054-41AD-8BC1-D1AEF772440D}</a:tableStyleId>
              </a:tblPr>
              <a:tblGrid>
                <a:gridCol w="265222"/>
                <a:gridCol w="265222"/>
                <a:gridCol w="265222"/>
                <a:gridCol w="6895759"/>
                <a:gridCol w="265222"/>
              </a:tblGrid>
              <a:tr h="655591">
                <a:tc>
                  <a:txBody>
                    <a:bodyPr/>
                    <a:lstStyle/>
                    <a:p>
                      <a:endParaRPr lang="en-US" sz="2200" baseline="0">
                        <a:solidFill>
                          <a:srgbClr val="FF0000"/>
                        </a:solidFill>
                        <a:latin typeface="Times New Roman" panose="02020603050405020304" pitchFamily="18" charset="0"/>
                        <a:cs typeface="Times New Roman" panose="02020603050405020304" pitchFamily="18" charset="0"/>
                      </a:endParaRPr>
                    </a:p>
                  </a:txBody>
                  <a:tcPr/>
                </a:tc>
                <a:tc>
                  <a:txBody>
                    <a:bodyPr/>
                    <a:lstStyle/>
                    <a:p>
                      <a:endParaRPr lang="en-US" sz="2200" baseline="0">
                        <a:solidFill>
                          <a:srgbClr val="FF0000"/>
                        </a:solidFill>
                        <a:latin typeface="Times New Roman" panose="02020603050405020304" pitchFamily="18" charset="0"/>
                        <a:cs typeface="Times New Roman" panose="02020603050405020304" pitchFamily="18" charset="0"/>
                      </a:endParaRPr>
                    </a:p>
                  </a:txBody>
                  <a:tcPr/>
                </a:tc>
                <a:tc>
                  <a:txBody>
                    <a:bodyPr/>
                    <a:lstStyle/>
                    <a:p>
                      <a:endParaRPr lang="en-US" sz="2200" baseline="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endParaRPr lang="en-US" sz="2000" baseline="0">
                        <a:solidFill>
                          <a:srgbClr val="FF0000"/>
                        </a:solidFill>
                        <a:latin typeface="Times New Roman" panose="02020603050405020304" pitchFamily="18" charset="0"/>
                        <a:cs typeface="Times New Roman" panose="02020603050405020304" pitchFamily="18" charset="0"/>
                      </a:endParaRPr>
                    </a:p>
                  </a:txBody>
                  <a:tcPr/>
                </a:tc>
                <a:tc>
                  <a:txBody>
                    <a:bodyPr/>
                    <a:lstStyle/>
                    <a:p>
                      <a:endParaRPr lang="en-US" sz="2200" baseline="0">
                        <a:solidFill>
                          <a:srgbClr val="FF0000"/>
                        </a:solidFill>
                        <a:latin typeface="Times New Roman" panose="02020603050405020304" pitchFamily="18" charset="0"/>
                        <a:cs typeface="Times New Roman" panose="02020603050405020304" pitchFamily="18" charset="0"/>
                      </a:endParaRPr>
                    </a:p>
                  </a:txBody>
                  <a:tcPr/>
                </a:tc>
              </a:tr>
              <a:tr h="3936844">
                <a:tc>
                  <a:txBody>
                    <a:bodyPr/>
                    <a:lstStyle/>
                    <a:p>
                      <a:endParaRPr lang="en-US" sz="2200">
                        <a:latin typeface="Times New Roman" panose="02020603050405020304" pitchFamily="18" charset="0"/>
                        <a:cs typeface="Times New Roman" panose="02020603050405020304" pitchFamily="18" charset="0"/>
                      </a:endParaRPr>
                    </a:p>
                  </a:txBody>
                  <a:tcPr/>
                </a:tc>
                <a:tc>
                  <a:txBody>
                    <a:bodyPr/>
                    <a:lstStyle/>
                    <a:p>
                      <a:endParaRPr lang="en-US" sz="2200">
                        <a:latin typeface="Times New Roman" panose="02020603050405020304" pitchFamily="18" charset="0"/>
                        <a:cs typeface="Times New Roman" panose="02020603050405020304" pitchFamily="18" charset="0"/>
                      </a:endParaRPr>
                    </a:p>
                  </a:txBody>
                  <a:tcPr/>
                </a:tc>
                <a:tc>
                  <a:txBody>
                    <a:bodyPr/>
                    <a:lstStyle/>
                    <a:p>
                      <a:endParaRPr lang="en-US" sz="2200">
                        <a:latin typeface="Times New Roman" panose="02020603050405020304" pitchFamily="18" charset="0"/>
                        <a:cs typeface="Times New Roman" panose="02020603050405020304" pitchFamily="18" charset="0"/>
                      </a:endParaRPr>
                    </a:p>
                  </a:txBody>
                  <a:tcPr/>
                </a:tc>
                <a:tc>
                  <a:txBody>
                    <a:bodyPr/>
                    <a:lstStyle/>
                    <a:p>
                      <a:r>
                        <a:rPr lang="vi-VN" sz="2000" b="1" smtClean="0">
                          <a:latin typeface="Times New Roman" panose="02020603050405020304" pitchFamily="18" charset="0"/>
                          <a:cs typeface="Times New Roman" panose="02020603050405020304" pitchFamily="18" charset="0"/>
                        </a:rPr>
                        <a:t>Thực hiện y lệnh: </a:t>
                      </a:r>
                      <a:r>
                        <a:rPr lang="vi-VN" sz="2000" smtClean="0">
                          <a:latin typeface="Times New Roman" panose="02020603050405020304" pitchFamily="18" charset="0"/>
                          <a:cs typeface="Times New Roman" panose="02020603050405020304" pitchFamily="18" charset="0"/>
                        </a:rPr>
                        <a:t>truyền dịch và điện giải theo chỉ định.</a:t>
                      </a:r>
                    </a:p>
                    <a:p>
                      <a:r>
                        <a:rPr lang="vi-VN" sz="2000" smtClean="0">
                          <a:latin typeface="Times New Roman" panose="02020603050405020304" pitchFamily="18" charset="0"/>
                          <a:cs typeface="Times New Roman" panose="02020603050405020304" pitchFamily="18" charset="0"/>
                        </a:rPr>
                        <a:t>Đo nồng độ các khí và độ pH trong máu động mạch.</a:t>
                      </a:r>
                    </a:p>
                    <a:p>
                      <a:r>
                        <a:rPr lang="vi-VN" sz="2000" b="1" smtClean="0">
                          <a:latin typeface="Times New Roman" panose="02020603050405020304" pitchFamily="18" charset="0"/>
                          <a:cs typeface="Times New Roman" panose="02020603050405020304" pitchFamily="18" charset="0"/>
                        </a:rPr>
                        <a:t>Theo dõi bệnh nhân:</a:t>
                      </a:r>
                    </a:p>
                    <a:p>
                      <a:pPr marL="342900" indent="-342900">
                        <a:buFont typeface="Arial" panose="020B0604020202020204" pitchFamily="34" charset="0"/>
                        <a:buChar char="•"/>
                      </a:pPr>
                      <a:r>
                        <a:rPr lang="vi-VN" sz="2000" smtClean="0">
                          <a:latin typeface="Times New Roman" panose="02020603050405020304" pitchFamily="18" charset="0"/>
                          <a:cs typeface="Times New Roman" panose="02020603050405020304" pitchFamily="18" charset="0"/>
                        </a:rPr>
                        <a:t>Lập bảng cân bằng dịch hàng ngày, ghi chép chính xác.</a:t>
                      </a:r>
                    </a:p>
                    <a:p>
                      <a:pPr marL="342900" indent="-342900">
                        <a:buFont typeface="Arial" panose="020B0604020202020204" pitchFamily="34" charset="0"/>
                        <a:buChar char="•"/>
                      </a:pPr>
                      <a:r>
                        <a:rPr lang="vi-VN" sz="2000" smtClean="0">
                          <a:latin typeface="Times New Roman" panose="02020603050405020304" pitchFamily="18" charset="0"/>
                          <a:cs typeface="Times New Roman" panose="02020603050405020304" pitchFamily="18" charset="0"/>
                        </a:rPr>
                        <a:t>Theo dõi các dấu hiệu sinh tồn.</a:t>
                      </a:r>
                    </a:p>
                    <a:p>
                      <a:pPr marL="342900" indent="-342900">
                        <a:buFont typeface="Arial" panose="020B0604020202020204" pitchFamily="34" charset="0"/>
                        <a:buChar char="•"/>
                      </a:pPr>
                      <a:r>
                        <a:rPr lang="vi-VN" sz="2000" smtClean="0">
                          <a:latin typeface="Times New Roman" panose="02020603050405020304" pitchFamily="18" charset="0"/>
                          <a:cs typeface="Times New Roman" panose="02020603050405020304" pitchFamily="18" charset="0"/>
                        </a:rPr>
                        <a:t>Theo dõi: tình trạng hô hấp.</a:t>
                      </a:r>
                    </a:p>
                    <a:p>
                      <a:pPr marL="342900" indent="-342900">
                        <a:buFont typeface="Arial" panose="020B0604020202020204" pitchFamily="34" charset="0"/>
                        <a:buChar char="•"/>
                      </a:pPr>
                      <a:r>
                        <a:rPr lang="vi-VN" sz="2000" smtClean="0">
                          <a:latin typeface="Times New Roman" panose="02020603050405020304" pitchFamily="18" charset="0"/>
                          <a:cs typeface="Times New Roman" panose="02020603050405020304" pitchFamily="18" charset="0"/>
                        </a:rPr>
                        <a:t>Các chỉ số thể tích tuần hoàn: mạch, huyết áp động mạch, huyết áp tĩnh mạch trung ương.</a:t>
                      </a:r>
                    </a:p>
                    <a:p>
                      <a:r>
                        <a:rPr lang="vi-VN" sz="2000" b="1" smtClean="0">
                          <a:latin typeface="Times New Roman" panose="02020603050405020304" pitchFamily="18" charset="0"/>
                          <a:cs typeface="Times New Roman" panose="02020603050405020304" pitchFamily="18" charset="0"/>
                        </a:rPr>
                        <a:t>Giáo dục sức khoẻ:</a:t>
                      </a:r>
                    </a:p>
                    <a:p>
                      <a:pPr marL="342900" indent="-342900">
                        <a:buFont typeface="Arial" panose="020B0604020202020204" pitchFamily="34" charset="0"/>
                        <a:buChar char="•"/>
                      </a:pPr>
                      <a:r>
                        <a:rPr lang="vi-VN" sz="2000" smtClean="0">
                          <a:latin typeface="Times New Roman" panose="02020603050405020304" pitchFamily="18" charset="0"/>
                          <a:cs typeface="Times New Roman" panose="02020603050405020304" pitchFamily="18" charset="0"/>
                        </a:rPr>
                        <a:t>Tăng cường rèn luyện nâng cao sức khoẻ, duy trì dinh dưỡng, uống đủ nước, chế độ ngủ nghỉ ngơi, vận động hợp lý.</a:t>
                      </a:r>
                    </a:p>
                    <a:p>
                      <a:pPr marL="342900" indent="-342900">
                        <a:buFont typeface="Arial" panose="020B0604020202020204" pitchFamily="34" charset="0"/>
                        <a:buChar char="•"/>
                      </a:pPr>
                      <a:r>
                        <a:rPr lang="vi-VN" sz="2000" smtClean="0">
                          <a:latin typeface="Times New Roman" panose="02020603050405020304" pitchFamily="18" charset="0"/>
                          <a:cs typeface="Times New Roman" panose="02020603050405020304" pitchFamily="18" charset="0"/>
                        </a:rPr>
                        <a:t>Tích cực thực hành tập thở, tập làm giãn nở phổi, tập ho...</a:t>
                      </a:r>
                    </a:p>
                    <a:p>
                      <a:pPr marL="342900" indent="-342900">
                        <a:buFont typeface="Arial" panose="020B0604020202020204" pitchFamily="34" charset="0"/>
                        <a:buChar char="•"/>
                      </a:pPr>
                      <a:r>
                        <a:rPr lang="vi-VN" sz="2000" smtClean="0">
                          <a:latin typeface="Times New Roman" panose="02020603050405020304" pitchFamily="18" charset="0"/>
                          <a:cs typeface="Times New Roman" panose="02020603050405020304" pitchFamily="18" charset="0"/>
                        </a:rPr>
                        <a:t>Không hút thuốc.</a:t>
                      </a:r>
                    </a:p>
                  </a:txBody>
                  <a:tcPr/>
                </a:tc>
                <a:tc>
                  <a:txBody>
                    <a:bodyPr/>
                    <a:lstStyle/>
                    <a:p>
                      <a:endParaRPr lang="en-US" sz="2200">
                        <a:latin typeface="Times New Roman" panose="02020603050405020304" pitchFamily="18" charset="0"/>
                        <a:cs typeface="Times New Roman" panose="02020603050405020304" pitchFamily="18" charset="0"/>
                      </a:endParaRPr>
                    </a:p>
                  </a:txBody>
                  <a:tcPr/>
                </a:tc>
              </a:tr>
            </a:tbl>
          </a:graphicData>
        </a:graphic>
      </p:graphicFrame>
      <p:sp>
        <p:nvSpPr>
          <p:cNvPr id="3" name="Hộp_Văn_Bản 1"/>
          <p:cNvSpPr txBox="1">
            <a:spLocks noChangeArrowheads="1"/>
          </p:cNvSpPr>
          <p:nvPr/>
        </p:nvSpPr>
        <p:spPr bwMode="auto">
          <a:xfrm>
            <a:off x="1037230" y="1369677"/>
            <a:ext cx="32891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a:r>
              <a:rPr lang="en-US" sz="2400" b="1">
                <a:solidFill>
                  <a:srgbClr val="FF0000"/>
                </a:solidFill>
                <a:latin typeface="Times New Roman" panose="02020603050405020304" pitchFamily="18" charset="0"/>
                <a:cs typeface="Times New Roman" panose="02020603050405020304" pitchFamily="18" charset="0"/>
              </a:rPr>
              <a:t>Thực hiện kế hoạch</a:t>
            </a:r>
          </a:p>
        </p:txBody>
      </p:sp>
    </p:spTree>
    <p:extLst>
      <p:ext uri="{BB962C8B-B14F-4D97-AF65-F5344CB8AC3E}">
        <p14:creationId xmlns:p14="http://schemas.microsoft.com/office/powerpoint/2010/main" val="909626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_Văn_Bản 1"/>
          <p:cNvSpPr txBox="1">
            <a:spLocks noChangeArrowheads="1"/>
          </p:cNvSpPr>
          <p:nvPr/>
        </p:nvSpPr>
        <p:spPr bwMode="auto">
          <a:xfrm>
            <a:off x="791570" y="1152799"/>
            <a:ext cx="78201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gn="just">
              <a:spcBef>
                <a:spcPct val="0"/>
              </a:spcBef>
              <a:buFont typeface="Wingdings" panose="05000000000000000000" pitchFamily="2" charset="2"/>
              <a:buChar char="ü"/>
            </a:pPr>
            <a:r>
              <a:rPr lang="en-US" sz="2000">
                <a:latin typeface="+mj-lt"/>
              </a:rPr>
              <a:t>1. Vũ Văn Đính.(2010) Hồi sức cấp cứu toàn tập; NXB Y-Học </a:t>
            </a:r>
            <a:endParaRPr lang="en-US" altLang="en-US" sz="2000" i="1">
              <a:latin typeface="+mj-lt"/>
              <a:cs typeface="Times New Roman" panose="02020603050405020304" pitchFamily="18" charset="0"/>
            </a:endParaRPr>
          </a:p>
        </p:txBody>
      </p:sp>
      <p:sp>
        <p:nvSpPr>
          <p:cNvPr id="3" name="Hộp_Văn_Bản 1"/>
          <p:cNvSpPr txBox="1">
            <a:spLocks noChangeArrowheads="1"/>
          </p:cNvSpPr>
          <p:nvPr/>
        </p:nvSpPr>
        <p:spPr bwMode="auto">
          <a:xfrm>
            <a:off x="1202467" y="2926914"/>
            <a:ext cx="739604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ü"/>
            </a:pPr>
            <a:r>
              <a:rPr lang="en-US" sz="2000" smtClean="0">
                <a:latin typeface="+mj-lt"/>
                <a:cs typeface="Times New Roman" panose="02020603050405020304" pitchFamily="18" charset="0"/>
              </a:rPr>
              <a:t>   </a:t>
            </a:r>
            <a:r>
              <a:rPr lang="en-US" sz="2000" smtClean="0"/>
              <a:t>3. H199 </a:t>
            </a:r>
            <a:r>
              <a:rPr lang="en-US" sz="2000">
                <a:latin typeface="+mj-lt"/>
              </a:rPr>
              <a:t>(http</a:t>
            </a:r>
            <a:r>
              <a:rPr lang="en-US" sz="2000" smtClean="0">
                <a:latin typeface="+mj-lt"/>
              </a:rPr>
              <a:t>: //www.nguyenphuchoc199.com/uploads/7/2/6/7/ 72679/h199  </a:t>
            </a:r>
            <a:r>
              <a:rPr lang="en-US" sz="2000">
                <a:latin typeface="+mj-lt"/>
              </a:rPr>
              <a:t>.exe) phần mềm H199. Nguyễn Phúc Học, giáo trình điện tử, tổng hợp &gt; 1000 bệnh lý nội, ngoại, sản, nhi, hồi sức cấp cứu &amp; các chuyên khoa. 2007- 2015. </a:t>
            </a:r>
            <a:endParaRPr lang="en-US" sz="2000" smtClean="0">
              <a:latin typeface="+mj-lt"/>
            </a:endParaRPr>
          </a:p>
          <a:p>
            <a:pPr algn="just" eaLnBrk="1" hangingPunct="1">
              <a:spcBef>
                <a:spcPct val="0"/>
              </a:spcBef>
              <a:buFont typeface="Wingdings" panose="05000000000000000000" pitchFamily="2" charset="2"/>
              <a:buChar char="ü"/>
            </a:pPr>
            <a:r>
              <a:rPr lang="vi-VN" sz="2000" smtClean="0">
                <a:latin typeface="+mj-lt"/>
              </a:rPr>
              <a:t>4</a:t>
            </a:r>
            <a:r>
              <a:rPr lang="vi-VN" sz="2000">
                <a:latin typeface="+mj-lt"/>
              </a:rPr>
              <a:t>. Các giáo trình về bệnh học, dược hoc &amp; bài giảng trên interrnet</a:t>
            </a:r>
            <a:endParaRPr lang="en-US" sz="2000" smtClean="0">
              <a:latin typeface="+mj-lt"/>
            </a:endParaRPr>
          </a:p>
        </p:txBody>
      </p:sp>
      <p:sp>
        <p:nvSpPr>
          <p:cNvPr id="4" name="Hộp_Văn_Bản 1"/>
          <p:cNvSpPr txBox="1">
            <a:spLocks noChangeArrowheads="1"/>
          </p:cNvSpPr>
          <p:nvPr/>
        </p:nvSpPr>
        <p:spPr bwMode="auto">
          <a:xfrm>
            <a:off x="1446662" y="5323038"/>
            <a:ext cx="72089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eaLnBrk="1" hangingPunct="1">
              <a:spcBef>
                <a:spcPct val="0"/>
              </a:spcBef>
              <a:buNone/>
            </a:pPr>
            <a:r>
              <a:rPr lang="en-US" sz="2000" smtClean="0">
                <a:latin typeface="+mj-lt"/>
              </a:rPr>
              <a:t>.</a:t>
            </a:r>
            <a:endParaRPr lang="en-US" altLang="en-US" sz="2000" i="1">
              <a:latin typeface="+mj-lt"/>
              <a:cs typeface="Times New Roman" panose="02020603050405020304" pitchFamily="18" charset="0"/>
            </a:endParaRPr>
          </a:p>
        </p:txBody>
      </p:sp>
      <p:sp>
        <p:nvSpPr>
          <p:cNvPr id="5" name="Hộp_Văn_Bản 1"/>
          <p:cNvSpPr txBox="1">
            <a:spLocks noChangeArrowheads="1"/>
          </p:cNvSpPr>
          <p:nvPr/>
        </p:nvSpPr>
        <p:spPr bwMode="auto">
          <a:xfrm>
            <a:off x="1132764" y="594582"/>
            <a:ext cx="34528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eaLnBrk="1" hangingPunct="1">
              <a:spcBef>
                <a:spcPct val="0"/>
              </a:spcBef>
              <a:buNone/>
            </a:pPr>
            <a:r>
              <a:rPr lang="en-US" altLang="en-US" sz="2000" b="1">
                <a:latin typeface="+mj-lt"/>
                <a:cs typeface="Times New Roman" panose="02020603050405020304" pitchFamily="18" charset="0"/>
              </a:rPr>
              <a:t>V</a:t>
            </a:r>
            <a:r>
              <a:rPr lang="en-US" altLang="en-US" sz="2000" b="1" smtClean="0">
                <a:latin typeface="+mj-lt"/>
                <a:cs typeface="Times New Roman" panose="02020603050405020304" pitchFamily="18" charset="0"/>
              </a:rPr>
              <a:t>. </a:t>
            </a:r>
            <a:r>
              <a:rPr lang="en-US" sz="2000" b="1">
                <a:latin typeface="+mj-lt"/>
              </a:rPr>
              <a:t>Tài liệu tham khảo </a:t>
            </a:r>
            <a:r>
              <a:rPr lang="en-US" sz="2000" b="1" smtClean="0">
                <a:latin typeface="+mj-lt"/>
              </a:rPr>
              <a:t>chính</a:t>
            </a:r>
            <a:r>
              <a:rPr lang="en-US" altLang="en-US" sz="2000" b="1" smtClean="0">
                <a:latin typeface="+mj-lt"/>
                <a:cs typeface="Times New Roman" panose="02020603050405020304" pitchFamily="18" charset="0"/>
              </a:rPr>
              <a:t>:</a:t>
            </a:r>
            <a:endParaRPr lang="en-US" altLang="en-US" sz="2000" b="1" i="1">
              <a:latin typeface="+mj-lt"/>
              <a:cs typeface="Times New Roman" panose="02020603050405020304" pitchFamily="18" charset="0"/>
            </a:endParaRPr>
          </a:p>
        </p:txBody>
      </p:sp>
      <p:sp>
        <p:nvSpPr>
          <p:cNvPr id="7" name="Hộp_Văn_Bản 1"/>
          <p:cNvSpPr txBox="1">
            <a:spLocks noChangeArrowheads="1"/>
          </p:cNvSpPr>
          <p:nvPr/>
        </p:nvSpPr>
        <p:spPr bwMode="auto">
          <a:xfrm>
            <a:off x="1228299" y="1701302"/>
            <a:ext cx="742730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ü"/>
            </a:pPr>
            <a:r>
              <a:rPr lang="en-US" sz="2000" smtClean="0">
                <a:latin typeface="+mj-lt"/>
                <a:cs typeface="Times New Roman" panose="02020603050405020304" pitchFamily="18" charset="0"/>
              </a:rPr>
              <a:t> </a:t>
            </a:r>
            <a:r>
              <a:rPr lang="vi-VN" sz="2000">
                <a:latin typeface="+mj-lt"/>
              </a:rPr>
              <a:t>2. Nguyễn Đạt Anh. Điều dưỡng hồi sức cấp cứu (dùng cho đào tạo cử nhân điều dưỡng) Mã số D.34.Z.04 (2011). Nhà xuất bản giáo dục Việt nam.</a:t>
            </a:r>
            <a:endParaRPr lang="en-US" altLang="en-US" sz="2000" i="1">
              <a:latin typeface="+mj-lt"/>
              <a:cs typeface="Times New Roman" panose="02020603050405020304" pitchFamily="18" charset="0"/>
            </a:endParaRPr>
          </a:p>
        </p:txBody>
      </p:sp>
    </p:spTree>
    <p:extLst>
      <p:ext uri="{BB962C8B-B14F-4D97-AF65-F5344CB8AC3E}">
        <p14:creationId xmlns:p14="http://schemas.microsoft.com/office/powerpoint/2010/main" val="2750820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_Văn_Bản 3"/>
          <p:cNvSpPr txBox="1"/>
          <p:nvPr/>
        </p:nvSpPr>
        <p:spPr>
          <a:xfrm>
            <a:off x="1311584" y="591874"/>
            <a:ext cx="4133873" cy="584200"/>
          </a:xfrm>
          <a:prstGeom prst="rect">
            <a:avLst/>
          </a:prstGeom>
          <a:noFill/>
        </p:spPr>
        <p:txBody>
          <a:bodyPr wrap="square">
            <a:spAutoFit/>
          </a:bodyPr>
          <a:lstStyle/>
          <a:p>
            <a:pPr algn="ctr" eaLnBrk="1" hangingPunct="1">
              <a:defRPr/>
            </a:pPr>
            <a:r>
              <a:rPr lang="en-US" sz="3200" b="1" smtClean="0">
                <a:solidFill>
                  <a:schemeClr val="accent5">
                    <a:lumMod val="25000"/>
                  </a:schemeClr>
                </a:solidFill>
                <a:latin typeface="Times New Roman" panose="02020603050405020304" pitchFamily="18" charset="0"/>
                <a:cs typeface="Times New Roman" panose="02020603050405020304" pitchFamily="18" charset="0"/>
              </a:rPr>
              <a:t>Tổng quan nghiên </a:t>
            </a:r>
            <a:r>
              <a:rPr lang="en-US" sz="3200" b="1" err="1">
                <a:solidFill>
                  <a:schemeClr val="accent5">
                    <a:lumMod val="25000"/>
                  </a:schemeClr>
                </a:solidFill>
                <a:latin typeface="Times New Roman" panose="02020603050405020304" pitchFamily="18" charset="0"/>
                <a:cs typeface="Times New Roman" panose="02020603050405020304" pitchFamily="18" charset="0"/>
              </a:rPr>
              <a:t>cứu</a:t>
            </a:r>
            <a:endParaRPr lang="en-US" sz="3200" b="1">
              <a:solidFill>
                <a:schemeClr val="accent5">
                  <a:lumMod val="25000"/>
                </a:schemeClr>
              </a:solidFill>
              <a:latin typeface="Times New Roman" panose="02020603050405020304" pitchFamily="18" charset="0"/>
              <a:cs typeface="Times New Roman" panose="02020603050405020304" pitchFamily="18" charset="0"/>
            </a:endParaRPr>
          </a:p>
        </p:txBody>
      </p:sp>
      <p:sp>
        <p:nvSpPr>
          <p:cNvPr id="5" name="Hộp_Văn_Bản 1"/>
          <p:cNvSpPr txBox="1">
            <a:spLocks noChangeArrowheads="1"/>
          </p:cNvSpPr>
          <p:nvPr/>
        </p:nvSpPr>
        <p:spPr bwMode="auto">
          <a:xfrm>
            <a:off x="4047402" y="2088512"/>
            <a:ext cx="44960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ü"/>
            </a:pPr>
            <a:r>
              <a:rPr lang="vi-VN" sz="2000" smtClean="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Đ</a:t>
            </a:r>
            <a:r>
              <a:rPr lang="vi-VN" sz="2000" smtClean="0">
                <a:latin typeface="Times New Roman" panose="02020603050405020304" pitchFamily="18" charset="0"/>
                <a:cs typeface="Times New Roman" panose="02020603050405020304" pitchFamily="18" charset="0"/>
              </a:rPr>
              <a:t>ịnh </a:t>
            </a:r>
            <a:r>
              <a:rPr lang="vi-VN" sz="2000">
                <a:latin typeface="Times New Roman" panose="02020603050405020304" pitchFamily="18" charset="0"/>
                <a:cs typeface="Times New Roman" panose="02020603050405020304" pitchFamily="18" charset="0"/>
              </a:rPr>
              <a:t>nghĩa, chỉ </a:t>
            </a:r>
            <a:r>
              <a:rPr lang="vi-VN" sz="2000" smtClean="0">
                <a:latin typeface="Times New Roman" panose="02020603050405020304" pitchFamily="18" charset="0"/>
                <a:cs typeface="Times New Roman" panose="02020603050405020304" pitchFamily="18" charset="0"/>
              </a:rPr>
              <a:t>định và chống chỉ định của liệu pháp khí dung.</a:t>
            </a:r>
            <a:endParaRPr lang="en-US" altLang="en-US" sz="2000" i="1">
              <a:latin typeface="Times New Roman" panose="02020603050405020304" pitchFamily="18" charset="0"/>
              <a:cs typeface="Times New Roman" panose="02020603050405020304" pitchFamily="18" charset="0"/>
            </a:endParaRPr>
          </a:p>
        </p:txBody>
      </p:sp>
      <p:sp>
        <p:nvSpPr>
          <p:cNvPr id="6" name="Hộp_Văn_Bản 1"/>
          <p:cNvSpPr txBox="1">
            <a:spLocks noChangeArrowheads="1"/>
          </p:cNvSpPr>
          <p:nvPr/>
        </p:nvSpPr>
        <p:spPr bwMode="auto">
          <a:xfrm>
            <a:off x="4145928" y="2990654"/>
            <a:ext cx="42990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ü"/>
            </a:pPr>
            <a:r>
              <a:rPr lang="en-US" sz="2000" smtClean="0">
                <a:latin typeface="Times New Roman" panose="02020603050405020304" pitchFamily="18" charset="0"/>
                <a:cs typeface="Times New Roman" panose="02020603050405020304" pitchFamily="18" charset="0"/>
              </a:rPr>
              <a:t> K</a:t>
            </a:r>
            <a:r>
              <a:rPr lang="vi-VN" sz="2000" smtClean="0">
                <a:latin typeface="Times New Roman" panose="02020603050405020304" pitchFamily="18" charset="0"/>
                <a:cs typeface="Times New Roman" panose="02020603050405020304" pitchFamily="18" charset="0"/>
              </a:rPr>
              <a:t>ỹ </a:t>
            </a:r>
            <a:r>
              <a:rPr lang="vi-VN" sz="2000">
                <a:latin typeface="Times New Roman" panose="02020603050405020304" pitchFamily="18" charset="0"/>
                <a:cs typeface="Times New Roman" panose="02020603050405020304" pitchFamily="18" charset="0"/>
              </a:rPr>
              <a:t>thuật tiến hành liệu pháp khí dung trong </a:t>
            </a:r>
            <a:r>
              <a:rPr lang="vi-VN" sz="2000" smtClean="0">
                <a:latin typeface="Times New Roman" panose="02020603050405020304" pitchFamily="18" charset="0"/>
                <a:cs typeface="Times New Roman" panose="02020603050405020304" pitchFamily="18" charset="0"/>
              </a:rPr>
              <a:t>HSCC</a:t>
            </a:r>
            <a:r>
              <a:rPr lang="en-US" sz="2000" smtClean="0">
                <a:latin typeface="Times New Roman" panose="02020603050405020304" pitchFamily="18" charset="0"/>
                <a:cs typeface="Times New Roman" panose="02020603050405020304" pitchFamily="18" charset="0"/>
              </a:rPr>
              <a:t>.</a:t>
            </a:r>
            <a:endParaRPr lang="en-US" altLang="en-US" sz="2000" i="1">
              <a:latin typeface="Times New Roman" panose="02020603050405020304" pitchFamily="18" charset="0"/>
              <a:cs typeface="Times New Roman" panose="02020603050405020304" pitchFamily="18" charset="0"/>
            </a:endParaRPr>
          </a:p>
        </p:txBody>
      </p:sp>
      <p:pic>
        <p:nvPicPr>
          <p:cNvPr id="2050" name="Picture 2" descr="Thực hiện đúng các bước dùng máy xông khí dung để có hiệu quả ca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251" y="1694199"/>
            <a:ext cx="3220871" cy="2312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2910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gray">
          <a:xfrm>
            <a:off x="2788966" y="1446663"/>
            <a:ext cx="6013840" cy="2156346"/>
          </a:xfrm>
          <a:prstGeom prst="roundRect">
            <a:avLst>
              <a:gd name="adj" fmla="val 11505"/>
            </a:avLst>
          </a:prstGeom>
          <a:gradFill rotWithShape="1">
            <a:gsLst>
              <a:gs pos="0">
                <a:srgbClr val="F3DA47"/>
              </a:gs>
              <a:gs pos="100000">
                <a:schemeClr val="bg1"/>
              </a:gs>
            </a:gsLst>
            <a:lin ang="0" scaled="1"/>
          </a:gradFill>
          <a:ln w="6350" algn="ctr">
            <a:noFill/>
            <a:prstDash val="sysDot"/>
            <a:round/>
            <a:headEnd/>
            <a:tailEnd/>
          </a:ln>
          <a:effectLst/>
        </p:spPr>
        <p:txBody>
          <a:bodyPr wrap="none" anchor="ctr"/>
          <a:lstStyle/>
          <a:p>
            <a:pPr algn="just"/>
            <a:r>
              <a:rPr lang="en-US" sz="2000" smtClean="0">
                <a:latin typeface="+mj-lt"/>
              </a:rPr>
              <a:t>- </a:t>
            </a:r>
            <a:r>
              <a:rPr lang="vi-VN" sz="2000" smtClean="0">
                <a:latin typeface="+mj-lt"/>
              </a:rPr>
              <a:t> </a:t>
            </a:r>
            <a:r>
              <a:rPr lang="vi-VN" sz="2000">
                <a:latin typeface="+mj-lt"/>
              </a:rPr>
              <a:t>Khí dung thuốc nhằm sử dụng thuốc dưới dạng sương </a:t>
            </a:r>
            <a:endParaRPr lang="en-US" sz="2000">
              <a:latin typeface="+mj-lt"/>
            </a:endParaRPr>
          </a:p>
          <a:p>
            <a:pPr algn="just"/>
            <a:r>
              <a:rPr lang="en-US" sz="2000" smtClean="0">
                <a:latin typeface="+mj-lt"/>
              </a:rPr>
              <a:t>    </a:t>
            </a:r>
            <a:r>
              <a:rPr lang="vi-VN" sz="2000" smtClean="0">
                <a:latin typeface="+mj-lt"/>
              </a:rPr>
              <a:t>mù </a:t>
            </a:r>
            <a:r>
              <a:rPr lang="vi-VN" sz="2000">
                <a:latin typeface="+mj-lt"/>
              </a:rPr>
              <a:t>để điều trị chống viêm tại chỗ cũng như để điều trị </a:t>
            </a:r>
            <a:endParaRPr lang="en-US" sz="2000" smtClean="0">
              <a:latin typeface="+mj-lt"/>
            </a:endParaRPr>
          </a:p>
          <a:p>
            <a:pPr algn="just"/>
            <a:r>
              <a:rPr lang="en-US" sz="2000" smtClean="0">
                <a:latin typeface="+mj-lt"/>
              </a:rPr>
              <a:t>    </a:t>
            </a:r>
            <a:r>
              <a:rPr lang="vi-VN" sz="2000" smtClean="0">
                <a:latin typeface="+mj-lt"/>
              </a:rPr>
              <a:t>co </a:t>
            </a:r>
            <a:r>
              <a:rPr lang="vi-VN" sz="2000">
                <a:latin typeface="+mj-lt"/>
              </a:rPr>
              <a:t>thắt phế quản, tắc nghẽn đường thở</a:t>
            </a:r>
            <a:r>
              <a:rPr lang="vi-VN" sz="2000" smtClean="0">
                <a:latin typeface="+mj-lt"/>
              </a:rPr>
              <a:t>.</a:t>
            </a:r>
            <a:endParaRPr lang="en-US" sz="2000" smtClean="0">
              <a:latin typeface="+mj-lt"/>
            </a:endParaRPr>
          </a:p>
          <a:p>
            <a:pPr algn="just"/>
            <a:r>
              <a:rPr lang="en-US" sz="2000" smtClean="0">
                <a:latin typeface="+mj-lt"/>
              </a:rPr>
              <a:t>   (</a:t>
            </a:r>
            <a:r>
              <a:rPr lang="vi-VN" sz="2000" smtClean="0">
                <a:latin typeface="+mj-lt"/>
              </a:rPr>
              <a:t>Khí </a:t>
            </a:r>
            <a:r>
              <a:rPr lang="vi-VN" sz="2000">
                <a:latin typeface="+mj-lt"/>
              </a:rPr>
              <a:t>dung trị liệu có thể được </a:t>
            </a:r>
            <a:r>
              <a:rPr lang="en-US" sz="2000" smtClean="0">
                <a:latin typeface="+mj-lt"/>
              </a:rPr>
              <a:t>cung</a:t>
            </a:r>
            <a:r>
              <a:rPr lang="vi-VN" sz="2000" smtClean="0">
                <a:latin typeface="+mj-lt"/>
              </a:rPr>
              <a:t> </a:t>
            </a:r>
            <a:r>
              <a:rPr lang="vi-VN" sz="2000">
                <a:latin typeface="+mj-lt"/>
              </a:rPr>
              <a:t>cấp bằng bình phun </a:t>
            </a:r>
            <a:endParaRPr lang="en-US" sz="2000" smtClean="0">
              <a:latin typeface="+mj-lt"/>
            </a:endParaRPr>
          </a:p>
          <a:p>
            <a:pPr algn="just"/>
            <a:r>
              <a:rPr lang="en-US" sz="2000" smtClean="0">
                <a:latin typeface="+mj-lt"/>
              </a:rPr>
              <a:t>    </a:t>
            </a:r>
            <a:r>
              <a:rPr lang="vi-VN" sz="2000" smtClean="0">
                <a:latin typeface="+mj-lt"/>
              </a:rPr>
              <a:t>thể </a:t>
            </a:r>
            <a:r>
              <a:rPr lang="vi-VN" sz="2000">
                <a:latin typeface="+mj-lt"/>
              </a:rPr>
              <a:t>tích </a:t>
            </a:r>
            <a:r>
              <a:rPr lang="vi-VN" sz="2000" smtClean="0">
                <a:latin typeface="+mj-lt"/>
              </a:rPr>
              <a:t>nhỏ </a:t>
            </a:r>
            <a:r>
              <a:rPr lang="vi-VN" sz="2000">
                <a:latin typeface="+mj-lt"/>
              </a:rPr>
              <a:t>hoặc ống </a:t>
            </a:r>
            <a:r>
              <a:rPr lang="vi-VN" sz="2000" smtClean="0">
                <a:latin typeface="+mj-lt"/>
              </a:rPr>
              <a:t>hít </a:t>
            </a:r>
            <a:r>
              <a:rPr lang="vi-VN" sz="2000">
                <a:latin typeface="+mj-lt"/>
              </a:rPr>
              <a:t>có phân </a:t>
            </a:r>
            <a:r>
              <a:rPr lang="vi-VN" sz="2000" smtClean="0">
                <a:latin typeface="+mj-lt"/>
              </a:rPr>
              <a:t>liều</a:t>
            </a:r>
            <a:r>
              <a:rPr lang="en-US" sz="2000" smtClean="0">
                <a:latin typeface="+mj-lt"/>
              </a:rPr>
              <a:t>).</a:t>
            </a:r>
            <a:endParaRPr lang="en-US" sz="2000">
              <a:latin typeface="+mj-lt"/>
            </a:endParaRPr>
          </a:p>
        </p:txBody>
      </p:sp>
      <p:sp>
        <p:nvSpPr>
          <p:cNvPr id="3" name="AutoShape 4"/>
          <p:cNvSpPr>
            <a:spLocks noChangeArrowheads="1"/>
          </p:cNvSpPr>
          <p:nvPr/>
        </p:nvSpPr>
        <p:spPr bwMode="gray">
          <a:xfrm>
            <a:off x="2264264" y="2324521"/>
            <a:ext cx="533400" cy="381000"/>
          </a:xfrm>
          <a:prstGeom prst="rightArrow">
            <a:avLst>
              <a:gd name="adj1" fmla="val 50000"/>
              <a:gd name="adj2" fmla="val 58333"/>
            </a:avLst>
          </a:prstGeom>
          <a:solidFill>
            <a:srgbClr val="FFFFFF"/>
          </a:solidFill>
          <a:ln w="9525">
            <a:noFill/>
            <a:miter lim="800000"/>
            <a:headEnd/>
            <a:tailEnd/>
          </a:ln>
          <a:effectLst/>
        </p:spPr>
        <p:txBody>
          <a:bodyPr wrap="none" anchor="ctr"/>
          <a:lstStyle/>
          <a:p>
            <a:endParaRPr lang="en-US"/>
          </a:p>
        </p:txBody>
      </p:sp>
      <p:sp>
        <p:nvSpPr>
          <p:cNvPr id="5" name="Text Box 7"/>
          <p:cNvSpPr txBox="1">
            <a:spLocks noChangeArrowheads="1"/>
          </p:cNvSpPr>
          <p:nvPr/>
        </p:nvSpPr>
        <p:spPr bwMode="black">
          <a:xfrm>
            <a:off x="1092200" y="2332150"/>
            <a:ext cx="1670050" cy="396875"/>
          </a:xfrm>
          <a:prstGeom prst="rect">
            <a:avLst/>
          </a:prstGeom>
          <a:noFill/>
          <a:ln w="9525" algn="ctr">
            <a:noFill/>
            <a:miter lim="800000"/>
            <a:headEnd/>
            <a:tailEnd/>
          </a:ln>
          <a:effectLst/>
        </p:spPr>
        <p:txBody>
          <a:bodyPr>
            <a:spAutoFit/>
          </a:bodyPr>
          <a:lstStyle/>
          <a:p>
            <a:pPr>
              <a:spcBef>
                <a:spcPct val="50000"/>
              </a:spcBef>
            </a:pPr>
            <a:r>
              <a:rPr lang="en-US" sz="2000" b="1">
                <a:latin typeface="Arial" charset="0"/>
              </a:rPr>
              <a:t>Title</a:t>
            </a:r>
          </a:p>
        </p:txBody>
      </p:sp>
      <p:sp>
        <p:nvSpPr>
          <p:cNvPr id="6" name="AutoShape 8"/>
          <p:cNvSpPr>
            <a:spLocks noChangeArrowheads="1"/>
          </p:cNvSpPr>
          <p:nvPr/>
        </p:nvSpPr>
        <p:spPr bwMode="gray">
          <a:xfrm>
            <a:off x="2775310" y="3903263"/>
            <a:ext cx="6027496" cy="2439831"/>
          </a:xfrm>
          <a:prstGeom prst="roundRect">
            <a:avLst>
              <a:gd name="adj" fmla="val 11505"/>
            </a:avLst>
          </a:prstGeom>
          <a:gradFill rotWithShape="1">
            <a:gsLst>
              <a:gs pos="0">
                <a:srgbClr val="6699FF"/>
              </a:gs>
              <a:gs pos="100000">
                <a:schemeClr val="bg1"/>
              </a:gs>
            </a:gsLst>
            <a:lin ang="0" scaled="1"/>
          </a:gradFill>
          <a:ln w="6350" algn="ctr">
            <a:noFill/>
            <a:prstDash val="sysDot"/>
            <a:round/>
            <a:headEnd/>
            <a:tailEnd/>
          </a:ln>
          <a:effectLst/>
        </p:spPr>
        <p:txBody>
          <a:bodyPr wrap="none" anchor="ctr"/>
          <a:lstStyle/>
          <a:p>
            <a:pPr algn="l"/>
            <a:r>
              <a:rPr lang="en-US" sz="2000" smtClean="0">
                <a:latin typeface="+mj-lt"/>
              </a:rPr>
              <a:t>-</a:t>
            </a:r>
            <a:r>
              <a:rPr lang="vi-VN" sz="2000" smtClean="0">
                <a:latin typeface="+mj-lt"/>
              </a:rPr>
              <a:t> </a:t>
            </a:r>
            <a:r>
              <a:rPr lang="en-US" sz="2000" smtClean="0">
                <a:latin typeface="+mj-lt"/>
              </a:rPr>
              <a:t> </a:t>
            </a:r>
            <a:r>
              <a:rPr lang="vi-VN" sz="2000" smtClean="0">
                <a:latin typeface="+mj-lt"/>
              </a:rPr>
              <a:t>Sau </a:t>
            </a:r>
            <a:r>
              <a:rPr lang="vi-VN" sz="2000">
                <a:latin typeface="+mj-lt"/>
              </a:rPr>
              <a:t>rút ống nội phế quản: gây co thắt thanh khí quản. </a:t>
            </a:r>
            <a:endParaRPr lang="en-US" sz="2000" smtClean="0">
              <a:latin typeface="+mj-lt"/>
            </a:endParaRPr>
          </a:p>
          <a:p>
            <a:pPr algn="l"/>
            <a:r>
              <a:rPr lang="en-US" sz="2000" smtClean="0">
                <a:latin typeface="+mj-lt"/>
              </a:rPr>
              <a:t>- </a:t>
            </a:r>
            <a:r>
              <a:rPr lang="vi-VN" sz="2000" smtClean="0">
                <a:latin typeface="+mj-lt"/>
              </a:rPr>
              <a:t> </a:t>
            </a:r>
            <a:r>
              <a:rPr lang="vi-VN" sz="2000">
                <a:latin typeface="+mj-lt"/>
              </a:rPr>
              <a:t>Tiền sử hen phế quản, COPD. Cơn hen phế quản cấp. </a:t>
            </a:r>
            <a:endParaRPr lang="en-US" sz="2000" smtClean="0">
              <a:latin typeface="+mj-lt"/>
            </a:endParaRPr>
          </a:p>
          <a:p>
            <a:pPr algn="l"/>
            <a:r>
              <a:rPr lang="en-US" sz="2000" smtClean="0">
                <a:latin typeface="+mj-lt"/>
              </a:rPr>
              <a:t>    </a:t>
            </a:r>
            <a:r>
              <a:rPr lang="vi-VN" sz="2000" smtClean="0">
                <a:latin typeface="+mj-lt"/>
              </a:rPr>
              <a:t>Đợt </a:t>
            </a:r>
            <a:r>
              <a:rPr lang="vi-VN" sz="2000">
                <a:latin typeface="+mj-lt"/>
              </a:rPr>
              <a:t>cấp COPD. </a:t>
            </a:r>
            <a:endParaRPr lang="en-US" sz="2000" smtClean="0">
              <a:latin typeface="+mj-lt"/>
            </a:endParaRPr>
          </a:p>
          <a:p>
            <a:pPr algn="l"/>
            <a:r>
              <a:rPr lang="en-US" sz="2000">
                <a:latin typeface="+mj-lt"/>
              </a:rPr>
              <a:t>-</a:t>
            </a:r>
            <a:r>
              <a:rPr lang="vi-VN" sz="2000" smtClean="0">
                <a:latin typeface="+mj-lt"/>
              </a:rPr>
              <a:t> </a:t>
            </a:r>
            <a:r>
              <a:rPr lang="en-US" sz="2000" smtClean="0">
                <a:latin typeface="+mj-lt"/>
              </a:rPr>
              <a:t> </a:t>
            </a:r>
            <a:r>
              <a:rPr lang="vi-VN" sz="2000" smtClean="0">
                <a:latin typeface="+mj-lt"/>
              </a:rPr>
              <a:t>Co </a:t>
            </a:r>
            <a:r>
              <a:rPr lang="vi-VN" sz="2000">
                <a:latin typeface="+mj-lt"/>
              </a:rPr>
              <a:t>thắt phế quản do nhiễm khuẩn phổi. </a:t>
            </a:r>
            <a:endParaRPr lang="en-US" sz="2000" smtClean="0">
              <a:latin typeface="+mj-lt"/>
            </a:endParaRPr>
          </a:p>
          <a:p>
            <a:pPr algn="l"/>
            <a:r>
              <a:rPr lang="en-US" sz="2000" smtClean="0">
                <a:latin typeface="+mj-lt"/>
              </a:rPr>
              <a:t>- </a:t>
            </a:r>
            <a:r>
              <a:rPr lang="vi-VN" sz="2000" smtClean="0">
                <a:latin typeface="+mj-lt"/>
              </a:rPr>
              <a:t> </a:t>
            </a:r>
            <a:r>
              <a:rPr lang="vi-VN" sz="2000">
                <a:latin typeface="+mj-lt"/>
              </a:rPr>
              <a:t>Bệnh lý sau sặc vào phổi: Hội chứng trào ngược </a:t>
            </a:r>
            <a:endParaRPr lang="en-US" sz="2000" smtClean="0">
              <a:latin typeface="+mj-lt"/>
            </a:endParaRPr>
          </a:p>
          <a:p>
            <a:pPr algn="l"/>
            <a:r>
              <a:rPr lang="en-US" sz="2000" smtClean="0">
                <a:latin typeface="+mj-lt"/>
              </a:rPr>
              <a:t>- </a:t>
            </a:r>
            <a:r>
              <a:rPr lang="vi-VN" sz="2000" smtClean="0">
                <a:latin typeface="+mj-lt"/>
              </a:rPr>
              <a:t> </a:t>
            </a:r>
            <a:r>
              <a:rPr lang="vi-VN" sz="2000">
                <a:latin typeface="+mj-lt"/>
              </a:rPr>
              <a:t>Thở máy. </a:t>
            </a:r>
            <a:endParaRPr lang="en-US" sz="2000" smtClean="0">
              <a:latin typeface="+mj-lt"/>
            </a:endParaRPr>
          </a:p>
          <a:p>
            <a:pPr algn="l"/>
            <a:r>
              <a:rPr lang="en-US" sz="2000" smtClean="0">
                <a:latin typeface="+mj-lt"/>
              </a:rPr>
              <a:t>- </a:t>
            </a:r>
            <a:r>
              <a:rPr lang="vi-VN" sz="2000" smtClean="0">
                <a:latin typeface="+mj-lt"/>
              </a:rPr>
              <a:t> </a:t>
            </a:r>
            <a:r>
              <a:rPr lang="vi-VN" sz="2000">
                <a:latin typeface="+mj-lt"/>
              </a:rPr>
              <a:t>Cần hỗ trợ cho khạc đờm.</a:t>
            </a:r>
            <a:endParaRPr lang="en-US" sz="2000">
              <a:latin typeface="+mj-lt"/>
            </a:endParaRPr>
          </a:p>
        </p:txBody>
      </p:sp>
      <p:sp>
        <p:nvSpPr>
          <p:cNvPr id="7" name="AutoShape 10"/>
          <p:cNvSpPr>
            <a:spLocks noChangeArrowheads="1"/>
          </p:cNvSpPr>
          <p:nvPr/>
        </p:nvSpPr>
        <p:spPr bwMode="gray">
          <a:xfrm>
            <a:off x="2251895" y="5109674"/>
            <a:ext cx="533400" cy="381000"/>
          </a:xfrm>
          <a:prstGeom prst="rightArrow">
            <a:avLst>
              <a:gd name="adj1" fmla="val 50000"/>
              <a:gd name="adj2" fmla="val 58333"/>
            </a:avLst>
          </a:prstGeom>
          <a:solidFill>
            <a:srgbClr val="FFFFFF"/>
          </a:solidFill>
          <a:ln w="9525">
            <a:noFill/>
            <a:miter lim="800000"/>
            <a:headEnd/>
            <a:tailEnd/>
          </a:ln>
          <a:effectLst/>
        </p:spPr>
        <p:txBody>
          <a:bodyPr wrap="none" anchor="ctr"/>
          <a:lstStyle/>
          <a:p>
            <a:endParaRPr lang="en-US"/>
          </a:p>
        </p:txBody>
      </p:sp>
      <p:pic>
        <p:nvPicPr>
          <p:cNvPr id="8" name="Picture 11" descr="DP_circle001"/>
          <p:cNvPicPr>
            <a:picLocks noChangeAspect="1" noChangeArrowheads="1"/>
          </p:cNvPicPr>
          <p:nvPr/>
        </p:nvPicPr>
        <p:blipFill>
          <a:blip r:embed="rId2"/>
          <a:srcRect/>
          <a:stretch>
            <a:fillRect/>
          </a:stretch>
        </p:blipFill>
        <p:spPr bwMode="auto">
          <a:xfrm>
            <a:off x="545332" y="4411174"/>
            <a:ext cx="1727200" cy="1727200"/>
          </a:xfrm>
          <a:prstGeom prst="rect">
            <a:avLst/>
          </a:prstGeom>
          <a:noFill/>
        </p:spPr>
      </p:pic>
      <p:pic>
        <p:nvPicPr>
          <p:cNvPr id="9" name="Picture 5" descr="DO_circle001"/>
          <p:cNvPicPr>
            <a:picLocks noChangeAspect="1" noChangeArrowheads="1"/>
          </p:cNvPicPr>
          <p:nvPr/>
        </p:nvPicPr>
        <p:blipFill>
          <a:blip r:embed="rId3"/>
          <a:srcRect/>
          <a:stretch>
            <a:fillRect/>
          </a:stretch>
        </p:blipFill>
        <p:spPr bwMode="auto">
          <a:xfrm>
            <a:off x="580874" y="1700942"/>
            <a:ext cx="1714500" cy="1714500"/>
          </a:xfrm>
          <a:prstGeom prst="rect">
            <a:avLst/>
          </a:prstGeom>
          <a:noFill/>
        </p:spPr>
      </p:pic>
      <p:sp>
        <p:nvSpPr>
          <p:cNvPr id="10" name="Rectangle 9"/>
          <p:cNvSpPr/>
          <p:nvPr/>
        </p:nvSpPr>
        <p:spPr>
          <a:xfrm>
            <a:off x="745176" y="2016023"/>
            <a:ext cx="1402948" cy="707886"/>
          </a:xfrm>
          <a:prstGeom prst="rect">
            <a:avLst/>
          </a:prstGeom>
        </p:spPr>
        <p:txBody>
          <a:bodyPr wrap="none">
            <a:spAutoFit/>
          </a:bodyPr>
          <a:lstStyle/>
          <a:p>
            <a:r>
              <a:rPr lang="en-US" sz="2000" b="1" smtClean="0">
                <a:latin typeface="+mj-lt"/>
              </a:rPr>
              <a:t>1</a:t>
            </a:r>
          </a:p>
          <a:p>
            <a:r>
              <a:rPr lang="en-US" sz="2000" b="1" smtClean="0">
                <a:latin typeface="+mj-lt"/>
              </a:rPr>
              <a:t>Định </a:t>
            </a:r>
            <a:r>
              <a:rPr lang="en-US" sz="2000" b="1">
                <a:latin typeface="+mj-lt"/>
              </a:rPr>
              <a:t>nghĩa</a:t>
            </a:r>
          </a:p>
        </p:txBody>
      </p:sp>
      <p:sp>
        <p:nvSpPr>
          <p:cNvPr id="11" name="Rectangle 10"/>
          <p:cNvSpPr/>
          <p:nvPr/>
        </p:nvSpPr>
        <p:spPr>
          <a:xfrm>
            <a:off x="1092200" y="755130"/>
            <a:ext cx="6605517" cy="369332"/>
          </a:xfrm>
          <a:prstGeom prst="rect">
            <a:avLst/>
          </a:prstGeom>
        </p:spPr>
        <p:txBody>
          <a:bodyPr wrap="square">
            <a:spAutoFit/>
          </a:bodyPr>
          <a:lstStyle/>
          <a:p>
            <a:r>
              <a:rPr lang="en-US" b="1" smtClean="0">
                <a:latin typeface="Times New Roman" panose="02020603050405020304" pitchFamily="18" charset="0"/>
                <a:cs typeface="Times New Roman" panose="02020603050405020304" pitchFamily="18" charset="0"/>
              </a:rPr>
              <a:t>I. Đ</a:t>
            </a:r>
            <a:r>
              <a:rPr lang="vi-VN" b="1" smtClean="0">
                <a:latin typeface="Times New Roman" panose="02020603050405020304" pitchFamily="18" charset="0"/>
                <a:cs typeface="Times New Roman" panose="02020603050405020304" pitchFamily="18" charset="0"/>
              </a:rPr>
              <a:t>ịnh </a:t>
            </a:r>
            <a:r>
              <a:rPr lang="vi-VN" b="1">
                <a:latin typeface="Times New Roman" panose="02020603050405020304" pitchFamily="18" charset="0"/>
                <a:cs typeface="Times New Roman" panose="02020603050405020304" pitchFamily="18" charset="0"/>
              </a:rPr>
              <a:t>nghĩa, chỉ định và chống chỉ định của liệu pháp khí </a:t>
            </a:r>
            <a:r>
              <a:rPr lang="vi-VN" b="1" smtClean="0">
                <a:latin typeface="Times New Roman" panose="02020603050405020304" pitchFamily="18" charset="0"/>
                <a:cs typeface="Times New Roman" panose="02020603050405020304" pitchFamily="18" charset="0"/>
              </a:rPr>
              <a:t>dung</a:t>
            </a:r>
            <a:r>
              <a:rPr lang="en-US" smtClean="0">
                <a:latin typeface="Times New Roman" panose="02020603050405020304" pitchFamily="18" charset="0"/>
                <a:cs typeface="Times New Roman" panose="02020603050405020304" pitchFamily="18" charset="0"/>
              </a:rPr>
              <a:t>:</a:t>
            </a:r>
            <a:endParaRPr lang="en-US"/>
          </a:p>
        </p:txBody>
      </p:sp>
      <p:sp>
        <p:nvSpPr>
          <p:cNvPr id="12" name="Rectangle 11"/>
          <p:cNvSpPr/>
          <p:nvPr/>
        </p:nvSpPr>
        <p:spPr>
          <a:xfrm>
            <a:off x="846121" y="4813834"/>
            <a:ext cx="1146469" cy="707886"/>
          </a:xfrm>
          <a:prstGeom prst="rect">
            <a:avLst/>
          </a:prstGeom>
        </p:spPr>
        <p:txBody>
          <a:bodyPr wrap="none">
            <a:spAutoFit/>
          </a:bodyPr>
          <a:lstStyle/>
          <a:p>
            <a:r>
              <a:rPr lang="en-US" sz="2000" b="1" smtClean="0">
                <a:latin typeface="+mj-lt"/>
              </a:rPr>
              <a:t>2</a:t>
            </a:r>
          </a:p>
          <a:p>
            <a:r>
              <a:rPr lang="en-US" sz="2000" b="1" smtClean="0">
                <a:latin typeface="+mj-lt"/>
              </a:rPr>
              <a:t>Chỉ </a:t>
            </a:r>
            <a:r>
              <a:rPr lang="en-US" sz="2000" b="1">
                <a:latin typeface="+mj-lt"/>
              </a:rPr>
              <a:t>định</a:t>
            </a:r>
          </a:p>
        </p:txBody>
      </p:sp>
    </p:spTree>
    <p:extLst>
      <p:ext uri="{BB962C8B-B14F-4D97-AF65-F5344CB8AC3E}">
        <p14:creationId xmlns:p14="http://schemas.microsoft.com/office/powerpoint/2010/main" val="3761548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hình ảnh bệnh nhân điều trị khí d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183" y="2009100"/>
            <a:ext cx="3106237" cy="37913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black">
          <a:xfrm>
            <a:off x="1705963" y="665769"/>
            <a:ext cx="3889612" cy="430887"/>
          </a:xfrm>
          <a:prstGeom prst="rect">
            <a:avLst/>
          </a:prstGeom>
          <a:noFill/>
          <a:ln w="9525" algn="ctr">
            <a:noFill/>
            <a:miter lim="800000"/>
            <a:headEnd/>
            <a:tailEnd/>
          </a:ln>
          <a:effectLst/>
        </p:spPr>
        <p:txBody>
          <a:bodyPr wrap="square">
            <a:spAutoFit/>
          </a:bodyPr>
          <a:lstStyle/>
          <a:p>
            <a:pPr eaLnBrk="0" hangingPunct="0">
              <a:lnSpc>
                <a:spcPct val="110000"/>
              </a:lnSpc>
            </a:pPr>
            <a:r>
              <a:rPr lang="en-US" sz="2000" b="1" smtClean="0">
                <a:latin typeface="+mj-lt"/>
              </a:rPr>
              <a:t>3. </a:t>
            </a:r>
            <a:r>
              <a:rPr lang="vi-VN" sz="2000" b="1" smtClean="0">
                <a:latin typeface="+mj-lt"/>
              </a:rPr>
              <a:t>Chống </a:t>
            </a:r>
            <a:r>
              <a:rPr lang="vi-VN" sz="2000" b="1">
                <a:latin typeface="+mj-lt"/>
              </a:rPr>
              <a:t>chỉ định &amp; các lưu </a:t>
            </a:r>
            <a:r>
              <a:rPr lang="vi-VN" sz="2000" b="1" smtClean="0">
                <a:latin typeface="+mj-lt"/>
              </a:rPr>
              <a:t>ý</a:t>
            </a:r>
            <a:endParaRPr lang="en-US" sz="2000" b="1">
              <a:solidFill>
                <a:srgbClr val="B10303"/>
              </a:solidFill>
              <a:latin typeface="+mj-lt"/>
            </a:endParaRPr>
          </a:p>
        </p:txBody>
      </p:sp>
      <p:sp>
        <p:nvSpPr>
          <p:cNvPr id="4" name="Line 4"/>
          <p:cNvSpPr>
            <a:spLocks noChangeShapeType="1"/>
          </p:cNvSpPr>
          <p:nvPr/>
        </p:nvSpPr>
        <p:spPr bwMode="auto">
          <a:xfrm>
            <a:off x="3632904" y="1365239"/>
            <a:ext cx="38343" cy="5163530"/>
          </a:xfrm>
          <a:prstGeom prst="line">
            <a:avLst/>
          </a:prstGeom>
          <a:noFill/>
          <a:ln w="9525">
            <a:solidFill>
              <a:schemeClr val="tx1"/>
            </a:solidFill>
            <a:prstDash val="dash"/>
            <a:round/>
            <a:headEnd/>
            <a:tailEnd/>
          </a:ln>
          <a:effectLst/>
        </p:spPr>
        <p:txBody>
          <a:bodyPr wrap="none" anchor="ctr"/>
          <a:lstStyle/>
          <a:p>
            <a:endParaRPr lang="en-US"/>
          </a:p>
        </p:txBody>
      </p:sp>
      <p:sp>
        <p:nvSpPr>
          <p:cNvPr id="6" name="AutoShape 21"/>
          <p:cNvSpPr>
            <a:spLocks noChangeArrowheads="1"/>
          </p:cNvSpPr>
          <p:nvPr/>
        </p:nvSpPr>
        <p:spPr bwMode="gray">
          <a:xfrm>
            <a:off x="4009143" y="3327769"/>
            <a:ext cx="247650" cy="2476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folHlink"/>
          </a:solidFill>
          <a:ln w="9525" algn="ctr">
            <a:noFill/>
            <a:round/>
            <a:headEnd/>
            <a:tailEnd/>
          </a:ln>
          <a:effectLst/>
        </p:spPr>
        <p:txBody>
          <a:bodyPr wrap="none" anchor="ctr"/>
          <a:lstStyle/>
          <a:p>
            <a:endParaRPr lang="en-US"/>
          </a:p>
        </p:txBody>
      </p:sp>
      <p:sp>
        <p:nvSpPr>
          <p:cNvPr id="7" name="AutoShape 22"/>
          <p:cNvSpPr>
            <a:spLocks noChangeArrowheads="1"/>
          </p:cNvSpPr>
          <p:nvPr/>
        </p:nvSpPr>
        <p:spPr bwMode="gray">
          <a:xfrm>
            <a:off x="4009143" y="4451436"/>
            <a:ext cx="247650" cy="2476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hlink"/>
          </a:solidFill>
          <a:ln w="9525" algn="ctr">
            <a:noFill/>
            <a:round/>
            <a:headEnd/>
            <a:tailEnd/>
          </a:ln>
          <a:effectLst/>
        </p:spPr>
        <p:txBody>
          <a:bodyPr wrap="none" anchor="ctr"/>
          <a:lstStyle/>
          <a:p>
            <a:endParaRPr lang="en-US"/>
          </a:p>
        </p:txBody>
      </p:sp>
      <p:sp>
        <p:nvSpPr>
          <p:cNvPr id="8" name="AutoShape 23"/>
          <p:cNvSpPr>
            <a:spLocks noChangeArrowheads="1"/>
          </p:cNvSpPr>
          <p:nvPr/>
        </p:nvSpPr>
        <p:spPr bwMode="invGray">
          <a:xfrm>
            <a:off x="4009143" y="5861708"/>
            <a:ext cx="247650" cy="2476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lgn="ctr">
            <a:noFill/>
            <a:round/>
            <a:headEnd/>
            <a:tailEnd/>
          </a:ln>
          <a:effectLst/>
        </p:spPr>
        <p:txBody>
          <a:bodyPr wrap="none" anchor="ctr"/>
          <a:lstStyle/>
          <a:p>
            <a:endParaRPr lang="en-US"/>
          </a:p>
        </p:txBody>
      </p:sp>
      <p:sp>
        <p:nvSpPr>
          <p:cNvPr id="9" name="Text Box 24"/>
          <p:cNvSpPr txBox="1">
            <a:spLocks noChangeArrowheads="1"/>
          </p:cNvSpPr>
          <p:nvPr/>
        </p:nvSpPr>
        <p:spPr bwMode="gray">
          <a:xfrm>
            <a:off x="4263143" y="2884879"/>
            <a:ext cx="4348594" cy="1015663"/>
          </a:xfrm>
          <a:prstGeom prst="rect">
            <a:avLst/>
          </a:prstGeom>
          <a:noFill/>
          <a:ln w="9525" algn="ctr">
            <a:noFill/>
            <a:miter lim="800000"/>
            <a:headEnd/>
            <a:tailEnd/>
          </a:ln>
          <a:effectLst/>
        </p:spPr>
        <p:txBody>
          <a:bodyPr wrap="square">
            <a:spAutoFit/>
          </a:bodyPr>
          <a:lstStyle/>
          <a:p>
            <a:pPr algn="just" eaLnBrk="0" hangingPunct="0"/>
            <a:r>
              <a:rPr lang="en-US" sz="2000" smtClean="0">
                <a:latin typeface="+mj-lt"/>
              </a:rPr>
              <a:t>     Những </a:t>
            </a:r>
            <a:r>
              <a:rPr lang="en-US" sz="2000">
                <a:latin typeface="+mj-lt"/>
              </a:rPr>
              <a:t>bệnh nhân có rì rào phế nang mất hoặc giảm rất nặng (chỉ khí dung qua ống nội khí quản nếu thở máy).</a:t>
            </a:r>
            <a:endParaRPr lang="en-US" sz="2000" b="1">
              <a:solidFill>
                <a:srgbClr val="1C1C1C"/>
              </a:solidFill>
              <a:latin typeface="+mj-lt"/>
            </a:endParaRPr>
          </a:p>
        </p:txBody>
      </p:sp>
      <p:sp>
        <p:nvSpPr>
          <p:cNvPr id="10" name="Text Box 25"/>
          <p:cNvSpPr txBox="1">
            <a:spLocks noChangeArrowheads="1"/>
          </p:cNvSpPr>
          <p:nvPr/>
        </p:nvSpPr>
        <p:spPr bwMode="gray">
          <a:xfrm>
            <a:off x="4263143" y="4026648"/>
            <a:ext cx="4348594" cy="1323439"/>
          </a:xfrm>
          <a:prstGeom prst="rect">
            <a:avLst/>
          </a:prstGeom>
          <a:noFill/>
          <a:ln w="9525" algn="ctr">
            <a:noFill/>
            <a:miter lim="800000"/>
            <a:headEnd/>
            <a:tailEnd/>
          </a:ln>
          <a:effectLst/>
        </p:spPr>
        <p:txBody>
          <a:bodyPr wrap="square">
            <a:spAutoFit/>
          </a:bodyPr>
          <a:lstStyle/>
          <a:p>
            <a:pPr algn="just" eaLnBrk="0" hangingPunct="0"/>
            <a:r>
              <a:rPr lang="en-US" sz="2000" smtClean="0">
                <a:latin typeface="+mj-lt"/>
              </a:rPr>
              <a:t>     </a:t>
            </a:r>
            <a:r>
              <a:rPr lang="vi-VN" sz="2000" smtClean="0">
                <a:latin typeface="+mj-lt"/>
              </a:rPr>
              <a:t>Với </a:t>
            </a:r>
            <a:r>
              <a:rPr lang="vi-VN" sz="2000">
                <a:latin typeface="+mj-lt"/>
              </a:rPr>
              <a:t>các bệnh nhân có giảm trao đổi khí có thể sẽ không đủ lưu lượng thở để di chuyển các thuốc </a:t>
            </a:r>
            <a:r>
              <a:rPr lang="vi-VN" sz="2000" smtClean="0">
                <a:latin typeface="+mj-lt"/>
              </a:rPr>
              <a:t>vào </a:t>
            </a:r>
            <a:r>
              <a:rPr lang="vi-VN" sz="2000">
                <a:latin typeface="+mj-lt"/>
              </a:rPr>
              <a:t>trong đường thở.</a:t>
            </a:r>
            <a:endParaRPr lang="en-US" sz="2000" b="1">
              <a:solidFill>
                <a:srgbClr val="1C1C1C"/>
              </a:solidFill>
              <a:latin typeface="+mj-lt"/>
            </a:endParaRPr>
          </a:p>
        </p:txBody>
      </p:sp>
      <p:sp>
        <p:nvSpPr>
          <p:cNvPr id="12" name="Text Box 27"/>
          <p:cNvSpPr txBox="1">
            <a:spLocks noChangeArrowheads="1"/>
          </p:cNvSpPr>
          <p:nvPr/>
        </p:nvSpPr>
        <p:spPr bwMode="gray">
          <a:xfrm>
            <a:off x="4263143" y="5273570"/>
            <a:ext cx="4348594" cy="1323439"/>
          </a:xfrm>
          <a:prstGeom prst="rect">
            <a:avLst/>
          </a:prstGeom>
          <a:noFill/>
          <a:ln w="9525" algn="ctr">
            <a:noFill/>
            <a:miter lim="800000"/>
            <a:headEnd/>
            <a:tailEnd/>
          </a:ln>
          <a:effectLst/>
        </p:spPr>
        <p:txBody>
          <a:bodyPr wrap="square">
            <a:spAutoFit/>
          </a:bodyPr>
          <a:lstStyle/>
          <a:p>
            <a:pPr algn="just" eaLnBrk="0" hangingPunct="0"/>
            <a:r>
              <a:rPr lang="en-US" sz="2000" smtClean="0">
                <a:latin typeface="+mj-lt"/>
              </a:rPr>
              <a:t>     </a:t>
            </a:r>
            <a:r>
              <a:rPr lang="vi-VN" sz="2000" smtClean="0">
                <a:latin typeface="+mj-lt"/>
              </a:rPr>
              <a:t>Với </a:t>
            </a:r>
            <a:r>
              <a:rPr lang="vi-VN" sz="2000">
                <a:latin typeface="+mj-lt"/>
              </a:rPr>
              <a:t>những bệnh nhân có bất thường về tim mạch, việc khí dung các thuốc nhóm catecholamin sẽ làm tăng nhịp tim và có thể gây ra các loạn nhịp.</a:t>
            </a:r>
            <a:endParaRPr lang="en-US" sz="2000" b="1">
              <a:solidFill>
                <a:srgbClr val="1C1C1C"/>
              </a:solidFill>
              <a:latin typeface="+mj-lt"/>
            </a:endParaRPr>
          </a:p>
        </p:txBody>
      </p:sp>
      <p:sp>
        <p:nvSpPr>
          <p:cNvPr id="15" name="AutoShape 20"/>
          <p:cNvSpPr>
            <a:spLocks noChangeArrowheads="1"/>
          </p:cNvSpPr>
          <p:nvPr/>
        </p:nvSpPr>
        <p:spPr bwMode="gray">
          <a:xfrm>
            <a:off x="4025063" y="2068616"/>
            <a:ext cx="247650" cy="2476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lgn="ctr">
            <a:noFill/>
            <a:round/>
            <a:headEnd/>
            <a:tailEnd/>
          </a:ln>
          <a:effectLst/>
        </p:spPr>
        <p:txBody>
          <a:bodyPr wrap="none" anchor="ctr"/>
          <a:lstStyle/>
          <a:p>
            <a:endParaRPr lang="en-US"/>
          </a:p>
        </p:txBody>
      </p:sp>
      <p:sp>
        <p:nvSpPr>
          <p:cNvPr id="16" name="Text Box 24"/>
          <p:cNvSpPr txBox="1">
            <a:spLocks noChangeArrowheads="1"/>
          </p:cNvSpPr>
          <p:nvPr/>
        </p:nvSpPr>
        <p:spPr bwMode="gray">
          <a:xfrm>
            <a:off x="4279063" y="1522370"/>
            <a:ext cx="4332674" cy="1323439"/>
          </a:xfrm>
          <a:prstGeom prst="rect">
            <a:avLst/>
          </a:prstGeom>
          <a:noFill/>
          <a:ln w="9525" algn="ctr">
            <a:noFill/>
            <a:miter lim="800000"/>
            <a:headEnd/>
            <a:tailEnd/>
          </a:ln>
          <a:effectLst/>
        </p:spPr>
        <p:txBody>
          <a:bodyPr wrap="square">
            <a:spAutoFit/>
          </a:bodyPr>
          <a:lstStyle/>
          <a:p>
            <a:pPr algn="just" eaLnBrk="0" hangingPunct="0"/>
            <a:r>
              <a:rPr lang="en-US" sz="2000" smtClean="0">
                <a:latin typeface="+mj-lt"/>
              </a:rPr>
              <a:t>    Với </a:t>
            </a:r>
            <a:r>
              <a:rPr lang="en-US" sz="2000">
                <a:latin typeface="+mj-lt"/>
              </a:rPr>
              <a:t>bệnh nhân hôn mê và rối loạn ý thức, không thể hợp tác khi tiến hành thủ thuật(chỉ khí dung qua ống nội khí quản nếu thở máy</a:t>
            </a:r>
            <a:r>
              <a:rPr lang="en-US" sz="2000" smtClean="0">
                <a:latin typeface="+mj-lt"/>
              </a:rPr>
              <a:t>).</a:t>
            </a:r>
            <a:endParaRPr lang="en-US" sz="2000" b="1">
              <a:solidFill>
                <a:srgbClr val="1C1C1C"/>
              </a:solidFill>
              <a:latin typeface="+mj-lt"/>
            </a:endParaRPr>
          </a:p>
        </p:txBody>
      </p:sp>
    </p:spTree>
    <p:extLst>
      <p:ext uri="{BB962C8B-B14F-4D97-AF65-F5344CB8AC3E}">
        <p14:creationId xmlns:p14="http://schemas.microsoft.com/office/powerpoint/2010/main" val="730246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4531" name="Picture 3" descr="light_shadow_m"/>
          <p:cNvPicPr>
            <a:picLocks noChangeAspect="1" noChangeArrowheads="1"/>
          </p:cNvPicPr>
          <p:nvPr/>
        </p:nvPicPr>
        <p:blipFill>
          <a:blip r:embed="rId2">
            <a:lum bright="-48000" contrast="-24000"/>
          </a:blip>
          <a:srcRect/>
          <a:stretch>
            <a:fillRect/>
          </a:stretch>
        </p:blipFill>
        <p:spPr bwMode="auto">
          <a:xfrm rot="-3118864">
            <a:off x="1345407" y="3628231"/>
            <a:ext cx="3255962" cy="441325"/>
          </a:xfrm>
          <a:prstGeom prst="rect">
            <a:avLst/>
          </a:prstGeom>
          <a:noFill/>
        </p:spPr>
      </p:pic>
      <p:sp>
        <p:nvSpPr>
          <p:cNvPr id="1174532" name="Freeform 4"/>
          <p:cNvSpPr>
            <a:spLocks/>
          </p:cNvSpPr>
          <p:nvPr/>
        </p:nvSpPr>
        <p:spPr bwMode="gray">
          <a:xfrm>
            <a:off x="1095965" y="2040219"/>
            <a:ext cx="2097087" cy="2016125"/>
          </a:xfrm>
          <a:custGeom>
            <a:avLst/>
            <a:gdLst/>
            <a:ahLst/>
            <a:cxnLst>
              <a:cxn ang="0">
                <a:pos x="763" y="102"/>
              </a:cxn>
              <a:cxn ang="0">
                <a:pos x="1209" y="244"/>
              </a:cxn>
              <a:cxn ang="0">
                <a:pos x="1325" y="314"/>
              </a:cxn>
              <a:cxn ang="0">
                <a:pos x="843" y="267"/>
              </a:cxn>
              <a:cxn ang="0">
                <a:pos x="305" y="1479"/>
              </a:cxn>
              <a:cxn ang="0">
                <a:pos x="0" y="1303"/>
              </a:cxn>
              <a:cxn ang="0">
                <a:pos x="763" y="102"/>
              </a:cxn>
            </a:cxnLst>
            <a:rect l="0" t="0" r="r" b="b"/>
            <a:pathLst>
              <a:path w="1335" h="1479">
                <a:moveTo>
                  <a:pt x="763" y="102"/>
                </a:moveTo>
                <a:cubicBezTo>
                  <a:pt x="920" y="0"/>
                  <a:pt x="1137" y="178"/>
                  <a:pt x="1209" y="244"/>
                </a:cubicBezTo>
                <a:cubicBezTo>
                  <a:pt x="1281" y="310"/>
                  <a:pt x="1335" y="312"/>
                  <a:pt x="1325" y="314"/>
                </a:cubicBezTo>
                <a:cubicBezTo>
                  <a:pt x="1262" y="339"/>
                  <a:pt x="1010" y="74"/>
                  <a:pt x="843" y="267"/>
                </a:cubicBezTo>
                <a:cubicBezTo>
                  <a:pt x="554" y="534"/>
                  <a:pt x="389" y="1337"/>
                  <a:pt x="305" y="1479"/>
                </a:cubicBezTo>
                <a:lnTo>
                  <a:pt x="0" y="1303"/>
                </a:lnTo>
                <a:cubicBezTo>
                  <a:pt x="76" y="1074"/>
                  <a:pt x="398" y="270"/>
                  <a:pt x="763" y="102"/>
                </a:cubicBezTo>
                <a:close/>
              </a:path>
            </a:pathLst>
          </a:custGeom>
          <a:gradFill rotWithShape="1">
            <a:gsLst>
              <a:gs pos="0">
                <a:srgbClr val="B2B2B2"/>
              </a:gs>
              <a:gs pos="100000">
                <a:srgbClr val="B2B2B2">
                  <a:gamma/>
                  <a:shade val="0"/>
                  <a:invGamma/>
                </a:srgbClr>
              </a:gs>
            </a:gsLst>
            <a:lin ang="0" scaled="1"/>
          </a:gradFill>
          <a:ln w="9525" cap="flat" cmpd="sng">
            <a:noFill/>
            <a:prstDash val="solid"/>
            <a:round/>
            <a:headEnd/>
            <a:tailEnd/>
          </a:ln>
          <a:effectLst/>
        </p:spPr>
        <p:txBody>
          <a:bodyPr wrap="none" anchor="ctr"/>
          <a:lstStyle/>
          <a:p>
            <a:endParaRPr lang="en-US"/>
          </a:p>
        </p:txBody>
      </p:sp>
      <p:sp>
        <p:nvSpPr>
          <p:cNvPr id="1174533" name="Freeform 5"/>
          <p:cNvSpPr>
            <a:spLocks/>
          </p:cNvSpPr>
          <p:nvPr/>
        </p:nvSpPr>
        <p:spPr bwMode="gray">
          <a:xfrm flipH="1">
            <a:off x="5894391" y="1949775"/>
            <a:ext cx="2097087" cy="2016125"/>
          </a:xfrm>
          <a:custGeom>
            <a:avLst/>
            <a:gdLst/>
            <a:ahLst/>
            <a:cxnLst>
              <a:cxn ang="0">
                <a:pos x="763" y="102"/>
              </a:cxn>
              <a:cxn ang="0">
                <a:pos x="1209" y="244"/>
              </a:cxn>
              <a:cxn ang="0">
                <a:pos x="1325" y="314"/>
              </a:cxn>
              <a:cxn ang="0">
                <a:pos x="843" y="267"/>
              </a:cxn>
              <a:cxn ang="0">
                <a:pos x="305" y="1479"/>
              </a:cxn>
              <a:cxn ang="0">
                <a:pos x="0" y="1303"/>
              </a:cxn>
              <a:cxn ang="0">
                <a:pos x="763" y="102"/>
              </a:cxn>
            </a:cxnLst>
            <a:rect l="0" t="0" r="r" b="b"/>
            <a:pathLst>
              <a:path w="1335" h="1479">
                <a:moveTo>
                  <a:pt x="763" y="102"/>
                </a:moveTo>
                <a:cubicBezTo>
                  <a:pt x="920" y="0"/>
                  <a:pt x="1137" y="178"/>
                  <a:pt x="1209" y="244"/>
                </a:cubicBezTo>
                <a:cubicBezTo>
                  <a:pt x="1281" y="310"/>
                  <a:pt x="1335" y="312"/>
                  <a:pt x="1325" y="314"/>
                </a:cubicBezTo>
                <a:cubicBezTo>
                  <a:pt x="1262" y="339"/>
                  <a:pt x="1010" y="74"/>
                  <a:pt x="843" y="267"/>
                </a:cubicBezTo>
                <a:cubicBezTo>
                  <a:pt x="554" y="534"/>
                  <a:pt x="389" y="1337"/>
                  <a:pt x="305" y="1479"/>
                </a:cubicBezTo>
                <a:lnTo>
                  <a:pt x="0" y="1303"/>
                </a:lnTo>
                <a:cubicBezTo>
                  <a:pt x="76" y="1074"/>
                  <a:pt x="398" y="270"/>
                  <a:pt x="763" y="102"/>
                </a:cubicBezTo>
                <a:close/>
              </a:path>
            </a:pathLst>
          </a:custGeom>
          <a:gradFill rotWithShape="1">
            <a:gsLst>
              <a:gs pos="0">
                <a:srgbClr val="B2B2B2"/>
              </a:gs>
              <a:gs pos="100000">
                <a:srgbClr val="B2B2B2">
                  <a:gamma/>
                  <a:shade val="0"/>
                  <a:invGamma/>
                </a:srgbClr>
              </a:gs>
            </a:gsLst>
            <a:lin ang="0" scaled="1"/>
          </a:gradFill>
          <a:ln w="9525" cap="flat" cmpd="sng">
            <a:noFill/>
            <a:prstDash val="solid"/>
            <a:round/>
            <a:headEnd/>
            <a:tailEnd/>
          </a:ln>
          <a:effectLst/>
        </p:spPr>
        <p:txBody>
          <a:bodyPr wrap="none" anchor="ctr"/>
          <a:lstStyle/>
          <a:p>
            <a:endParaRPr lang="en-US"/>
          </a:p>
        </p:txBody>
      </p:sp>
      <p:sp>
        <p:nvSpPr>
          <p:cNvPr id="1174537" name="Freeform 9"/>
          <p:cNvSpPr>
            <a:spLocks/>
          </p:cNvSpPr>
          <p:nvPr/>
        </p:nvSpPr>
        <p:spPr bwMode="gray">
          <a:xfrm>
            <a:off x="1594440" y="2270406"/>
            <a:ext cx="587375" cy="741363"/>
          </a:xfrm>
          <a:custGeom>
            <a:avLst/>
            <a:gdLst/>
            <a:ahLst/>
            <a:cxnLst>
              <a:cxn ang="0">
                <a:pos x="154" y="241"/>
              </a:cxn>
              <a:cxn ang="0">
                <a:pos x="366" y="9"/>
              </a:cxn>
              <a:cxn ang="0">
                <a:pos x="165" y="293"/>
              </a:cxn>
              <a:cxn ang="0">
                <a:pos x="60" y="507"/>
              </a:cxn>
              <a:cxn ang="0">
                <a:pos x="0" y="543"/>
              </a:cxn>
              <a:cxn ang="0">
                <a:pos x="154" y="241"/>
              </a:cxn>
            </a:cxnLst>
            <a:rect l="0" t="0" r="r" b="b"/>
            <a:pathLst>
              <a:path w="368" h="543">
                <a:moveTo>
                  <a:pt x="154" y="241"/>
                </a:moveTo>
                <a:cubicBezTo>
                  <a:pt x="224" y="129"/>
                  <a:pt x="364" y="0"/>
                  <a:pt x="366" y="9"/>
                </a:cubicBezTo>
                <a:cubicBezTo>
                  <a:pt x="368" y="18"/>
                  <a:pt x="216" y="210"/>
                  <a:pt x="165" y="293"/>
                </a:cubicBezTo>
                <a:cubicBezTo>
                  <a:pt x="103" y="394"/>
                  <a:pt x="97" y="449"/>
                  <a:pt x="60" y="507"/>
                </a:cubicBezTo>
                <a:lnTo>
                  <a:pt x="0" y="543"/>
                </a:lnTo>
                <a:cubicBezTo>
                  <a:pt x="16" y="499"/>
                  <a:pt x="122" y="304"/>
                  <a:pt x="154" y="241"/>
                </a:cubicBezTo>
                <a:close/>
              </a:path>
            </a:pathLst>
          </a:custGeom>
          <a:gradFill rotWithShape="1">
            <a:gsLst>
              <a:gs pos="0">
                <a:schemeClr val="tx1">
                  <a:alpha val="70000"/>
                </a:schemeClr>
              </a:gs>
              <a:gs pos="100000">
                <a:srgbClr val="B2B2B2"/>
              </a:gs>
            </a:gsLst>
            <a:path path="rect">
              <a:fillToRect l="50000" t="50000" r="50000" b="50000"/>
            </a:path>
          </a:gradFill>
          <a:ln w="9525" cap="flat" cmpd="sng">
            <a:noFill/>
            <a:prstDash val="solid"/>
            <a:round/>
            <a:headEnd/>
            <a:tailEnd/>
          </a:ln>
          <a:effectLst/>
        </p:spPr>
        <p:txBody>
          <a:bodyPr wrap="none" anchor="ctr"/>
          <a:lstStyle/>
          <a:p>
            <a:endParaRPr lang="en-US"/>
          </a:p>
        </p:txBody>
      </p:sp>
      <p:sp>
        <p:nvSpPr>
          <p:cNvPr id="1174538" name="Freeform 10"/>
          <p:cNvSpPr>
            <a:spLocks/>
          </p:cNvSpPr>
          <p:nvPr/>
        </p:nvSpPr>
        <p:spPr bwMode="gray">
          <a:xfrm flipH="1">
            <a:off x="5995988" y="3205163"/>
            <a:ext cx="530225" cy="560387"/>
          </a:xfrm>
          <a:custGeom>
            <a:avLst/>
            <a:gdLst/>
            <a:ahLst/>
            <a:cxnLst>
              <a:cxn ang="0">
                <a:pos x="154" y="241"/>
              </a:cxn>
              <a:cxn ang="0">
                <a:pos x="366" y="9"/>
              </a:cxn>
              <a:cxn ang="0">
                <a:pos x="165" y="293"/>
              </a:cxn>
              <a:cxn ang="0">
                <a:pos x="60" y="507"/>
              </a:cxn>
              <a:cxn ang="0">
                <a:pos x="0" y="543"/>
              </a:cxn>
              <a:cxn ang="0">
                <a:pos x="154" y="241"/>
              </a:cxn>
            </a:cxnLst>
            <a:rect l="0" t="0" r="r" b="b"/>
            <a:pathLst>
              <a:path w="368" h="543">
                <a:moveTo>
                  <a:pt x="154" y="241"/>
                </a:moveTo>
                <a:cubicBezTo>
                  <a:pt x="224" y="129"/>
                  <a:pt x="364" y="0"/>
                  <a:pt x="366" y="9"/>
                </a:cubicBezTo>
                <a:cubicBezTo>
                  <a:pt x="368" y="18"/>
                  <a:pt x="216" y="210"/>
                  <a:pt x="165" y="293"/>
                </a:cubicBezTo>
                <a:cubicBezTo>
                  <a:pt x="103" y="394"/>
                  <a:pt x="97" y="449"/>
                  <a:pt x="60" y="507"/>
                </a:cubicBezTo>
                <a:lnTo>
                  <a:pt x="0" y="543"/>
                </a:lnTo>
                <a:cubicBezTo>
                  <a:pt x="16" y="499"/>
                  <a:pt x="122" y="304"/>
                  <a:pt x="154" y="241"/>
                </a:cubicBezTo>
                <a:close/>
              </a:path>
            </a:pathLst>
          </a:custGeom>
          <a:gradFill rotWithShape="1">
            <a:gsLst>
              <a:gs pos="0">
                <a:schemeClr val="tx1"/>
              </a:gs>
              <a:gs pos="100000">
                <a:srgbClr val="B2B2B2"/>
              </a:gs>
            </a:gsLst>
            <a:path path="rect">
              <a:fillToRect l="50000" t="50000" r="50000" b="50000"/>
            </a:path>
          </a:gradFill>
          <a:ln w="9525" cap="flat" cmpd="sng">
            <a:noFill/>
            <a:prstDash val="solid"/>
            <a:round/>
            <a:headEnd/>
            <a:tailEnd/>
          </a:ln>
          <a:effectLst/>
        </p:spPr>
        <p:txBody>
          <a:bodyPr wrap="none" anchor="ctr"/>
          <a:lstStyle/>
          <a:p>
            <a:endParaRPr lang="en-US"/>
          </a:p>
        </p:txBody>
      </p:sp>
      <p:sp>
        <p:nvSpPr>
          <p:cNvPr id="1174539" name="Oval 11"/>
          <p:cNvSpPr>
            <a:spLocks noChangeArrowheads="1"/>
          </p:cNvSpPr>
          <p:nvPr/>
        </p:nvSpPr>
        <p:spPr bwMode="gray">
          <a:xfrm>
            <a:off x="199027" y="3437219"/>
            <a:ext cx="1749425" cy="1733550"/>
          </a:xfrm>
          <a:prstGeom prst="ellipse">
            <a:avLst/>
          </a:prstGeom>
          <a:gradFill rotWithShape="1">
            <a:gsLst>
              <a:gs pos="0">
                <a:srgbClr val="B2B2B2"/>
              </a:gs>
              <a:gs pos="100000">
                <a:srgbClr val="B2B2B2">
                  <a:gamma/>
                  <a:tint val="0"/>
                  <a:invGamma/>
                </a:srgbClr>
              </a:gs>
            </a:gsLst>
            <a:lin ang="5400000" scaled="1"/>
          </a:gradFill>
          <a:ln w="19050" algn="ctr">
            <a:noFill/>
            <a:round/>
            <a:headEnd/>
            <a:tailEnd/>
          </a:ln>
          <a:effectLst/>
        </p:spPr>
        <p:txBody>
          <a:bodyPr wrap="none" anchor="ctr"/>
          <a:lstStyle/>
          <a:p>
            <a:endParaRPr lang="en-US"/>
          </a:p>
        </p:txBody>
      </p:sp>
      <p:sp>
        <p:nvSpPr>
          <p:cNvPr id="1174540" name="Oval 12"/>
          <p:cNvSpPr>
            <a:spLocks noChangeArrowheads="1"/>
          </p:cNvSpPr>
          <p:nvPr/>
        </p:nvSpPr>
        <p:spPr bwMode="gray">
          <a:xfrm>
            <a:off x="273639" y="3461998"/>
            <a:ext cx="1595437" cy="1582737"/>
          </a:xfrm>
          <a:prstGeom prst="ellipse">
            <a:avLst/>
          </a:prstGeom>
          <a:gradFill rotWithShape="1">
            <a:gsLst>
              <a:gs pos="0">
                <a:srgbClr val="DDDDDD"/>
              </a:gs>
              <a:gs pos="50000">
                <a:srgbClr val="DDDDDD">
                  <a:gamma/>
                  <a:tint val="26667"/>
                  <a:invGamma/>
                </a:srgbClr>
              </a:gs>
              <a:gs pos="100000">
                <a:srgbClr val="DDDDDD"/>
              </a:gs>
            </a:gsLst>
            <a:lin ang="5400000" scaled="1"/>
          </a:gradFill>
          <a:ln w="19050" algn="ctr">
            <a:noFill/>
            <a:round/>
            <a:headEnd/>
            <a:tailEnd/>
          </a:ln>
          <a:effectLst/>
        </p:spPr>
        <p:txBody>
          <a:bodyPr wrap="none" anchor="ctr"/>
          <a:lstStyle/>
          <a:p>
            <a:endParaRPr lang="en-US"/>
          </a:p>
        </p:txBody>
      </p:sp>
      <p:pic>
        <p:nvPicPr>
          <p:cNvPr id="1174541" name="Picture 13" descr="circuler_1"/>
          <p:cNvPicPr>
            <a:picLocks noChangeAspect="1" noChangeArrowheads="1"/>
          </p:cNvPicPr>
          <p:nvPr/>
        </p:nvPicPr>
        <p:blipFill>
          <a:blip r:embed="rId3" cstate="print"/>
          <a:srcRect/>
          <a:stretch>
            <a:fillRect/>
          </a:stretch>
        </p:blipFill>
        <p:spPr bwMode="gray">
          <a:xfrm>
            <a:off x="289844" y="3560090"/>
            <a:ext cx="1492250" cy="1457325"/>
          </a:xfrm>
          <a:prstGeom prst="rect">
            <a:avLst/>
          </a:prstGeom>
          <a:noFill/>
        </p:spPr>
      </p:pic>
      <p:sp>
        <p:nvSpPr>
          <p:cNvPr id="1174542" name="Oval 14"/>
          <p:cNvSpPr>
            <a:spLocks noChangeArrowheads="1"/>
          </p:cNvSpPr>
          <p:nvPr/>
        </p:nvSpPr>
        <p:spPr bwMode="gray">
          <a:xfrm>
            <a:off x="330790" y="3573744"/>
            <a:ext cx="1482725" cy="1460500"/>
          </a:xfrm>
          <a:prstGeom prst="ellipse">
            <a:avLst/>
          </a:prstGeom>
          <a:gradFill rotWithShape="1">
            <a:gsLst>
              <a:gs pos="0">
                <a:srgbClr val="FFFF99">
                  <a:gamma/>
                  <a:shade val="26275"/>
                  <a:invGamma/>
                  <a:alpha val="89999"/>
                </a:srgbClr>
              </a:gs>
              <a:gs pos="50000">
                <a:srgbClr val="FFFF99">
                  <a:alpha val="45000"/>
                </a:srgbClr>
              </a:gs>
              <a:gs pos="100000">
                <a:srgbClr val="FFFF99">
                  <a:gamma/>
                  <a:shade val="26275"/>
                  <a:invGamma/>
                  <a:alpha val="89999"/>
                </a:srgbClr>
              </a:gs>
            </a:gsLst>
            <a:lin ang="5400000" scaled="1"/>
          </a:gradFill>
          <a:ln w="9525" algn="ctr">
            <a:noFill/>
            <a:round/>
            <a:headEnd/>
            <a:tailEnd/>
          </a:ln>
          <a:effectLst/>
        </p:spPr>
        <p:txBody>
          <a:bodyPr wrap="none" anchor="ctr"/>
          <a:lstStyle/>
          <a:p>
            <a:endParaRPr lang="en-US"/>
          </a:p>
        </p:txBody>
      </p:sp>
      <p:sp>
        <p:nvSpPr>
          <p:cNvPr id="1174543" name="Freeform 15"/>
          <p:cNvSpPr>
            <a:spLocks/>
          </p:cNvSpPr>
          <p:nvPr/>
        </p:nvSpPr>
        <p:spPr bwMode="gray">
          <a:xfrm>
            <a:off x="1274763" y="4421188"/>
            <a:ext cx="1165225" cy="508000"/>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FF99">
                  <a:alpha val="17999"/>
                </a:srgbClr>
              </a:gs>
            </a:gsLst>
            <a:lin ang="5400000" scaled="1"/>
          </a:gradFill>
          <a:ln w="0">
            <a:noFill/>
            <a:prstDash val="solid"/>
            <a:round/>
            <a:headEnd/>
            <a:tailEnd/>
          </a:ln>
        </p:spPr>
        <p:txBody>
          <a:bodyPr/>
          <a:lstStyle/>
          <a:p>
            <a:endParaRPr lang="en-US"/>
          </a:p>
        </p:txBody>
      </p:sp>
      <p:sp>
        <p:nvSpPr>
          <p:cNvPr id="1174544" name="Oval 16"/>
          <p:cNvSpPr>
            <a:spLocks noChangeArrowheads="1"/>
          </p:cNvSpPr>
          <p:nvPr/>
        </p:nvSpPr>
        <p:spPr bwMode="gray">
          <a:xfrm>
            <a:off x="6997703" y="3300738"/>
            <a:ext cx="1747838" cy="1733550"/>
          </a:xfrm>
          <a:prstGeom prst="ellipse">
            <a:avLst/>
          </a:prstGeom>
          <a:gradFill rotWithShape="1">
            <a:gsLst>
              <a:gs pos="0">
                <a:srgbClr val="B2B2B2"/>
              </a:gs>
              <a:gs pos="100000">
                <a:srgbClr val="B2B2B2">
                  <a:gamma/>
                  <a:tint val="0"/>
                  <a:invGamma/>
                </a:srgbClr>
              </a:gs>
            </a:gsLst>
            <a:lin ang="5400000" scaled="1"/>
          </a:gradFill>
          <a:ln w="19050" algn="ctr">
            <a:noFill/>
            <a:round/>
            <a:headEnd/>
            <a:tailEnd/>
          </a:ln>
          <a:effectLst/>
        </p:spPr>
        <p:txBody>
          <a:bodyPr wrap="none" anchor="ctr"/>
          <a:lstStyle/>
          <a:p>
            <a:endParaRPr lang="en-US"/>
          </a:p>
        </p:txBody>
      </p:sp>
      <p:sp>
        <p:nvSpPr>
          <p:cNvPr id="1174545" name="Oval 17"/>
          <p:cNvSpPr>
            <a:spLocks noChangeArrowheads="1"/>
          </p:cNvSpPr>
          <p:nvPr/>
        </p:nvSpPr>
        <p:spPr bwMode="gray">
          <a:xfrm>
            <a:off x="7084375" y="3339175"/>
            <a:ext cx="1597025" cy="1582737"/>
          </a:xfrm>
          <a:prstGeom prst="ellipse">
            <a:avLst/>
          </a:prstGeom>
          <a:gradFill rotWithShape="1">
            <a:gsLst>
              <a:gs pos="0">
                <a:srgbClr val="DDDDDD"/>
              </a:gs>
              <a:gs pos="50000">
                <a:srgbClr val="DDDDDD">
                  <a:gamma/>
                  <a:tint val="26667"/>
                  <a:invGamma/>
                </a:srgbClr>
              </a:gs>
              <a:gs pos="100000">
                <a:srgbClr val="DDDDDD"/>
              </a:gs>
            </a:gsLst>
            <a:lin ang="5400000" scaled="1"/>
          </a:gradFill>
          <a:ln w="19050" algn="ctr">
            <a:noFill/>
            <a:round/>
            <a:headEnd/>
            <a:tailEnd/>
          </a:ln>
          <a:effectLst/>
        </p:spPr>
        <p:txBody>
          <a:bodyPr wrap="none" anchor="ctr"/>
          <a:lstStyle/>
          <a:p>
            <a:endParaRPr lang="en-US"/>
          </a:p>
        </p:txBody>
      </p:sp>
      <p:pic>
        <p:nvPicPr>
          <p:cNvPr id="1174546" name="Picture 18" descr="circuler_1"/>
          <p:cNvPicPr>
            <a:picLocks noChangeAspect="1" noChangeArrowheads="1"/>
          </p:cNvPicPr>
          <p:nvPr/>
        </p:nvPicPr>
        <p:blipFill>
          <a:blip r:embed="rId3" cstate="print"/>
          <a:srcRect/>
          <a:stretch>
            <a:fillRect/>
          </a:stretch>
        </p:blipFill>
        <p:spPr bwMode="gray">
          <a:xfrm>
            <a:off x="7129469" y="3423616"/>
            <a:ext cx="1490662" cy="1457325"/>
          </a:xfrm>
          <a:prstGeom prst="rect">
            <a:avLst/>
          </a:prstGeom>
          <a:noFill/>
        </p:spPr>
      </p:pic>
      <p:sp>
        <p:nvSpPr>
          <p:cNvPr id="1174547" name="Oval 19"/>
          <p:cNvSpPr>
            <a:spLocks noChangeArrowheads="1"/>
          </p:cNvSpPr>
          <p:nvPr/>
        </p:nvSpPr>
        <p:spPr bwMode="gray">
          <a:xfrm>
            <a:off x="7129466" y="3437263"/>
            <a:ext cx="1481137" cy="1460500"/>
          </a:xfrm>
          <a:prstGeom prst="ellipse">
            <a:avLst/>
          </a:prstGeom>
          <a:gradFill rotWithShape="1">
            <a:gsLst>
              <a:gs pos="0">
                <a:srgbClr val="CCCCFF">
                  <a:gamma/>
                  <a:shade val="26275"/>
                  <a:invGamma/>
                  <a:alpha val="89999"/>
                </a:srgbClr>
              </a:gs>
              <a:gs pos="50000">
                <a:srgbClr val="CCCCFF">
                  <a:alpha val="45000"/>
                </a:srgbClr>
              </a:gs>
              <a:gs pos="100000">
                <a:srgbClr val="CCCCFF">
                  <a:gamma/>
                  <a:shade val="26275"/>
                  <a:invGamma/>
                  <a:alpha val="89999"/>
                </a:srgbClr>
              </a:gs>
            </a:gsLst>
            <a:lin ang="5400000" scaled="1"/>
          </a:gradFill>
          <a:ln w="9525" algn="ctr">
            <a:noFill/>
            <a:round/>
            <a:headEnd/>
            <a:tailEnd/>
          </a:ln>
          <a:effectLst/>
        </p:spPr>
        <p:txBody>
          <a:bodyPr wrap="none" anchor="ctr"/>
          <a:lstStyle/>
          <a:p>
            <a:endParaRPr lang="en-US"/>
          </a:p>
        </p:txBody>
      </p:sp>
      <p:sp>
        <p:nvSpPr>
          <p:cNvPr id="1174548" name="Freeform 20"/>
          <p:cNvSpPr>
            <a:spLocks/>
          </p:cNvSpPr>
          <p:nvPr/>
        </p:nvSpPr>
        <p:spPr bwMode="gray">
          <a:xfrm>
            <a:off x="6367463" y="4421188"/>
            <a:ext cx="1163637" cy="508000"/>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CCCCFF">
                  <a:alpha val="17999"/>
                </a:srgbClr>
              </a:gs>
            </a:gsLst>
            <a:lin ang="5400000" scaled="1"/>
          </a:gradFill>
          <a:ln w="0">
            <a:noFill/>
            <a:prstDash val="solid"/>
            <a:round/>
            <a:headEnd/>
            <a:tailEnd/>
          </a:ln>
        </p:spPr>
        <p:txBody>
          <a:bodyPr/>
          <a:lstStyle/>
          <a:p>
            <a:endParaRPr lang="en-US"/>
          </a:p>
        </p:txBody>
      </p:sp>
      <p:grpSp>
        <p:nvGrpSpPr>
          <p:cNvPr id="1174549" name="Group 21"/>
          <p:cNvGrpSpPr>
            <a:grpSpLocks/>
          </p:cNvGrpSpPr>
          <p:nvPr/>
        </p:nvGrpSpPr>
        <p:grpSpPr bwMode="auto">
          <a:xfrm rot="-1297425" flipH="1" flipV="1">
            <a:off x="6327775" y="5532438"/>
            <a:ext cx="1293813" cy="309562"/>
            <a:chOff x="2532" y="1051"/>
            <a:chExt cx="893" cy="246"/>
          </a:xfrm>
        </p:grpSpPr>
        <p:grpSp>
          <p:nvGrpSpPr>
            <p:cNvPr id="1174550" name="Group 22"/>
            <p:cNvGrpSpPr>
              <a:grpSpLocks/>
            </p:cNvGrpSpPr>
            <p:nvPr/>
          </p:nvGrpSpPr>
          <p:grpSpPr bwMode="auto">
            <a:xfrm>
              <a:off x="2532" y="1051"/>
              <a:ext cx="743" cy="185"/>
              <a:chOff x="1565" y="2568"/>
              <a:chExt cx="1118" cy="279"/>
            </a:xfrm>
          </p:grpSpPr>
          <p:sp>
            <p:nvSpPr>
              <p:cNvPr id="1174551" name="AutoShape 23"/>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174552" name="AutoShape 24"/>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174553" name="AutoShape 25"/>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174554" name="AutoShape 26"/>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1174555" name="Group 27"/>
            <p:cNvGrpSpPr>
              <a:grpSpLocks/>
            </p:cNvGrpSpPr>
            <p:nvPr/>
          </p:nvGrpSpPr>
          <p:grpSpPr bwMode="auto">
            <a:xfrm rot="1353540">
              <a:off x="2682" y="1111"/>
              <a:ext cx="743" cy="186"/>
              <a:chOff x="1565" y="2568"/>
              <a:chExt cx="1118" cy="279"/>
            </a:xfrm>
          </p:grpSpPr>
          <p:sp>
            <p:nvSpPr>
              <p:cNvPr id="1174556" name="AutoShape 28"/>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174557" name="AutoShape 29"/>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174558" name="AutoShape 30"/>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174559" name="AutoShape 31"/>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nvGrpSpPr>
          <p:cNvPr id="1174565" name="Group 37"/>
          <p:cNvGrpSpPr>
            <a:grpSpLocks/>
          </p:cNvGrpSpPr>
          <p:nvPr/>
        </p:nvGrpSpPr>
        <p:grpSpPr bwMode="auto">
          <a:xfrm rot="-1297425" flipH="1" flipV="1">
            <a:off x="3856038" y="5532438"/>
            <a:ext cx="1293812" cy="309562"/>
            <a:chOff x="2532" y="1051"/>
            <a:chExt cx="893" cy="246"/>
          </a:xfrm>
        </p:grpSpPr>
        <p:grpSp>
          <p:nvGrpSpPr>
            <p:cNvPr id="1174566" name="Group 38"/>
            <p:cNvGrpSpPr>
              <a:grpSpLocks/>
            </p:cNvGrpSpPr>
            <p:nvPr/>
          </p:nvGrpSpPr>
          <p:grpSpPr bwMode="auto">
            <a:xfrm>
              <a:off x="2532" y="1051"/>
              <a:ext cx="743" cy="185"/>
              <a:chOff x="1565" y="2568"/>
              <a:chExt cx="1118" cy="279"/>
            </a:xfrm>
          </p:grpSpPr>
          <p:sp>
            <p:nvSpPr>
              <p:cNvPr id="1174567" name="AutoShape 39"/>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174568" name="AutoShape 40"/>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174569" name="AutoShape 41"/>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174570" name="AutoShape 42"/>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1174571" name="Group 43"/>
            <p:cNvGrpSpPr>
              <a:grpSpLocks/>
            </p:cNvGrpSpPr>
            <p:nvPr/>
          </p:nvGrpSpPr>
          <p:grpSpPr bwMode="auto">
            <a:xfrm rot="1353540">
              <a:off x="2682" y="1111"/>
              <a:ext cx="743" cy="186"/>
              <a:chOff x="1565" y="2568"/>
              <a:chExt cx="1118" cy="279"/>
            </a:xfrm>
          </p:grpSpPr>
          <p:sp>
            <p:nvSpPr>
              <p:cNvPr id="1174572" name="AutoShape 44"/>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174573" name="AutoShape 45"/>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174574" name="AutoShape 46"/>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174575" name="AutoShape 47"/>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pic>
        <p:nvPicPr>
          <p:cNvPr id="1174576" name="Picture 48" descr="light_shadow_m"/>
          <p:cNvPicPr>
            <a:picLocks noChangeAspect="1" noChangeArrowheads="1"/>
          </p:cNvPicPr>
          <p:nvPr/>
        </p:nvPicPr>
        <p:blipFill>
          <a:blip r:embed="rId2">
            <a:lum bright="-48000" contrast="-24000"/>
          </a:blip>
          <a:srcRect/>
          <a:stretch>
            <a:fillRect/>
          </a:stretch>
        </p:blipFill>
        <p:spPr bwMode="auto">
          <a:xfrm rot="3050435">
            <a:off x="4368007" y="3628231"/>
            <a:ext cx="3255962" cy="441325"/>
          </a:xfrm>
          <a:prstGeom prst="rect">
            <a:avLst/>
          </a:prstGeom>
          <a:noFill/>
        </p:spPr>
      </p:pic>
      <p:sp>
        <p:nvSpPr>
          <p:cNvPr id="1174578" name="Rectangle 50"/>
          <p:cNvSpPr>
            <a:spLocks noChangeArrowheads="1"/>
          </p:cNvSpPr>
          <p:nvPr/>
        </p:nvSpPr>
        <p:spPr bwMode="black">
          <a:xfrm>
            <a:off x="453088" y="3962418"/>
            <a:ext cx="1204177" cy="707886"/>
          </a:xfrm>
          <a:prstGeom prst="rect">
            <a:avLst/>
          </a:prstGeom>
          <a:noFill/>
          <a:ln w="9525" algn="ctr">
            <a:noFill/>
            <a:miter lim="800000"/>
            <a:headEnd/>
            <a:tailEnd/>
          </a:ln>
          <a:effectLst/>
        </p:spPr>
        <p:txBody>
          <a:bodyPr wrap="none">
            <a:spAutoFit/>
          </a:bodyPr>
          <a:lstStyle/>
          <a:p>
            <a:r>
              <a:rPr lang="en-US" sz="2000" b="1" smtClean="0">
                <a:solidFill>
                  <a:srgbClr val="1C1C1C"/>
                </a:solidFill>
                <a:latin typeface="Times New Roman" panose="02020603050405020304" pitchFamily="18" charset="0"/>
                <a:cs typeface="Times New Roman" panose="02020603050405020304" pitchFamily="18" charset="0"/>
              </a:rPr>
              <a:t>Chuẩn bị</a:t>
            </a:r>
          </a:p>
          <a:p>
            <a:r>
              <a:rPr lang="en-US" sz="2000" b="1" smtClean="0">
                <a:solidFill>
                  <a:srgbClr val="1C1C1C"/>
                </a:solidFill>
                <a:latin typeface="Times New Roman" panose="02020603050405020304" pitchFamily="18" charset="0"/>
                <a:cs typeface="Times New Roman" panose="02020603050405020304" pitchFamily="18" charset="0"/>
              </a:rPr>
              <a:t>Dụng cụ</a:t>
            </a:r>
            <a:endParaRPr lang="en-US" sz="2000" b="1">
              <a:solidFill>
                <a:srgbClr val="1C1C1C"/>
              </a:solidFill>
              <a:latin typeface="Times New Roman" panose="02020603050405020304" pitchFamily="18" charset="0"/>
              <a:cs typeface="Times New Roman" panose="02020603050405020304" pitchFamily="18" charset="0"/>
            </a:endParaRPr>
          </a:p>
        </p:txBody>
      </p:sp>
      <p:sp>
        <p:nvSpPr>
          <p:cNvPr id="1174579" name="Rectangle 51"/>
          <p:cNvSpPr>
            <a:spLocks noChangeArrowheads="1"/>
          </p:cNvSpPr>
          <p:nvPr/>
        </p:nvSpPr>
        <p:spPr bwMode="black">
          <a:xfrm>
            <a:off x="7238702" y="3703107"/>
            <a:ext cx="1375698" cy="707886"/>
          </a:xfrm>
          <a:prstGeom prst="rect">
            <a:avLst/>
          </a:prstGeom>
          <a:noFill/>
          <a:ln w="9525" algn="ctr">
            <a:noFill/>
            <a:miter lim="800000"/>
            <a:headEnd/>
            <a:tailEnd/>
          </a:ln>
          <a:effectLst/>
        </p:spPr>
        <p:txBody>
          <a:bodyPr wrap="none">
            <a:spAutoFit/>
          </a:bodyPr>
          <a:lstStyle/>
          <a:p>
            <a:r>
              <a:rPr lang="en-US" sz="2000" b="1" smtClean="0">
                <a:solidFill>
                  <a:srgbClr val="1C1C1C"/>
                </a:solidFill>
                <a:latin typeface="Times New Roman" panose="02020603050405020304" pitchFamily="18" charset="0"/>
                <a:cs typeface="Times New Roman" panose="02020603050405020304" pitchFamily="18" charset="0"/>
              </a:rPr>
              <a:t>Chuẩn bị</a:t>
            </a:r>
          </a:p>
          <a:p>
            <a:r>
              <a:rPr lang="en-US" sz="2000" b="1" smtClean="0">
                <a:solidFill>
                  <a:srgbClr val="1C1C1C"/>
                </a:solidFill>
                <a:latin typeface="Times New Roman" panose="02020603050405020304" pitchFamily="18" charset="0"/>
                <a:cs typeface="Times New Roman" panose="02020603050405020304" pitchFamily="18" charset="0"/>
              </a:rPr>
              <a:t>Bệnh nhân</a:t>
            </a:r>
            <a:endParaRPr lang="en-US" sz="2000" b="1">
              <a:solidFill>
                <a:srgbClr val="1C1C1C"/>
              </a:solidFill>
              <a:latin typeface="Times New Roman" panose="02020603050405020304" pitchFamily="18" charset="0"/>
              <a:cs typeface="Times New Roman" panose="02020603050405020304" pitchFamily="18" charset="0"/>
            </a:endParaRPr>
          </a:p>
        </p:txBody>
      </p:sp>
      <p:grpSp>
        <p:nvGrpSpPr>
          <p:cNvPr id="1174581" name="Group 53"/>
          <p:cNvGrpSpPr>
            <a:grpSpLocks/>
          </p:cNvGrpSpPr>
          <p:nvPr/>
        </p:nvGrpSpPr>
        <p:grpSpPr bwMode="auto">
          <a:xfrm rot="-1297425" flipH="1" flipV="1">
            <a:off x="1223963" y="5532438"/>
            <a:ext cx="1293812" cy="309562"/>
            <a:chOff x="2532" y="1051"/>
            <a:chExt cx="893" cy="246"/>
          </a:xfrm>
        </p:grpSpPr>
        <p:grpSp>
          <p:nvGrpSpPr>
            <p:cNvPr id="1174582" name="Group 54"/>
            <p:cNvGrpSpPr>
              <a:grpSpLocks/>
            </p:cNvGrpSpPr>
            <p:nvPr/>
          </p:nvGrpSpPr>
          <p:grpSpPr bwMode="auto">
            <a:xfrm>
              <a:off x="2532" y="1051"/>
              <a:ext cx="743" cy="185"/>
              <a:chOff x="1565" y="2568"/>
              <a:chExt cx="1118" cy="279"/>
            </a:xfrm>
          </p:grpSpPr>
          <p:sp>
            <p:nvSpPr>
              <p:cNvPr id="1174583" name="AutoShape 55"/>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174584" name="AutoShape 56"/>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174585" name="AutoShape 57"/>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174586" name="AutoShape 58"/>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1174587" name="Group 59"/>
            <p:cNvGrpSpPr>
              <a:grpSpLocks/>
            </p:cNvGrpSpPr>
            <p:nvPr/>
          </p:nvGrpSpPr>
          <p:grpSpPr bwMode="auto">
            <a:xfrm rot="1353540">
              <a:off x="2682" y="1111"/>
              <a:ext cx="743" cy="186"/>
              <a:chOff x="1565" y="2568"/>
              <a:chExt cx="1118" cy="279"/>
            </a:xfrm>
          </p:grpSpPr>
          <p:sp>
            <p:nvSpPr>
              <p:cNvPr id="1174588" name="AutoShape 60"/>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174589" name="AutoShape 61"/>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174590" name="AutoShape 62"/>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1174591" name="AutoShape 63"/>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nvGrpSpPr>
          <p:cNvPr id="1174592" name="Group 64"/>
          <p:cNvGrpSpPr>
            <a:grpSpLocks/>
          </p:cNvGrpSpPr>
          <p:nvPr/>
        </p:nvGrpSpPr>
        <p:grpSpPr bwMode="auto">
          <a:xfrm>
            <a:off x="2286000" y="259307"/>
            <a:ext cx="4267200" cy="802687"/>
            <a:chOff x="1440" y="924"/>
            <a:chExt cx="2688" cy="389"/>
          </a:xfrm>
        </p:grpSpPr>
        <p:grpSp>
          <p:nvGrpSpPr>
            <p:cNvPr id="1174593" name="Group 65"/>
            <p:cNvGrpSpPr>
              <a:grpSpLocks/>
            </p:cNvGrpSpPr>
            <p:nvPr/>
          </p:nvGrpSpPr>
          <p:grpSpPr bwMode="auto">
            <a:xfrm>
              <a:off x="1440" y="924"/>
              <a:ext cx="2688" cy="389"/>
              <a:chOff x="1596" y="1167"/>
              <a:chExt cx="2448" cy="389"/>
            </a:xfrm>
          </p:grpSpPr>
          <p:sp>
            <p:nvSpPr>
              <p:cNvPr id="1174594" name="AutoShape 66"/>
              <p:cNvSpPr>
                <a:spLocks noChangeArrowheads="1"/>
              </p:cNvSpPr>
              <p:nvPr/>
            </p:nvSpPr>
            <p:spPr bwMode="gray">
              <a:xfrm>
                <a:off x="1596" y="1167"/>
                <a:ext cx="2448" cy="389"/>
              </a:xfrm>
              <a:prstGeom prst="roundRect">
                <a:avLst>
                  <a:gd name="adj" fmla="val 50000"/>
                </a:avLst>
              </a:prstGeom>
              <a:gradFill rotWithShape="1">
                <a:gsLst>
                  <a:gs pos="0">
                    <a:schemeClr val="tx2">
                      <a:gamma/>
                      <a:tint val="33725"/>
                      <a:invGamma/>
                    </a:schemeClr>
                  </a:gs>
                  <a:gs pos="50000">
                    <a:schemeClr val="tx2">
                      <a:alpha val="89999"/>
                    </a:schemeClr>
                  </a:gs>
                  <a:gs pos="100000">
                    <a:schemeClr val="tx2">
                      <a:gamma/>
                      <a:tint val="33725"/>
                      <a:invGamma/>
                    </a:schemeClr>
                  </a:gs>
                </a:gsLst>
                <a:lin ang="0" scaled="1"/>
              </a:gradFill>
              <a:ln w="9525" algn="ctr">
                <a:noFill/>
                <a:round/>
                <a:headEnd/>
                <a:tailEnd/>
              </a:ln>
              <a:effectLst/>
            </p:spPr>
            <p:txBody>
              <a:bodyPr wrap="none" anchor="ctr"/>
              <a:lstStyle/>
              <a:p>
                <a:endParaRPr lang="en-US"/>
              </a:p>
            </p:txBody>
          </p:sp>
          <p:sp>
            <p:nvSpPr>
              <p:cNvPr id="1174595" name="AutoShape 67"/>
              <p:cNvSpPr>
                <a:spLocks noChangeArrowheads="1"/>
              </p:cNvSpPr>
              <p:nvPr/>
            </p:nvSpPr>
            <p:spPr bwMode="gray">
              <a:xfrm>
                <a:off x="1632" y="1200"/>
                <a:ext cx="2371" cy="328"/>
              </a:xfrm>
              <a:prstGeom prst="roundRect">
                <a:avLst>
                  <a:gd name="adj" fmla="val 50000"/>
                </a:avLst>
              </a:prstGeom>
              <a:gradFill rotWithShape="1">
                <a:gsLst>
                  <a:gs pos="0">
                    <a:schemeClr val="folHlink">
                      <a:alpha val="89999"/>
                    </a:schemeClr>
                  </a:gs>
                  <a:gs pos="50000">
                    <a:schemeClr val="folHlink">
                      <a:gamma/>
                      <a:tint val="48627"/>
                      <a:invGamma/>
                    </a:schemeClr>
                  </a:gs>
                  <a:gs pos="100000">
                    <a:schemeClr val="folHlink">
                      <a:alpha val="89999"/>
                    </a:schemeClr>
                  </a:gs>
                </a:gsLst>
                <a:lin ang="2700000" scaled="1"/>
              </a:gradFill>
              <a:ln w="9525" algn="ctr">
                <a:noFill/>
                <a:round/>
                <a:headEnd/>
                <a:tailEnd/>
              </a:ln>
              <a:effectLst/>
            </p:spPr>
            <p:txBody>
              <a:bodyPr wrap="none" anchor="ctr"/>
              <a:lstStyle/>
              <a:p>
                <a:endParaRPr lang="en-US"/>
              </a:p>
            </p:txBody>
          </p:sp>
        </p:grpSp>
        <p:sp>
          <p:nvSpPr>
            <p:cNvPr id="1174596" name="Rectangle 68"/>
            <p:cNvSpPr>
              <a:spLocks noChangeArrowheads="1"/>
            </p:cNvSpPr>
            <p:nvPr/>
          </p:nvSpPr>
          <p:spPr bwMode="auto">
            <a:xfrm>
              <a:off x="1662" y="1047"/>
              <a:ext cx="2241" cy="163"/>
            </a:xfrm>
            <a:prstGeom prst="rect">
              <a:avLst/>
            </a:prstGeom>
            <a:noFill/>
            <a:ln w="9525">
              <a:noFill/>
              <a:miter lim="800000"/>
              <a:headEnd/>
              <a:tailEnd/>
            </a:ln>
            <a:effectLst/>
          </p:spPr>
          <p:txBody>
            <a:bodyPr>
              <a:spAutoFit/>
            </a:bodyPr>
            <a:lstStyle/>
            <a:p>
              <a:pPr>
                <a:lnSpc>
                  <a:spcPct val="60000"/>
                </a:lnSpc>
                <a:spcBef>
                  <a:spcPct val="50000"/>
                </a:spcBef>
              </a:pPr>
              <a:r>
                <a:rPr lang="en-US" b="1" smtClean="0">
                  <a:latin typeface="Arial" charset="0"/>
                </a:rPr>
                <a:t>II. CÔNG TÁC CHUẨN BỊ</a:t>
              </a:r>
              <a:endParaRPr lang="en-US" b="1">
                <a:latin typeface="Arial" charset="0"/>
              </a:endParaRPr>
            </a:p>
          </p:txBody>
        </p:sp>
      </p:grpSp>
      <p:pic>
        <p:nvPicPr>
          <p:cNvPr id="3074" name="Picture 2" descr="Trong hình ảnh có thể có: 1 ngườ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4420" y="1163214"/>
            <a:ext cx="4175958" cy="30989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_Văn_Bản 1"/>
          <p:cNvSpPr txBox="1">
            <a:spLocks noChangeArrowheads="1"/>
          </p:cNvSpPr>
          <p:nvPr/>
        </p:nvSpPr>
        <p:spPr bwMode="auto">
          <a:xfrm>
            <a:off x="1421642" y="1644125"/>
            <a:ext cx="697967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ü"/>
            </a:pPr>
            <a:r>
              <a:rPr lang="en-US" sz="2000" smtClean="0">
                <a:latin typeface="Times New Roman" panose="02020603050405020304" pitchFamily="18" charset="0"/>
                <a:cs typeface="Times New Roman" panose="02020603050405020304" pitchFamily="18" charset="0"/>
              </a:rPr>
              <a:t>       </a:t>
            </a:r>
            <a:r>
              <a:rPr lang="vi-VN" sz="2000" smtClean="0">
                <a:latin typeface="Times New Roman" panose="02020603050405020304" pitchFamily="18" charset="0"/>
                <a:cs typeface="Times New Roman" panose="02020603050405020304" pitchFamily="18" charset="0"/>
              </a:rPr>
              <a:t>Khí </a:t>
            </a:r>
            <a:r>
              <a:rPr lang="vi-VN" sz="2000">
                <a:latin typeface="Times New Roman" panose="02020603050405020304" pitchFamily="18" charset="0"/>
                <a:cs typeface="Times New Roman" panose="02020603050405020304" pitchFamily="18" charset="0"/>
              </a:rPr>
              <a:t>dung trị liệu thường được sử dụng trong HSCC, trị liệu có thể được cung cấp bằng bình phun thể tích nhỏ (SVN Small-Volume-Nebulizer) hoặc ống hít có phân liều (MDI Metered-Dose-Inhaler).</a:t>
            </a:r>
            <a:endParaRPr lang="en-US" altLang="en-US" sz="2000" i="1">
              <a:latin typeface="Times New Roman" panose="02020603050405020304" pitchFamily="18" charset="0"/>
              <a:cs typeface="Times New Roman" panose="02020603050405020304" pitchFamily="18" charset="0"/>
            </a:endParaRPr>
          </a:p>
        </p:txBody>
      </p:sp>
      <p:sp>
        <p:nvSpPr>
          <p:cNvPr id="3" name="Hộp_Văn_Bản 1"/>
          <p:cNvSpPr txBox="1">
            <a:spLocks noChangeArrowheads="1"/>
          </p:cNvSpPr>
          <p:nvPr/>
        </p:nvSpPr>
        <p:spPr bwMode="auto">
          <a:xfrm>
            <a:off x="1392069" y="2980733"/>
            <a:ext cx="702061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ü"/>
            </a:pPr>
            <a:r>
              <a:rPr lang="en-US" sz="2000" smtClean="0">
                <a:latin typeface="Times New Roman" panose="02020603050405020304" pitchFamily="18" charset="0"/>
                <a:cs typeface="Times New Roman" panose="02020603050405020304" pitchFamily="18" charset="0"/>
              </a:rPr>
              <a:t>       </a:t>
            </a:r>
            <a:r>
              <a:rPr lang="vi-VN" sz="2000" smtClean="0">
                <a:latin typeface="Times New Roman" panose="02020603050405020304" pitchFamily="18" charset="0"/>
                <a:cs typeface="Times New Roman" panose="02020603050405020304" pitchFamily="18" charset="0"/>
              </a:rPr>
              <a:t>Phương tiện</a:t>
            </a:r>
            <a:r>
              <a:rPr lang="en-US" sz="2000" smtClean="0">
                <a:latin typeface="Times New Roman" panose="02020603050405020304" pitchFamily="18" charset="0"/>
                <a:cs typeface="Times New Roman" panose="02020603050405020304" pitchFamily="18" charset="0"/>
              </a:rPr>
              <a:t>:</a:t>
            </a:r>
          </a:p>
          <a:p>
            <a:pPr marL="0" indent="0" algn="just" eaLnBrk="1" hangingPunct="1">
              <a:spcBef>
                <a:spcPct val="0"/>
              </a:spcBef>
              <a:buNone/>
            </a:pPr>
            <a:r>
              <a:rPr lang="en-US" sz="2000" smtClean="0">
                <a:latin typeface="Times New Roman" panose="02020603050405020304" pitchFamily="18" charset="0"/>
                <a:cs typeface="Times New Roman" panose="02020603050405020304" pitchFamily="18" charset="0"/>
              </a:rPr>
              <a:t>     +  Máy </a:t>
            </a:r>
            <a:r>
              <a:rPr lang="en-US" sz="2000">
                <a:latin typeface="Times New Roman" panose="02020603050405020304" pitchFamily="18" charset="0"/>
                <a:cs typeface="Times New Roman" panose="02020603050405020304" pitchFamily="18" charset="0"/>
              </a:rPr>
              <a:t>khí dung. </a:t>
            </a:r>
            <a:endParaRPr lang="en-US" sz="2000" smtClean="0">
              <a:latin typeface="Times New Roman" panose="02020603050405020304" pitchFamily="18" charset="0"/>
              <a:cs typeface="Times New Roman" panose="02020603050405020304" pitchFamily="18" charset="0"/>
            </a:endParaRPr>
          </a:p>
          <a:p>
            <a:pPr marL="0" indent="0" algn="just" eaLnBrk="1" hangingPunct="1">
              <a:spcBef>
                <a:spcPct val="0"/>
              </a:spcBef>
              <a:buNone/>
            </a:pPr>
            <a:r>
              <a:rPr lang="en-US" sz="2000" smtClean="0">
                <a:latin typeface="Times New Roman" panose="02020603050405020304" pitchFamily="18" charset="0"/>
                <a:cs typeface="Times New Roman" panose="02020603050405020304" pitchFamily="18" charset="0"/>
              </a:rPr>
              <a:t>     +  Bình </a:t>
            </a:r>
            <a:r>
              <a:rPr lang="en-US" sz="2000">
                <a:latin typeface="Times New Roman" panose="02020603050405020304" pitchFamily="18" charset="0"/>
                <a:cs typeface="Times New Roman" panose="02020603050405020304" pitchFamily="18" charset="0"/>
              </a:rPr>
              <a:t>khí dung tuỳ theo bệnh lý mà lựa chọn. </a:t>
            </a:r>
            <a:endParaRPr lang="en-US" sz="2000" smtClean="0">
              <a:latin typeface="Times New Roman" panose="02020603050405020304" pitchFamily="18" charset="0"/>
              <a:cs typeface="Times New Roman" panose="02020603050405020304" pitchFamily="18" charset="0"/>
            </a:endParaRPr>
          </a:p>
          <a:p>
            <a:pPr marL="0" indent="0" algn="just" eaLnBrk="1" hangingPunct="1">
              <a:spcBef>
                <a:spcPct val="0"/>
              </a:spcBef>
              <a:buNone/>
            </a:pPr>
            <a:r>
              <a:rPr lang="en-US" sz="2000" smtClean="0">
                <a:latin typeface="Times New Roman" panose="02020603050405020304" pitchFamily="18" charset="0"/>
                <a:cs typeface="Times New Roman" panose="02020603050405020304" pitchFamily="18" charset="0"/>
              </a:rPr>
              <a:t>     +  VD</a:t>
            </a:r>
            <a:r>
              <a:rPr lang="en-US" sz="2000">
                <a:latin typeface="Times New Roman" panose="02020603050405020304" pitchFamily="18" charset="0"/>
                <a:cs typeface="Times New Roman" panose="02020603050405020304" pitchFamily="18" charset="0"/>
              </a:rPr>
              <a:t>: Loại khí dung mũi, họng hay mặt nạ.</a:t>
            </a:r>
            <a:endParaRPr lang="en-US" altLang="en-US" sz="2000" i="1">
              <a:latin typeface="Times New Roman" panose="02020603050405020304" pitchFamily="18" charset="0"/>
              <a:cs typeface="Times New Roman" panose="02020603050405020304" pitchFamily="18" charset="0"/>
            </a:endParaRPr>
          </a:p>
        </p:txBody>
      </p:sp>
      <p:sp>
        <p:nvSpPr>
          <p:cNvPr id="5" name="Hộp_Văn_Bản 1"/>
          <p:cNvSpPr txBox="1">
            <a:spLocks noChangeArrowheads="1"/>
          </p:cNvSpPr>
          <p:nvPr/>
        </p:nvSpPr>
        <p:spPr bwMode="auto">
          <a:xfrm>
            <a:off x="1380699" y="4365554"/>
            <a:ext cx="702061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ü"/>
            </a:pPr>
            <a:r>
              <a:rPr lang="en-US" sz="2000" smtClean="0">
                <a:latin typeface="Times New Roman" panose="02020603050405020304" pitchFamily="18" charset="0"/>
                <a:cs typeface="Times New Roman" panose="02020603050405020304" pitchFamily="18" charset="0"/>
              </a:rPr>
              <a:t>       Thuốc </a:t>
            </a:r>
            <a:r>
              <a:rPr lang="en-US" sz="2000">
                <a:latin typeface="Times New Roman" panose="02020603050405020304" pitchFamily="18" charset="0"/>
                <a:cs typeface="Times New Roman" panose="02020603050405020304" pitchFamily="18" charset="0"/>
              </a:rPr>
              <a:t>khí </a:t>
            </a:r>
            <a:r>
              <a:rPr lang="en-US" sz="2000" smtClean="0">
                <a:latin typeface="Times New Roman" panose="02020603050405020304" pitchFamily="18" charset="0"/>
                <a:cs typeface="Times New Roman" panose="02020603050405020304" pitchFamily="18" charset="0"/>
              </a:rPr>
              <a:t>dung: </a:t>
            </a:r>
          </a:p>
          <a:p>
            <a:pPr marL="0" indent="0" algn="just" eaLnBrk="1" hangingPunct="1">
              <a:spcBef>
                <a:spcPct val="0"/>
              </a:spcBef>
              <a:buNone/>
            </a:pPr>
            <a:r>
              <a:rPr lang="en-US" sz="2000">
                <a:latin typeface="Times New Roman" panose="02020603050405020304" pitchFamily="18" charset="0"/>
                <a:cs typeface="Times New Roman" panose="02020603050405020304" pitchFamily="18" charset="0"/>
              </a:rPr>
              <a:t> </a:t>
            </a:r>
            <a:r>
              <a:rPr lang="en-US" sz="2000" smtClean="0">
                <a:latin typeface="Times New Roman" panose="02020603050405020304" pitchFamily="18" charset="0"/>
                <a:cs typeface="Times New Roman" panose="02020603050405020304" pitchFamily="18" charset="0"/>
              </a:rPr>
              <a:t>     +  Thuốc </a:t>
            </a:r>
            <a:r>
              <a:rPr lang="en-US" sz="2000">
                <a:latin typeface="Times New Roman" panose="02020603050405020304" pitchFamily="18" charset="0"/>
                <a:cs typeface="Times New Roman" panose="02020603050405020304" pitchFamily="18" charset="0"/>
              </a:rPr>
              <a:t>dãn phế quản. </a:t>
            </a:r>
            <a:endParaRPr lang="en-US" sz="2000" smtClean="0">
              <a:latin typeface="Times New Roman" panose="02020603050405020304" pitchFamily="18" charset="0"/>
              <a:cs typeface="Times New Roman" panose="02020603050405020304" pitchFamily="18" charset="0"/>
            </a:endParaRPr>
          </a:p>
          <a:p>
            <a:pPr marL="0" indent="0" algn="just" eaLnBrk="1" hangingPunct="1">
              <a:spcBef>
                <a:spcPct val="0"/>
              </a:spcBef>
              <a:buNone/>
            </a:pPr>
            <a:r>
              <a:rPr lang="en-US" sz="2000">
                <a:latin typeface="Times New Roman" panose="02020603050405020304" pitchFamily="18" charset="0"/>
                <a:cs typeface="Times New Roman" panose="02020603050405020304" pitchFamily="18" charset="0"/>
              </a:rPr>
              <a:t> </a:t>
            </a:r>
            <a:r>
              <a:rPr lang="en-US" sz="2000" smtClean="0">
                <a:latin typeface="Times New Roman" panose="02020603050405020304" pitchFamily="18" charset="0"/>
                <a:cs typeface="Times New Roman" panose="02020603050405020304" pitchFamily="18" charset="0"/>
              </a:rPr>
              <a:t>     +  Thuốc </a:t>
            </a:r>
            <a:r>
              <a:rPr lang="en-US" sz="2000">
                <a:latin typeface="Times New Roman" panose="02020603050405020304" pitchFamily="18" charset="0"/>
                <a:cs typeface="Times New Roman" panose="02020603050405020304" pitchFamily="18" charset="0"/>
              </a:rPr>
              <a:t>chống viêm, phù nề. </a:t>
            </a:r>
            <a:endParaRPr lang="en-US" sz="2000" smtClean="0">
              <a:latin typeface="Times New Roman" panose="02020603050405020304" pitchFamily="18" charset="0"/>
              <a:cs typeface="Times New Roman" panose="02020603050405020304" pitchFamily="18" charset="0"/>
            </a:endParaRPr>
          </a:p>
          <a:p>
            <a:pPr marL="0" indent="0" algn="just" eaLnBrk="1" hangingPunct="1">
              <a:spcBef>
                <a:spcPct val="0"/>
              </a:spcBef>
              <a:buNone/>
            </a:pPr>
            <a:r>
              <a:rPr lang="en-US" sz="2000">
                <a:latin typeface="Times New Roman" panose="02020603050405020304" pitchFamily="18" charset="0"/>
                <a:cs typeface="Times New Roman" panose="02020603050405020304" pitchFamily="18" charset="0"/>
              </a:rPr>
              <a:t> </a:t>
            </a:r>
            <a:r>
              <a:rPr lang="en-US" sz="2000" smtClean="0">
                <a:latin typeface="Times New Roman" panose="02020603050405020304" pitchFamily="18" charset="0"/>
                <a:cs typeface="Times New Roman" panose="02020603050405020304" pitchFamily="18" charset="0"/>
              </a:rPr>
              <a:t>     +  Thuốc </a:t>
            </a:r>
            <a:r>
              <a:rPr lang="en-US" sz="2000">
                <a:latin typeface="Times New Roman" panose="02020603050405020304" pitchFamily="18" charset="0"/>
                <a:cs typeface="Times New Roman" panose="02020603050405020304" pitchFamily="18" charset="0"/>
              </a:rPr>
              <a:t>làm loãng đờm để giúp cho bệnh nhân tự khạc, long </a:t>
            </a:r>
            <a:r>
              <a:rPr lang="en-US" sz="2000" smtClean="0">
                <a:latin typeface="Times New Roman" panose="02020603050405020304" pitchFamily="18" charset="0"/>
                <a:cs typeface="Times New Roman" panose="02020603050405020304" pitchFamily="18" charset="0"/>
              </a:rPr>
              <a:t>      đờm </a:t>
            </a:r>
            <a:r>
              <a:rPr lang="en-US" sz="2000">
                <a:latin typeface="Times New Roman" panose="02020603050405020304" pitchFamily="18" charset="0"/>
                <a:cs typeface="Times New Roman" panose="02020603050405020304" pitchFamily="18" charset="0"/>
              </a:rPr>
              <a:t>và dễ hút </a:t>
            </a:r>
            <a:r>
              <a:rPr lang="en-US" sz="2000" smtClean="0">
                <a:latin typeface="Times New Roman" panose="02020603050405020304" pitchFamily="18" charset="0"/>
                <a:cs typeface="Times New Roman" panose="02020603050405020304" pitchFamily="18" charset="0"/>
              </a:rPr>
              <a:t>đờm.</a:t>
            </a:r>
            <a:endParaRPr lang="en-US" altLang="en-US" sz="2000" i="1">
              <a:latin typeface="Times New Roman" panose="02020603050405020304" pitchFamily="18" charset="0"/>
              <a:cs typeface="Times New Roman" panose="02020603050405020304" pitchFamily="18" charset="0"/>
            </a:endParaRPr>
          </a:p>
        </p:txBody>
      </p:sp>
      <p:sp>
        <p:nvSpPr>
          <p:cNvPr id="7" name="Hộp_Văn_Bản 1"/>
          <p:cNvSpPr txBox="1">
            <a:spLocks noChangeArrowheads="1"/>
          </p:cNvSpPr>
          <p:nvPr/>
        </p:nvSpPr>
        <p:spPr bwMode="auto">
          <a:xfrm>
            <a:off x="1421642" y="594582"/>
            <a:ext cx="26180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eaLnBrk="1" hangingPunct="1">
              <a:spcBef>
                <a:spcPct val="0"/>
              </a:spcBef>
              <a:buNone/>
            </a:pPr>
            <a:r>
              <a:rPr lang="en-US" altLang="en-US" sz="2000" b="1" smtClean="0">
                <a:latin typeface="Times New Roman" panose="02020603050405020304" pitchFamily="18" charset="0"/>
                <a:cs typeface="Times New Roman" panose="02020603050405020304" pitchFamily="18" charset="0"/>
              </a:rPr>
              <a:t>1. Chuẩn bị dụng cụ:</a:t>
            </a:r>
            <a:endParaRPr lang="en-US" altLang="en-US" sz="2000" b="1" i="1">
              <a:latin typeface="Times New Roman" panose="02020603050405020304" pitchFamily="18" charset="0"/>
              <a:cs typeface="Times New Roman" panose="02020603050405020304" pitchFamily="18" charset="0"/>
            </a:endParaRPr>
          </a:p>
        </p:txBody>
      </p:sp>
      <p:pic>
        <p:nvPicPr>
          <p:cNvPr id="1026" name="Picture 2" descr="Kết quả hình ảnh cho hinh anh bình khí du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8156" y="300925"/>
            <a:ext cx="1323832" cy="1281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7825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_Văn_Bản 1"/>
          <p:cNvSpPr txBox="1">
            <a:spLocks noChangeArrowheads="1"/>
          </p:cNvSpPr>
          <p:nvPr/>
        </p:nvSpPr>
        <p:spPr bwMode="auto">
          <a:xfrm>
            <a:off x="1132765" y="1152799"/>
            <a:ext cx="747897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ü"/>
            </a:pPr>
            <a:r>
              <a:rPr lang="en-US" sz="2000" smtClean="0">
                <a:latin typeface="Times New Roman" panose="02020603050405020304" pitchFamily="18" charset="0"/>
                <a:cs typeface="Times New Roman" panose="02020603050405020304" pitchFamily="18" charset="0"/>
              </a:rPr>
              <a:t>   Bệnh </a:t>
            </a:r>
            <a:r>
              <a:rPr lang="en-US" sz="2000">
                <a:latin typeface="Times New Roman" panose="02020603050405020304" pitchFamily="18" charset="0"/>
                <a:cs typeface="Times New Roman" panose="02020603050405020304" pitchFamily="18" charset="0"/>
              </a:rPr>
              <a:t>nhân tỉnh cần giải thích cho họ ích lợi của quy trình khí dung.</a:t>
            </a:r>
            <a:endParaRPr lang="en-US" altLang="en-US" sz="2000" i="1">
              <a:latin typeface="Times New Roman" panose="02020603050405020304" pitchFamily="18" charset="0"/>
              <a:cs typeface="Times New Roman" panose="02020603050405020304" pitchFamily="18" charset="0"/>
            </a:endParaRPr>
          </a:p>
        </p:txBody>
      </p:sp>
      <p:sp>
        <p:nvSpPr>
          <p:cNvPr id="3" name="Hộp_Văn_Bản 1"/>
          <p:cNvSpPr txBox="1">
            <a:spLocks noChangeArrowheads="1"/>
          </p:cNvSpPr>
          <p:nvPr/>
        </p:nvSpPr>
        <p:spPr bwMode="auto">
          <a:xfrm>
            <a:off x="1101497" y="3144509"/>
            <a:ext cx="7522844"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ü"/>
            </a:pPr>
            <a:r>
              <a:rPr lang="en-US" sz="2000" smtClean="0">
                <a:latin typeface="+mj-lt"/>
                <a:cs typeface="Times New Roman" panose="02020603050405020304" pitchFamily="18" charset="0"/>
              </a:rPr>
              <a:t>    </a:t>
            </a:r>
            <a:r>
              <a:rPr lang="vi-VN" sz="2000" smtClean="0">
                <a:latin typeface="+mj-lt"/>
              </a:rPr>
              <a:t>Hướng </a:t>
            </a:r>
            <a:r>
              <a:rPr lang="vi-VN" sz="2000">
                <a:latin typeface="+mj-lt"/>
              </a:rPr>
              <a:t>dẫn bệnh nhân thực hiện đúng kỹ thuật (với bệnh nhân tỉnh, đang không phải thở máy): </a:t>
            </a:r>
            <a:endParaRPr lang="en-US" sz="2000" smtClean="0">
              <a:latin typeface="+mj-lt"/>
            </a:endParaRPr>
          </a:p>
          <a:p>
            <a:pPr marL="0" indent="0" algn="just" eaLnBrk="1" hangingPunct="1">
              <a:spcBef>
                <a:spcPct val="0"/>
              </a:spcBef>
              <a:buNone/>
            </a:pPr>
            <a:r>
              <a:rPr lang="en-US" sz="2000">
                <a:latin typeface="+mj-lt"/>
              </a:rPr>
              <a:t> </a:t>
            </a:r>
            <a:r>
              <a:rPr lang="en-US" sz="2000" smtClean="0">
                <a:latin typeface="+mj-lt"/>
              </a:rPr>
              <a:t>  </a:t>
            </a:r>
            <a:r>
              <a:rPr lang="vi-VN" sz="2000" smtClean="0">
                <a:latin typeface="+mj-lt"/>
              </a:rPr>
              <a:t>+ </a:t>
            </a:r>
            <a:r>
              <a:rPr lang="en-US" sz="2000" smtClean="0">
                <a:latin typeface="+mj-lt"/>
              </a:rPr>
              <a:t> </a:t>
            </a:r>
            <a:r>
              <a:rPr lang="vi-VN" sz="2000" smtClean="0">
                <a:latin typeface="+mj-lt"/>
              </a:rPr>
              <a:t>Thở </a:t>
            </a:r>
            <a:r>
              <a:rPr lang="vi-VN" sz="2000">
                <a:latin typeface="+mj-lt"/>
              </a:rPr>
              <a:t>ra tối đa </a:t>
            </a:r>
            <a:endParaRPr lang="en-US" sz="2000" smtClean="0">
              <a:latin typeface="+mj-lt"/>
            </a:endParaRPr>
          </a:p>
          <a:p>
            <a:pPr marL="0" indent="0" algn="just" eaLnBrk="1" hangingPunct="1">
              <a:spcBef>
                <a:spcPct val="0"/>
              </a:spcBef>
              <a:buNone/>
            </a:pPr>
            <a:r>
              <a:rPr lang="en-US" sz="2000">
                <a:latin typeface="+mj-lt"/>
              </a:rPr>
              <a:t> </a:t>
            </a:r>
            <a:r>
              <a:rPr lang="en-US" sz="2000" smtClean="0">
                <a:latin typeface="+mj-lt"/>
              </a:rPr>
              <a:t>  </a:t>
            </a:r>
            <a:r>
              <a:rPr lang="vi-VN" sz="2000" smtClean="0">
                <a:latin typeface="+mj-lt"/>
              </a:rPr>
              <a:t>+</a:t>
            </a:r>
            <a:r>
              <a:rPr lang="en-US" sz="2000" smtClean="0">
                <a:latin typeface="+mj-lt"/>
              </a:rPr>
              <a:t> </a:t>
            </a:r>
            <a:r>
              <a:rPr lang="vi-VN" sz="2000" smtClean="0">
                <a:latin typeface="+mj-lt"/>
              </a:rPr>
              <a:t> </a:t>
            </a:r>
            <a:r>
              <a:rPr lang="vi-VN" sz="2000">
                <a:latin typeface="+mj-lt"/>
              </a:rPr>
              <a:t>Hít vào chậm bằng miệng thông qua ống hút </a:t>
            </a:r>
            <a:endParaRPr lang="en-US" sz="2000" smtClean="0">
              <a:latin typeface="+mj-lt"/>
            </a:endParaRPr>
          </a:p>
          <a:p>
            <a:pPr marL="0" indent="0" algn="just" eaLnBrk="1" hangingPunct="1">
              <a:spcBef>
                <a:spcPct val="0"/>
              </a:spcBef>
              <a:buNone/>
            </a:pPr>
            <a:r>
              <a:rPr lang="en-US" sz="2000">
                <a:latin typeface="+mj-lt"/>
              </a:rPr>
              <a:t> </a:t>
            </a:r>
            <a:r>
              <a:rPr lang="en-US" sz="2000" smtClean="0">
                <a:latin typeface="+mj-lt"/>
              </a:rPr>
              <a:t>  </a:t>
            </a:r>
            <a:r>
              <a:rPr lang="vi-VN" sz="2000" smtClean="0">
                <a:latin typeface="+mj-lt"/>
              </a:rPr>
              <a:t>+ </a:t>
            </a:r>
            <a:r>
              <a:rPr lang="en-US" sz="2000" smtClean="0">
                <a:latin typeface="+mj-lt"/>
              </a:rPr>
              <a:t> </a:t>
            </a:r>
            <a:r>
              <a:rPr lang="vi-VN" sz="2000" smtClean="0">
                <a:latin typeface="+mj-lt"/>
              </a:rPr>
              <a:t>Dừng </a:t>
            </a:r>
            <a:r>
              <a:rPr lang="vi-VN" sz="2000">
                <a:latin typeface="+mj-lt"/>
              </a:rPr>
              <a:t>lại thời gian ngắn khi hít vào kết thúc </a:t>
            </a:r>
            <a:endParaRPr lang="en-US" sz="2000" smtClean="0">
              <a:latin typeface="+mj-lt"/>
            </a:endParaRPr>
          </a:p>
          <a:p>
            <a:pPr marL="0" indent="0" algn="just" eaLnBrk="1" hangingPunct="1">
              <a:spcBef>
                <a:spcPct val="0"/>
              </a:spcBef>
              <a:buNone/>
            </a:pPr>
            <a:r>
              <a:rPr lang="en-US" sz="2000">
                <a:latin typeface="+mj-lt"/>
              </a:rPr>
              <a:t> </a:t>
            </a:r>
            <a:r>
              <a:rPr lang="en-US" sz="2000" smtClean="0">
                <a:latin typeface="+mj-lt"/>
              </a:rPr>
              <a:t>  </a:t>
            </a:r>
            <a:r>
              <a:rPr lang="vi-VN" sz="2000" smtClean="0">
                <a:latin typeface="+mj-lt"/>
              </a:rPr>
              <a:t>+</a:t>
            </a:r>
            <a:r>
              <a:rPr lang="en-US" sz="2000" smtClean="0">
                <a:latin typeface="+mj-lt"/>
              </a:rPr>
              <a:t> </a:t>
            </a:r>
            <a:r>
              <a:rPr lang="vi-VN" sz="2000" smtClean="0">
                <a:latin typeface="+mj-lt"/>
              </a:rPr>
              <a:t> </a:t>
            </a:r>
            <a:r>
              <a:rPr lang="vi-VN" sz="2000">
                <a:latin typeface="+mj-lt"/>
              </a:rPr>
              <a:t>Thở ra chậm rãi </a:t>
            </a:r>
            <a:endParaRPr lang="en-US" sz="2000" smtClean="0">
              <a:latin typeface="+mj-lt"/>
            </a:endParaRPr>
          </a:p>
          <a:p>
            <a:pPr marL="0" indent="0" algn="just" eaLnBrk="1" hangingPunct="1">
              <a:spcBef>
                <a:spcPct val="0"/>
              </a:spcBef>
              <a:buNone/>
            </a:pPr>
            <a:r>
              <a:rPr lang="en-US" sz="2000">
                <a:latin typeface="+mj-lt"/>
              </a:rPr>
              <a:t> </a:t>
            </a:r>
            <a:r>
              <a:rPr lang="en-US" sz="2000" smtClean="0">
                <a:latin typeface="+mj-lt"/>
              </a:rPr>
              <a:t>  </a:t>
            </a:r>
            <a:r>
              <a:rPr lang="vi-VN" sz="2000" smtClean="0">
                <a:latin typeface="+mj-lt"/>
              </a:rPr>
              <a:t>+ </a:t>
            </a:r>
            <a:r>
              <a:rPr lang="en-US" sz="2000" smtClean="0">
                <a:latin typeface="+mj-lt"/>
              </a:rPr>
              <a:t> </a:t>
            </a:r>
            <a:r>
              <a:rPr lang="vi-VN" sz="2000" smtClean="0">
                <a:latin typeface="+mj-lt"/>
              </a:rPr>
              <a:t>Cần </a:t>
            </a:r>
            <a:r>
              <a:rPr lang="vi-VN" sz="2000">
                <a:latin typeface="+mj-lt"/>
              </a:rPr>
              <a:t>nghỉ vài nhịp sau khi hít thuốc</a:t>
            </a:r>
            <a:endParaRPr lang="en-US" altLang="en-US" sz="2000" i="1">
              <a:latin typeface="+mj-lt"/>
              <a:cs typeface="Times New Roman" panose="02020603050405020304" pitchFamily="18" charset="0"/>
            </a:endParaRPr>
          </a:p>
        </p:txBody>
      </p:sp>
      <p:sp>
        <p:nvSpPr>
          <p:cNvPr id="4" name="Hộp_Văn_Bản 1"/>
          <p:cNvSpPr txBox="1">
            <a:spLocks noChangeArrowheads="1"/>
          </p:cNvSpPr>
          <p:nvPr/>
        </p:nvSpPr>
        <p:spPr bwMode="auto">
          <a:xfrm>
            <a:off x="1132764" y="5323038"/>
            <a:ext cx="752284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ü"/>
            </a:pPr>
            <a:r>
              <a:rPr lang="en-US" sz="2000" smtClean="0">
                <a:latin typeface="+mj-lt"/>
              </a:rPr>
              <a:t> Giám </a:t>
            </a:r>
            <a:r>
              <a:rPr lang="en-US" sz="2000">
                <a:latin typeface="+mj-lt"/>
              </a:rPr>
              <a:t>sát các tác dụng phụ của thuốc: </a:t>
            </a:r>
            <a:endParaRPr lang="en-US" sz="2000" smtClean="0">
              <a:latin typeface="+mj-lt"/>
            </a:endParaRPr>
          </a:p>
          <a:p>
            <a:pPr marL="0" indent="0" algn="just" eaLnBrk="1" hangingPunct="1">
              <a:spcBef>
                <a:spcPct val="0"/>
              </a:spcBef>
              <a:buNone/>
            </a:pPr>
            <a:r>
              <a:rPr lang="en-US" sz="2000" smtClean="0">
                <a:latin typeface="+mj-lt"/>
              </a:rPr>
              <a:t>  +  Sự </a:t>
            </a:r>
            <a:r>
              <a:rPr lang="en-US" sz="2000">
                <a:latin typeface="+mj-lt"/>
              </a:rPr>
              <a:t>khó chịu trong quá trình khí dung. </a:t>
            </a:r>
            <a:endParaRPr lang="en-US" sz="2000" smtClean="0">
              <a:latin typeface="+mj-lt"/>
            </a:endParaRPr>
          </a:p>
          <a:p>
            <a:pPr marL="0" indent="0" algn="just" eaLnBrk="1" hangingPunct="1">
              <a:spcBef>
                <a:spcPct val="0"/>
              </a:spcBef>
              <a:buNone/>
            </a:pPr>
            <a:r>
              <a:rPr lang="en-US" sz="2000" smtClean="0">
                <a:latin typeface="+mj-lt"/>
              </a:rPr>
              <a:t>  +  </a:t>
            </a:r>
            <a:r>
              <a:rPr lang="en-US" sz="2000">
                <a:latin typeface="+mj-lt"/>
              </a:rPr>
              <a:t>Sự thay đổi về lâm sàng: nhịp thở, mạch, huyết áp, SpO2.</a:t>
            </a:r>
            <a:endParaRPr lang="en-US" altLang="en-US" sz="2000" i="1">
              <a:latin typeface="+mj-lt"/>
              <a:cs typeface="Times New Roman" panose="02020603050405020304" pitchFamily="18" charset="0"/>
            </a:endParaRPr>
          </a:p>
        </p:txBody>
      </p:sp>
      <p:sp>
        <p:nvSpPr>
          <p:cNvPr id="5" name="Hộp_Văn_Bản 1"/>
          <p:cNvSpPr txBox="1">
            <a:spLocks noChangeArrowheads="1"/>
          </p:cNvSpPr>
          <p:nvPr/>
        </p:nvSpPr>
        <p:spPr bwMode="auto">
          <a:xfrm>
            <a:off x="1132764" y="594582"/>
            <a:ext cx="34528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eaLnBrk="1" hangingPunct="1">
              <a:spcBef>
                <a:spcPct val="0"/>
              </a:spcBef>
              <a:buNone/>
            </a:pPr>
            <a:r>
              <a:rPr lang="en-US" altLang="en-US" sz="2000" b="1" smtClean="0">
                <a:latin typeface="Times New Roman" panose="02020603050405020304" pitchFamily="18" charset="0"/>
                <a:cs typeface="Times New Roman" panose="02020603050405020304" pitchFamily="18" charset="0"/>
              </a:rPr>
              <a:t>2. Chuẩn bị bệnh nhân:</a:t>
            </a:r>
            <a:endParaRPr lang="en-US" altLang="en-US" sz="2000" b="1" i="1">
              <a:latin typeface="Times New Roman" panose="02020603050405020304" pitchFamily="18" charset="0"/>
              <a:cs typeface="Times New Roman" panose="02020603050405020304" pitchFamily="18" charset="0"/>
            </a:endParaRPr>
          </a:p>
        </p:txBody>
      </p:sp>
      <p:sp>
        <p:nvSpPr>
          <p:cNvPr id="6" name="Hộp_Văn_Bản 1"/>
          <p:cNvSpPr txBox="1">
            <a:spLocks noChangeArrowheads="1"/>
          </p:cNvSpPr>
          <p:nvPr/>
        </p:nvSpPr>
        <p:spPr bwMode="auto">
          <a:xfrm>
            <a:off x="1121389" y="1851110"/>
            <a:ext cx="747897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ü"/>
            </a:pPr>
            <a:r>
              <a:rPr lang="en-US" sz="2000" smtClean="0">
                <a:latin typeface="Times New Roman" panose="02020603050405020304" pitchFamily="18" charset="0"/>
                <a:cs typeface="Times New Roman" panose="02020603050405020304" pitchFamily="18" charset="0"/>
              </a:rPr>
              <a:t>   </a:t>
            </a:r>
            <a:r>
              <a:rPr lang="vi-VN" sz="2000" smtClean="0">
                <a:latin typeface="Times New Roman" panose="02020603050405020304" pitchFamily="18" charset="0"/>
                <a:cs typeface="Times New Roman" panose="02020603050405020304" pitchFamily="18" charset="0"/>
              </a:rPr>
              <a:t>Cần </a:t>
            </a:r>
            <a:r>
              <a:rPr lang="vi-VN" sz="2000">
                <a:latin typeface="Times New Roman" panose="02020603050405020304" pitchFamily="18" charset="0"/>
                <a:cs typeface="Times New Roman" panose="02020603050405020304" pitchFamily="18" charset="0"/>
              </a:rPr>
              <a:t>đặt bệnh nhân ở tư thế sao cho di chuyển cơ hoành tối đa và thông khí sâu. Vị trí ngồi là tốt nhất (nếu được).</a:t>
            </a:r>
            <a:endParaRPr lang="en-US" altLang="en-US" sz="2000" i="1">
              <a:latin typeface="Times New Roman" panose="02020603050405020304" pitchFamily="18" charset="0"/>
              <a:cs typeface="Times New Roman" panose="02020603050405020304" pitchFamily="18" charset="0"/>
            </a:endParaRPr>
          </a:p>
        </p:txBody>
      </p:sp>
      <p:sp>
        <p:nvSpPr>
          <p:cNvPr id="7" name="Hộp_Văn_Bản 1"/>
          <p:cNvSpPr txBox="1">
            <a:spLocks noChangeArrowheads="1"/>
          </p:cNvSpPr>
          <p:nvPr/>
        </p:nvSpPr>
        <p:spPr bwMode="auto">
          <a:xfrm>
            <a:off x="1110013" y="2481188"/>
            <a:ext cx="747897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 typeface="Wingdings" panose="05000000000000000000" pitchFamily="2" charset="2"/>
              <a:buChar char="ü"/>
            </a:pPr>
            <a:r>
              <a:rPr lang="en-US" sz="2000" smtClean="0">
                <a:latin typeface="Times New Roman" panose="02020603050405020304" pitchFamily="18" charset="0"/>
                <a:cs typeface="Times New Roman" panose="02020603050405020304" pitchFamily="18" charset="0"/>
              </a:rPr>
              <a:t>   </a:t>
            </a:r>
            <a:r>
              <a:rPr lang="vi-VN" sz="2000" smtClean="0">
                <a:latin typeface="Times New Roman" panose="02020603050405020304" pitchFamily="18" charset="0"/>
                <a:cs typeface="Times New Roman" panose="02020603050405020304" pitchFamily="18" charset="0"/>
              </a:rPr>
              <a:t>Đánh </a:t>
            </a:r>
            <a:r>
              <a:rPr lang="vi-VN" sz="2000">
                <a:latin typeface="Times New Roman" panose="02020603050405020304" pitchFamily="18" charset="0"/>
                <a:cs typeface="Times New Roman" panose="02020603050405020304" pitchFamily="18" charset="0"/>
              </a:rPr>
              <a:t>giá rì rào phế nang, nhịp tim, tình </a:t>
            </a:r>
            <a:r>
              <a:rPr lang="en-US" sz="2000" smtClean="0">
                <a:latin typeface="Times New Roman" panose="02020603050405020304" pitchFamily="18" charset="0"/>
                <a:cs typeface="Times New Roman" panose="02020603050405020304" pitchFamily="18" charset="0"/>
              </a:rPr>
              <a:t>trạng</a:t>
            </a:r>
            <a:r>
              <a:rPr lang="vi-VN" sz="2000" smtClean="0">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hô hấp và đo cung lượng đỉnh (nếu có điều kiện) trước khi tiến hành khí dung.</a:t>
            </a:r>
            <a:endParaRPr lang="en-US" altLang="en-US" sz="20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0921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_Văn_Bản 1"/>
          <p:cNvSpPr txBox="1">
            <a:spLocks noChangeArrowheads="1"/>
          </p:cNvSpPr>
          <p:nvPr/>
        </p:nvSpPr>
        <p:spPr bwMode="auto">
          <a:xfrm>
            <a:off x="1132765" y="1152799"/>
            <a:ext cx="747897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eaLnBrk="1" hangingPunct="1">
              <a:spcBef>
                <a:spcPct val="0"/>
              </a:spcBef>
              <a:buNone/>
            </a:pPr>
            <a:r>
              <a:rPr lang="en-US" sz="2000" smtClean="0">
                <a:latin typeface="+mj-lt"/>
                <a:cs typeface="Times New Roman" panose="02020603050405020304" pitchFamily="18" charset="0"/>
              </a:rPr>
              <a:t>     1. </a:t>
            </a:r>
            <a:r>
              <a:rPr lang="vi-VN" sz="2000" smtClean="0">
                <a:latin typeface="+mj-lt"/>
              </a:rPr>
              <a:t>Với </a:t>
            </a:r>
            <a:r>
              <a:rPr lang="vi-VN" sz="2000">
                <a:latin typeface="+mj-lt"/>
              </a:rPr>
              <a:t>bệnh nhân không có hô hấp nhân tạo thì khí dung sẽ đơn giản hơn sau khi cho thuốc vào bình khí dung, bật máy cho bệnh nhân khí dung bằng ống mũi, ống hong hay mặt nạ. Ngày có thể làm khí dung 2 đến 3 lần.</a:t>
            </a:r>
            <a:endParaRPr lang="en-US" altLang="en-US" sz="2000" i="1">
              <a:latin typeface="+mj-lt"/>
              <a:cs typeface="Times New Roman" panose="02020603050405020304" pitchFamily="18" charset="0"/>
            </a:endParaRPr>
          </a:p>
        </p:txBody>
      </p:sp>
      <p:sp>
        <p:nvSpPr>
          <p:cNvPr id="3" name="Hộp_Văn_Bản 1"/>
          <p:cNvSpPr txBox="1">
            <a:spLocks noChangeArrowheads="1"/>
          </p:cNvSpPr>
          <p:nvPr/>
        </p:nvSpPr>
        <p:spPr bwMode="auto">
          <a:xfrm>
            <a:off x="1101497" y="3144509"/>
            <a:ext cx="7522844"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eaLnBrk="1" hangingPunct="1">
              <a:spcBef>
                <a:spcPct val="0"/>
              </a:spcBef>
              <a:buNone/>
            </a:pPr>
            <a:r>
              <a:rPr lang="en-US" sz="2000" smtClean="0">
                <a:latin typeface="+mj-lt"/>
                <a:cs typeface="Times New Roman" panose="02020603050405020304" pitchFamily="18" charset="0"/>
              </a:rPr>
              <a:t>   </a:t>
            </a:r>
            <a:r>
              <a:rPr lang="en-US" sz="2000" smtClean="0">
                <a:latin typeface="+mj-lt"/>
              </a:rPr>
              <a:t>   </a:t>
            </a:r>
            <a:r>
              <a:rPr lang="vi-VN" sz="2000" smtClean="0">
                <a:latin typeface="+mj-lt"/>
              </a:rPr>
              <a:t>+ Bình </a:t>
            </a:r>
            <a:r>
              <a:rPr lang="vi-VN" sz="2000">
                <a:latin typeface="+mj-lt"/>
              </a:rPr>
              <a:t>phun thể tích </a:t>
            </a:r>
            <a:r>
              <a:rPr lang="vi-VN" sz="2000" smtClean="0">
                <a:latin typeface="+mj-lt"/>
              </a:rPr>
              <a:t>nhỏ (SVN): </a:t>
            </a:r>
            <a:r>
              <a:rPr lang="vi-VN" sz="2000">
                <a:latin typeface="+mj-lt"/>
              </a:rPr>
              <a:t>Ảnh hưởng đên sự phân bố thuốc trong thông khí cơ học vì đọng ở đường thở dưới. Lưu lượng khí liên tục từ SVN làm tăng Vt trong thông khí thể tích và tăng áp lực trong thông khí áp lực. Mặt khác còn ảnh hưởng đến sự kích hoạt của máy sẽ khó khăn hơn.</a:t>
            </a:r>
            <a:endParaRPr lang="en-US" sz="2000" smtClean="0">
              <a:latin typeface="+mj-lt"/>
            </a:endParaRPr>
          </a:p>
          <a:p>
            <a:pPr marL="0" indent="0" algn="just" eaLnBrk="1" hangingPunct="1">
              <a:spcBef>
                <a:spcPct val="0"/>
              </a:spcBef>
              <a:buNone/>
            </a:pPr>
            <a:r>
              <a:rPr lang="en-US" sz="2000">
                <a:latin typeface="+mj-lt"/>
              </a:rPr>
              <a:t> </a:t>
            </a:r>
            <a:r>
              <a:rPr lang="en-US" sz="2000" smtClean="0">
                <a:latin typeface="+mj-lt"/>
              </a:rPr>
              <a:t>   </a:t>
            </a:r>
            <a:r>
              <a:rPr lang="vi-VN" sz="2000" smtClean="0">
                <a:latin typeface="+mj-lt"/>
              </a:rPr>
              <a:t>+ Ngoài </a:t>
            </a:r>
            <a:r>
              <a:rPr lang="vi-VN" sz="2000">
                <a:latin typeface="+mj-lt"/>
              </a:rPr>
              <a:t>ra khí dung muốn đạt hiệu quả còn chịu ảnh hưởng của:</a:t>
            </a:r>
            <a:endParaRPr lang="en-US" sz="2000" smtClean="0">
              <a:latin typeface="+mj-lt"/>
            </a:endParaRPr>
          </a:p>
          <a:p>
            <a:pPr marL="0" indent="0" algn="just" eaLnBrk="1" hangingPunct="1">
              <a:spcBef>
                <a:spcPct val="0"/>
              </a:spcBef>
              <a:buNone/>
            </a:pPr>
            <a:r>
              <a:rPr lang="en-US" sz="2000">
                <a:latin typeface="+mj-lt"/>
              </a:rPr>
              <a:t> </a:t>
            </a:r>
            <a:r>
              <a:rPr lang="en-US" sz="2000" smtClean="0">
                <a:latin typeface="+mj-lt"/>
              </a:rPr>
              <a:t>  </a:t>
            </a:r>
            <a:r>
              <a:rPr lang="en-US" sz="2000">
                <a:latin typeface="+mj-lt"/>
              </a:rPr>
              <a:t> </a:t>
            </a:r>
            <a:r>
              <a:rPr lang="en-US" sz="2000" smtClean="0">
                <a:latin typeface="+mj-lt"/>
              </a:rPr>
              <a:t>   </a:t>
            </a:r>
            <a:r>
              <a:rPr lang="vi-VN" sz="2000" smtClean="0">
                <a:latin typeface="+mj-lt"/>
              </a:rPr>
              <a:t> </a:t>
            </a:r>
            <a:r>
              <a:rPr lang="en-US" sz="2000" smtClean="0">
                <a:latin typeface="+mj-lt"/>
              </a:rPr>
              <a:t>- </a:t>
            </a:r>
            <a:r>
              <a:rPr lang="vi-VN" sz="2000">
                <a:latin typeface="+mj-lt"/>
              </a:rPr>
              <a:t>Đường kính của ống nội khí quản</a:t>
            </a:r>
            <a:r>
              <a:rPr lang="vi-VN" sz="2000" smtClean="0">
                <a:latin typeface="+mj-lt"/>
              </a:rPr>
              <a:t>.</a:t>
            </a:r>
            <a:endParaRPr lang="en-US" sz="2000" smtClean="0">
              <a:latin typeface="+mj-lt"/>
            </a:endParaRPr>
          </a:p>
          <a:p>
            <a:pPr marL="0" indent="0" algn="just" eaLnBrk="1" hangingPunct="1">
              <a:spcBef>
                <a:spcPct val="0"/>
              </a:spcBef>
              <a:buNone/>
            </a:pPr>
            <a:r>
              <a:rPr lang="en-US" sz="2000" smtClean="0">
                <a:latin typeface="+mj-lt"/>
              </a:rPr>
              <a:t>   </a:t>
            </a:r>
            <a:r>
              <a:rPr lang="en-US" sz="2000">
                <a:latin typeface="+mj-lt"/>
              </a:rPr>
              <a:t> </a:t>
            </a:r>
            <a:r>
              <a:rPr lang="en-US" sz="2000" smtClean="0">
                <a:latin typeface="+mj-lt"/>
              </a:rPr>
              <a:t>    - </a:t>
            </a:r>
            <a:r>
              <a:rPr lang="vi-VN" sz="2000" smtClean="0">
                <a:latin typeface="+mj-lt"/>
              </a:rPr>
              <a:t>Sự </a:t>
            </a:r>
            <a:r>
              <a:rPr lang="vi-VN" sz="2000">
                <a:latin typeface="+mj-lt"/>
              </a:rPr>
              <a:t>ẩm của đường khí trong thông khí nhân tạo (sẽ làm ngưng đọng từ 40 đến 50% lượng thuốc bình phun vào</a:t>
            </a:r>
            <a:r>
              <a:rPr lang="vi-VN" sz="2000" smtClean="0">
                <a:latin typeface="+mj-lt"/>
              </a:rPr>
              <a:t>).</a:t>
            </a:r>
            <a:endParaRPr lang="en-US" sz="2000" smtClean="0">
              <a:latin typeface="+mj-lt"/>
            </a:endParaRPr>
          </a:p>
          <a:p>
            <a:pPr marL="0" indent="0" algn="just" eaLnBrk="1" hangingPunct="1">
              <a:spcBef>
                <a:spcPct val="0"/>
              </a:spcBef>
              <a:buNone/>
            </a:pPr>
            <a:r>
              <a:rPr lang="en-US" sz="2000" smtClean="0">
                <a:latin typeface="+mj-lt"/>
              </a:rPr>
              <a:t>   </a:t>
            </a:r>
            <a:endParaRPr lang="en-US" altLang="en-US" sz="2000" i="1">
              <a:latin typeface="+mj-lt"/>
              <a:cs typeface="Times New Roman" panose="02020603050405020304" pitchFamily="18" charset="0"/>
            </a:endParaRPr>
          </a:p>
        </p:txBody>
      </p:sp>
      <p:sp>
        <p:nvSpPr>
          <p:cNvPr id="5" name="Hộp_Văn_Bản 1"/>
          <p:cNvSpPr txBox="1">
            <a:spLocks noChangeArrowheads="1"/>
          </p:cNvSpPr>
          <p:nvPr/>
        </p:nvSpPr>
        <p:spPr bwMode="auto">
          <a:xfrm>
            <a:off x="1132764" y="594582"/>
            <a:ext cx="34528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eaLnBrk="1" hangingPunct="1">
              <a:spcBef>
                <a:spcPct val="0"/>
              </a:spcBef>
              <a:buNone/>
            </a:pPr>
            <a:r>
              <a:rPr lang="en-US" altLang="en-US" sz="2000" b="1" smtClean="0">
                <a:latin typeface="Times New Roman" panose="02020603050405020304" pitchFamily="18" charset="0"/>
                <a:cs typeface="Times New Roman" panose="02020603050405020304" pitchFamily="18" charset="0"/>
              </a:rPr>
              <a:t>III. Các bước tiến hành:</a:t>
            </a:r>
            <a:endParaRPr lang="en-US" altLang="en-US" sz="2000" b="1" i="1">
              <a:latin typeface="Times New Roman" panose="02020603050405020304" pitchFamily="18" charset="0"/>
              <a:cs typeface="Times New Roman" panose="02020603050405020304" pitchFamily="18" charset="0"/>
            </a:endParaRPr>
          </a:p>
        </p:txBody>
      </p:sp>
      <p:sp>
        <p:nvSpPr>
          <p:cNvPr id="7" name="Hộp_Văn_Bản 1"/>
          <p:cNvSpPr txBox="1">
            <a:spLocks noChangeArrowheads="1"/>
          </p:cNvSpPr>
          <p:nvPr/>
        </p:nvSpPr>
        <p:spPr bwMode="auto">
          <a:xfrm>
            <a:off x="1110013" y="2481188"/>
            <a:ext cx="747897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eaLnBrk="1" hangingPunct="1">
              <a:spcBef>
                <a:spcPct val="0"/>
              </a:spcBef>
              <a:buNone/>
            </a:pPr>
            <a:r>
              <a:rPr lang="en-US" sz="2000">
                <a:latin typeface="+mj-lt"/>
                <a:cs typeface="Times New Roman" panose="02020603050405020304" pitchFamily="18" charset="0"/>
              </a:rPr>
              <a:t> </a:t>
            </a:r>
            <a:r>
              <a:rPr lang="en-US" sz="2000" smtClean="0">
                <a:latin typeface="+mj-lt"/>
                <a:cs typeface="Times New Roman" panose="02020603050405020304" pitchFamily="18" charset="0"/>
              </a:rPr>
              <a:t>   2. </a:t>
            </a:r>
            <a:r>
              <a:rPr lang="vi-VN" sz="2000" smtClean="0">
                <a:latin typeface="+mj-lt"/>
              </a:rPr>
              <a:t>Với </a:t>
            </a:r>
            <a:r>
              <a:rPr lang="vi-VN" sz="2000">
                <a:latin typeface="+mj-lt"/>
              </a:rPr>
              <a:t>những bệnh nhân TKNT thì vệc dung khí dung phải đưa qua máy thở do đó có một số điểm cần lưu ý:</a:t>
            </a:r>
            <a:endParaRPr lang="en-US" altLang="en-US" sz="2000" i="1">
              <a:latin typeface="+mj-lt"/>
              <a:cs typeface="Times New Roman" panose="02020603050405020304" pitchFamily="18" charset="0"/>
            </a:endParaRPr>
          </a:p>
        </p:txBody>
      </p:sp>
    </p:spTree>
    <p:extLst>
      <p:ext uri="{BB962C8B-B14F-4D97-AF65-F5344CB8AC3E}">
        <p14:creationId xmlns:p14="http://schemas.microsoft.com/office/powerpoint/2010/main" val="33800612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_Văn_Bản 1"/>
          <p:cNvSpPr txBox="1">
            <a:spLocks noChangeArrowheads="1"/>
          </p:cNvSpPr>
          <p:nvPr/>
        </p:nvSpPr>
        <p:spPr bwMode="auto">
          <a:xfrm>
            <a:off x="1132765" y="1152799"/>
            <a:ext cx="747897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eaLnBrk="1" hangingPunct="1">
              <a:spcBef>
                <a:spcPct val="0"/>
              </a:spcBef>
              <a:buNone/>
            </a:pPr>
            <a:r>
              <a:rPr lang="en-US" sz="2000" smtClean="0">
                <a:latin typeface="+mj-lt"/>
                <a:cs typeface="Times New Roman" panose="02020603050405020304" pitchFamily="18" charset="0"/>
              </a:rPr>
              <a:t>     - </a:t>
            </a:r>
            <a:r>
              <a:rPr lang="vi-VN" sz="2000" smtClean="0">
                <a:latin typeface="+mj-lt"/>
              </a:rPr>
              <a:t>Bình </a:t>
            </a:r>
            <a:r>
              <a:rPr lang="vi-VN" sz="2000">
                <a:latin typeface="+mj-lt"/>
              </a:rPr>
              <a:t>hít có định liều </a:t>
            </a:r>
            <a:r>
              <a:rPr lang="vi-VN" sz="2000" smtClean="0">
                <a:latin typeface="+mj-lt"/>
              </a:rPr>
              <a:t>(MDI</a:t>
            </a:r>
            <a:r>
              <a:rPr lang="vi-VN" sz="2000">
                <a:latin typeface="+mj-lt"/>
              </a:rPr>
              <a:t>): Khắc phục được những nhược điểm của SVN song cần kéo dài điểm lắp MDI đến ống nội khí quản càng xa càng tốt. Liều lượng MDI </a:t>
            </a:r>
            <a:r>
              <a:rPr lang="vi-VN" sz="2000" smtClean="0">
                <a:latin typeface="+mj-lt"/>
              </a:rPr>
              <a:t>thấp</a:t>
            </a:r>
            <a:r>
              <a:rPr lang="en-US" sz="2000" smtClean="0">
                <a:latin typeface="+mj-lt"/>
              </a:rPr>
              <a:t>.</a:t>
            </a:r>
            <a:endParaRPr lang="en-US" altLang="en-US" sz="2000" i="1">
              <a:latin typeface="+mj-lt"/>
              <a:cs typeface="Times New Roman" panose="02020603050405020304" pitchFamily="18" charset="0"/>
            </a:endParaRPr>
          </a:p>
        </p:txBody>
      </p:sp>
      <p:sp>
        <p:nvSpPr>
          <p:cNvPr id="4" name="Hộp_Văn_Bản 1"/>
          <p:cNvSpPr txBox="1">
            <a:spLocks noChangeArrowheads="1"/>
          </p:cNvSpPr>
          <p:nvPr/>
        </p:nvSpPr>
        <p:spPr bwMode="auto">
          <a:xfrm>
            <a:off x="1101497" y="2189163"/>
            <a:ext cx="75228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eaLnBrk="1" hangingPunct="1">
              <a:spcBef>
                <a:spcPct val="0"/>
              </a:spcBef>
              <a:buNone/>
            </a:pPr>
            <a:r>
              <a:rPr lang="en-US" sz="2000" smtClean="0">
                <a:latin typeface="+mj-lt"/>
                <a:cs typeface="Times New Roman" panose="02020603050405020304" pitchFamily="18" charset="0"/>
              </a:rPr>
              <a:t>   </a:t>
            </a:r>
            <a:r>
              <a:rPr lang="en-US" sz="2000" smtClean="0">
                <a:latin typeface="+mj-lt"/>
              </a:rPr>
              <a:t>  </a:t>
            </a:r>
            <a:r>
              <a:rPr lang="vi-VN" sz="2000" smtClean="0">
                <a:latin typeface="+mj-lt"/>
              </a:rPr>
              <a:t>+ </a:t>
            </a:r>
            <a:r>
              <a:rPr lang="vi-VN" sz="2000">
                <a:latin typeface="+mj-lt"/>
              </a:rPr>
              <a:t>Các thuốc, liều lượng &amp; cách dùng</a:t>
            </a:r>
            <a:r>
              <a:rPr lang="vi-VN" sz="2000" smtClean="0">
                <a:latin typeface="+mj-lt"/>
              </a:rPr>
              <a:t>:</a:t>
            </a:r>
            <a:endParaRPr lang="en-US" sz="2000" smtClean="0">
              <a:latin typeface="+mj-lt"/>
            </a:endParaRPr>
          </a:p>
        </p:txBody>
      </p:sp>
      <p:sp>
        <p:nvSpPr>
          <p:cNvPr id="5" name="Hộp_Văn_Bản 1"/>
          <p:cNvSpPr txBox="1">
            <a:spLocks noChangeArrowheads="1"/>
          </p:cNvSpPr>
          <p:nvPr/>
        </p:nvSpPr>
        <p:spPr bwMode="auto">
          <a:xfrm>
            <a:off x="1132763" y="594582"/>
            <a:ext cx="41762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eaLnBrk="1" hangingPunct="1">
              <a:spcBef>
                <a:spcPct val="0"/>
              </a:spcBef>
              <a:buNone/>
            </a:pPr>
            <a:r>
              <a:rPr lang="en-US" altLang="en-US" sz="2000" b="1" smtClean="0">
                <a:latin typeface="Times New Roman" panose="02020603050405020304" pitchFamily="18" charset="0"/>
                <a:cs typeface="Times New Roman" panose="02020603050405020304" pitchFamily="18" charset="0"/>
              </a:rPr>
              <a:t>III. Các bước tiến hành: (tiếp theo)</a:t>
            </a:r>
            <a:endParaRPr lang="en-US" altLang="en-US" sz="2000" b="1" i="1">
              <a:latin typeface="Times New Roman" panose="02020603050405020304" pitchFamily="18" charset="0"/>
              <a:cs typeface="Times New Roman" panose="02020603050405020304" pitchFamily="18" charset="0"/>
            </a:endParaRPr>
          </a:p>
        </p:txBody>
      </p:sp>
      <p:grpSp>
        <p:nvGrpSpPr>
          <p:cNvPr id="8" name="Group 45"/>
          <p:cNvGrpSpPr>
            <a:grpSpLocks/>
          </p:cNvGrpSpPr>
          <p:nvPr/>
        </p:nvGrpSpPr>
        <p:grpSpPr bwMode="auto">
          <a:xfrm>
            <a:off x="983987" y="2784167"/>
            <a:ext cx="2225675" cy="4073154"/>
            <a:chOff x="723" y="1673"/>
            <a:chExt cx="1957" cy="1938"/>
          </a:xfrm>
        </p:grpSpPr>
        <p:sp>
          <p:nvSpPr>
            <p:cNvPr id="9" name="Rectangle 36"/>
            <p:cNvSpPr>
              <a:spLocks noChangeArrowheads="1"/>
            </p:cNvSpPr>
            <p:nvPr/>
          </p:nvSpPr>
          <p:spPr bwMode="gray">
            <a:xfrm>
              <a:off x="2367" y="1675"/>
              <a:ext cx="76" cy="1936"/>
            </a:xfrm>
            <a:prstGeom prst="rect">
              <a:avLst/>
            </a:prstGeom>
            <a:gradFill rotWithShape="1">
              <a:gsLst>
                <a:gs pos="0">
                  <a:schemeClr val="bg2"/>
                </a:gs>
                <a:gs pos="50000">
                  <a:schemeClr val="bg2">
                    <a:gamma/>
                    <a:tint val="39216"/>
                    <a:invGamma/>
                  </a:schemeClr>
                </a:gs>
                <a:gs pos="100000">
                  <a:schemeClr val="bg2"/>
                </a:gs>
              </a:gsLst>
              <a:lin ang="0" scaled="1"/>
            </a:gradFill>
            <a:ln w="9525" algn="ctr">
              <a:noFill/>
              <a:miter lim="800000"/>
              <a:headEnd/>
              <a:tailEnd/>
            </a:ln>
            <a:effectLst/>
          </p:spPr>
          <p:txBody>
            <a:bodyPr wrap="none" anchor="ctr"/>
            <a:lstStyle/>
            <a:p>
              <a:endParaRPr lang="en-US"/>
            </a:p>
          </p:txBody>
        </p:sp>
        <p:sp>
          <p:nvSpPr>
            <p:cNvPr id="10" name="Rectangle 35"/>
            <p:cNvSpPr>
              <a:spLocks noChangeArrowheads="1"/>
            </p:cNvSpPr>
            <p:nvPr/>
          </p:nvSpPr>
          <p:spPr bwMode="gray">
            <a:xfrm>
              <a:off x="940" y="1673"/>
              <a:ext cx="76" cy="1936"/>
            </a:xfrm>
            <a:prstGeom prst="rect">
              <a:avLst/>
            </a:prstGeom>
            <a:gradFill rotWithShape="1">
              <a:gsLst>
                <a:gs pos="0">
                  <a:schemeClr val="bg2"/>
                </a:gs>
                <a:gs pos="50000">
                  <a:schemeClr val="bg2">
                    <a:gamma/>
                    <a:tint val="39216"/>
                    <a:invGamma/>
                  </a:schemeClr>
                </a:gs>
                <a:gs pos="100000">
                  <a:schemeClr val="bg2"/>
                </a:gs>
              </a:gsLst>
              <a:lin ang="0" scaled="1"/>
            </a:gradFill>
            <a:ln w="9525" algn="ctr">
              <a:noFill/>
              <a:miter lim="800000"/>
              <a:headEnd/>
              <a:tailEnd/>
            </a:ln>
            <a:effectLst/>
          </p:spPr>
          <p:txBody>
            <a:bodyPr wrap="none" anchor="ctr"/>
            <a:lstStyle/>
            <a:p>
              <a:endParaRPr lang="en-US"/>
            </a:p>
          </p:txBody>
        </p:sp>
        <p:sp>
          <p:nvSpPr>
            <p:cNvPr id="11" name="AutoShape 5"/>
            <p:cNvSpPr>
              <a:spLocks noChangeArrowheads="1"/>
            </p:cNvSpPr>
            <p:nvPr/>
          </p:nvSpPr>
          <p:spPr bwMode="gray">
            <a:xfrm>
              <a:off x="723" y="1677"/>
              <a:ext cx="1957" cy="271"/>
            </a:xfrm>
            <a:prstGeom prst="roundRect">
              <a:avLst>
                <a:gd name="adj" fmla="val 7574"/>
              </a:avLst>
            </a:prstGeom>
            <a:gradFill rotWithShape="1">
              <a:gsLst>
                <a:gs pos="0">
                  <a:schemeClr val="accent2">
                    <a:gamma/>
                    <a:shade val="69804"/>
                    <a:invGamma/>
                  </a:schemeClr>
                </a:gs>
                <a:gs pos="50000">
                  <a:schemeClr val="accent2"/>
                </a:gs>
                <a:gs pos="100000">
                  <a:schemeClr val="accent2">
                    <a:gamma/>
                    <a:shade val="69804"/>
                    <a:invGamma/>
                  </a:schemeClr>
                </a:gs>
              </a:gsLst>
              <a:lin ang="5400000" scaled="1"/>
            </a:gradFill>
            <a:ln w="28575" cap="rnd">
              <a:noFill/>
              <a:prstDash val="sysDot"/>
              <a:round/>
              <a:headEnd/>
              <a:tailEnd/>
            </a:ln>
            <a:effectLst/>
          </p:spPr>
          <p:txBody>
            <a:bodyPr wrap="none" anchor="ctr"/>
            <a:lstStyle/>
            <a:p>
              <a:pPr eaLnBrk="0" hangingPunct="0">
                <a:buFont typeface="Wingdings" pitchFamily="2" charset="2"/>
                <a:buNone/>
              </a:pPr>
              <a:r>
                <a:rPr lang="en-US" b="1">
                  <a:latin typeface="+mj-lt"/>
                </a:rPr>
                <a:t>Thuốc</a:t>
              </a:r>
              <a:endParaRPr lang="en-US" b="1">
                <a:solidFill>
                  <a:srgbClr val="F8F8F8"/>
                </a:solidFill>
                <a:latin typeface="+mj-lt"/>
              </a:endParaRPr>
            </a:p>
          </p:txBody>
        </p:sp>
        <p:sp>
          <p:nvSpPr>
            <p:cNvPr id="12" name="AutoShape 6"/>
            <p:cNvSpPr>
              <a:spLocks noChangeArrowheads="1"/>
            </p:cNvSpPr>
            <p:nvPr/>
          </p:nvSpPr>
          <p:spPr bwMode="gray">
            <a:xfrm>
              <a:off x="723" y="2001"/>
              <a:ext cx="1957" cy="696"/>
            </a:xfrm>
            <a:prstGeom prst="roundRect">
              <a:avLst>
                <a:gd name="adj" fmla="val 7574"/>
              </a:avLst>
            </a:prstGeom>
            <a:gradFill rotWithShape="1">
              <a:gsLst>
                <a:gs pos="0">
                  <a:schemeClr val="accent2">
                    <a:gamma/>
                    <a:shade val="59216"/>
                    <a:invGamma/>
                  </a:schemeClr>
                </a:gs>
                <a:gs pos="50000">
                  <a:schemeClr val="accent2"/>
                </a:gs>
                <a:gs pos="100000">
                  <a:schemeClr val="accent2">
                    <a:gamma/>
                    <a:shade val="59216"/>
                    <a:invGamma/>
                  </a:schemeClr>
                </a:gs>
              </a:gsLst>
              <a:lin ang="5400000" scaled="1"/>
            </a:gradFill>
            <a:ln w="28575" cap="rnd">
              <a:noFill/>
              <a:prstDash val="sysDot"/>
              <a:round/>
              <a:headEnd/>
              <a:tailEnd/>
            </a:ln>
            <a:effectLst/>
          </p:spPr>
          <p:txBody>
            <a:bodyPr wrap="none" anchor="ctr"/>
            <a:lstStyle/>
            <a:p>
              <a:pPr eaLnBrk="0" hangingPunct="0">
                <a:buFont typeface="Wingdings" pitchFamily="2" charset="2"/>
                <a:buNone/>
              </a:pPr>
              <a:r>
                <a:rPr lang="en-US" sz="1600" b="1">
                  <a:solidFill>
                    <a:srgbClr val="F8F8F8"/>
                  </a:solidFill>
                  <a:latin typeface="+mj-lt"/>
                </a:rPr>
                <a:t> </a:t>
              </a:r>
              <a:r>
                <a:rPr lang="en-US">
                  <a:latin typeface="+mj-lt"/>
                </a:rPr>
                <a:t>Salbutamol </a:t>
              </a:r>
              <a:endParaRPr lang="en-US" smtClean="0">
                <a:latin typeface="+mj-lt"/>
              </a:endParaRPr>
            </a:p>
            <a:p>
              <a:pPr eaLnBrk="0" hangingPunct="0">
                <a:buFont typeface="Wingdings" pitchFamily="2" charset="2"/>
                <a:buNone/>
              </a:pPr>
              <a:r>
                <a:rPr lang="en-US" smtClean="0">
                  <a:latin typeface="+mj-lt"/>
                </a:rPr>
                <a:t>(</a:t>
              </a:r>
              <a:r>
                <a:rPr lang="en-US">
                  <a:latin typeface="+mj-lt"/>
                </a:rPr>
                <a:t>Khí dung)</a:t>
              </a:r>
              <a:endParaRPr lang="en-US" b="1">
                <a:solidFill>
                  <a:srgbClr val="F8F8F8"/>
                </a:solidFill>
                <a:latin typeface="+mj-lt"/>
              </a:endParaRPr>
            </a:p>
          </p:txBody>
        </p:sp>
      </p:grpSp>
      <p:grpSp>
        <p:nvGrpSpPr>
          <p:cNvPr id="16" name="Group 46"/>
          <p:cNvGrpSpPr>
            <a:grpSpLocks/>
          </p:cNvGrpSpPr>
          <p:nvPr/>
        </p:nvGrpSpPr>
        <p:grpSpPr bwMode="auto">
          <a:xfrm>
            <a:off x="3538348" y="2784167"/>
            <a:ext cx="2270125" cy="4068951"/>
            <a:chOff x="2941" y="1670"/>
            <a:chExt cx="2010" cy="1941"/>
          </a:xfrm>
        </p:grpSpPr>
        <p:sp>
          <p:nvSpPr>
            <p:cNvPr id="17" name="Rectangle 37"/>
            <p:cNvSpPr>
              <a:spLocks noChangeArrowheads="1"/>
            </p:cNvSpPr>
            <p:nvPr/>
          </p:nvSpPr>
          <p:spPr bwMode="gray">
            <a:xfrm>
              <a:off x="4661" y="1670"/>
              <a:ext cx="76" cy="1936"/>
            </a:xfrm>
            <a:prstGeom prst="rect">
              <a:avLst/>
            </a:prstGeom>
            <a:gradFill rotWithShape="1">
              <a:gsLst>
                <a:gs pos="0">
                  <a:schemeClr val="bg2"/>
                </a:gs>
                <a:gs pos="50000">
                  <a:schemeClr val="bg2">
                    <a:gamma/>
                    <a:tint val="39216"/>
                    <a:invGamma/>
                  </a:schemeClr>
                </a:gs>
                <a:gs pos="100000">
                  <a:schemeClr val="bg2"/>
                </a:gs>
              </a:gsLst>
              <a:lin ang="0" scaled="1"/>
            </a:gradFill>
            <a:ln w="9525" algn="ctr">
              <a:noFill/>
              <a:miter lim="800000"/>
              <a:headEnd/>
              <a:tailEnd/>
            </a:ln>
            <a:effectLst/>
          </p:spPr>
          <p:txBody>
            <a:bodyPr wrap="none" anchor="ctr"/>
            <a:lstStyle/>
            <a:p>
              <a:endParaRPr lang="en-US"/>
            </a:p>
          </p:txBody>
        </p:sp>
        <p:sp>
          <p:nvSpPr>
            <p:cNvPr id="18" name="Rectangle 38"/>
            <p:cNvSpPr>
              <a:spLocks noChangeArrowheads="1"/>
            </p:cNvSpPr>
            <p:nvPr/>
          </p:nvSpPr>
          <p:spPr bwMode="gray">
            <a:xfrm>
              <a:off x="3154" y="1675"/>
              <a:ext cx="76" cy="1936"/>
            </a:xfrm>
            <a:prstGeom prst="rect">
              <a:avLst/>
            </a:prstGeom>
            <a:gradFill rotWithShape="1">
              <a:gsLst>
                <a:gs pos="0">
                  <a:schemeClr val="bg2"/>
                </a:gs>
                <a:gs pos="50000">
                  <a:schemeClr val="bg2">
                    <a:gamma/>
                    <a:tint val="39216"/>
                    <a:invGamma/>
                  </a:schemeClr>
                </a:gs>
                <a:gs pos="100000">
                  <a:schemeClr val="bg2"/>
                </a:gs>
              </a:gsLst>
              <a:lin ang="0" scaled="1"/>
            </a:gradFill>
            <a:ln w="9525" algn="ctr">
              <a:noFill/>
              <a:miter lim="800000"/>
              <a:headEnd/>
              <a:tailEnd/>
            </a:ln>
            <a:effectLst/>
          </p:spPr>
          <p:txBody>
            <a:bodyPr wrap="none" anchor="ctr"/>
            <a:lstStyle/>
            <a:p>
              <a:endParaRPr lang="en-US"/>
            </a:p>
          </p:txBody>
        </p:sp>
        <p:sp>
          <p:nvSpPr>
            <p:cNvPr id="19" name="AutoShape 29"/>
            <p:cNvSpPr>
              <a:spLocks noChangeArrowheads="1"/>
            </p:cNvSpPr>
            <p:nvPr/>
          </p:nvSpPr>
          <p:spPr bwMode="gray">
            <a:xfrm>
              <a:off x="2941" y="1670"/>
              <a:ext cx="2010" cy="276"/>
            </a:xfrm>
            <a:prstGeom prst="roundRect">
              <a:avLst>
                <a:gd name="adj" fmla="val 7574"/>
              </a:avLst>
            </a:prstGeom>
            <a:gradFill rotWithShape="1">
              <a:gsLst>
                <a:gs pos="0">
                  <a:schemeClr val="accent1">
                    <a:gamma/>
                    <a:shade val="69804"/>
                    <a:invGamma/>
                  </a:schemeClr>
                </a:gs>
                <a:gs pos="50000">
                  <a:schemeClr val="accent1"/>
                </a:gs>
                <a:gs pos="100000">
                  <a:schemeClr val="accent1">
                    <a:gamma/>
                    <a:shade val="69804"/>
                    <a:invGamma/>
                  </a:schemeClr>
                </a:gs>
              </a:gsLst>
              <a:lin ang="5400000" scaled="1"/>
            </a:gradFill>
            <a:ln w="28575" cap="rnd">
              <a:noFill/>
              <a:prstDash val="sysDot"/>
              <a:round/>
              <a:headEnd/>
              <a:tailEnd/>
            </a:ln>
            <a:effectLst/>
          </p:spPr>
          <p:txBody>
            <a:bodyPr wrap="none" anchor="ctr"/>
            <a:lstStyle/>
            <a:p>
              <a:pPr eaLnBrk="0" hangingPunct="0">
                <a:buFont typeface="Wingdings" pitchFamily="2" charset="2"/>
                <a:buNone/>
              </a:pPr>
              <a:r>
                <a:rPr lang="en-US" sz="2000">
                  <a:solidFill>
                    <a:srgbClr val="F8F8F8"/>
                  </a:solidFill>
                  <a:latin typeface="+mj-lt"/>
                </a:rPr>
                <a:t> </a:t>
              </a:r>
              <a:r>
                <a:rPr lang="en-US" b="1">
                  <a:latin typeface="+mj-lt"/>
                </a:rPr>
                <a:t>Truyền/Liều</a:t>
              </a:r>
              <a:endParaRPr lang="en-US" b="1">
                <a:solidFill>
                  <a:srgbClr val="F8F8F8"/>
                </a:solidFill>
                <a:latin typeface="+mj-lt"/>
              </a:endParaRPr>
            </a:p>
          </p:txBody>
        </p:sp>
        <p:sp>
          <p:nvSpPr>
            <p:cNvPr id="20" name="AutoShape 30"/>
            <p:cNvSpPr>
              <a:spLocks noChangeArrowheads="1"/>
            </p:cNvSpPr>
            <p:nvPr/>
          </p:nvSpPr>
          <p:spPr bwMode="gray">
            <a:xfrm>
              <a:off x="2941" y="2006"/>
              <a:ext cx="2010" cy="693"/>
            </a:xfrm>
            <a:prstGeom prst="roundRect">
              <a:avLst>
                <a:gd name="adj" fmla="val 7574"/>
              </a:avLst>
            </a:prstGeom>
            <a:gradFill rotWithShape="1">
              <a:gsLst>
                <a:gs pos="0">
                  <a:schemeClr val="accent1">
                    <a:gamma/>
                    <a:shade val="59216"/>
                    <a:invGamma/>
                  </a:schemeClr>
                </a:gs>
                <a:gs pos="50000">
                  <a:schemeClr val="accent1"/>
                </a:gs>
                <a:gs pos="100000">
                  <a:schemeClr val="accent1">
                    <a:gamma/>
                    <a:shade val="59216"/>
                    <a:invGamma/>
                  </a:schemeClr>
                </a:gs>
              </a:gsLst>
              <a:lin ang="5400000" scaled="1"/>
            </a:gradFill>
            <a:ln w="28575" cap="rnd">
              <a:noFill/>
              <a:prstDash val="sysDot"/>
              <a:round/>
              <a:headEnd/>
              <a:tailEnd/>
            </a:ln>
            <a:effectLst/>
          </p:spPr>
          <p:txBody>
            <a:bodyPr wrap="none" anchor="ctr"/>
            <a:lstStyle/>
            <a:p>
              <a:pPr eaLnBrk="0" hangingPunct="0">
                <a:buFont typeface="Wingdings" pitchFamily="2" charset="2"/>
                <a:buNone/>
              </a:pPr>
              <a:r>
                <a:rPr lang="en-US" sz="2000" b="1">
                  <a:solidFill>
                    <a:srgbClr val="F8F8F8"/>
                  </a:solidFill>
                  <a:latin typeface="+mj-lt"/>
                </a:rPr>
                <a:t> </a:t>
              </a:r>
              <a:r>
                <a:rPr lang="en-US">
                  <a:latin typeface="+mj-lt"/>
                </a:rPr>
                <a:t>Khí dung liên tục </a:t>
              </a:r>
              <a:endParaRPr lang="en-US" smtClean="0">
                <a:latin typeface="+mj-lt"/>
              </a:endParaRPr>
            </a:p>
            <a:p>
              <a:pPr eaLnBrk="0" hangingPunct="0">
                <a:buFont typeface="Wingdings" pitchFamily="2" charset="2"/>
                <a:buNone/>
              </a:pPr>
              <a:r>
                <a:rPr lang="en-US" smtClean="0">
                  <a:latin typeface="+mj-lt"/>
                </a:rPr>
                <a:t>2-4 </a:t>
              </a:r>
              <a:r>
                <a:rPr lang="en-US">
                  <a:latin typeface="+mj-lt"/>
                </a:rPr>
                <a:t>giờ/lần. </a:t>
              </a:r>
              <a:r>
                <a:rPr lang="en-US" smtClean="0">
                  <a:latin typeface="+mj-lt"/>
                </a:rPr>
                <a:t>1 </a:t>
              </a:r>
              <a:r>
                <a:rPr lang="en-US">
                  <a:latin typeface="+mj-lt"/>
                </a:rPr>
                <a:t>ml </a:t>
              </a:r>
              <a:endParaRPr lang="en-US" smtClean="0">
                <a:latin typeface="+mj-lt"/>
              </a:endParaRPr>
            </a:p>
            <a:p>
              <a:pPr eaLnBrk="0" hangingPunct="0">
                <a:buFont typeface="Wingdings" pitchFamily="2" charset="2"/>
                <a:buNone/>
              </a:pPr>
              <a:r>
                <a:rPr lang="en-US" smtClean="0">
                  <a:latin typeface="+mj-lt"/>
                </a:rPr>
                <a:t>thuốc </a:t>
              </a:r>
              <a:r>
                <a:rPr lang="en-US">
                  <a:latin typeface="+mj-lt"/>
                </a:rPr>
                <a:t>pha với 1 ml </a:t>
              </a:r>
              <a:endParaRPr lang="en-US" smtClean="0">
                <a:latin typeface="+mj-lt"/>
              </a:endParaRPr>
            </a:p>
            <a:p>
              <a:pPr eaLnBrk="0" hangingPunct="0">
                <a:buFont typeface="Wingdings" pitchFamily="2" charset="2"/>
                <a:buNone/>
              </a:pPr>
              <a:r>
                <a:rPr lang="en-US" smtClean="0">
                  <a:latin typeface="+mj-lt"/>
                </a:rPr>
                <a:t>muối </a:t>
              </a:r>
              <a:r>
                <a:rPr lang="en-US">
                  <a:latin typeface="+mj-lt"/>
                </a:rPr>
                <a:t>sinh lý.</a:t>
              </a:r>
              <a:endParaRPr lang="en-US" b="1">
                <a:solidFill>
                  <a:srgbClr val="F8F8F8"/>
                </a:solidFill>
                <a:latin typeface="+mj-lt"/>
              </a:endParaRPr>
            </a:p>
          </p:txBody>
        </p:sp>
      </p:grpSp>
      <p:grpSp>
        <p:nvGrpSpPr>
          <p:cNvPr id="24" name="Group 45"/>
          <p:cNvGrpSpPr>
            <a:grpSpLocks/>
          </p:cNvGrpSpPr>
          <p:nvPr/>
        </p:nvGrpSpPr>
        <p:grpSpPr bwMode="auto">
          <a:xfrm>
            <a:off x="6144634" y="2795916"/>
            <a:ext cx="2617228" cy="4046720"/>
            <a:chOff x="702" y="1673"/>
            <a:chExt cx="1978" cy="1938"/>
          </a:xfrm>
        </p:grpSpPr>
        <p:sp>
          <p:nvSpPr>
            <p:cNvPr id="25" name="Rectangle 36"/>
            <p:cNvSpPr>
              <a:spLocks noChangeArrowheads="1"/>
            </p:cNvSpPr>
            <p:nvPr/>
          </p:nvSpPr>
          <p:spPr bwMode="gray">
            <a:xfrm>
              <a:off x="2367" y="1675"/>
              <a:ext cx="76" cy="1936"/>
            </a:xfrm>
            <a:prstGeom prst="rect">
              <a:avLst/>
            </a:prstGeom>
            <a:gradFill rotWithShape="1">
              <a:gsLst>
                <a:gs pos="0">
                  <a:schemeClr val="bg2"/>
                </a:gs>
                <a:gs pos="50000">
                  <a:schemeClr val="bg2">
                    <a:gamma/>
                    <a:tint val="39216"/>
                    <a:invGamma/>
                  </a:schemeClr>
                </a:gs>
                <a:gs pos="100000">
                  <a:schemeClr val="bg2"/>
                </a:gs>
              </a:gsLst>
              <a:lin ang="0" scaled="1"/>
            </a:gradFill>
            <a:ln w="9525" algn="ctr">
              <a:noFill/>
              <a:miter lim="800000"/>
              <a:headEnd/>
              <a:tailEnd/>
            </a:ln>
            <a:effectLst/>
          </p:spPr>
          <p:txBody>
            <a:bodyPr wrap="none" anchor="ctr"/>
            <a:lstStyle/>
            <a:p>
              <a:endParaRPr lang="en-US"/>
            </a:p>
          </p:txBody>
        </p:sp>
        <p:sp>
          <p:nvSpPr>
            <p:cNvPr id="26" name="Rectangle 35"/>
            <p:cNvSpPr>
              <a:spLocks noChangeArrowheads="1"/>
            </p:cNvSpPr>
            <p:nvPr/>
          </p:nvSpPr>
          <p:spPr bwMode="gray">
            <a:xfrm>
              <a:off x="940" y="1673"/>
              <a:ext cx="76" cy="1936"/>
            </a:xfrm>
            <a:prstGeom prst="rect">
              <a:avLst/>
            </a:prstGeom>
            <a:gradFill rotWithShape="1">
              <a:gsLst>
                <a:gs pos="0">
                  <a:schemeClr val="bg2"/>
                </a:gs>
                <a:gs pos="50000">
                  <a:schemeClr val="bg2">
                    <a:gamma/>
                    <a:tint val="39216"/>
                    <a:invGamma/>
                  </a:schemeClr>
                </a:gs>
                <a:gs pos="100000">
                  <a:schemeClr val="bg2"/>
                </a:gs>
              </a:gsLst>
              <a:lin ang="0" scaled="1"/>
            </a:gradFill>
            <a:ln w="9525" algn="ctr">
              <a:noFill/>
              <a:miter lim="800000"/>
              <a:headEnd/>
              <a:tailEnd/>
            </a:ln>
            <a:effectLst/>
          </p:spPr>
          <p:txBody>
            <a:bodyPr wrap="none" anchor="ctr"/>
            <a:lstStyle/>
            <a:p>
              <a:endParaRPr lang="en-US"/>
            </a:p>
          </p:txBody>
        </p:sp>
        <p:sp>
          <p:nvSpPr>
            <p:cNvPr id="27" name="AutoShape 5"/>
            <p:cNvSpPr>
              <a:spLocks noChangeArrowheads="1"/>
            </p:cNvSpPr>
            <p:nvPr/>
          </p:nvSpPr>
          <p:spPr bwMode="gray">
            <a:xfrm>
              <a:off x="723" y="1673"/>
              <a:ext cx="1957" cy="272"/>
            </a:xfrm>
            <a:prstGeom prst="roundRect">
              <a:avLst>
                <a:gd name="adj" fmla="val 7574"/>
              </a:avLst>
            </a:prstGeom>
            <a:gradFill rotWithShape="1">
              <a:gsLst>
                <a:gs pos="0">
                  <a:schemeClr val="accent2">
                    <a:gamma/>
                    <a:shade val="69804"/>
                    <a:invGamma/>
                  </a:schemeClr>
                </a:gs>
                <a:gs pos="50000">
                  <a:schemeClr val="accent2"/>
                </a:gs>
                <a:gs pos="100000">
                  <a:schemeClr val="accent2">
                    <a:gamma/>
                    <a:shade val="69804"/>
                    <a:invGamma/>
                  </a:schemeClr>
                </a:gs>
              </a:gsLst>
              <a:lin ang="5400000" scaled="1"/>
            </a:gradFill>
            <a:ln w="28575" cap="rnd">
              <a:noFill/>
              <a:prstDash val="sysDot"/>
              <a:round/>
              <a:headEnd/>
              <a:tailEnd/>
            </a:ln>
            <a:effectLst/>
          </p:spPr>
          <p:txBody>
            <a:bodyPr wrap="none" anchor="ctr"/>
            <a:lstStyle/>
            <a:p>
              <a:pPr eaLnBrk="0" hangingPunct="0">
                <a:buFont typeface="Wingdings" pitchFamily="2" charset="2"/>
                <a:buNone/>
              </a:pPr>
              <a:r>
                <a:rPr lang="en-US" b="1" smtClean="0">
                  <a:latin typeface="+mj-lt"/>
                </a:rPr>
                <a:t>Cách dùng</a:t>
              </a:r>
              <a:endParaRPr lang="en-US" b="1">
                <a:latin typeface="+mj-lt"/>
              </a:endParaRPr>
            </a:p>
          </p:txBody>
        </p:sp>
        <p:sp>
          <p:nvSpPr>
            <p:cNvPr id="28" name="AutoShape 6"/>
            <p:cNvSpPr>
              <a:spLocks noChangeArrowheads="1"/>
            </p:cNvSpPr>
            <p:nvPr/>
          </p:nvSpPr>
          <p:spPr bwMode="gray">
            <a:xfrm>
              <a:off x="702" y="2007"/>
              <a:ext cx="1957" cy="701"/>
            </a:xfrm>
            <a:prstGeom prst="roundRect">
              <a:avLst>
                <a:gd name="adj" fmla="val 7574"/>
              </a:avLst>
            </a:prstGeom>
            <a:gradFill rotWithShape="1">
              <a:gsLst>
                <a:gs pos="0">
                  <a:schemeClr val="accent2">
                    <a:gamma/>
                    <a:shade val="59216"/>
                    <a:invGamma/>
                  </a:schemeClr>
                </a:gs>
                <a:gs pos="50000">
                  <a:schemeClr val="accent2"/>
                </a:gs>
                <a:gs pos="100000">
                  <a:schemeClr val="accent2">
                    <a:gamma/>
                    <a:shade val="59216"/>
                    <a:invGamma/>
                  </a:schemeClr>
                </a:gs>
              </a:gsLst>
              <a:lin ang="5400000" scaled="1"/>
            </a:gradFill>
            <a:ln w="28575" cap="rnd">
              <a:noFill/>
              <a:prstDash val="sysDot"/>
              <a:round/>
              <a:headEnd/>
              <a:tailEnd/>
            </a:ln>
            <a:effectLst/>
          </p:spPr>
          <p:txBody>
            <a:bodyPr wrap="none" anchor="ctr"/>
            <a:lstStyle/>
            <a:p>
              <a:pPr eaLnBrk="0" hangingPunct="0">
                <a:buFont typeface="Wingdings" pitchFamily="2" charset="2"/>
                <a:buNone/>
              </a:pPr>
              <a:r>
                <a:rPr lang="en-US">
                  <a:latin typeface="+mj-lt"/>
                </a:rPr>
                <a:t>1. Thuốc giãn phế quản </a:t>
              </a:r>
            </a:p>
            <a:p>
              <a:pPr eaLnBrk="0" hangingPunct="0">
                <a:buFont typeface="Wingdings" pitchFamily="2" charset="2"/>
                <a:buNone/>
              </a:pPr>
              <a:r>
                <a:rPr lang="en-US">
                  <a:latin typeface="+mj-lt"/>
                </a:rPr>
                <a:t>hàng đầu trong hen phế </a:t>
              </a:r>
            </a:p>
            <a:p>
              <a:pPr eaLnBrk="0" hangingPunct="0">
                <a:buFont typeface="Wingdings" pitchFamily="2" charset="2"/>
                <a:buNone/>
              </a:pPr>
              <a:r>
                <a:rPr lang="en-US">
                  <a:latin typeface="+mj-lt"/>
                </a:rPr>
                <a:t>quản và COPD. </a:t>
              </a:r>
            </a:p>
            <a:p>
              <a:pPr eaLnBrk="0" hangingPunct="0">
                <a:buFont typeface="Wingdings" pitchFamily="2" charset="2"/>
                <a:buNone/>
              </a:pPr>
              <a:r>
                <a:rPr lang="en-US">
                  <a:latin typeface="+mj-lt"/>
                </a:rPr>
                <a:t>2. Có thể dùng để hạ </a:t>
              </a:r>
            </a:p>
            <a:p>
              <a:pPr eaLnBrk="0" hangingPunct="0">
                <a:buFont typeface="Wingdings" pitchFamily="2" charset="2"/>
                <a:buNone/>
              </a:pPr>
              <a:r>
                <a:rPr lang="en-US">
                  <a:latin typeface="+mj-lt"/>
                </a:rPr>
                <a:t>kali máu tạm thời.</a:t>
              </a:r>
              <a:endParaRPr lang="en-US" b="1">
                <a:solidFill>
                  <a:srgbClr val="F8F8F8"/>
                </a:solidFill>
                <a:latin typeface="+mj-lt"/>
              </a:endParaRPr>
            </a:p>
          </p:txBody>
        </p:sp>
      </p:grpSp>
      <p:sp>
        <p:nvSpPr>
          <p:cNvPr id="23" name="AutoShape 8"/>
          <p:cNvSpPr>
            <a:spLocks noChangeArrowheads="1"/>
          </p:cNvSpPr>
          <p:nvPr/>
        </p:nvSpPr>
        <p:spPr bwMode="gray">
          <a:xfrm>
            <a:off x="983987" y="5077093"/>
            <a:ext cx="2225675" cy="1648173"/>
          </a:xfrm>
          <a:prstGeom prst="roundRect">
            <a:avLst>
              <a:gd name="adj" fmla="val 7574"/>
            </a:avLst>
          </a:prstGeom>
          <a:gradFill rotWithShape="1">
            <a:gsLst>
              <a:gs pos="0">
                <a:schemeClr val="accent2">
                  <a:gamma/>
                  <a:shade val="59216"/>
                  <a:invGamma/>
                </a:schemeClr>
              </a:gs>
              <a:gs pos="50000">
                <a:schemeClr val="accent2"/>
              </a:gs>
              <a:gs pos="100000">
                <a:schemeClr val="accent2">
                  <a:gamma/>
                  <a:shade val="59216"/>
                  <a:invGamma/>
                </a:schemeClr>
              </a:gs>
            </a:gsLst>
            <a:lin ang="5400000" scaled="1"/>
          </a:gradFill>
          <a:ln w="28575" cap="rnd">
            <a:noFill/>
            <a:prstDash val="sysDot"/>
            <a:round/>
            <a:headEnd/>
            <a:tailEnd/>
          </a:ln>
          <a:effectLst/>
        </p:spPr>
        <p:txBody>
          <a:bodyPr wrap="none" anchor="ctr"/>
          <a:lstStyle/>
          <a:p>
            <a:pPr eaLnBrk="0" hangingPunct="0">
              <a:buFont typeface="Wingdings" pitchFamily="2" charset="2"/>
              <a:buNone/>
            </a:pPr>
            <a:r>
              <a:rPr lang="en-US">
                <a:latin typeface="+mj-lt"/>
              </a:rPr>
              <a:t>Theophylline</a:t>
            </a:r>
            <a:endParaRPr lang="en-US" b="1">
              <a:solidFill>
                <a:srgbClr val="F8F8F8"/>
              </a:solidFill>
              <a:latin typeface="+mj-lt"/>
            </a:endParaRPr>
          </a:p>
        </p:txBody>
      </p:sp>
      <p:sp>
        <p:nvSpPr>
          <p:cNvPr id="30" name="AutoShape 32"/>
          <p:cNvSpPr>
            <a:spLocks noChangeArrowheads="1"/>
          </p:cNvSpPr>
          <p:nvPr/>
        </p:nvSpPr>
        <p:spPr bwMode="gray">
          <a:xfrm>
            <a:off x="3508983" y="5073458"/>
            <a:ext cx="2270125" cy="1651808"/>
          </a:xfrm>
          <a:prstGeom prst="roundRect">
            <a:avLst>
              <a:gd name="adj" fmla="val 7574"/>
            </a:avLst>
          </a:prstGeom>
          <a:gradFill rotWithShape="1">
            <a:gsLst>
              <a:gs pos="0">
                <a:schemeClr val="accent1">
                  <a:gamma/>
                  <a:shade val="59216"/>
                  <a:invGamma/>
                </a:schemeClr>
              </a:gs>
              <a:gs pos="50000">
                <a:schemeClr val="accent1"/>
              </a:gs>
              <a:gs pos="100000">
                <a:schemeClr val="accent1">
                  <a:gamma/>
                  <a:shade val="59216"/>
                  <a:invGamma/>
                </a:schemeClr>
              </a:gs>
            </a:gsLst>
            <a:lin ang="5400000" scaled="1"/>
          </a:gradFill>
          <a:ln w="28575" cap="rnd">
            <a:noFill/>
            <a:prstDash val="sysDot"/>
            <a:round/>
            <a:headEnd/>
            <a:tailEnd/>
          </a:ln>
          <a:effectLst/>
        </p:spPr>
        <p:txBody>
          <a:bodyPr wrap="none" anchor="ctr"/>
          <a:lstStyle/>
          <a:p>
            <a:pPr eaLnBrk="0" hangingPunct="0">
              <a:buFont typeface="Wingdings" pitchFamily="2" charset="2"/>
              <a:buNone/>
            </a:pPr>
            <a:r>
              <a:rPr lang="vi-VN" sz="1600">
                <a:latin typeface="+mj-lt"/>
              </a:rPr>
              <a:t>1000 mg/100 ml G 5% </a:t>
            </a:r>
            <a:endParaRPr lang="en-US" sz="1600" smtClean="0">
              <a:latin typeface="+mj-lt"/>
            </a:endParaRPr>
          </a:p>
          <a:p>
            <a:pPr eaLnBrk="0" hangingPunct="0">
              <a:buFont typeface="Wingdings" pitchFamily="2" charset="2"/>
              <a:buNone/>
            </a:pPr>
            <a:r>
              <a:rPr lang="vi-VN" sz="1600" smtClean="0">
                <a:latin typeface="+mj-lt"/>
              </a:rPr>
              <a:t>Tấn </a:t>
            </a:r>
            <a:r>
              <a:rPr lang="vi-VN" sz="1600">
                <a:latin typeface="+mj-lt"/>
              </a:rPr>
              <a:t>công: 5-7 mg/kg, </a:t>
            </a:r>
            <a:endParaRPr lang="en-US" sz="1600" smtClean="0">
              <a:latin typeface="+mj-lt"/>
            </a:endParaRPr>
          </a:p>
          <a:p>
            <a:pPr eaLnBrk="0" hangingPunct="0">
              <a:buFont typeface="Wingdings" pitchFamily="2" charset="2"/>
              <a:buNone/>
            </a:pPr>
            <a:r>
              <a:rPr lang="vi-VN" sz="1600" smtClean="0">
                <a:latin typeface="+mj-lt"/>
              </a:rPr>
              <a:t>duy </a:t>
            </a:r>
            <a:r>
              <a:rPr lang="vi-VN" sz="1600">
                <a:latin typeface="+mj-lt"/>
              </a:rPr>
              <a:t>trì truyền tĩnh mạch </a:t>
            </a:r>
            <a:endParaRPr lang="en-US" sz="1600" smtClean="0">
              <a:latin typeface="+mj-lt"/>
            </a:endParaRPr>
          </a:p>
          <a:p>
            <a:pPr eaLnBrk="0" hangingPunct="0">
              <a:buFont typeface="Wingdings" pitchFamily="2" charset="2"/>
              <a:buNone/>
            </a:pPr>
            <a:r>
              <a:rPr lang="vi-VN" sz="1600" smtClean="0">
                <a:latin typeface="+mj-lt"/>
              </a:rPr>
              <a:t>2-4 </a:t>
            </a:r>
            <a:r>
              <a:rPr lang="vi-VN" sz="1600">
                <a:latin typeface="+mj-lt"/>
              </a:rPr>
              <a:t>ml/giờ (1 g/ngày) </a:t>
            </a:r>
            <a:endParaRPr lang="en-US" sz="1600" smtClean="0">
              <a:latin typeface="+mj-lt"/>
            </a:endParaRPr>
          </a:p>
          <a:p>
            <a:pPr eaLnBrk="0" hangingPunct="0">
              <a:buFont typeface="Wingdings" pitchFamily="2" charset="2"/>
              <a:buNone/>
            </a:pPr>
            <a:r>
              <a:rPr lang="vi-VN" sz="1600" smtClean="0">
                <a:latin typeface="+mj-lt"/>
              </a:rPr>
              <a:t>Nồng </a:t>
            </a:r>
            <a:r>
              <a:rPr lang="vi-VN" sz="1600">
                <a:latin typeface="+mj-lt"/>
              </a:rPr>
              <a:t>độ huyết tương </a:t>
            </a:r>
            <a:endParaRPr lang="en-US" sz="1600" smtClean="0">
              <a:latin typeface="+mj-lt"/>
            </a:endParaRPr>
          </a:p>
          <a:p>
            <a:pPr eaLnBrk="0" hangingPunct="0">
              <a:buFont typeface="Wingdings" pitchFamily="2" charset="2"/>
              <a:buNone/>
            </a:pPr>
            <a:r>
              <a:rPr lang="vi-VN" sz="1600" smtClean="0">
                <a:latin typeface="+mj-lt"/>
              </a:rPr>
              <a:t>55-110 </a:t>
            </a:r>
            <a:r>
              <a:rPr lang="vi-VN" sz="1600">
                <a:latin typeface="+mj-lt"/>
              </a:rPr>
              <a:t>cmg/l</a:t>
            </a:r>
            <a:r>
              <a:rPr lang="vi-VN" sz="1600" smtClean="0">
                <a:latin typeface="+mj-lt"/>
              </a:rPr>
              <a:t>.</a:t>
            </a:r>
            <a:r>
              <a:rPr lang="en-US" sz="1600" smtClean="0">
                <a:latin typeface="+mj-lt"/>
              </a:rPr>
              <a:t> </a:t>
            </a:r>
            <a:endParaRPr lang="en-US" sz="1600" b="1">
              <a:solidFill>
                <a:srgbClr val="F8F8F8"/>
              </a:solidFill>
              <a:latin typeface="+mj-lt"/>
            </a:endParaRPr>
          </a:p>
        </p:txBody>
      </p:sp>
      <p:sp>
        <p:nvSpPr>
          <p:cNvPr id="31" name="AutoShape 8"/>
          <p:cNvSpPr>
            <a:spLocks noChangeArrowheads="1"/>
          </p:cNvSpPr>
          <p:nvPr/>
        </p:nvSpPr>
        <p:spPr bwMode="gray">
          <a:xfrm>
            <a:off x="6172420" y="5101545"/>
            <a:ext cx="2589441" cy="1623721"/>
          </a:xfrm>
          <a:prstGeom prst="roundRect">
            <a:avLst>
              <a:gd name="adj" fmla="val 7574"/>
            </a:avLst>
          </a:prstGeom>
          <a:gradFill rotWithShape="1">
            <a:gsLst>
              <a:gs pos="0">
                <a:schemeClr val="accent2">
                  <a:gamma/>
                  <a:shade val="59216"/>
                  <a:invGamma/>
                </a:schemeClr>
              </a:gs>
              <a:gs pos="50000">
                <a:schemeClr val="accent2"/>
              </a:gs>
              <a:gs pos="100000">
                <a:schemeClr val="accent2">
                  <a:gamma/>
                  <a:shade val="59216"/>
                  <a:invGamma/>
                </a:schemeClr>
              </a:gs>
            </a:gsLst>
            <a:lin ang="5400000" scaled="1"/>
          </a:gradFill>
          <a:ln w="28575" cap="rnd">
            <a:noFill/>
            <a:prstDash val="sysDot"/>
            <a:round/>
            <a:headEnd/>
            <a:tailEnd/>
          </a:ln>
          <a:effectLst/>
        </p:spPr>
        <p:txBody>
          <a:bodyPr wrap="none" anchor="ctr"/>
          <a:lstStyle/>
          <a:p>
            <a:pPr eaLnBrk="0" hangingPunct="0">
              <a:buFont typeface="Wingdings" pitchFamily="2" charset="2"/>
              <a:buNone/>
            </a:pPr>
            <a:r>
              <a:rPr lang="en-US" sz="2000" b="1">
                <a:solidFill>
                  <a:srgbClr val="F8F8F8"/>
                </a:solidFill>
                <a:latin typeface="+mj-lt"/>
              </a:rPr>
              <a:t> </a:t>
            </a:r>
            <a:r>
              <a:rPr lang="en-US">
                <a:latin typeface="+mj-lt"/>
              </a:rPr>
              <a:t>1.COPD phụ thuộc </a:t>
            </a:r>
          </a:p>
          <a:p>
            <a:pPr eaLnBrk="0" hangingPunct="0">
              <a:buFont typeface="Wingdings" pitchFamily="2" charset="2"/>
              <a:buNone/>
            </a:pPr>
            <a:r>
              <a:rPr lang="en-US">
                <a:latin typeface="+mj-lt"/>
              </a:rPr>
              <a:t>corticoids </a:t>
            </a:r>
          </a:p>
          <a:p>
            <a:pPr eaLnBrk="0" hangingPunct="0">
              <a:buFont typeface="Wingdings" pitchFamily="2" charset="2"/>
              <a:buNone/>
            </a:pPr>
            <a:r>
              <a:rPr lang="en-US">
                <a:latin typeface="+mj-lt"/>
              </a:rPr>
              <a:t>2.Đợt cấp COPD.</a:t>
            </a:r>
            <a:endParaRPr lang="en-US" b="1">
              <a:solidFill>
                <a:srgbClr val="F8F8F8"/>
              </a:solidFill>
              <a:latin typeface="+mj-lt"/>
            </a:endParaRPr>
          </a:p>
        </p:txBody>
      </p:sp>
    </p:spTree>
    <p:extLst>
      <p:ext uri="{BB962C8B-B14F-4D97-AF65-F5344CB8AC3E}">
        <p14:creationId xmlns:p14="http://schemas.microsoft.com/office/powerpoint/2010/main" val="22557648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LIỆU PHÁP KHÍ DUNG TRONG HSCC&amp;quot;&quot;/&gt;&lt;property id=&quot;20307&quot; value=&quot;586&quot;/&gt;&lt;/object&gt;&lt;object type=&quot;3&quot; unique_id=&quot;10004&quot;&gt;&lt;property id=&quot;20148&quot; value=&quot;5&quot;/&gt;&lt;property id=&quot;20300&quot; value=&quot;Slide 2&quot;/&gt;&lt;property id=&quot;20307&quot; value=&quot;619&quot;/&gt;&lt;/object&gt;&lt;object type=&quot;3&quot; unique_id=&quot;10005&quot;&gt;&lt;property id=&quot;20148&quot; value=&quot;5&quot;/&gt;&lt;property id=&quot;20300&quot; value=&quot;Slide 3&quot;/&gt;&lt;property id=&quot;20307&quot; value=&quot;620&quot;/&gt;&lt;/object&gt;&lt;object type=&quot;3&quot; unique_id=&quot;10006&quot;&gt;&lt;property id=&quot;20148&quot; value=&quot;5&quot;/&gt;&lt;property id=&quot;20300&quot; value=&quot;Slide 4&quot;/&gt;&lt;property id=&quot;20307&quot; value=&quot;621&quot;/&gt;&lt;/object&gt;&lt;object type=&quot;3&quot; unique_id=&quot;10007&quot;&gt;&lt;property id=&quot;20148&quot; value=&quot;5&quot;/&gt;&lt;property id=&quot;20300&quot; value=&quot;Slide 5&quot;/&gt;&lt;property id=&quot;20307&quot; value=&quot;614&quot;/&gt;&lt;/object&gt;&lt;object type=&quot;3&quot; unique_id=&quot;10008&quot;&gt;&lt;property id=&quot;20148&quot; value=&quot;5&quot;/&gt;&lt;property id=&quot;20300&quot; value=&quot;Slide 6&quot;/&gt;&lt;property id=&quot;20307&quot; value=&quot;622&quot;/&gt;&lt;/object&gt;&lt;object type=&quot;3&quot; unique_id=&quot;10009&quot;&gt;&lt;property id=&quot;20148&quot; value=&quot;5&quot;/&gt;&lt;property id=&quot;20300&quot; value=&quot;Slide 7&quot;/&gt;&lt;property id=&quot;20307&quot; value=&quot;623&quot;/&gt;&lt;/object&gt;&lt;object type=&quot;3&quot; unique_id=&quot;10010&quot;&gt;&lt;property id=&quot;20148&quot; value=&quot;5&quot;/&gt;&lt;property id=&quot;20300&quot; value=&quot;Slide 8&quot;/&gt;&lt;property id=&quot;20307&quot; value=&quot;625&quot;/&gt;&lt;/object&gt;&lt;object type=&quot;3&quot; unique_id=&quot;10011&quot;&gt;&lt;property id=&quot;20148&quot; value=&quot;5&quot;/&gt;&lt;property id=&quot;20300&quot; value=&quot;Slide 9&quot;/&gt;&lt;property id=&quot;20307&quot; value=&quot;626&quot;/&gt;&lt;/object&gt;&lt;object type=&quot;3&quot; unique_id=&quot;10012&quot;&gt;&lt;property id=&quot;20148&quot; value=&quot;5&quot;/&gt;&lt;property id=&quot;20300&quot; value=&quot;Slide 10&quot;/&gt;&lt;property id=&quot;20307&quot; value=&quot;574&quot;/&gt;&lt;/object&gt;&lt;object type=&quot;3&quot; unique_id=&quot;10013&quot;&gt;&lt;property id=&quot;20148&quot; value=&quot;5&quot;/&gt;&lt;property id=&quot;20300&quot; value=&quot;Slide 11&quot;/&gt;&lt;property id=&quot;20307&quot; value=&quot;629&quot;/&gt;&lt;/object&gt;&lt;object type=&quot;3&quot; unique_id=&quot;10014&quot;&gt;&lt;property id=&quot;20148&quot; value=&quot;5&quot;/&gt;&lt;property id=&quot;20300&quot; value=&quot;Slide 12&quot;/&gt;&lt;property id=&quot;20307&quot; value=&quot;632&quot;/&gt;&lt;/object&gt;&lt;object type=&quot;3&quot; unique_id=&quot;10015&quot;&gt;&lt;property id=&quot;20148&quot; value=&quot;5&quot;/&gt;&lt;property id=&quot;20300&quot; value=&quot;Slide 13&quot;/&gt;&lt;property id=&quot;20307&quot; value=&quot;633&quot;/&gt;&lt;/object&gt;&lt;object type=&quot;3&quot; unique_id=&quot;10016&quot;&gt;&lt;property id=&quot;20148&quot; value=&quot;5&quot;/&gt;&lt;property id=&quot;20300&quot; value=&quot;Slide 14&quot;/&gt;&lt;property id=&quot;20307&quot; value=&quot;634&quot;/&gt;&lt;/object&gt;&lt;object type=&quot;3&quot; unique_id=&quot;10017&quot;&gt;&lt;property id=&quot;20148&quot; value=&quot;5&quot;/&gt;&lt;property id=&quot;20300&quot; value=&quot;Slide 15&quot;/&gt;&lt;property id=&quot;20307&quot; value=&quot;631&quot;/&gt;&lt;/object&gt;&lt;/object&gt;&lt;object type=&quot;8&quot; unique_id=&quot;10034&quot;&gt;&lt;/object&gt;&lt;/object&gt;&lt;/database&gt;"/>
  <p:tag name="MMPROD_NEXTUNIQUEID" val="10009"/>
  <p:tag name="SECTOMILLISECCONVERTED" val="1"/>
</p:tagLst>
</file>

<file path=ppt/theme/theme1.xml><?xml version="1.0" encoding="utf-8"?>
<a:theme xmlns:a="http://schemas.openxmlformats.org/drawingml/2006/main" name="399TGp_medical_light_ani">
  <a:themeElements>
    <a:clrScheme name="400TGp_medical_light_ani 2">
      <a:dk1>
        <a:srgbClr val="000000"/>
      </a:dk1>
      <a:lt1>
        <a:srgbClr val="99CCFF"/>
      </a:lt1>
      <a:dk2>
        <a:srgbClr val="000066"/>
      </a:dk2>
      <a:lt2>
        <a:srgbClr val="969696"/>
      </a:lt2>
      <a:accent1>
        <a:srgbClr val="96AD23"/>
      </a:accent1>
      <a:accent2>
        <a:srgbClr val="3973B9"/>
      </a:accent2>
      <a:accent3>
        <a:srgbClr val="CAE2FF"/>
      </a:accent3>
      <a:accent4>
        <a:srgbClr val="000000"/>
      </a:accent4>
      <a:accent5>
        <a:srgbClr val="C9D3AC"/>
      </a:accent5>
      <a:accent6>
        <a:srgbClr val="3368A7"/>
      </a:accent6>
      <a:hlink>
        <a:srgbClr val="B639B9"/>
      </a:hlink>
      <a:folHlink>
        <a:srgbClr val="EA9C00"/>
      </a:folHlink>
    </a:clrScheme>
    <a:fontScheme name="400TGp_medical_light_ani">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Symbol" pitchFamily="18" charset="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Symbol" pitchFamily="18" charset="2"/>
          </a:defRPr>
        </a:defPPr>
      </a:lstStyle>
    </a:lnDef>
  </a:objectDefaults>
  <a:extraClrSchemeLst>
    <a:extraClrScheme>
      <a:clrScheme name="400TGp_medical_light_ani 1">
        <a:dk1>
          <a:srgbClr val="000000"/>
        </a:dk1>
        <a:lt1>
          <a:srgbClr val="CCCCFF"/>
        </a:lt1>
        <a:dk2>
          <a:srgbClr val="000066"/>
        </a:dk2>
        <a:lt2>
          <a:srgbClr val="4D4D4D"/>
        </a:lt2>
        <a:accent1>
          <a:srgbClr val="EBBA07"/>
        </a:accent1>
        <a:accent2>
          <a:srgbClr val="1D9FEF"/>
        </a:accent2>
        <a:accent3>
          <a:srgbClr val="E2E2FF"/>
        </a:accent3>
        <a:accent4>
          <a:srgbClr val="000000"/>
        </a:accent4>
        <a:accent5>
          <a:srgbClr val="F3D9AA"/>
        </a:accent5>
        <a:accent6>
          <a:srgbClr val="1990D9"/>
        </a:accent6>
        <a:hlink>
          <a:srgbClr val="5B5BE7"/>
        </a:hlink>
        <a:folHlink>
          <a:srgbClr val="77B525"/>
        </a:folHlink>
      </a:clrScheme>
      <a:clrMap bg1="lt1" tx1="dk1" bg2="lt2" tx2="dk2" accent1="accent1" accent2="accent2" accent3="accent3" accent4="accent4" accent5="accent5" accent6="accent6" hlink="hlink" folHlink="folHlink"/>
    </a:extraClrScheme>
    <a:extraClrScheme>
      <a:clrScheme name="400TGp_medical_light_ani 2">
        <a:dk1>
          <a:srgbClr val="000000"/>
        </a:dk1>
        <a:lt1>
          <a:srgbClr val="99CCFF"/>
        </a:lt1>
        <a:dk2>
          <a:srgbClr val="000066"/>
        </a:dk2>
        <a:lt2>
          <a:srgbClr val="969696"/>
        </a:lt2>
        <a:accent1>
          <a:srgbClr val="96AD23"/>
        </a:accent1>
        <a:accent2>
          <a:srgbClr val="3973B9"/>
        </a:accent2>
        <a:accent3>
          <a:srgbClr val="CAE2FF"/>
        </a:accent3>
        <a:accent4>
          <a:srgbClr val="000000"/>
        </a:accent4>
        <a:accent5>
          <a:srgbClr val="C9D3AC"/>
        </a:accent5>
        <a:accent6>
          <a:srgbClr val="3368A7"/>
        </a:accent6>
        <a:hlink>
          <a:srgbClr val="B639B9"/>
        </a:hlink>
        <a:folHlink>
          <a:srgbClr val="EA9C00"/>
        </a:folHlink>
      </a:clrScheme>
      <a:clrMap bg1="lt1" tx1="dk1" bg2="lt2" tx2="dk2" accent1="accent1" accent2="accent2" accent3="accent3" accent4="accent4" accent5="accent5" accent6="accent6" hlink="hlink" folHlink="folHlink"/>
    </a:extraClrScheme>
    <a:extraClrScheme>
      <a:clrScheme name="400TGp_medical_light_ani 3">
        <a:dk1>
          <a:srgbClr val="000000"/>
        </a:dk1>
        <a:lt1>
          <a:srgbClr val="88DFF4"/>
        </a:lt1>
        <a:dk2>
          <a:srgbClr val="003366"/>
        </a:dk2>
        <a:lt2>
          <a:srgbClr val="C0C0C0"/>
        </a:lt2>
        <a:accent1>
          <a:srgbClr val="276AF1"/>
        </a:accent1>
        <a:accent2>
          <a:srgbClr val="19C5C5"/>
        </a:accent2>
        <a:accent3>
          <a:srgbClr val="C3ECF8"/>
        </a:accent3>
        <a:accent4>
          <a:srgbClr val="000000"/>
        </a:accent4>
        <a:accent5>
          <a:srgbClr val="ACB9F7"/>
        </a:accent5>
        <a:accent6>
          <a:srgbClr val="16B2B2"/>
        </a:accent6>
        <a:hlink>
          <a:srgbClr val="84BC1E"/>
        </a:hlink>
        <a:folHlink>
          <a:srgbClr val="E45B0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on2" id="{2369962B-701D-4A25-A6C4-8D65CBDF67FD}" vid="{2364024F-FCB5-42B3-BED8-3865A607D6E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399TGp_medical_light_ani</Template>
  <TotalTime>427</TotalTime>
  <Words>1949</Words>
  <Application>Microsoft Office PowerPoint</Application>
  <PresentationFormat>On-screen Show (4:3)</PresentationFormat>
  <Paragraphs>177</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399TGp_medical_light_ani</vt:lpstr>
      <vt:lpstr>LIỆU PHÁP KHÍ DUNG TRONG HSCC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Administrator</dc:creator>
  <cp:lastModifiedBy>DrHOC</cp:lastModifiedBy>
  <cp:revision>53</cp:revision>
  <dcterms:created xsi:type="dcterms:W3CDTF">2017-01-08T15:06:24Z</dcterms:created>
  <dcterms:modified xsi:type="dcterms:W3CDTF">2017-05-22T06:51:42Z</dcterms:modified>
</cp:coreProperties>
</file>