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9" r:id="rId4"/>
    <p:sldId id="258" r:id="rId5"/>
    <p:sldId id="275" r:id="rId6"/>
    <p:sldId id="276" r:id="rId7"/>
    <p:sldId id="277" r:id="rId8"/>
    <p:sldId id="278" r:id="rId9"/>
    <p:sldId id="257" r:id="rId10"/>
    <p:sldId id="259" r:id="rId11"/>
    <p:sldId id="263" r:id="rId12"/>
    <p:sldId id="262" r:id="rId13"/>
    <p:sldId id="261" r:id="rId14"/>
    <p:sldId id="265" r:id="rId15"/>
    <p:sldId id="264" r:id="rId16"/>
    <p:sldId id="268" r:id="rId17"/>
    <p:sldId id="271" r:id="rId18"/>
    <p:sldId id="267" r:id="rId19"/>
    <p:sldId id="269" r:id="rId20"/>
    <p:sldId id="270" r:id="rId21"/>
    <p:sldId id="266" r:id="rId22"/>
    <p:sldId id="260" r:id="rId23"/>
    <p:sldId id="280" r:id="rId24"/>
    <p:sldId id="272" r:id="rId25"/>
    <p:sldId id="273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>
        <p:scale>
          <a:sx n="76" d="100"/>
          <a:sy n="76" d="100"/>
        </p:scale>
        <p:origin x="-7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1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5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4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41F3-544A-4C19-B1C9-08F08260C5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E870E-2CF8-4995-B5BA-68F36527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98229"/>
            <a:ext cx="2971800" cy="3463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1" y="0"/>
            <a:ext cx="351951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"/>
            <a:ext cx="33528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" y="3377757"/>
            <a:ext cx="2795516" cy="3496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29718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823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019390"/>
              </p:ext>
            </p:extLst>
          </p:nvPr>
        </p:nvGraphicFramePr>
        <p:xfrm>
          <a:off x="-1" y="685801"/>
          <a:ext cx="9144000" cy="521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4667"/>
                <a:gridCol w="1100666"/>
                <a:gridCol w="1354667"/>
                <a:gridCol w="1862666"/>
                <a:gridCol w="1693334"/>
                <a:gridCol w="1778000"/>
              </a:tblGrid>
              <a:tr h="39456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virut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gen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lây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1023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HAV</a:t>
                      </a:r>
                      <a:endParaRPr lang="en-US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HAV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anti HAV</a:t>
                      </a:r>
                    </a:p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IgGanti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HAV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4758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HBV</a:t>
                      </a:r>
                      <a:endParaRPr lang="en-US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HbsAg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Hbcag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HbeAg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Anti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Hbs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Anti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Hbc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Anti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Hbe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1023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HCV</a:t>
                      </a:r>
                      <a:endParaRPr lang="en-US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HCV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Anti HCV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2890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HDV</a:t>
                      </a:r>
                      <a:endParaRPr lang="en-US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HDV Ag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Anti HDV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HBV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1023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HEV</a:t>
                      </a:r>
                      <a:endParaRPr lang="en-US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HEV Ag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Anti HEV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561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HGV</a:t>
                      </a:r>
                      <a:endParaRPr lang="en-US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HGV Ag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Anti HGV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7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3.Triệu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76739"/>
              </p:ext>
            </p:extLst>
          </p:nvPr>
        </p:nvGraphicFramePr>
        <p:xfrm>
          <a:off x="0" y="3429000"/>
          <a:ext cx="9144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Viêm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gan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Viêm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Viêm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gan</a:t>
                      </a:r>
                      <a:r>
                        <a:rPr lang="en-US" baseline="0" dirty="0" smtClean="0"/>
                        <a:t> 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Viêm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gan</a:t>
                      </a:r>
                      <a:r>
                        <a:rPr lang="en-US" baseline="0" dirty="0" smtClean="0"/>
                        <a:t> 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Viêm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gan</a:t>
                      </a:r>
                      <a:r>
                        <a:rPr lang="en-US" baseline="0" dirty="0" smtClean="0"/>
                        <a:t> 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1-6 </a:t>
                      </a:r>
                      <a:r>
                        <a:rPr lang="en-US" dirty="0" err="1" smtClean="0"/>
                        <a:t>tuần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(15-45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ngày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(30-120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1-6 </a:t>
                      </a:r>
                      <a:r>
                        <a:rPr lang="en-US" dirty="0" err="1" smtClean="0"/>
                        <a:t>tháng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(30-150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ngày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 </a:t>
                      </a:r>
                      <a:r>
                        <a:rPr lang="en-US" dirty="0" err="1" smtClean="0"/>
                        <a:t>tháng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(20-90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ngày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</a:t>
                      </a:r>
                      <a:r>
                        <a:rPr lang="en-US" dirty="0" err="1" smtClean="0"/>
                        <a:t>tháng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(20-50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ngày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4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Suvalopva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E.P.):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ho khan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1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6629400"/>
          </a:xfrm>
        </p:spPr>
        <p:txBody>
          <a:bodyPr>
            <a:no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to(90-95%),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thẫm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urobilinogen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(+).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da).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lên,ăn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transaminase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SGPT(hay ALT), bilirubin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bilirubin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photphotaza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urobilinogen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(-) sang (+).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chịu,triệu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transaminase, bilirubin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2-5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sẫm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3211" y="56483"/>
            <a:ext cx="7086600" cy="4873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0"/>
          <p:cNvGrpSpPr/>
          <p:nvPr/>
        </p:nvGrpSpPr>
        <p:grpSpPr bwMode="auto">
          <a:xfrm>
            <a:off x="56021" y="690255"/>
            <a:ext cx="2227900" cy="1794761"/>
            <a:chOff x="768" y="828"/>
            <a:chExt cx="1584" cy="1277"/>
          </a:xfrm>
          <a:solidFill>
            <a:srgbClr val="FFFF00"/>
          </a:solidFill>
        </p:grpSpPr>
        <p:sp>
          <p:nvSpPr>
            <p:cNvPr id="1048739" name="Oval 51"/>
            <p:cNvSpPr>
              <a:spLocks noChangeArrowheads="1"/>
            </p:cNvSpPr>
            <p:nvPr/>
          </p:nvSpPr>
          <p:spPr bwMode="gray">
            <a:xfrm>
              <a:off x="768" y="1281"/>
              <a:ext cx="185" cy="37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740" name="Oval 52"/>
            <p:cNvSpPr>
              <a:spLocks noChangeArrowheads="1"/>
            </p:cNvSpPr>
            <p:nvPr/>
          </p:nvSpPr>
          <p:spPr bwMode="gray">
            <a:xfrm>
              <a:off x="879" y="1280"/>
              <a:ext cx="1461" cy="37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741" name="Oval 53"/>
            <p:cNvSpPr>
              <a:spLocks noChangeArrowheads="1"/>
            </p:cNvSpPr>
            <p:nvPr/>
          </p:nvSpPr>
          <p:spPr bwMode="gray">
            <a:xfrm>
              <a:off x="891" y="1267"/>
              <a:ext cx="1461" cy="37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742" name="Oval 54"/>
            <p:cNvSpPr>
              <a:spLocks noChangeArrowheads="1"/>
            </p:cNvSpPr>
            <p:nvPr/>
          </p:nvSpPr>
          <p:spPr bwMode="gray">
            <a:xfrm>
              <a:off x="951" y="1280"/>
              <a:ext cx="1317" cy="37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743" name="Oval 55"/>
            <p:cNvSpPr>
              <a:spLocks noChangeArrowheads="1"/>
            </p:cNvSpPr>
            <p:nvPr/>
          </p:nvSpPr>
          <p:spPr bwMode="gray">
            <a:xfrm>
              <a:off x="972" y="828"/>
              <a:ext cx="1276" cy="127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744" name="Oval 56"/>
            <p:cNvSpPr>
              <a:spLocks noChangeArrowheads="1"/>
            </p:cNvSpPr>
            <p:nvPr/>
          </p:nvSpPr>
          <p:spPr bwMode="gray">
            <a:xfrm>
              <a:off x="988" y="835"/>
              <a:ext cx="1246" cy="1246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745" name="Oval 57"/>
            <p:cNvSpPr>
              <a:spLocks noChangeArrowheads="1"/>
            </p:cNvSpPr>
            <p:nvPr/>
          </p:nvSpPr>
          <p:spPr bwMode="gray">
            <a:xfrm>
              <a:off x="1002" y="847"/>
              <a:ext cx="1184" cy="116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746" name="Oval 58"/>
            <p:cNvSpPr>
              <a:spLocks noChangeArrowheads="1"/>
            </p:cNvSpPr>
            <p:nvPr/>
          </p:nvSpPr>
          <p:spPr bwMode="gray">
            <a:xfrm>
              <a:off x="1071" y="880"/>
              <a:ext cx="1053" cy="945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8747" name="Text Box 98"/>
          <p:cNvSpPr txBox="1">
            <a:spLocks noChangeArrowheads="1"/>
          </p:cNvSpPr>
          <p:nvPr/>
        </p:nvSpPr>
        <p:spPr bwMode="gray">
          <a:xfrm>
            <a:off x="325715" y="1307248"/>
            <a:ext cx="18319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48" name="AutoShape 10"/>
          <p:cNvSpPr>
            <a:spLocks noChangeArrowheads="1"/>
          </p:cNvSpPr>
          <p:nvPr/>
        </p:nvSpPr>
        <p:spPr bwMode="auto">
          <a:xfrm>
            <a:off x="762000" y="2893837"/>
            <a:ext cx="6705600" cy="24745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0642" y="1303612"/>
            <a:ext cx="4849091" cy="92551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85143" y="3668340"/>
            <a:ext cx="4064790" cy="92551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2050442" y="838485"/>
            <a:ext cx="1600200" cy="48429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066800" y="2554219"/>
            <a:ext cx="479703" cy="9906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669692" y="2352904"/>
            <a:ext cx="48837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AST/ALT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Bilirubin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albumin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33426" y="4876800"/>
            <a:ext cx="3489734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1.Xét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A.</a:t>
            </a: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2.Xét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3.Chuẩn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4.Chuẩn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D.</a:t>
            </a: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5.Chuẩn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5.Điều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.(Ở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20-30%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6-12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vitamin,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Kiêng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B. </a:t>
            </a: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Gammaglobulin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Formalin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3686174"/>
            <a:ext cx="3352799" cy="226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TRƯỜNG ĐH DUY TÂN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KHOA DƯỢC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 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133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GAN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82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-ALT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ALT ở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-HBV-DNA ≥ 105 copies/ml(20000IU/ml)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HBeAg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(+)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HBVDNA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104 copies/ml(2000IU/ml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HBeAg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(-).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57400" y="4267200"/>
            <a:ext cx="4724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1085850"/>
            <a:ext cx="2419349" cy="2419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3147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33,000đ/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295400"/>
            <a:ext cx="2343150" cy="1952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3775" y="33147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8,500đ/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2333625" cy="2333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8437" y="3314699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12,500đ/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76650"/>
            <a:ext cx="2833688" cy="2705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9861" y="6366391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 3,232 triệu đồng/lọ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52401"/>
            <a:ext cx="274320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6875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VIÊM GAN B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2133600" y="734976"/>
            <a:ext cx="762000" cy="17526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6604000" y="800101"/>
            <a:ext cx="762000" cy="1752600"/>
          </a:xfrm>
          <a:prstGeom prst="curvedLef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2487576"/>
            <a:ext cx="3733800" cy="41418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24h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2,3,6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TCMR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HBV.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anti-HBs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2487576"/>
            <a:ext cx="4241800" cy="41418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(+):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TCMR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HBV(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TCMR.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HBV-DNA ≥106 copies/ml: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tuốc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HBV-DNA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6148303" cy="5586173"/>
          </a:xfrm>
        </p:spPr>
      </p:pic>
    </p:spTree>
    <p:extLst>
      <p:ext uri="{BB962C8B-B14F-4D97-AF65-F5344CB8AC3E}">
        <p14:creationId xmlns:p14="http://schemas.microsoft.com/office/powerpoint/2010/main" val="402028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IFN+ Ribavirin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46300"/>
            <a:ext cx="3291331" cy="32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5463382" cy="5463382"/>
          </a:xfrm>
        </p:spPr>
      </p:pic>
    </p:spTree>
    <p:extLst>
      <p:ext uri="{BB962C8B-B14F-4D97-AF65-F5344CB8AC3E}">
        <p14:creationId xmlns:p14="http://schemas.microsoft.com/office/powerpoint/2010/main" val="299307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9091"/>
            <a:ext cx="83820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(HAV, HBV, HCV, HDV,…)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to,vàng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enzyme GOT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GPT(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ALT)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91000"/>
            <a:ext cx="4953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A,E,G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HAV, HEV, HGV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RNA,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phân-miệng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 + HEV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A,E,G</a:t>
            </a:r>
          </a:p>
          <a:p>
            <a:pPr>
              <a:buFontTx/>
              <a:buChar char="-"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5% ở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&gt;50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HEV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HEV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3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HBV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con.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Hepadnaviridae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DNA 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HBV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J.</a:t>
            </a:r>
          </a:p>
          <a:p>
            <a:pPr>
              <a:buFontTx/>
              <a:buChar char="-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Flaviviridae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tang.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.Phân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2348345"/>
            <a:ext cx="2209800" cy="17526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2455" y="685800"/>
            <a:ext cx="16002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1295" y="1664451"/>
            <a:ext cx="1600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HGV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4100945"/>
            <a:ext cx="1600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HCV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8332" y="1679848"/>
            <a:ext cx="1600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HBV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4100945"/>
            <a:ext cx="1600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HDV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5105400"/>
            <a:ext cx="16002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HEV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479479">
            <a:off x="5712868" y="2446870"/>
            <a:ext cx="533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8451913">
            <a:off x="3239525" y="3647435"/>
            <a:ext cx="533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3043465">
            <a:off x="3238140" y="2478982"/>
            <a:ext cx="533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4572000" y="1901581"/>
            <a:ext cx="533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846407">
            <a:off x="5693077" y="3716197"/>
            <a:ext cx="533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4572000" y="4277590"/>
            <a:ext cx="533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4&quot;/&gt;&lt;/object&gt;&lt;object type=&quot;3&quot; unique_id=&quot;10004&quot;&gt;&lt;property id=&quot;20148&quot; value=&quot;5&quot;/&gt;&lt;property id=&quot;20300&quot; value=&quot;Slide 2 - &amp;quot;TRƯỜNG ĐH DUY TÂN KHOA DƯỢC&amp;quot;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79&quot;/&gt;&lt;/object&gt;&lt;object type=&quot;3&quot; unique_id=&quot;10006&quot;&gt;&lt;property id=&quot;20148&quot; value=&quot;5&quot;/&gt;&lt;property id=&quot;20300&quot; value=&quot;Slide 4 - &amp;quot;1.Định nghĩa, nguyên nhân.&amp;quot;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75&quot;/&gt;&lt;/object&gt;&lt;object type=&quot;3&quot; unique_id=&quot;10008&quot;&gt;&lt;property id=&quot;20148&quot; value=&quot;5&quot;/&gt;&lt;property id=&quot;20300&quot; value=&quot;Slide 6&quot;/&gt;&lt;property id=&quot;20307&quot; value=&quot;276&quot;/&gt;&lt;/object&gt;&lt;object type=&quot;3&quot; unique_id=&quot;10009&quot;&gt;&lt;property id=&quot;20148&quot; value=&quot;5&quot;/&gt;&lt;property id=&quot;20300&quot; value=&quot;Slide 7 - &amp;quot;1.2 Viêm gan B&amp;quot;&quot;/&gt;&lt;property id=&quot;20307&quot; value=&quot;277&quot;/&gt;&lt;/object&gt;&lt;object type=&quot;3&quot; unique_id=&quot;10010&quot;&gt;&lt;property id=&quot;20148&quot; value=&quot;5&quot;/&gt;&lt;property id=&quot;20300&quot; value=&quot;Slide 8 - &amp;quot;1.3 Viêm gan C&amp;quot;&quot;/&gt;&lt;property id=&quot;20307&quot; value=&quot;278&quot;/&gt;&lt;/object&gt;&lt;object type=&quot;3&quot; unique_id=&quot;10011&quot;&gt;&lt;property id=&quot;20148&quot; value=&quot;5&quot;/&gt;&lt;property id=&quot;20300&quot; value=&quot;Slide 9 - &amp;quot;2.Phân loại&amp;quot;&quot;/&gt;&lt;property id=&quot;20307&quot; value=&quot;257&quot;/&gt;&lt;/object&gt;&lt;object type=&quot;3&quot; unique_id=&quot;10012&quot;&gt;&lt;property id=&quot;20148&quot; value=&quot;5&quot;/&gt;&lt;property id=&quot;20300&quot; value=&quot;Slide 10&quot;/&gt;&lt;property id=&quot;20307&quot; value=&quot;259&quot;/&gt;&lt;/object&gt;&lt;object type=&quot;3&quot; unique_id=&quot;10013&quot;&gt;&lt;property id=&quot;20148&quot; value=&quot;5&quot;/&gt;&lt;property id=&quot;20300&quot; value=&quot;Slide 11 - &amp;quot;3.Triệu chứng &amp;quot;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62&quot;/&gt;&lt;/object&gt;&lt;object type=&quot;3&quot; unique_id=&quot;10015&quot;&gt;&lt;property id=&quot;20148&quot; value=&quot;5&quot;/&gt;&lt;property id=&quot;20300&quot; value=&quot;Slide 13&quot;/&gt;&lt;property id=&quot;20307&quot; value=&quot;261&quot;/&gt;&lt;/object&gt;&lt;object type=&quot;3&quot; unique_id=&quot;10016&quot;&gt;&lt;property id=&quot;20148&quot; value=&quot;5&quot;/&gt;&lt;property id=&quot;20300&quot; value=&quot;Slide 14 - &amp;quot;c) Thời kì toàn phát( vàng da).&amp;quot;&quot;/&gt;&lt;property id=&quot;20307&quot; value=&quot;265&quot;/&gt;&lt;/object&gt;&lt;object type=&quot;3&quot; unique_id=&quot;10017&quot;&gt;&lt;property id=&quot;20148&quot; value=&quot;5&quot;/&gt;&lt;property id=&quot;20300&quot; value=&quot;Slide 15 - &amp;quot;d) Thời kì hồi phục&amp;quot;&quot;/&gt;&lt;property id=&quot;20307&quot; value=&quot;264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object type=&quot;3&quot; unique_id=&quot;10019&quot;&gt;&lt;property id=&quot;20148&quot; value=&quot;5&quot;/&gt;&lt;property id=&quot;20300&quot; value=&quot;Slide 17 - &amp;quot;4. Xét nghiệm&amp;quot;&quot;/&gt;&lt;property id=&quot;20307&quot; value=&quot;271&quot;/&gt;&lt;/object&gt;&lt;object type=&quot;3&quot; unique_id=&quot;10020&quot;&gt;&lt;property id=&quot;20148&quot; value=&quot;5&quot;/&gt;&lt;property id=&quot;20300&quot; value=&quot;Slide 18 - &amp;quot;5.Điều trị và dự phòng.&amp;quot;&quot;/&gt;&lt;property id=&quot;20307&quot; value=&quot;267&quot;/&gt;&lt;/object&gt;&lt;object type=&quot;3&quot; unique_id=&quot;10021&quot;&gt;&lt;property id=&quot;20148&quot; value=&quot;5&quot;/&gt;&lt;property id=&quot;20300&quot; value=&quot;Slide 19&quot;/&gt;&lt;property id=&quot;20307&quot; value=&quot;269&quot;/&gt;&lt;/object&gt;&lt;object type=&quot;3&quot; unique_id=&quot;10022&quot;&gt;&lt;property id=&quot;20148&quot; value=&quot;5&quot;/&gt;&lt;property id=&quot;20300&quot; value=&quot;Slide 20&quot;/&gt;&lt;property id=&quot;20307&quot; value=&quot;270&quot;/&gt;&lt;/object&gt;&lt;object type=&quot;3&quot; unique_id=&quot;10023&quot;&gt;&lt;property id=&quot;20148&quot; value=&quot;5&quot;/&gt;&lt;property id=&quot;20300&quot; value=&quot;Slide 21 - &amp;quot;b)Viêm gan B &amp;quot;&quot;/&gt;&lt;property id=&quot;20307&quot; value=&quot;266&quot;/&gt;&lt;/object&gt;&lt;object type=&quot;3&quot; unique_id=&quot;10024&quot;&gt;&lt;property id=&quot;20148&quot; value=&quot;5&quot;/&gt;&lt;property id=&quot;20300&quot; value=&quot;Slide 22&quot;/&gt;&lt;property id=&quot;20307&quot; value=&quot;260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 - &amp;quot;c)Viêm gan C&amp;quot;&quot;/&gt;&lt;property id=&quot;20307&quot; value=&quot;272&quot;/&gt;&lt;/object&gt;&lt;object type=&quot;3&quot; unique_id=&quot;10027&quot;&gt;&lt;property id=&quot;20148&quot; value=&quot;5&quot;/&gt;&lt;property id=&quot;20300&quot; value=&quot;Slide 25&quot;/&gt;&lt;property id=&quot;20307&quot; value=&quot;273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1833</Words>
  <Application>Microsoft Office PowerPoint</Application>
  <PresentationFormat>On-screen Show (4:3)</PresentationFormat>
  <Paragraphs>186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TRƯỜNG ĐH DUY TÂN KHOA DƯỢC</vt:lpstr>
      <vt:lpstr>PowerPoint Presentation</vt:lpstr>
      <vt:lpstr>1.Định nghĩa, nguyên nhân.</vt:lpstr>
      <vt:lpstr>PowerPoint Presentation</vt:lpstr>
      <vt:lpstr>PowerPoint Presentation</vt:lpstr>
      <vt:lpstr>1.2 Viêm gan B</vt:lpstr>
      <vt:lpstr>1.3 Viêm gan C</vt:lpstr>
      <vt:lpstr>2.Phân loại</vt:lpstr>
      <vt:lpstr>PowerPoint Presentation</vt:lpstr>
      <vt:lpstr>3.Triệu chứng </vt:lpstr>
      <vt:lpstr>PowerPoint Presentation</vt:lpstr>
      <vt:lpstr>PowerPoint Presentation</vt:lpstr>
      <vt:lpstr>c) Thời kì toàn phát( vàng da).</vt:lpstr>
      <vt:lpstr>d) Thời kì hồi phục</vt:lpstr>
      <vt:lpstr>PowerPoint Presentation</vt:lpstr>
      <vt:lpstr>4. Xét nghiệm</vt:lpstr>
      <vt:lpstr>5.Điều trị và dự phòng.</vt:lpstr>
      <vt:lpstr>PowerPoint Presentation</vt:lpstr>
      <vt:lpstr>PowerPoint Presentation</vt:lpstr>
      <vt:lpstr>b)Viêm gan B </vt:lpstr>
      <vt:lpstr>PowerPoint Presentation</vt:lpstr>
      <vt:lpstr>PowerPoint Presentation</vt:lpstr>
      <vt:lpstr>c)Viêm gan 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ĐH DUY TÂN KHOA DƯỢC</dc:title>
  <dc:creator>Sony</dc:creator>
  <cp:lastModifiedBy>AutoBVT</cp:lastModifiedBy>
  <cp:revision>47</cp:revision>
  <dcterms:created xsi:type="dcterms:W3CDTF">2018-04-28T14:11:58Z</dcterms:created>
  <dcterms:modified xsi:type="dcterms:W3CDTF">2018-05-18T09:36:35Z</dcterms:modified>
</cp:coreProperties>
</file>