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2"/>
  </p:notesMasterIdLst>
  <p:sldIdLst>
    <p:sldId id="257" r:id="rId7"/>
    <p:sldId id="258" r:id="rId8"/>
    <p:sldId id="261" r:id="rId9"/>
    <p:sldId id="259" r:id="rId10"/>
    <p:sldId id="260" r:id="rId11"/>
    <p:sldId id="262" r:id="rId12"/>
    <p:sldId id="263" r:id="rId13"/>
    <p:sldId id="264" r:id="rId14"/>
    <p:sldId id="265" r:id="rId15"/>
    <p:sldId id="266" r:id="rId16"/>
    <p:sldId id="267" r:id="rId17"/>
    <p:sldId id="268" r:id="rId18"/>
    <p:sldId id="269"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98E14-1ECA-4929-8A49-5106ABEC40DB}" type="datetimeFigureOut">
              <a:rPr lang="en-US" smtClean="0"/>
              <a:t>02/26/17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7365F-6993-4898-B915-03B7E97EE03C}" type="slidenum">
              <a:rPr lang="en-US" smtClean="0"/>
              <a:t>‹#›</a:t>
            </a:fld>
            <a:endParaRPr lang="en-US"/>
          </a:p>
        </p:txBody>
      </p:sp>
    </p:spTree>
    <p:extLst>
      <p:ext uri="{BB962C8B-B14F-4D97-AF65-F5344CB8AC3E}">
        <p14:creationId xmlns:p14="http://schemas.microsoft.com/office/powerpoint/2010/main" val="340737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0BA16-C5E5-48EE-9594-F28A3069CC2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2817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0BA16-C5E5-48EE-9594-F28A3069CC2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9535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83555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5647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0757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54066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3396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943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4749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90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6039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6102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9820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64882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7098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16608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26134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001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27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54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43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87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144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33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75617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5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156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948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491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009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053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88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056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193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8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411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826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09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790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011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264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162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153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262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134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41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39998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443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2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742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282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6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229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320099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05136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125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5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83592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41004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328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31298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91543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78054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720980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4990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4011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1022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1591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64932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9209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68AE-073B-4165-A410-D602940E64D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389FF-92B3-480C-83AC-4E831E273D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51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7E46B-C706-4695-851D-6615A0993E3B}"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EFC06-9074-4284-B069-23CEBD498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2186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1A2B5-10E9-433D-BD38-2170CA547AF5}" type="datetimeFigureOut">
              <a:rPr lang="en-US" smtClean="0">
                <a:solidFill>
                  <a:prstClr val="black">
                    <a:tint val="75000"/>
                  </a:prstClr>
                </a:solidFill>
              </a:rPr>
              <a:pPr/>
              <a:t>02/26/17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8A782-D9CC-441F-8162-7D4FD1E7CE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669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5F2C0D8-2B00-41C8-84EB-4E612B96C3A3}" type="datetimeFigureOut">
              <a:rPr lang="en-US" smtClean="0">
                <a:solidFill>
                  <a:prstClr val="black">
                    <a:lumMod val="65000"/>
                    <a:lumOff val="35000"/>
                  </a:prstClr>
                </a:solidFill>
              </a:rPr>
              <a:pPr/>
              <a:t>02/26/17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55680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841920"/>
            <a:ext cx="2819399" cy="6016080"/>
          </a:xfrm>
          <a:prstGeom prst="rect">
            <a:avLst/>
          </a:prstGeom>
          <a:ln>
            <a:noFill/>
          </a:ln>
          <a:effectLst>
            <a:softEdge rad="112500"/>
          </a:effectLst>
        </p:spPr>
      </p:pic>
      <p:sp>
        <p:nvSpPr>
          <p:cNvPr id="2" name="Title 1"/>
          <p:cNvSpPr>
            <a:spLocks noGrp="1"/>
          </p:cNvSpPr>
          <p:nvPr>
            <p:ph type="ctrTitle"/>
          </p:nvPr>
        </p:nvSpPr>
        <p:spPr>
          <a:xfrm>
            <a:off x="-685800" y="1371600"/>
            <a:ext cx="7924800" cy="2286000"/>
          </a:xfrm>
        </p:spPr>
        <p:txBody>
          <a:bodyPr/>
          <a:lstStyle/>
          <a:p>
            <a:r>
              <a:rPr lang="en-US" sz="6600" b="1" dirty="0" err="1" smtClean="0">
                <a:solidFill>
                  <a:srgbClr val="FF0000"/>
                </a:solidFill>
                <a:latin typeface="Times New Roman" panose="02020603050405020304" pitchFamily="18" charset="0"/>
                <a:cs typeface="Times New Roman" panose="02020603050405020304" pitchFamily="18" charset="0"/>
              </a:rPr>
              <a:t>NHIỄM</a:t>
            </a:r>
            <a:r>
              <a:rPr lang="en-US" sz="6600" b="1" smtClean="0">
                <a:solidFill>
                  <a:srgbClr val="FF0000"/>
                </a:solidFill>
                <a:latin typeface="Times New Roman" panose="02020603050405020304" pitchFamily="18" charset="0"/>
                <a:cs typeface="Times New Roman" panose="02020603050405020304" pitchFamily="18" charset="0"/>
              </a:rPr>
              <a:t> TRÙNG TIẾT NIỆU</a:t>
            </a:r>
            <a:endParaRPr lang="en-US" sz="6600" b="1">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 y="3886200"/>
            <a:ext cx="7086600" cy="2667000"/>
          </a:xfrm>
        </p:spPr>
        <p:txBody>
          <a:bodyPr>
            <a:noAutofit/>
          </a:bodyPr>
          <a:lstStyle/>
          <a:p>
            <a:pPr marL="342900" indent="-342900"/>
            <a:r>
              <a:rPr lang="en-US">
                <a:solidFill>
                  <a:schemeClr val="tx1"/>
                </a:solidFill>
                <a:latin typeface="Times New Roman" pitchFamily="18" charset="0"/>
                <a:cs typeface="Times New Roman" pitchFamily="18" charset="0"/>
              </a:rPr>
              <a:t>Giảng viên hướng dẫn: ThS. BS. Nguyễn Phúc </a:t>
            </a:r>
            <a:r>
              <a:rPr lang="en-US" smtClean="0">
                <a:solidFill>
                  <a:schemeClr val="tx1"/>
                </a:solidFill>
                <a:latin typeface="Times New Roman" pitchFamily="18" charset="0"/>
                <a:cs typeface="Times New Roman" pitchFamily="18" charset="0"/>
              </a:rPr>
              <a:t>Học</a:t>
            </a:r>
          </a:p>
          <a:p>
            <a:pPr marL="342900" indent="-342900"/>
            <a:endParaRPr lang="en-US">
              <a:solidFill>
                <a:schemeClr val="tx1"/>
              </a:solidFill>
              <a:latin typeface="Times New Roman" pitchFamily="18" charset="0"/>
              <a:cs typeface="Times New Roman" pitchFamily="18" charset="0"/>
            </a:endParaRPr>
          </a:p>
          <a:p>
            <a:pPr algn="l"/>
            <a:r>
              <a:rPr lang="en-US" b="1" u="sng" smtClean="0">
                <a:solidFill>
                  <a:schemeClr val="tx1"/>
                </a:solidFill>
                <a:latin typeface="Times New Roman" panose="02020603050405020304" pitchFamily="18" charset="0"/>
                <a:cs typeface="Times New Roman" panose="02020603050405020304" pitchFamily="18" charset="0"/>
              </a:rPr>
              <a:t>Nhóm 10 - Lớp PTH 350 H: </a:t>
            </a:r>
          </a:p>
          <a:p>
            <a:pPr algn="l"/>
            <a:r>
              <a:rPr lang="en-US" smtClean="0">
                <a:solidFill>
                  <a:schemeClr val="tx1"/>
                </a:solidFill>
                <a:latin typeface="Times New Roman" panose="02020603050405020304" pitchFamily="18" charset="0"/>
                <a:cs typeface="Times New Roman" panose="02020603050405020304" pitchFamily="18" charset="0"/>
              </a:rPr>
              <a:t>Đỗ Thái Uyên Thao        Nguyễn Thị Cẩm Hà</a:t>
            </a:r>
          </a:p>
          <a:p>
            <a:pPr algn="l"/>
            <a:r>
              <a:rPr lang="en-US" smtClean="0">
                <a:solidFill>
                  <a:schemeClr val="tx1"/>
                </a:solidFill>
                <a:latin typeface="Times New Roman" panose="02020603050405020304" pitchFamily="18" charset="0"/>
                <a:cs typeface="Times New Roman" panose="02020603050405020304" pitchFamily="18" charset="0"/>
              </a:rPr>
              <a:t>Nguyễn Thị Linh Thu     Bùi Mỹ Duyên</a:t>
            </a:r>
          </a:p>
          <a:p>
            <a:pPr algn="l"/>
            <a:r>
              <a:rPr lang="en-US" smtClean="0">
                <a:solidFill>
                  <a:schemeClr val="tx1"/>
                </a:solidFill>
                <a:latin typeface="Times New Roman" panose="02020603050405020304" pitchFamily="18" charset="0"/>
                <a:cs typeface="Times New Roman" panose="02020603050405020304" pitchFamily="18" charset="0"/>
              </a:rPr>
              <a:t>Nguyễn Xuân Hiệp</a:t>
            </a:r>
            <a:endParaRPr lang="en-US">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27563" y="152400"/>
            <a:ext cx="4572000" cy="769441"/>
          </a:xfrm>
          <a:prstGeom prst="rect">
            <a:avLst/>
          </a:prstGeom>
        </p:spPr>
        <p:txBody>
          <a:bodyPr>
            <a:spAutoFit/>
          </a:bodyPr>
          <a:lstStyle/>
          <a:p>
            <a:pPr algn="ctr"/>
            <a:r>
              <a:rPr lang="en-US" sz="2400" b="1">
                <a:solidFill>
                  <a:srgbClr val="FF0000"/>
                </a:solidFill>
                <a:latin typeface="Times New Roman" panose="02020603050405020304" pitchFamily="18" charset="0"/>
                <a:cs typeface="Times New Roman" pitchFamily="18" charset="0"/>
              </a:rPr>
              <a:t>TRƯỜNG ĐẠI HỌC DUY TÂN </a:t>
            </a:r>
            <a:r>
              <a:rPr lang="en-US" sz="2000" b="1">
                <a:solidFill>
                  <a:srgbClr val="FF0000"/>
                </a:solidFill>
                <a:latin typeface="Times New Roman" pitchFamily="18" charset="0"/>
                <a:cs typeface="Times New Roman" pitchFamily="18" charset="0"/>
              </a:rPr>
              <a:t/>
            </a:r>
            <a:br>
              <a:rPr lang="en-US" sz="2000" b="1">
                <a:solidFill>
                  <a:srgbClr val="FF0000"/>
                </a:solidFill>
                <a:latin typeface="Times New Roman" pitchFamily="18" charset="0"/>
                <a:cs typeface="Times New Roman" pitchFamily="18" charset="0"/>
              </a:rPr>
            </a:br>
            <a:r>
              <a:rPr lang="en-US" sz="2000" b="1">
                <a:solidFill>
                  <a:srgbClr val="FF0000"/>
                </a:solidFill>
                <a:latin typeface="Times New Roman" pitchFamily="18" charset="0"/>
                <a:cs typeface="Times New Roman" pitchFamily="18" charset="0"/>
              </a:rPr>
              <a:t>Khoa Dược</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45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3581400" cy="762000"/>
          </a:xfrm>
        </p:spPr>
        <p:txBody>
          <a:bodyPr>
            <a:normAutofit/>
          </a:bodyPr>
          <a:lstStyle/>
          <a:p>
            <a:pPr algn="l"/>
            <a:r>
              <a:rPr lang="en-US" sz="3200" b="1" smtClean="0">
                <a:solidFill>
                  <a:schemeClr val="tx2"/>
                </a:solidFill>
                <a:latin typeface="Times New Roman" pitchFamily="18" charset="0"/>
                <a:cs typeface="Times New Roman" pitchFamily="18" charset="0"/>
              </a:rPr>
              <a:t>Cận lâm sàng</a:t>
            </a:r>
            <a:endParaRPr lang="en-US" sz="3200" b="1">
              <a:solidFill>
                <a:schemeClr val="tx2"/>
              </a:solidFill>
              <a:latin typeface="Times New Roman" pitchFamily="18" charset="0"/>
              <a:cs typeface="Times New Roman" pitchFamily="18" charset="0"/>
            </a:endParaRPr>
          </a:p>
        </p:txBody>
      </p:sp>
      <p:sp>
        <p:nvSpPr>
          <p:cNvPr id="3" name="TextBox 2"/>
          <p:cNvSpPr txBox="1"/>
          <p:nvPr/>
        </p:nvSpPr>
        <p:spPr>
          <a:xfrm>
            <a:off x="76200" y="1419285"/>
            <a:ext cx="4038600" cy="4524315"/>
          </a:xfrm>
          <a:prstGeom prst="rect">
            <a:avLst/>
          </a:prstGeom>
          <a:noFill/>
        </p:spPr>
        <p:txBody>
          <a:bodyPr wrap="square" rtlCol="0">
            <a:spAutoFit/>
          </a:bodyPr>
          <a:lstStyle/>
          <a:p>
            <a:r>
              <a:rPr lang="vi-VN" sz="2400" smtClean="0">
                <a:solidFill>
                  <a:prstClr val="black"/>
                </a:solidFill>
                <a:latin typeface="+mj-lt"/>
              </a:rPr>
              <a:t>Các xét nghiệm </a:t>
            </a:r>
            <a:r>
              <a:rPr lang="en-US" sz="2400" smtClean="0">
                <a:solidFill>
                  <a:prstClr val="black"/>
                </a:solidFill>
                <a:latin typeface="+mj-lt"/>
              </a:rPr>
              <a:t>:</a:t>
            </a:r>
          </a:p>
          <a:p>
            <a:r>
              <a:rPr lang="en-US" sz="2400" smtClean="0">
                <a:solidFill>
                  <a:prstClr val="black"/>
                </a:solidFill>
                <a:latin typeface="+mj-lt"/>
              </a:rPr>
              <a:t>-</a:t>
            </a:r>
            <a:r>
              <a:rPr lang="en-US" sz="2400" smtClean="0">
                <a:solidFill>
                  <a:prstClr val="black"/>
                </a:solidFill>
                <a:latin typeface="Times New Roman" panose="02020603050405020304" pitchFamily="18" charset="0"/>
                <a:cs typeface="Times New Roman" panose="02020603050405020304" pitchFamily="18" charset="0"/>
              </a:rPr>
              <a:t> P</a:t>
            </a:r>
            <a:r>
              <a:rPr lang="vi-VN" sz="2400" smtClean="0">
                <a:solidFill>
                  <a:prstClr val="black"/>
                </a:solidFill>
                <a:latin typeface="Times New Roman" panose="02020603050405020304" pitchFamily="18" charset="0"/>
                <a:cs typeface="Times New Roman" panose="02020603050405020304" pitchFamily="18" charset="0"/>
              </a:rPr>
              <a:t>hân </a:t>
            </a:r>
            <a:r>
              <a:rPr lang="vi-VN" sz="2400" smtClean="0">
                <a:solidFill>
                  <a:prstClr val="black"/>
                </a:solidFill>
                <a:latin typeface="+mj-lt"/>
              </a:rPr>
              <a:t>tích nước tiểu: hóa sinh, tế bào </a:t>
            </a:r>
            <a:endParaRPr lang="en-US" sz="2400" smtClean="0">
              <a:solidFill>
                <a:prstClr val="black"/>
              </a:solidFill>
              <a:latin typeface="+mj-lt"/>
            </a:endParaRPr>
          </a:p>
          <a:p>
            <a:r>
              <a:rPr lang="en-US" sz="2400" smtClean="0">
                <a:solidFill>
                  <a:prstClr val="black"/>
                </a:solidFill>
                <a:latin typeface="+mj-lt"/>
              </a:rPr>
              <a:t>- </a:t>
            </a:r>
            <a:r>
              <a:rPr lang="vi-VN" sz="2400" smtClean="0">
                <a:solidFill>
                  <a:prstClr val="black"/>
                </a:solidFill>
                <a:latin typeface="+mj-lt"/>
              </a:rPr>
              <a:t>Cấy nước tiểu </a:t>
            </a:r>
            <a:endParaRPr lang="en-US" sz="2400" smtClean="0">
              <a:solidFill>
                <a:prstClr val="black"/>
              </a:solidFill>
              <a:latin typeface="+mj-lt"/>
            </a:endParaRPr>
          </a:p>
          <a:p>
            <a:r>
              <a:rPr lang="en-US" sz="2400" smtClean="0">
                <a:solidFill>
                  <a:prstClr val="black"/>
                </a:solidFill>
                <a:latin typeface="+mj-lt"/>
              </a:rPr>
              <a:t>- </a:t>
            </a:r>
            <a:r>
              <a:rPr lang="vi-VN" sz="2400" smtClean="0">
                <a:solidFill>
                  <a:prstClr val="black"/>
                </a:solidFill>
                <a:latin typeface="+mj-lt"/>
              </a:rPr>
              <a:t>Cấy máu </a:t>
            </a:r>
            <a:endParaRPr lang="en-US" sz="2400" smtClean="0">
              <a:solidFill>
                <a:prstClr val="black"/>
              </a:solidFill>
              <a:latin typeface="+mj-lt"/>
            </a:endParaRPr>
          </a:p>
          <a:p>
            <a:r>
              <a:rPr lang="en-US" sz="2400" smtClean="0">
                <a:solidFill>
                  <a:prstClr val="black"/>
                </a:solidFill>
                <a:latin typeface="+mj-lt"/>
              </a:rPr>
              <a:t>- </a:t>
            </a:r>
            <a:r>
              <a:rPr lang="vi-VN" sz="2400" smtClean="0">
                <a:solidFill>
                  <a:prstClr val="black"/>
                </a:solidFill>
                <a:latin typeface="+mj-lt"/>
              </a:rPr>
              <a:t>Chẩn đoán hình ảnh: siêu âm hoặc chụp X quang để phát hiện các dị tật bẩm sinh của đường tiết niệu... </a:t>
            </a:r>
            <a:endParaRPr lang="en-US" sz="2400" smtClean="0">
              <a:solidFill>
                <a:prstClr val="black"/>
              </a:solidFill>
              <a:latin typeface="+mj-lt"/>
            </a:endParaRPr>
          </a:p>
          <a:p>
            <a:r>
              <a:rPr lang="en-US" sz="2400" smtClean="0">
                <a:solidFill>
                  <a:prstClr val="black"/>
                </a:solidFill>
                <a:latin typeface="+mj-lt"/>
              </a:rPr>
              <a:t>- </a:t>
            </a:r>
            <a:r>
              <a:rPr lang="en-US" sz="2400">
                <a:solidFill>
                  <a:prstClr val="black"/>
                </a:solidFill>
                <a:latin typeface="Times New Roman" panose="02020603050405020304" pitchFamily="18" charset="0"/>
                <a:cs typeface="Times New Roman" panose="02020603050405020304" pitchFamily="18" charset="0"/>
              </a:rPr>
              <a:t>S</a:t>
            </a:r>
            <a:r>
              <a:rPr lang="vi-VN" sz="2400" smtClean="0">
                <a:solidFill>
                  <a:prstClr val="black"/>
                </a:solidFill>
                <a:latin typeface="Times New Roman" panose="02020603050405020304" pitchFamily="18" charset="0"/>
                <a:cs typeface="Times New Roman" panose="02020603050405020304" pitchFamily="18" charset="0"/>
              </a:rPr>
              <a:t>iêu </a:t>
            </a:r>
            <a:r>
              <a:rPr lang="vi-VN" sz="2400" smtClean="0">
                <a:solidFill>
                  <a:prstClr val="black"/>
                </a:solidFill>
                <a:latin typeface="+mj-lt"/>
              </a:rPr>
              <a:t>âm thận và đường tiểu cũng như chụp X quang có thuốc cản quang khi trẻ đi tiểu </a:t>
            </a:r>
            <a:endParaRPr lang="en-US" sz="2400" smtClean="0">
              <a:solidFill>
                <a:prstClr val="black"/>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6926"/>
            <a:ext cx="5105400" cy="5098473"/>
          </a:xfrm>
          <a:prstGeom prst="rect">
            <a:avLst/>
          </a:prstGeom>
        </p:spPr>
      </p:pic>
      <p:sp>
        <p:nvSpPr>
          <p:cNvPr id="5" name="TextBox 4"/>
          <p:cNvSpPr txBox="1"/>
          <p:nvPr/>
        </p:nvSpPr>
        <p:spPr>
          <a:xfrm>
            <a:off x="4353790" y="5257800"/>
            <a:ext cx="4637810" cy="1323439"/>
          </a:xfrm>
          <a:prstGeom prst="rect">
            <a:avLst/>
          </a:prstGeom>
          <a:noFill/>
        </p:spPr>
        <p:txBody>
          <a:bodyPr wrap="square" rtlCol="0">
            <a:spAutoFit/>
          </a:bodyPr>
          <a:lstStyle/>
          <a:p>
            <a:r>
              <a:rPr lang="vi-VN" sz="2000" smtClean="0">
                <a:solidFill>
                  <a:prstClr val="black"/>
                </a:solidFill>
                <a:latin typeface="+mj-lt"/>
              </a:rPr>
              <a:t>Thuốc cản quang được tiêm vào đường tĩnh mạch sẽ đến thận, thận lọc và bài tiết giúp thuốc ngấm vào toàn bộ hệ tiết niệu theo thời gian và được ghi hình lại trên X quang</a:t>
            </a:r>
            <a:r>
              <a:rPr lang="vi-VN" smtClean="0">
                <a:solidFill>
                  <a:prstClr val="black"/>
                </a:solidFill>
                <a:latin typeface="+mj-lt"/>
              </a:rPr>
              <a:t>.</a:t>
            </a:r>
            <a:endParaRPr lang="en-US">
              <a:solidFill>
                <a:prstClr val="black"/>
              </a:solidFill>
              <a:latin typeface="+mj-lt"/>
            </a:endParaRPr>
          </a:p>
        </p:txBody>
      </p:sp>
    </p:spTree>
    <p:extLst>
      <p:ext uri="{BB962C8B-B14F-4D97-AF65-F5344CB8AC3E}">
        <p14:creationId xmlns:p14="http://schemas.microsoft.com/office/powerpoint/2010/main" val="3009284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238"/>
            <a:ext cx="8229600" cy="563562"/>
          </a:xfrm>
        </p:spPr>
        <p:txBody>
          <a:bodyPr>
            <a:noAutofit/>
          </a:bodyPr>
          <a:lstStyle/>
          <a:p>
            <a:r>
              <a:rPr lang="en-US" sz="3600" b="1">
                <a:solidFill>
                  <a:srgbClr val="FF0000"/>
                </a:solidFill>
                <a:latin typeface="Times New Roman" panose="02020603050405020304" pitchFamily="18" charset="0"/>
                <a:cs typeface="Times New Roman" panose="02020603050405020304" pitchFamily="18" charset="0"/>
              </a:rPr>
              <a:t>4. TIẾN TRIỂN VÀ BIẾN CHỨNG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28600" y="1447800"/>
            <a:ext cx="8915400" cy="4953000"/>
          </a:xfrm>
        </p:spPr>
        <p:txBody>
          <a:bodyPr>
            <a:normAutofit/>
          </a:bodyPr>
          <a:lstStyle/>
          <a:p>
            <a:pPr marL="0" indent="0">
              <a:buNone/>
            </a:pPr>
            <a:r>
              <a:rPr lang="en-US" sz="2400" b="1" smtClean="0">
                <a:solidFill>
                  <a:schemeClr val="tx2"/>
                </a:solidFill>
                <a:latin typeface="Times New Roman" panose="02020603050405020304" pitchFamily="18" charset="0"/>
                <a:cs typeface="Times New Roman" panose="02020603050405020304" pitchFamily="18" charset="0"/>
              </a:rPr>
              <a:t>a. </a:t>
            </a:r>
            <a:r>
              <a:rPr lang="en-US" sz="2400" b="1" u="sng" smtClean="0">
                <a:solidFill>
                  <a:schemeClr val="tx2"/>
                </a:solidFill>
                <a:latin typeface="Times New Roman" panose="02020603050405020304" pitchFamily="18" charset="0"/>
                <a:cs typeface="Times New Roman" panose="02020603050405020304" pitchFamily="18" charset="0"/>
              </a:rPr>
              <a:t>Đ</a:t>
            </a:r>
            <a:r>
              <a:rPr lang="vi-VN" sz="2400" b="1" u="sng" dirty="0" smtClean="0">
                <a:solidFill>
                  <a:schemeClr val="tx2"/>
                </a:solidFill>
                <a:latin typeface="Times New Roman" panose="02020603050405020304" pitchFamily="18" charset="0"/>
                <a:cs typeface="Times New Roman" panose="02020603050405020304" pitchFamily="18" charset="0"/>
              </a:rPr>
              <a:t>iều trị kháng sinh</a:t>
            </a:r>
            <a:r>
              <a:rPr lang="en-US" sz="2400" b="1" u="sng" dirty="0" smtClean="0">
                <a:solidFill>
                  <a:schemeClr val="tx2"/>
                </a:solidFill>
                <a:latin typeface="Times New Roman" panose="02020603050405020304" pitchFamily="18" charset="0"/>
                <a:cs typeface="Times New Roman" panose="02020603050405020304" pitchFamily="18" charset="0"/>
              </a:rPr>
              <a:t>:</a:t>
            </a:r>
          </a:p>
          <a:p>
            <a:pPr>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vi-VN" sz="2400" b="1" dirty="0" smtClean="0">
                <a:latin typeface="Times New Roman" panose="02020603050405020304" pitchFamily="18" charset="0"/>
                <a:cs typeface="Times New Roman" panose="02020603050405020304" pitchFamily="18" charset="0"/>
              </a:rPr>
              <a:t>Đúng</a:t>
            </a:r>
            <a:r>
              <a:rPr lang="vi-VN" sz="2400" dirty="0" smtClean="0">
                <a:latin typeface="Times New Roman" panose="02020603050405020304" pitchFamily="18" charset="0"/>
                <a:cs typeface="Times New Roman" panose="02020603050405020304" pitchFamily="18" charset="0"/>
              </a:rPr>
              <a:t> và </a:t>
            </a:r>
            <a:r>
              <a:rPr lang="vi-VN" sz="2400" b="1" dirty="0" smtClean="0">
                <a:latin typeface="Times New Roman" panose="02020603050405020304" pitchFamily="18" charset="0"/>
                <a:cs typeface="Times New Roman" panose="02020603050405020304" pitchFamily="18" charset="0"/>
              </a:rPr>
              <a:t>đủ liều</a:t>
            </a:r>
            <a:r>
              <a:rPr lang="vi-VN" sz="2400" dirty="0" smtClean="0">
                <a:latin typeface="Times New Roman" panose="02020603050405020304" pitchFamily="18" charset="0"/>
                <a:cs typeface="Times New Roman" panose="02020603050405020304" pitchFamily="18" charset="0"/>
              </a:rPr>
              <a:t>, các triệu chứng lâm sàng thường mất đi nhanh.</a:t>
            </a:r>
            <a:endParaRPr lang="en-US" sz="2400" dirty="0" smtClean="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vi-VN" sz="2400" dirty="0" smtClean="0">
                <a:latin typeface="Times New Roman" panose="02020603050405020304" pitchFamily="18" charset="0"/>
                <a:cs typeface="Times New Roman" panose="02020603050405020304" pitchFamily="18" charset="0"/>
              </a:rPr>
              <a:t>Nếu điều trị không đúng thì bệnh hay tái phát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có các </a:t>
            </a:r>
            <a:r>
              <a:rPr lang="vi-VN" sz="2400" smtClean="0">
                <a:latin typeface="Times New Roman" panose="02020603050405020304" pitchFamily="18" charset="0"/>
                <a:cs typeface="Times New Roman" panose="02020603050405020304" pitchFamily="18" charset="0"/>
              </a:rPr>
              <a:t>biến </a:t>
            </a:r>
            <a:r>
              <a:rPr lang="vi-VN" sz="2400" smtClean="0">
                <a:latin typeface="Times New Roman" panose="02020603050405020304" pitchFamily="18" charset="0"/>
                <a:cs typeface="Times New Roman" panose="02020603050405020304" pitchFamily="18" charset="0"/>
              </a:rPr>
              <a:t>chứng</a:t>
            </a:r>
            <a:endParaRPr lang="en-US" sz="2400" dirty="0">
              <a:latin typeface="Times New Roman" panose="02020603050405020304" pitchFamily="18" charset="0"/>
              <a:cs typeface="Times New Roman" panose="02020603050405020304" pitchFamily="18" charset="0"/>
            </a:endParaRPr>
          </a:p>
          <a:p>
            <a:pPr marL="0" indent="0">
              <a:buNone/>
            </a:pPr>
            <a:r>
              <a:rPr lang="en-US" sz="2400" b="1">
                <a:solidFill>
                  <a:schemeClr val="tx2"/>
                </a:solidFill>
                <a:latin typeface="Times New Roman" panose="02020603050405020304" pitchFamily="18" charset="0"/>
                <a:cs typeface="Times New Roman" panose="02020603050405020304" pitchFamily="18" charset="0"/>
              </a:rPr>
              <a:t>b. </a:t>
            </a:r>
            <a:r>
              <a:rPr lang="en-US" sz="2400" b="1" u="sng">
                <a:solidFill>
                  <a:schemeClr val="tx2"/>
                </a:solidFill>
                <a:latin typeface="Times New Roman" panose="02020603050405020304" pitchFamily="18" charset="0"/>
                <a:cs typeface="Times New Roman" panose="02020603050405020304" pitchFamily="18" charset="0"/>
              </a:rPr>
              <a:t>Biến chứng: </a:t>
            </a:r>
            <a:endParaRPr lang="en-US" sz="2400" b="1" u="sng" dirty="0">
              <a:solidFill>
                <a:schemeClr val="tx2"/>
              </a:solidFill>
              <a:latin typeface="Times New Roman" panose="02020603050405020304" pitchFamily="18" charset="0"/>
              <a:cs typeface="Times New Roman" panose="02020603050405020304" pitchFamily="18" charset="0"/>
            </a:endParaRPr>
          </a:p>
          <a:p>
            <a:pPr lvl="1">
              <a:buFont typeface="Arial" pitchFamily="34" charset="0"/>
              <a:buChar char="•"/>
            </a:pPr>
            <a:r>
              <a:rPr lang="vi-VN" sz="2400" dirty="0" smtClean="0">
                <a:latin typeface="Times New Roman" panose="02020603050405020304" pitchFamily="18" charset="0"/>
                <a:cs typeface="Times New Roman" panose="02020603050405020304" pitchFamily="18" charset="0"/>
              </a:rPr>
              <a:t>Áp xe quanh thận</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Suy thận cấp, suy thận</a:t>
            </a: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mạn</a:t>
            </a:r>
            <a:r>
              <a:rPr lang="en-US" sz="2400" dirty="0" smtClean="0">
                <a:latin typeface="Times New Roman" panose="02020603050405020304" pitchFamily="18" charset="0"/>
                <a:cs typeface="Times New Roman" panose="02020603050405020304" pitchFamily="18" charset="0"/>
              </a:rPr>
              <a:t>.</a:t>
            </a:r>
          </a:p>
          <a:p>
            <a:pPr lvl="1">
              <a:buFont typeface="Arial" pitchFamily="34" charset="0"/>
              <a:buChar char="•"/>
            </a:pPr>
            <a:r>
              <a:rPr lang="vi-VN" sz="2400" dirty="0" smtClean="0">
                <a:latin typeface="Times New Roman" panose="02020603050405020304" pitchFamily="18" charset="0"/>
                <a:cs typeface="Times New Roman" panose="02020603050405020304" pitchFamily="18" charset="0"/>
              </a:rPr>
              <a:t>Nhiễm trùng huyết</a:t>
            </a:r>
            <a:r>
              <a:rPr lang="en-US" sz="2400" dirty="0" smtClean="0">
                <a:latin typeface="Times New Roman" panose="02020603050405020304" pitchFamily="18" charset="0"/>
                <a:cs typeface="Times New Roman" panose="02020603050405020304" pitchFamily="18" charset="0"/>
              </a:rPr>
              <a:t>.</a:t>
            </a:r>
          </a:p>
          <a:p>
            <a:pPr lvl="1">
              <a:buFont typeface="Arial" pitchFamily="34" charset="0"/>
              <a:buChar char="•"/>
            </a:pPr>
            <a:r>
              <a:rPr lang="vi-VN" sz="2400" dirty="0" smtClean="0">
                <a:latin typeface="Times New Roman" panose="02020603050405020304" pitchFamily="18" charset="0"/>
                <a:cs typeface="Times New Roman" panose="02020603050405020304" pitchFamily="18" charset="0"/>
              </a:rPr>
              <a:t>Trẻ em có trào ngược bàng quang niệu </a:t>
            </a:r>
            <a:r>
              <a:rPr lang="vi-VN" sz="2400" smtClean="0">
                <a:latin typeface="Times New Roman" panose="02020603050405020304" pitchFamily="18" charset="0"/>
                <a:cs typeface="Times New Roman" panose="02020603050405020304" pitchFamily="18" charset="0"/>
              </a:rPr>
              <a:t>quản </a:t>
            </a:r>
            <a:r>
              <a:rPr lang="en-US" sz="2400" smtClean="0">
                <a:latin typeface="Times New Roman" panose="02020603050405020304" pitchFamily="18" charset="0"/>
                <a:cs typeface="Times New Roman" panose="02020603050405020304" pitchFamily="18" charset="0"/>
                <a:sym typeface="Wingdings" pitchFamily="2" charset="2"/>
              </a:rPr>
              <a:t> </a:t>
            </a:r>
            <a:r>
              <a:rPr lang="vi-VN" sz="2400" smtClean="0">
                <a:latin typeface="Times New Roman" panose="02020603050405020304" pitchFamily="18" charset="0"/>
                <a:cs typeface="Times New Roman" panose="02020603050405020304" pitchFamily="18" charset="0"/>
              </a:rPr>
              <a:t>nhiễm </a:t>
            </a:r>
            <a:r>
              <a:rPr lang="vi-VN" sz="2400" dirty="0" smtClean="0">
                <a:latin typeface="Times New Roman" panose="02020603050405020304" pitchFamily="18" charset="0"/>
                <a:cs typeface="Times New Roman" panose="02020603050405020304" pitchFamily="18" charset="0"/>
              </a:rPr>
              <a:t>trùng thận </a:t>
            </a:r>
            <a:r>
              <a:rPr lang="vi-VN" sz="2400" smtClean="0">
                <a:latin typeface="Times New Roman" panose="02020603050405020304" pitchFamily="18" charset="0"/>
                <a:cs typeface="Times New Roman" panose="02020603050405020304" pitchFamily="18" charset="0"/>
              </a:rPr>
              <a:t>nhanh </a:t>
            </a:r>
            <a:r>
              <a:rPr lang="vi-VN" sz="2400" smtClean="0">
                <a:latin typeface="Times New Roman" panose="02020603050405020304" pitchFamily="18" charset="0"/>
                <a:cs typeface="Times New Roman" panose="02020603050405020304" pitchFamily="18" charset="0"/>
              </a:rPr>
              <a:t>chóng</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sym typeface="Wingdings" pitchFamily="2" charset="2"/>
              </a:rPr>
              <a:t> </a:t>
            </a:r>
            <a:r>
              <a:rPr lang="vi-VN" sz="2400" smtClean="0">
                <a:latin typeface="Times New Roman" panose="02020603050405020304" pitchFamily="18" charset="0"/>
                <a:cs typeface="Times New Roman" panose="02020603050405020304" pitchFamily="18" charset="0"/>
              </a:rPr>
              <a:t>suy </a:t>
            </a:r>
            <a:r>
              <a:rPr lang="vi-VN" sz="2400" dirty="0" smtClean="0">
                <a:latin typeface="Times New Roman" panose="02020603050405020304" pitchFamily="18" charset="0"/>
                <a:cs typeface="Times New Roman" panose="02020603050405020304" pitchFamily="18" charset="0"/>
              </a:rPr>
              <a:t>thận mạn</a:t>
            </a:r>
            <a:r>
              <a:rPr lang="en-US" sz="2400" dirty="0" smtClean="0">
                <a:latin typeface="Times New Roman" panose="02020603050405020304" pitchFamily="18" charset="0"/>
                <a:cs typeface="Times New Roman" panose="02020603050405020304" pitchFamily="18" charset="0"/>
              </a:rPr>
              <a:t>.</a:t>
            </a:r>
          </a:p>
          <a:p>
            <a:pPr lvl="1">
              <a:buFont typeface="Arial" pitchFamily="34" charset="0"/>
              <a:buChar char="•"/>
            </a:pPr>
            <a:r>
              <a:rPr lang="vi-VN" sz="2400" dirty="0" smtClean="0">
                <a:latin typeface="Times New Roman" panose="02020603050405020304" pitchFamily="18" charset="0"/>
                <a:cs typeface="Times New Roman" panose="02020603050405020304" pitchFamily="18" charset="0"/>
              </a:rPr>
              <a:t>Phụ nữ có thai</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sym typeface="Wingdings" pitchFamily="2" charset="2"/>
              </a:rPr>
              <a:t></a:t>
            </a:r>
            <a:r>
              <a:rPr lang="vi-VN" sz="2400" dirty="0" smtClean="0">
                <a:latin typeface="Times New Roman" panose="02020603050405020304" pitchFamily="18" charset="0"/>
                <a:cs typeface="Times New Roman" panose="02020603050405020304" pitchFamily="18" charset="0"/>
              </a:rPr>
              <a:t> đẻ non, sẩy thai, nhiễm trùng sơ sinh</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30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vert="horz" lIns="91440" tIns="45720" rIns="91440" bIns="45720" rtlCol="0" anchor="ctr">
            <a:noAutofit/>
          </a:bodyPr>
          <a:lstStyle/>
          <a:p>
            <a:r>
              <a:rPr lang="en-US" sz="3600" b="1" dirty="0">
                <a:solidFill>
                  <a:srgbClr val="FF0000"/>
                </a:solidFill>
                <a:latin typeface="Times New Roman" panose="02020603050405020304" pitchFamily="18" charset="0"/>
                <a:cs typeface="Times New Roman" panose="02020603050405020304" pitchFamily="18" charset="0"/>
              </a:rPr>
              <a:t>5</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ĐIỀU TRỊ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762000"/>
            <a:ext cx="8610600" cy="5867400"/>
          </a:xfrm>
        </p:spPr>
        <p:txBody>
          <a:bodyPr>
            <a:normAutofit/>
          </a:bodyPr>
          <a:lstStyle/>
          <a:p>
            <a:pPr marL="0" indent="0">
              <a:buNone/>
            </a:pPr>
            <a:r>
              <a:rPr lang="en-US" b="1" smtClean="0">
                <a:solidFill>
                  <a:schemeClr val="tx2"/>
                </a:solidFill>
                <a:latin typeface="Times New Roman" panose="02020603050405020304" pitchFamily="18" charset="0"/>
                <a:cs typeface="Times New Roman" panose="02020603050405020304" pitchFamily="18" charset="0"/>
              </a:rPr>
              <a:t>a. </a:t>
            </a:r>
            <a:r>
              <a:rPr lang="en-US" b="1" u="sng" smtClean="0">
                <a:solidFill>
                  <a:schemeClr val="tx2"/>
                </a:solidFill>
                <a:latin typeface="Times New Roman" panose="02020603050405020304" pitchFamily="18" charset="0"/>
                <a:cs typeface="Times New Roman" panose="02020603050405020304" pitchFamily="18" charset="0"/>
              </a:rPr>
              <a:t>Nguyên </a:t>
            </a:r>
            <a:r>
              <a:rPr lang="en-US" b="1" u="sng" dirty="0" err="1" smtClean="0">
                <a:solidFill>
                  <a:schemeClr val="tx2"/>
                </a:solidFill>
                <a:latin typeface="Times New Roman" panose="02020603050405020304" pitchFamily="18" charset="0"/>
                <a:cs typeface="Times New Roman" panose="02020603050405020304" pitchFamily="18" charset="0"/>
              </a:rPr>
              <a:t>tắc</a:t>
            </a:r>
            <a:r>
              <a:rPr lang="en-US" b="1" u="sng" dirty="0" smtClean="0">
                <a:solidFill>
                  <a:schemeClr val="tx2"/>
                </a:solidFill>
                <a:latin typeface="Times New Roman" panose="02020603050405020304" pitchFamily="18" charset="0"/>
                <a:cs typeface="Times New Roman" panose="02020603050405020304" pitchFamily="18" charset="0"/>
              </a:rPr>
              <a:t>:</a:t>
            </a:r>
          </a:p>
          <a:p>
            <a:pPr marL="0" indent="0">
              <a:buNone/>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a:t>
            </a:r>
            <a:r>
              <a:rPr lang="vi-VN" sz="2800" dirty="0" smtClean="0">
                <a:latin typeface="Times New Roman" panose="02020603050405020304" pitchFamily="18" charset="0"/>
                <a:cs typeface="Times New Roman" panose="02020603050405020304" pitchFamily="18" charset="0"/>
              </a:rPr>
              <a:t>àm</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KSĐ</a:t>
            </a:r>
            <a:r>
              <a:rPr lang="en-US" sz="2800" dirty="0" smtClean="0">
                <a:latin typeface="Times New Roman" panose="02020603050405020304" pitchFamily="18" charset="0"/>
                <a:cs typeface="Times New Roman" panose="02020603050405020304" pitchFamily="18" charset="0"/>
                <a:sym typeface="Wingdings" pitchFamily="2" charset="2"/>
              </a:rPr>
              <a:t></a:t>
            </a:r>
            <a:r>
              <a:rPr lang="en-US" sz="2800" dirty="0">
                <a:latin typeface="Times New Roman" panose="02020603050405020304" pitchFamily="18" charset="0"/>
                <a:cs typeface="Times New Roman" panose="02020603050405020304" pitchFamily="18" charset="0"/>
                <a:sym typeface="Wingdings" pitchFamily="2" charset="2"/>
              </a:rPr>
              <a:t>C</a:t>
            </a:r>
            <a:r>
              <a:rPr lang="vi-VN" sz="2800" dirty="0" smtClean="0">
                <a:latin typeface="Times New Roman" panose="02020603050405020304" pitchFamily="18" charset="0"/>
                <a:cs typeface="Times New Roman" panose="02020603050405020304" pitchFamily="18" charset="0"/>
              </a:rPr>
              <a:t>họn </a:t>
            </a:r>
            <a:r>
              <a:rPr lang="en-US" sz="2800" dirty="0" smtClean="0">
                <a:latin typeface="Times New Roman" panose="02020603050405020304" pitchFamily="18" charset="0"/>
                <a:cs typeface="Times New Roman" panose="02020603050405020304" pitchFamily="18" charset="0"/>
              </a:rPr>
              <a:t>KS. </a:t>
            </a:r>
            <a:r>
              <a:rPr lang="en-US" sz="2800" dirty="0" err="1" smtClean="0">
                <a:latin typeface="Times New Roman" panose="02020603050405020304" pitchFamily="18" charset="0"/>
                <a:cs typeface="Times New Roman" panose="02020603050405020304" pitchFamily="18" charset="0"/>
              </a:rPr>
              <a:t>Liều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NTĐT </a:t>
            </a:r>
            <a:r>
              <a:rPr lang="en-US" sz="2800" dirty="0" err="1" smtClean="0">
                <a:latin typeface="Times New Roman" panose="02020603050405020304" pitchFamily="18" charset="0"/>
                <a:cs typeface="Times New Roman" panose="02020603050405020304" pitchFamily="18" charset="0"/>
              </a:rPr>
              <a:t>cao</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gây</a:t>
            </a:r>
            <a:r>
              <a:rPr lang="en-US" sz="2800" dirty="0" smtClean="0">
                <a:latin typeface="Times New Roman" panose="02020603050405020304" pitchFamily="18" charset="0"/>
                <a:cs typeface="Times New Roman" panose="02020603050405020304" pitchFamily="18" charset="0"/>
              </a:rPr>
              <a:t> NTĐT </a:t>
            </a:r>
            <a:r>
              <a:rPr lang="en-US" sz="2800" err="1" smtClean="0">
                <a:latin typeface="Times New Roman" panose="02020603050405020304" pitchFamily="18" charset="0"/>
                <a:cs typeface="Times New Roman" panose="02020603050405020304" pitchFamily="18" charset="0"/>
              </a:rPr>
              <a:t>nếu</a:t>
            </a:r>
            <a:r>
              <a:rPr lang="en-US"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hiện </a:t>
            </a:r>
            <a:r>
              <a:rPr lang="en-US" sz="2800" err="1" smtClean="0">
                <a:latin typeface="Times New Roman" panose="02020603050405020304" pitchFamily="18" charset="0"/>
                <a:cs typeface="Times New Roman" panose="02020603050405020304" pitchFamily="18" charset="0"/>
              </a:rPr>
              <a:t>thấy</a:t>
            </a:r>
            <a:r>
              <a:rPr lang="en-US" sz="2800" smtClean="0">
                <a:latin typeface="Times New Roman" panose="02020603050405020304" pitchFamily="18" charset="0"/>
                <a:cs typeface="Times New Roman" panose="02020603050405020304" pitchFamily="18" charset="0"/>
              </a:rPr>
              <a:t>.</a:t>
            </a:r>
          </a:p>
          <a:p>
            <a:pPr marL="0" indent="0">
              <a:buNone/>
            </a:pPr>
            <a:r>
              <a:rPr lang="en-US" sz="2800" smtClean="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NTĐT hay </a:t>
            </a:r>
            <a:r>
              <a:rPr lang="en-US" sz="2800" err="1" smtClean="0">
                <a:latin typeface="Times New Roman" panose="02020603050405020304" pitchFamily="18" charset="0"/>
                <a:cs typeface="Times New Roman" panose="02020603050405020304" pitchFamily="18" charset="0"/>
              </a:rPr>
              <a:t>tái</a:t>
            </a:r>
            <a:r>
              <a:rPr lang="en-US"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phát </a:t>
            </a:r>
            <a:r>
              <a:rPr lang="en-US" sz="2800" smtClean="0">
                <a:latin typeface="Times New Roman" panose="02020603050405020304" pitchFamily="18" charset="0"/>
                <a:cs typeface="Times New Roman" panose="02020603050405020304" pitchFamily="18" charset="0"/>
                <a:sym typeface="Wingdings" pitchFamily="2" charset="2"/>
              </a:rPr>
              <a:t>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do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chủng</a:t>
            </a:r>
            <a:r>
              <a:rPr lang="en-US" sz="2800" dirty="0" smtClean="0">
                <a:latin typeface="Times New Roman" panose="02020603050405020304" pitchFamily="18" charset="0"/>
                <a:cs typeface="Times New Roman" panose="02020603050405020304" pitchFamily="18" charset="0"/>
              </a:rPr>
              <a:t> vi </a:t>
            </a:r>
            <a:r>
              <a:rPr lang="en-US" sz="2800" dirty="0" err="1" smtClean="0">
                <a:latin typeface="Times New Roman" panose="02020603050405020304" pitchFamily="18" charset="0"/>
                <a:cs typeface="Times New Roman" panose="02020603050405020304" pitchFamily="18" charset="0"/>
              </a:rPr>
              <a:t>khuẩn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smtClean="0">
                <a:latin typeface="Times New Roman" panose="02020603050405020304" pitchFamily="18" charset="0"/>
                <a:cs typeface="Times New Roman" panose="02020603050405020304" pitchFamily="18" charset="0"/>
              </a:rPr>
              <a:t> - Đ</a:t>
            </a:r>
            <a:r>
              <a:rPr lang="vi-VN" sz="2800" dirty="0" smtClean="0">
                <a:latin typeface="Times New Roman" panose="02020603050405020304" pitchFamily="18" charset="0"/>
                <a:cs typeface="Times New Roman" panose="02020603050405020304" pitchFamily="18" charset="0"/>
              </a:rPr>
              <a:t>iều trị cần </a:t>
            </a:r>
            <a:r>
              <a:rPr lang="vi-VN" sz="2800" b="1" dirty="0" smtClean="0">
                <a:latin typeface="Times New Roman" panose="02020603050405020304" pitchFamily="18" charset="0"/>
                <a:cs typeface="Times New Roman" panose="02020603050405020304" pitchFamily="18" charset="0"/>
              </a:rPr>
              <a:t>kéo dài </a:t>
            </a:r>
            <a:r>
              <a:rPr lang="vi-VN" sz="2800" dirty="0" smtClean="0">
                <a:latin typeface="Times New Roman" panose="02020603050405020304" pitchFamily="18" charset="0"/>
                <a:cs typeface="Times New Roman" panose="02020603050405020304" pitchFamily="18" charset="0"/>
              </a:rPr>
              <a:t>từ 10 đến 15 ngày</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smtClean="0">
                <a:latin typeface="Times New Roman" panose="02020603050405020304" pitchFamily="18" charset="0"/>
                <a:cs typeface="Times New Roman" panose="02020603050405020304" pitchFamily="18" charset="0"/>
              </a:rPr>
              <a:t> - Tái diễn </a:t>
            </a:r>
            <a:r>
              <a:rPr lang="en-US" sz="2800" smtClean="0">
                <a:latin typeface="Times New Roman" panose="02020603050405020304" pitchFamily="18" charset="0"/>
                <a:cs typeface="Times New Roman" panose="02020603050405020304" pitchFamily="18" charset="0"/>
                <a:sym typeface="Wingdings" pitchFamily="2" charset="2"/>
              </a:rPr>
              <a:t></a:t>
            </a:r>
            <a:r>
              <a:rPr lang="vi-VN" sz="280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điều trị kéo dài đến 6 tháng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vi-VN" sz="2800" dirty="0" smtClean="0">
                <a:latin typeface="Times New Roman" panose="02020603050405020304" pitchFamily="18" charset="0"/>
                <a:cs typeface="Times New Roman" panose="02020603050405020304" pitchFamily="18" charset="0"/>
              </a:rPr>
              <a:t> 2 năm</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smtClean="0">
                <a:latin typeface="Times New Roman" panose="02020603050405020304" pitchFamily="18" charset="0"/>
                <a:cs typeface="Times New Roman" panose="02020603050405020304" pitchFamily="18" charset="0"/>
              </a:rPr>
              <a:t> - B</a:t>
            </a:r>
            <a:r>
              <a:rPr lang="vi-VN" sz="2800" dirty="0" smtClean="0">
                <a:latin typeface="Times New Roman" panose="02020603050405020304" pitchFamily="18" charset="0"/>
                <a:cs typeface="Times New Roman" panose="02020603050405020304" pitchFamily="18" charset="0"/>
              </a:rPr>
              <a:t>ất thường giải phẫu hoặc có biến chứng tạo ổ mủ sâu</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sym typeface="Wingdings" pitchFamily="2" charset="2"/>
              </a:rPr>
              <a:t> </a:t>
            </a:r>
            <a:r>
              <a:rPr lang="en-US" sz="2800" dirty="0" err="1" smtClean="0">
                <a:latin typeface="Times New Roman" panose="02020603050405020304" pitchFamily="18" charset="0"/>
                <a:cs typeface="Times New Roman" panose="02020603050405020304" pitchFamily="18" charset="0"/>
              </a:rPr>
              <a:t>phẫu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b="1" smtClean="0">
                <a:latin typeface="Times New Roman" panose="02020603050405020304" pitchFamily="18" charset="0"/>
                <a:cs typeface="Times New Roman" panose="02020603050405020304" pitchFamily="18" charset="0"/>
              </a:rPr>
              <a:t> - Bắt </a:t>
            </a:r>
            <a:r>
              <a:rPr lang="en-US" sz="2800" b="1" dirty="0" err="1" smtClean="0">
                <a:latin typeface="Times New Roman" panose="02020603050405020304" pitchFamily="18" charset="0"/>
                <a:cs typeface="Times New Roman" panose="02020603050405020304" pitchFamily="18" charset="0"/>
              </a:rPr>
              <a:t>buộc</a:t>
            </a:r>
            <a:r>
              <a:rPr lang="en-US" sz="2800" b="1"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t>
            </a:r>
            <a:r>
              <a:rPr lang="vi-VN" sz="2800" dirty="0" smtClean="0">
                <a:latin typeface="Times New Roman" panose="02020603050405020304" pitchFamily="18" charset="0"/>
                <a:cs typeface="Times New Roman" panose="02020603050405020304" pitchFamily="18" charset="0"/>
              </a:rPr>
              <a:t>heo dõi điều trị bằng xét nghiệm nước tiểu</a:t>
            </a:r>
            <a:r>
              <a:rPr lang="en-US" sz="2800" dirty="0" smtClean="0">
                <a:latin typeface="Times New Roman" panose="02020603050405020304" pitchFamily="18" charset="0"/>
                <a:cs typeface="Times New Roman" panose="02020603050405020304" pitchFamily="18" charset="0"/>
              </a:rPr>
              <a:t>.</a:t>
            </a:r>
          </a:p>
          <a:p>
            <a:pPr>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376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29" y="0"/>
            <a:ext cx="3171371" cy="957943"/>
          </a:xfrm>
        </p:spPr>
        <p:txBody>
          <a:bodyPr vert="horz" lIns="91440" tIns="45720" rIns="91440" bIns="45720" rtlCol="0" anchor="ctr">
            <a:noAutofit/>
          </a:bodyPr>
          <a:lstStyle/>
          <a:p>
            <a:pPr algn="l"/>
            <a:r>
              <a:rPr lang="en-US" sz="3600" b="1" dirty="0">
                <a:solidFill>
                  <a:srgbClr val="FF0000"/>
                </a:solidFill>
                <a:latin typeface="Times New Roman" panose="02020603050405020304" pitchFamily="18" charset="0"/>
                <a:cs typeface="Times New Roman" panose="02020603050405020304" pitchFamily="18" charset="0"/>
              </a:rPr>
              <a:t>5</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ĐIỀU TRỊ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04800" y="990600"/>
            <a:ext cx="4800600" cy="5715000"/>
          </a:xfrm>
        </p:spPr>
        <p:txBody>
          <a:bodyPr>
            <a:noAutofit/>
          </a:bodyPr>
          <a:lstStyle/>
          <a:p>
            <a:pPr>
              <a:lnSpc>
                <a:spcPct val="120000"/>
              </a:lnSpc>
              <a:buNone/>
            </a:pPr>
            <a:r>
              <a:rPr lang="en-US" sz="2400" b="1" smtClean="0">
                <a:solidFill>
                  <a:schemeClr val="tx2"/>
                </a:solidFill>
                <a:latin typeface="Times New Roman" panose="02020603050405020304" pitchFamily="18" charset="0"/>
                <a:cs typeface="Times New Roman" panose="02020603050405020304" pitchFamily="18" charset="0"/>
              </a:rPr>
              <a:t>b. </a:t>
            </a:r>
            <a:r>
              <a:rPr lang="en-US" sz="2400" b="1" u="sng" smtClean="0">
                <a:solidFill>
                  <a:schemeClr val="tx2"/>
                </a:solidFill>
                <a:latin typeface="Times New Roman" panose="02020603050405020304" pitchFamily="18" charset="0"/>
                <a:cs typeface="Times New Roman" panose="02020603050405020304" pitchFamily="18" charset="0"/>
              </a:rPr>
              <a:t>Điều trị cụ thể:</a:t>
            </a:r>
            <a:endParaRPr lang="en-US" sz="2400" b="1" smtClean="0">
              <a:solidFill>
                <a:schemeClr val="tx2"/>
              </a:solidFill>
              <a:latin typeface="Times New Roman" panose="02020603050405020304" pitchFamily="18" charset="0"/>
              <a:cs typeface="Times New Roman" panose="02020603050405020304" pitchFamily="18" charset="0"/>
            </a:endParaRPr>
          </a:p>
          <a:p>
            <a:pPr>
              <a:lnSpc>
                <a:spcPct val="120000"/>
              </a:lnSpc>
              <a:buFontTx/>
              <a:buChar char="-"/>
            </a:pPr>
            <a:r>
              <a:rPr lang="vi-VN" sz="2400" smtClean="0">
                <a:latin typeface="Times New Roman" panose="02020603050405020304" pitchFamily="18" charset="0"/>
                <a:cs typeface="Times New Roman" panose="02020603050405020304" pitchFamily="18" charset="0"/>
              </a:rPr>
              <a:t>Liệu trình</a:t>
            </a:r>
            <a:r>
              <a:rPr lang="en-US" sz="2400" smtClean="0">
                <a:latin typeface="Times New Roman" panose="02020603050405020304" pitchFamily="18" charset="0"/>
                <a:cs typeface="Times New Roman" panose="02020603050405020304" pitchFamily="18" charset="0"/>
              </a:rPr>
              <a:t>: </a:t>
            </a:r>
          </a:p>
          <a:p>
            <a:pPr marL="0" indent="0">
              <a:lnSpc>
                <a:spcPct val="120000"/>
              </a:lnSpc>
              <a:buNone/>
            </a:pPr>
            <a:r>
              <a:rPr lang="en-US" sz="2400" smtClean="0">
                <a:latin typeface="Times New Roman" panose="02020603050405020304" pitchFamily="18" charset="0"/>
                <a:cs typeface="Times New Roman" panose="02020603050405020304" pitchFamily="18" charset="0"/>
              </a:rPr>
              <a:t>Tùy thuộc vị t</a:t>
            </a:r>
            <a:r>
              <a:rPr lang="vi-VN" sz="2400" smtClean="0">
                <a:latin typeface="Times New Roman" panose="02020603050405020304" pitchFamily="18" charset="0"/>
                <a:cs typeface="Times New Roman" panose="02020603050405020304" pitchFamily="18" charset="0"/>
              </a:rPr>
              <a:t>rí nhiễm trùng</a:t>
            </a:r>
            <a:r>
              <a:rPr lang="en-US" sz="2400" smtClean="0">
                <a:latin typeface="Times New Roman" panose="02020603050405020304" pitchFamily="18" charset="0"/>
                <a:cs typeface="Times New Roman" panose="02020603050405020304" pitchFamily="18" charset="0"/>
              </a:rPr>
              <a:t> và</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l</a:t>
            </a:r>
            <a:r>
              <a:rPr lang="vi-VN" sz="2400" smtClean="0">
                <a:latin typeface="Times New Roman" panose="02020603050405020304" pitchFamily="18" charset="0"/>
                <a:cs typeface="Times New Roman" panose="02020603050405020304" pitchFamily="18" charset="0"/>
              </a:rPr>
              <a:t>oại vi khuẩn:</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Chlamydia</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Mycoplasma, Trichomonas, nấm…</a:t>
            </a:r>
            <a:endParaRPr lang="en-US" sz="2400" smtClean="0">
              <a:latin typeface="Times New Roman" panose="02020603050405020304" pitchFamily="18" charset="0"/>
              <a:cs typeface="Times New Roman" panose="02020603050405020304" pitchFamily="18" charset="0"/>
            </a:endParaRPr>
          </a:p>
          <a:p>
            <a:pPr marL="0" indent="0">
              <a:lnSpc>
                <a:spcPct val="120000"/>
              </a:lnSpc>
              <a:buNone/>
            </a:pPr>
            <a:r>
              <a:rPr lang="en-US" sz="2400" smtClean="0">
                <a:latin typeface="Times New Roman" panose="02020603050405020304" pitchFamily="18" charset="0"/>
                <a:cs typeface="Times New Roman" panose="02020603050405020304" pitchFamily="18" charset="0"/>
              </a:rPr>
              <a:t>- T</a:t>
            </a:r>
            <a:r>
              <a:rPr lang="en-US" sz="2400" smtClean="0">
                <a:latin typeface="Times New Roman" panose="02020603050405020304" pitchFamily="18" charset="0"/>
                <a:cs typeface="Times New Roman" panose="02020603050405020304" pitchFamily="18" charset="0"/>
              </a:rPr>
              <a:t>huốc</a:t>
            </a:r>
            <a:r>
              <a:rPr lang="en-US" sz="2400" smtClean="0">
                <a:latin typeface="Times New Roman" panose="02020603050405020304" pitchFamily="18" charset="0"/>
                <a:cs typeface="Times New Roman" panose="02020603050405020304" pitchFamily="18" charset="0"/>
              </a:rPr>
              <a:t>: </a:t>
            </a:r>
            <a:endParaRPr lang="en-US" sz="2400" smtClean="0">
              <a:latin typeface="Times New Roman" panose="02020603050405020304" pitchFamily="18" charset="0"/>
              <a:cs typeface="Times New Roman" panose="02020603050405020304" pitchFamily="18" charset="0"/>
            </a:endParaRPr>
          </a:p>
          <a:p>
            <a:pPr marL="0" indent="0">
              <a:lnSpc>
                <a:spcPct val="120000"/>
              </a:lnSpc>
              <a:buNone/>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 </a:t>
            </a:r>
            <a:r>
              <a:rPr lang="en-US" sz="2400" smtClean="0">
                <a:latin typeface="Times New Roman" panose="02020603050405020304" pitchFamily="18" charset="0"/>
                <a:cs typeface="Times New Roman" panose="02020603050405020304" pitchFamily="18" charset="0"/>
              </a:rPr>
              <a:t>Cephalosporin</a:t>
            </a:r>
          </a:p>
          <a:p>
            <a:pPr marL="0" indent="0">
              <a:lnSpc>
                <a:spcPct val="120000"/>
              </a:lnSpc>
              <a:buNone/>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 </a:t>
            </a:r>
            <a:r>
              <a:rPr lang="en-US" sz="2400" smtClean="0">
                <a:latin typeface="Times New Roman" panose="02020603050405020304" pitchFamily="18" charset="0"/>
                <a:cs typeface="Times New Roman" panose="02020603050405020304" pitchFamily="18" charset="0"/>
              </a:rPr>
              <a:t>Sulfonamid</a:t>
            </a:r>
          </a:p>
          <a:p>
            <a:pPr marL="0" indent="0">
              <a:lnSpc>
                <a:spcPct val="120000"/>
              </a:lnSpc>
              <a:buNone/>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 </a:t>
            </a:r>
            <a:r>
              <a:rPr lang="en-US" sz="2400" smtClean="0">
                <a:latin typeface="Times New Roman" panose="02020603050405020304" pitchFamily="18" charset="0"/>
                <a:cs typeface="Times New Roman" panose="02020603050405020304" pitchFamily="18" charset="0"/>
              </a:rPr>
              <a:t>Amoxicillin</a:t>
            </a:r>
          </a:p>
          <a:p>
            <a:pPr marL="0" indent="0">
              <a:lnSpc>
                <a:spcPct val="120000"/>
              </a:lnSpc>
              <a:buNone/>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 </a:t>
            </a:r>
            <a:r>
              <a:rPr lang="en-US" sz="2400" smtClean="0">
                <a:latin typeface="Times New Roman" panose="02020603050405020304" pitchFamily="18" charset="0"/>
                <a:cs typeface="Times New Roman" panose="02020603050405020304" pitchFamily="18" charset="0"/>
              </a:rPr>
              <a:t>Trimethoprim - </a:t>
            </a:r>
            <a:r>
              <a:rPr lang="en-US" sz="2400" smtClean="0">
                <a:latin typeface="Times New Roman" panose="02020603050405020304" pitchFamily="18" charset="0"/>
                <a:cs typeface="Times New Roman" panose="02020603050405020304" pitchFamily="18" charset="0"/>
              </a:rPr>
              <a:t>S</a:t>
            </a:r>
            <a:r>
              <a:rPr lang="en-US" sz="2400" smtClean="0">
                <a:latin typeface="Times New Roman" panose="02020603050405020304" pitchFamily="18" charset="0"/>
                <a:cs typeface="Times New Roman" panose="02020603050405020304" pitchFamily="18" charset="0"/>
              </a:rPr>
              <a:t>ulfamethoxazole</a:t>
            </a:r>
            <a:endParaRPr lang="en-US" sz="2400" dirty="0" smtClean="0">
              <a:latin typeface="Times New Roman" panose="02020603050405020304" pitchFamily="18" charset="0"/>
              <a:cs typeface="Times New Roman" panose="02020603050405020304" pitchFamily="18" charset="0"/>
            </a:endParaRPr>
          </a:p>
        </p:txBody>
      </p:sp>
      <p:pic>
        <p:nvPicPr>
          <p:cNvPr id="7" name="Picture 6" descr="download.jpg"/>
          <p:cNvPicPr>
            <a:picLocks noChangeAspect="1"/>
          </p:cNvPicPr>
          <p:nvPr/>
        </p:nvPicPr>
        <p:blipFill>
          <a:blip r:embed="rId2"/>
          <a:stretch>
            <a:fillRect/>
          </a:stretch>
        </p:blipFill>
        <p:spPr>
          <a:xfrm>
            <a:off x="4800600" y="2004163"/>
            <a:ext cx="4267200" cy="23886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042" y="-76200"/>
            <a:ext cx="3653425" cy="2438400"/>
          </a:xfrm>
          <a:prstGeom prst="rect">
            <a:avLst/>
          </a:prstGeom>
        </p:spPr>
      </p:pic>
      <p:sp>
        <p:nvSpPr>
          <p:cNvPr id="12" name="Rectangle 11"/>
          <p:cNvSpPr/>
          <p:nvPr/>
        </p:nvSpPr>
        <p:spPr>
          <a:xfrm>
            <a:off x="6477000" y="1699364"/>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10 </a:t>
            </a:r>
            <a:r>
              <a:rPr lang="en-US" dirty="0" err="1" smtClean="0">
                <a:solidFill>
                  <a:prstClr val="white"/>
                </a:solidFill>
              </a:rPr>
              <a:t>vỉ</a:t>
            </a:r>
            <a:r>
              <a:rPr lang="en-US" dirty="0" smtClean="0">
                <a:solidFill>
                  <a:prstClr val="white"/>
                </a:solidFill>
              </a:rPr>
              <a:t> * 10 </a:t>
            </a:r>
            <a:r>
              <a:rPr lang="en-US" dirty="0" err="1" smtClean="0">
                <a:solidFill>
                  <a:prstClr val="white"/>
                </a:solidFill>
              </a:rPr>
              <a:t>viên</a:t>
            </a:r>
            <a:r>
              <a:rPr lang="en-US" dirty="0" smtClean="0">
                <a:solidFill>
                  <a:prstClr val="white"/>
                </a:solidFill>
              </a:rPr>
              <a:t> 148.000</a:t>
            </a:r>
            <a:endParaRPr lang="en-US" dirty="0">
              <a:solidFill>
                <a:prstClr val="white"/>
              </a:solidFill>
            </a:endParaRPr>
          </a:p>
        </p:txBody>
      </p:sp>
      <p:sp>
        <p:nvSpPr>
          <p:cNvPr id="14" name="Rectangle 13"/>
          <p:cNvSpPr/>
          <p:nvPr/>
        </p:nvSpPr>
        <p:spPr>
          <a:xfrm>
            <a:off x="6705600" y="3962400"/>
            <a:ext cx="2362200" cy="43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10 </a:t>
            </a:r>
            <a:r>
              <a:rPr lang="en-US" dirty="0" err="1" smtClean="0">
                <a:solidFill>
                  <a:prstClr val="white"/>
                </a:solidFill>
              </a:rPr>
              <a:t>vỉ</a:t>
            </a:r>
            <a:r>
              <a:rPr lang="en-US" dirty="0" smtClean="0">
                <a:solidFill>
                  <a:prstClr val="white"/>
                </a:solidFill>
              </a:rPr>
              <a:t> * 10 </a:t>
            </a:r>
            <a:r>
              <a:rPr lang="en-US" dirty="0" err="1" smtClean="0">
                <a:solidFill>
                  <a:prstClr val="white"/>
                </a:solidFill>
              </a:rPr>
              <a:t>viên</a:t>
            </a:r>
            <a:r>
              <a:rPr lang="en-US" dirty="0" smtClean="0">
                <a:solidFill>
                  <a:prstClr val="white"/>
                </a:solidFill>
              </a:rPr>
              <a:t> :40.000</a:t>
            </a:r>
            <a:endParaRPr lang="en-US" dirty="0">
              <a:solidFill>
                <a:prstClr val="white"/>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392787"/>
            <a:ext cx="3503634" cy="2235056"/>
          </a:xfrm>
          <a:prstGeom prst="rect">
            <a:avLst/>
          </a:prstGeom>
        </p:spPr>
      </p:pic>
      <p:sp>
        <p:nvSpPr>
          <p:cNvPr id="16" name="Rectangle 15"/>
          <p:cNvSpPr/>
          <p:nvPr/>
        </p:nvSpPr>
        <p:spPr>
          <a:xfrm>
            <a:off x="6630183" y="6096000"/>
            <a:ext cx="243761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20 </a:t>
            </a:r>
            <a:r>
              <a:rPr lang="en-US" dirty="0" err="1" smtClean="0">
                <a:solidFill>
                  <a:prstClr val="white"/>
                </a:solidFill>
              </a:rPr>
              <a:t>viên</a:t>
            </a:r>
            <a:r>
              <a:rPr lang="en-US" dirty="0" smtClean="0">
                <a:solidFill>
                  <a:prstClr val="white"/>
                </a:solidFill>
              </a:rPr>
              <a:t> : 22.000</a:t>
            </a:r>
            <a:endParaRPr lang="en-US" dirty="0">
              <a:solidFill>
                <a:prstClr val="white"/>
              </a:solidFill>
            </a:endParaRPr>
          </a:p>
        </p:txBody>
      </p:sp>
    </p:spTree>
    <p:extLst>
      <p:ext uri="{BB962C8B-B14F-4D97-AF65-F5344CB8AC3E}">
        <p14:creationId xmlns:p14="http://schemas.microsoft.com/office/powerpoint/2010/main" val="2313781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vert="horz" lIns="91440" tIns="45720" rIns="91440" bIns="45720" rtlCol="0" anchor="ctr">
            <a:noAutofit/>
          </a:bodyPr>
          <a:lstStyle/>
          <a:p>
            <a:pPr algn="l"/>
            <a:r>
              <a:rPr lang="en-US" sz="3600" b="1" dirty="0">
                <a:solidFill>
                  <a:srgbClr val="FF0000"/>
                </a:solidFill>
                <a:latin typeface="Times New Roman" panose="02020603050405020304" pitchFamily="18" charset="0"/>
                <a:cs typeface="Times New Roman" panose="02020603050405020304" pitchFamily="18" charset="0"/>
              </a:rPr>
              <a:t>6</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PHÒNG BỆNH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457200" y="1143000"/>
            <a:ext cx="8229600" cy="4800600"/>
          </a:xfrm>
        </p:spPr>
        <p:txBody>
          <a:bodyPr>
            <a:normAutofit/>
          </a:bodyPr>
          <a:lstStyle/>
          <a:p>
            <a:r>
              <a:rPr lang="pt-BR" sz="2600" dirty="0">
                <a:latin typeface="Times New Roman" panose="02020603050405020304" pitchFamily="18" charset="0"/>
                <a:cs typeface="Times New Roman" panose="02020603050405020304" pitchFamily="18" charset="0"/>
              </a:rPr>
              <a:t>G</a:t>
            </a:r>
            <a:r>
              <a:rPr lang="pt-BR" sz="2600" dirty="0" smtClean="0">
                <a:latin typeface="Times New Roman" panose="02020603050405020304" pitchFamily="18" charset="0"/>
                <a:cs typeface="Times New Roman" panose="02020603050405020304" pitchFamily="18" charset="0"/>
              </a:rPr>
              <a:t>iữ vệ sinh cá nhân.</a:t>
            </a:r>
          </a:p>
          <a:p>
            <a:r>
              <a:rPr lang="vi-VN" sz="2600" dirty="0" smtClean="0">
                <a:latin typeface="Times New Roman" panose="02020603050405020304" pitchFamily="18" charset="0"/>
                <a:cs typeface="Times New Roman" panose="02020603050405020304" pitchFamily="18" charset="0"/>
              </a:rPr>
              <a:t>Tránh các chất có thể gây kích thích niệu đạo</a:t>
            </a:r>
            <a:r>
              <a:rPr lang="en-US" sz="2600" dirty="0" smtClean="0">
                <a:latin typeface="Times New Roman" panose="02020603050405020304" pitchFamily="18" charset="0"/>
                <a:cs typeface="Times New Roman" panose="02020603050405020304" pitchFamily="18" charset="0"/>
              </a:rPr>
              <a:t>.</a:t>
            </a:r>
          </a:p>
          <a:p>
            <a:r>
              <a:rPr lang="vi-VN" sz="2600" dirty="0" smtClean="0">
                <a:latin typeface="Times New Roman" panose="02020603050405020304" pitchFamily="18" charset="0"/>
                <a:cs typeface="Times New Roman" panose="02020603050405020304" pitchFamily="18" charset="0"/>
              </a:rPr>
              <a:t>Không được nhịn tiểu</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Uống </a:t>
            </a:r>
            <a:r>
              <a:rPr lang="vi-VN" sz="2600" smtClean="0">
                <a:latin typeface="Times New Roman" panose="02020603050405020304" pitchFamily="18" charset="0"/>
                <a:cs typeface="Times New Roman" panose="02020603050405020304" pitchFamily="18" charset="0"/>
              </a:rPr>
              <a:t>nhiều </a:t>
            </a:r>
            <a:r>
              <a:rPr lang="vi-VN" sz="2600" smtClean="0">
                <a:latin typeface="Times New Roman" panose="02020603050405020304" pitchFamily="18" charset="0"/>
                <a:cs typeface="Times New Roman" panose="02020603050405020304" pitchFamily="18" charset="0"/>
              </a:rPr>
              <a:t>nước</a:t>
            </a:r>
            <a:r>
              <a:rPr lang="en-US" sz="2600" smtClean="0">
                <a:latin typeface="Times New Roman" panose="02020603050405020304" pitchFamily="18" charset="0"/>
                <a:cs typeface="Times New Roman" panose="02020603050405020304" pitchFamily="18" charset="0"/>
              </a:rPr>
              <a:t> </a:t>
            </a:r>
            <a:r>
              <a:rPr lang="en-US" sz="2600" smtClean="0">
                <a:latin typeface="Times New Roman" panose="02020603050405020304" pitchFamily="18" charset="0"/>
                <a:cs typeface="Times New Roman" panose="02020603050405020304" pitchFamily="18" charset="0"/>
                <a:sym typeface="Wingdings" pitchFamily="2" charset="2"/>
              </a:rPr>
              <a:t></a:t>
            </a:r>
            <a:r>
              <a:rPr lang="en-US" sz="2600" dirty="0">
                <a:latin typeface="Times New Roman" panose="02020603050405020304" pitchFamily="18" charset="0"/>
                <a:cs typeface="Times New Roman" panose="02020603050405020304" pitchFamily="18" charset="0"/>
                <a:sym typeface="Wingdings" pitchFamily="2" charset="2"/>
              </a:rPr>
              <a:t> </a:t>
            </a:r>
            <a:r>
              <a:rPr lang="en-US" sz="2600" smtClean="0">
                <a:latin typeface="Times New Roman" panose="02020603050405020304" pitchFamily="18" charset="0"/>
                <a:cs typeface="Times New Roman" panose="02020603050405020304" pitchFamily="18" charset="0"/>
              </a:rPr>
              <a:t>T</a:t>
            </a:r>
            <a:r>
              <a:rPr lang="vi-VN" sz="2600" smtClean="0">
                <a:latin typeface="Times New Roman" panose="02020603050405020304" pitchFamily="18" charset="0"/>
                <a:cs typeface="Times New Roman" panose="02020603050405020304" pitchFamily="18" charset="0"/>
              </a:rPr>
              <a:t>ăng </a:t>
            </a:r>
            <a:r>
              <a:rPr lang="vi-VN" sz="2600" smtClean="0">
                <a:latin typeface="Times New Roman" panose="02020603050405020304" pitchFamily="18" charset="0"/>
                <a:cs typeface="Times New Roman" panose="02020603050405020304" pitchFamily="18" charset="0"/>
              </a:rPr>
              <a:t>lượng</a:t>
            </a:r>
            <a:r>
              <a:rPr lang="en-US" sz="2600" smtClean="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nước </a:t>
            </a:r>
            <a:r>
              <a:rPr lang="vi-VN" sz="2600" dirty="0" smtClean="0">
                <a:latin typeface="Times New Roman" panose="02020603050405020304" pitchFamily="18" charset="0"/>
                <a:cs typeface="Times New Roman" panose="02020603050405020304" pitchFamily="18" charset="0"/>
              </a:rPr>
              <a:t>tiểu</a:t>
            </a:r>
            <a:r>
              <a:rPr lang="en-US" sz="2600" dirty="0" smtClean="0">
                <a:latin typeface="Times New Roman" panose="02020603050405020304" pitchFamily="18" charset="0"/>
                <a:cs typeface="Times New Roman" panose="02020603050405020304" pitchFamily="18" charset="0"/>
                <a:sym typeface="Wingdings" pitchFamily="2" charset="2"/>
              </a:rPr>
              <a: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tống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xuất</a:t>
            </a:r>
            <a:r>
              <a:rPr lang="en-US" sz="2600" dirty="0" smtClean="0">
                <a:latin typeface="Times New Roman" panose="02020603050405020304" pitchFamily="18" charset="0"/>
                <a:cs typeface="Times New Roman" panose="02020603050405020304" pitchFamily="18" charset="0"/>
              </a:rPr>
              <a:t> vi </a:t>
            </a:r>
            <a:r>
              <a:rPr lang="en-US" sz="2600" dirty="0" err="1" smtClean="0">
                <a:latin typeface="Times New Roman" panose="02020603050405020304" pitchFamily="18" charset="0"/>
                <a:cs typeface="Times New Roman" panose="02020603050405020304" pitchFamily="18" charset="0"/>
              </a:rPr>
              <a:t>khuẩn</a:t>
            </a:r>
            <a:r>
              <a:rPr lang="en-US" sz="2600" dirty="0" smtClean="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Vệ sinh sạch vùng sinh dục trước khi giao hợp.</a:t>
            </a:r>
            <a:endParaRPr lang="en-US" sz="2600" dirty="0" smtClean="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a:t>
            </a:r>
            <a:r>
              <a:rPr lang="vi-VN" sz="2600" dirty="0" smtClean="0">
                <a:latin typeface="Times New Roman" panose="02020603050405020304" pitchFamily="18" charset="0"/>
                <a:cs typeface="Times New Roman" panose="02020603050405020304" pitchFamily="18" charset="0"/>
              </a:rPr>
              <a:t>ập cho các bé gái thói quen lau hậu môn từ trước ra sau khi làm vệ sinh sau đại tiện</a:t>
            </a:r>
            <a:r>
              <a:rPr lang="en-US" sz="2600" dirty="0" smtClean="0">
                <a:latin typeface="Times New Roman" panose="02020603050405020304" pitchFamily="18" charset="0"/>
                <a:cs typeface="Times New Roman" panose="02020603050405020304" pitchFamily="18" charset="0"/>
              </a:rPr>
              <a:t>.</a:t>
            </a:r>
          </a:p>
          <a:p>
            <a:r>
              <a:rPr lang="vi-VN" sz="2600" dirty="0" smtClean="0">
                <a:latin typeface="Times New Roman" panose="02020603050405020304" pitchFamily="18" charset="0"/>
                <a:cs typeface="Times New Roman" panose="02020603050405020304" pitchFamily="18" charset="0"/>
              </a:rPr>
              <a:t>Với trẻ em cần tuân theo các hướng dẫn trong phần xét nghiệm </a:t>
            </a:r>
            <a:r>
              <a:rPr lang="en-US" sz="2600" dirty="0" smtClean="0">
                <a:latin typeface="Times New Roman" panose="02020603050405020304" pitchFamily="18" charset="0"/>
                <a:cs typeface="Times New Roman" panose="02020603050405020304" pitchFamily="18" charset="0"/>
              </a:rPr>
              <a:t>,</a:t>
            </a:r>
            <a:r>
              <a:rPr lang="vi-VN" sz="2600" dirty="0" smtClean="0">
                <a:latin typeface="Times New Roman" panose="02020603050405020304" pitchFamily="18" charset="0"/>
                <a:cs typeface="Times New Roman" panose="02020603050405020304" pitchFamily="18" charset="0"/>
              </a:rPr>
              <a:t>để phát hiện sớm các yếu tố nguy cơ nhằm kiểm soát </a:t>
            </a:r>
            <a:r>
              <a:rPr lang="vi-VN" sz="2600" smtClean="0">
                <a:latin typeface="Times New Roman" panose="02020603050405020304" pitchFamily="18" charset="0"/>
                <a:cs typeface="Times New Roman" panose="02020603050405020304" pitchFamily="18" charset="0"/>
              </a:rPr>
              <a:t>NTĐT</a:t>
            </a:r>
            <a:r>
              <a:rPr lang="en-US" sz="260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608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709" y="0"/>
            <a:ext cx="6449291" cy="6858000"/>
          </a:xfrm>
        </p:spPr>
      </p:pic>
      <p:sp>
        <p:nvSpPr>
          <p:cNvPr id="5" name="Title 1"/>
          <p:cNvSpPr txBox="1">
            <a:spLocks/>
          </p:cNvSpPr>
          <p:nvPr/>
        </p:nvSpPr>
        <p:spPr>
          <a:xfrm>
            <a:off x="20782" y="1925782"/>
            <a:ext cx="5943600" cy="3179618"/>
          </a:xfrm>
          <a:prstGeom prst="rect">
            <a:avLst/>
          </a:prstGeom>
          <a:noFill/>
          <a:ln w="285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en-US" b="1" smtClean="0">
                <a:solidFill>
                  <a:srgbClr val="FF0000"/>
                </a:solidFill>
                <a:effectLst/>
                <a:latin typeface="Times New Roman" panose="02020603050405020304" pitchFamily="18" charset="0"/>
                <a:cs typeface="Times New Roman" panose="02020603050405020304" pitchFamily="18" charset="0"/>
              </a:rPr>
              <a:t>CẢM </a:t>
            </a:r>
            <a:r>
              <a:rPr lang="en-US" b="1" smtClean="0">
                <a:solidFill>
                  <a:srgbClr val="FF0000"/>
                </a:solidFill>
                <a:effectLst/>
                <a:latin typeface="Times New Roman" panose="02020603050405020304" pitchFamily="18" charset="0"/>
                <a:cs typeface="Times New Roman" panose="02020603050405020304" pitchFamily="18" charset="0"/>
              </a:rPr>
              <a:t>ƠN </a:t>
            </a:r>
            <a:r>
              <a:rPr lang="en-US" b="1" smtClean="0">
                <a:solidFill>
                  <a:srgbClr val="FF0000"/>
                </a:solidFill>
                <a:effectLst/>
                <a:latin typeface="Times New Roman" panose="02020603050405020304" pitchFamily="18" charset="0"/>
                <a:cs typeface="Times New Roman" panose="02020603050405020304" pitchFamily="18" charset="0"/>
              </a:rPr>
              <a:t>THẦY </a:t>
            </a:r>
            <a:endParaRPr lang="en-US" b="1" smtClean="0">
              <a:solidFill>
                <a:srgbClr val="FF0000"/>
              </a:solidFill>
              <a:effectLst/>
              <a:latin typeface="Times New Roman" panose="02020603050405020304" pitchFamily="18" charset="0"/>
              <a:cs typeface="Times New Roman" panose="02020603050405020304" pitchFamily="18" charset="0"/>
            </a:endParaRPr>
          </a:p>
          <a:p>
            <a:pPr>
              <a:lnSpc>
                <a:spcPct val="100000"/>
              </a:lnSpc>
            </a:pPr>
            <a:r>
              <a:rPr lang="en-US" b="1" smtClean="0">
                <a:solidFill>
                  <a:srgbClr val="FF0000"/>
                </a:solidFill>
                <a:effectLst/>
                <a:latin typeface="Times New Roman" panose="02020603050405020304" pitchFamily="18" charset="0"/>
                <a:cs typeface="Times New Roman" panose="02020603050405020304" pitchFamily="18" charset="0"/>
              </a:rPr>
              <a:t>VÀ </a:t>
            </a:r>
            <a:r>
              <a:rPr lang="en-US" b="1" smtClean="0">
                <a:solidFill>
                  <a:srgbClr val="FF0000"/>
                </a:solidFill>
                <a:effectLst/>
                <a:latin typeface="Times New Roman" panose="02020603050405020304" pitchFamily="18" charset="0"/>
                <a:cs typeface="Times New Roman" panose="02020603050405020304" pitchFamily="18" charset="0"/>
              </a:rPr>
              <a:t>CÁC BẠN ĐÃ LẮNG NGHE</a:t>
            </a:r>
            <a:endParaRPr lang="en-US" b="1"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911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itle 1"/>
          <p:cNvSpPr>
            <a:spLocks noGrp="1"/>
          </p:cNvSpPr>
          <p:nvPr>
            <p:ph type="title"/>
          </p:nvPr>
        </p:nvSpPr>
        <p:spPr>
          <a:xfrm>
            <a:off x="685800" y="-76200"/>
            <a:ext cx="8229600" cy="914400"/>
          </a:xfrm>
        </p:spPr>
        <p:txBody>
          <a:bodyPr/>
          <a:lstStyle/>
          <a:p>
            <a:r>
              <a:rPr lang="en-US" b="1" smtClean="0">
                <a:solidFill>
                  <a:srgbClr val="FF0000"/>
                </a:solidFill>
                <a:latin typeface="Times New Roman" panose="02020603050405020304" pitchFamily="18" charset="0"/>
                <a:cs typeface="Times New Roman" panose="02020603050405020304" pitchFamily="18" charset="0"/>
              </a:rPr>
              <a:t>NỘI DUNG </a:t>
            </a:r>
            <a:endParaRPr lang="en-US" b="1">
              <a:solidFill>
                <a:srgbClr val="FF0000"/>
              </a:solidFill>
              <a:latin typeface="Times New Roman" panose="02020603050405020304" pitchFamily="18" charset="0"/>
              <a:cs typeface="Times New Roman" panose="02020603050405020304" pitchFamily="18" charset="0"/>
            </a:endParaRPr>
          </a:p>
        </p:txBody>
      </p:sp>
      <p:grpSp>
        <p:nvGrpSpPr>
          <p:cNvPr id="44" name="Group 41"/>
          <p:cNvGrpSpPr>
            <a:grpSpLocks/>
          </p:cNvGrpSpPr>
          <p:nvPr/>
        </p:nvGrpSpPr>
        <p:grpSpPr bwMode="auto">
          <a:xfrm>
            <a:off x="609600" y="838201"/>
            <a:ext cx="7848600" cy="846306"/>
            <a:chOff x="1296" y="1824"/>
            <a:chExt cx="2976" cy="432"/>
          </a:xfrm>
        </p:grpSpPr>
        <p:sp>
          <p:nvSpPr>
            <p:cNvPr id="45" name="AutoShape 42"/>
            <p:cNvSpPr>
              <a:spLocks noChangeArrowheads="1"/>
            </p:cNvSpPr>
            <p:nvPr/>
          </p:nvSpPr>
          <p:spPr bwMode="gray">
            <a:xfrm>
              <a:off x="1536" y="1899"/>
              <a:ext cx="2736" cy="288"/>
            </a:xfrm>
            <a:prstGeom prst="roundRect">
              <a:avLst>
                <a:gd name="adj" fmla="val 16667"/>
              </a:avLst>
            </a:prstGeom>
            <a:noFill/>
            <a:ln w="28575" algn="ctr">
              <a:solidFill>
                <a:srgbClr val="45AB7D"/>
              </a:solidFill>
              <a:round/>
              <a:headEnd/>
              <a:tailEnd/>
            </a:ln>
            <a:effectLst>
              <a:outerShdw dist="99190" dir="2388334" algn="ctr" rotWithShape="0">
                <a:srgbClr val="DDDDDD">
                  <a:alpha val="50000"/>
                </a:srgbClr>
              </a:outerShdw>
            </a:effectLst>
            <a:extLst>
              <a:ext uri="{909E8E84-426E-40DD-AFC4-6F175D3DCCD1}">
                <a14:hiddenFill xmlns:a14="http://schemas.microsoft.com/office/drawing/2010/main">
                  <a:solidFill>
                    <a:schemeClr val="accent2"/>
                  </a:solid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17347D"/>
                </a:solidFill>
                <a:effectLst/>
                <a:uLnTx/>
                <a:uFillTx/>
                <a:latin typeface="Times New Roman" panose="02020603050405020304" pitchFamily="18" charset="0"/>
                <a:cs typeface="Times New Roman" panose="02020603050405020304" pitchFamily="18" charset="0"/>
              </a:endParaRPr>
            </a:p>
          </p:txBody>
        </p:sp>
        <p:sp>
          <p:nvSpPr>
            <p:cNvPr id="46" name="AutoShape 43"/>
            <p:cNvSpPr>
              <a:spLocks noChangeArrowheads="1"/>
            </p:cNvSpPr>
            <p:nvPr/>
          </p:nvSpPr>
          <p:spPr bwMode="gray">
            <a:xfrm>
              <a:off x="1296" y="1824"/>
              <a:ext cx="432" cy="432"/>
            </a:xfrm>
            <a:prstGeom prst="diamond">
              <a:avLst/>
            </a:prstGeom>
            <a:solidFill>
              <a:srgbClr val="45AB7D"/>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17347D"/>
                </a:solidFill>
                <a:effectLst/>
                <a:uLnTx/>
                <a:uFillTx/>
                <a:latin typeface="Times New Roman" panose="02020603050405020304" pitchFamily="18" charset="0"/>
                <a:cs typeface="Times New Roman" panose="02020603050405020304" pitchFamily="18" charset="0"/>
              </a:endParaRPr>
            </a:p>
          </p:txBody>
        </p:sp>
        <p:sp>
          <p:nvSpPr>
            <p:cNvPr id="47" name="Text Box 44"/>
            <p:cNvSpPr txBox="1">
              <a:spLocks noChangeArrowheads="1"/>
            </p:cNvSpPr>
            <p:nvPr/>
          </p:nvSpPr>
          <p:spPr bwMode="gray">
            <a:xfrm>
              <a:off x="1680" y="1934"/>
              <a:ext cx="2592"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2400" b="1" kern="0" smtClean="0">
                  <a:latin typeface="Times New Roman" panose="02020603050405020304" pitchFamily="18" charset="0"/>
                  <a:cs typeface="Times New Roman" panose="02020603050405020304" pitchFamily="18" charset="0"/>
                </a:rPr>
                <a:t>Định nghĩa, nguyên nhân và điều kiện thuận lợi</a:t>
              </a:r>
              <a:endParaRPr kumimoji="0" lang="en-US" altLang="en-US" sz="2400" b="1" i="0" u="none" strike="noStrike" kern="0" cap="none" spc="0" normalizeH="0" baseline="0" noProof="0" smtClean="0">
                <a:ln>
                  <a:noFill/>
                </a:ln>
                <a:effectLst/>
                <a:uLnTx/>
                <a:uFillTx/>
                <a:latin typeface="Times New Roman" panose="02020603050405020304" pitchFamily="18" charset="0"/>
                <a:cs typeface="Times New Roman" panose="02020603050405020304" pitchFamily="18" charset="0"/>
              </a:endParaRPr>
            </a:p>
          </p:txBody>
        </p:sp>
        <p:sp>
          <p:nvSpPr>
            <p:cNvPr id="48" name="Text Box 45"/>
            <p:cNvSpPr txBox="1">
              <a:spLocks noChangeArrowheads="1"/>
            </p:cNvSpPr>
            <p:nvPr/>
          </p:nvSpPr>
          <p:spPr bwMode="gray">
            <a:xfrm>
              <a:off x="1440" y="1886"/>
              <a:ext cx="128"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grpSp>
        <p:nvGrpSpPr>
          <p:cNvPr id="49" name="Group 46"/>
          <p:cNvGrpSpPr>
            <a:grpSpLocks/>
          </p:cNvGrpSpPr>
          <p:nvPr/>
        </p:nvGrpSpPr>
        <p:grpSpPr bwMode="auto">
          <a:xfrm>
            <a:off x="609600" y="1828800"/>
            <a:ext cx="7848600" cy="838200"/>
            <a:chOff x="1296" y="1824"/>
            <a:chExt cx="2976" cy="432"/>
          </a:xfrm>
        </p:grpSpPr>
        <p:sp>
          <p:nvSpPr>
            <p:cNvPr id="50" name="AutoShape 47"/>
            <p:cNvSpPr>
              <a:spLocks noChangeArrowheads="1"/>
            </p:cNvSpPr>
            <p:nvPr/>
          </p:nvSpPr>
          <p:spPr bwMode="gray">
            <a:xfrm>
              <a:off x="1536" y="1899"/>
              <a:ext cx="2736" cy="288"/>
            </a:xfrm>
            <a:prstGeom prst="roundRect">
              <a:avLst>
                <a:gd name="adj" fmla="val 16667"/>
              </a:avLst>
            </a:prstGeom>
            <a:noFill/>
            <a:ln w="28575" algn="ctr">
              <a:solidFill>
                <a:srgbClr val="77B7E7"/>
              </a:solidFill>
              <a:round/>
              <a:headEnd/>
              <a:tailEnd/>
            </a:ln>
            <a:effectLst>
              <a:outerShdw dist="99190" dir="2388334" algn="ctr" rotWithShape="0">
                <a:srgbClr val="DDDDDD">
                  <a:alpha val="50000"/>
                </a:srgbClr>
              </a:outerShdw>
            </a:effectLst>
            <a:extLst>
              <a:ext uri="{909E8E84-426E-40DD-AFC4-6F175D3DCCD1}">
                <a14:hiddenFill xmlns:a14="http://schemas.microsoft.com/office/drawing/2010/main">
                  <a:solidFill>
                    <a:schemeClr val="accent1"/>
                  </a:solid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17347D"/>
                </a:solidFill>
                <a:effectLst/>
                <a:uLnTx/>
                <a:uFillTx/>
                <a:latin typeface="Times New Roman" panose="02020603050405020304" pitchFamily="18" charset="0"/>
                <a:cs typeface="Times New Roman" panose="02020603050405020304" pitchFamily="18" charset="0"/>
              </a:endParaRPr>
            </a:p>
          </p:txBody>
        </p:sp>
        <p:sp>
          <p:nvSpPr>
            <p:cNvPr id="51" name="AutoShape 48"/>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17347D"/>
                </a:solidFill>
                <a:effectLst/>
                <a:uLnTx/>
                <a:uFillTx/>
                <a:latin typeface="Times New Roman" panose="02020603050405020304" pitchFamily="18" charset="0"/>
                <a:cs typeface="Times New Roman" panose="02020603050405020304" pitchFamily="18" charset="0"/>
              </a:endParaRPr>
            </a:p>
          </p:txBody>
        </p:sp>
        <p:sp>
          <p:nvSpPr>
            <p:cNvPr id="52" name="Text Box 49"/>
            <p:cNvSpPr txBox="1">
              <a:spLocks noChangeArrowheads="1"/>
            </p:cNvSpPr>
            <p:nvPr/>
          </p:nvSpPr>
          <p:spPr bwMode="gray">
            <a:xfrm>
              <a:off x="1765" y="1934"/>
              <a:ext cx="2160"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2400" b="1" kern="0" noProof="0" smtClean="0">
                  <a:latin typeface="Times New Roman" panose="02020603050405020304" pitchFamily="18" charset="0"/>
                  <a:cs typeface="Times New Roman" panose="02020603050405020304" pitchFamily="18" charset="0"/>
                </a:rPr>
                <a:t>Cơ </a:t>
              </a:r>
              <a:r>
                <a:rPr lang="en-US" altLang="en-US" sz="2400" b="1" kern="0">
                  <a:latin typeface="Times New Roman" panose="02020603050405020304" pitchFamily="18" charset="0"/>
                  <a:cs typeface="Times New Roman" panose="02020603050405020304" pitchFamily="18" charset="0"/>
                </a:rPr>
                <a:t>chế</a:t>
              </a:r>
              <a:r>
                <a:rPr lang="en-US" altLang="en-US" sz="2400" b="1" kern="0" noProof="0" smtClean="0">
                  <a:latin typeface="Times New Roman" panose="02020603050405020304" pitchFamily="18" charset="0"/>
                  <a:cs typeface="Times New Roman" panose="02020603050405020304" pitchFamily="18" charset="0"/>
                </a:rPr>
                <a:t> bệnh sinh</a:t>
              </a:r>
              <a:endParaRPr kumimoji="0" lang="en-US" altLang="en-US" sz="2400" b="1" i="0" u="none" strike="noStrike" kern="0" cap="none" spc="0" normalizeH="0" baseline="0" noProof="0" smtClean="0">
                <a:ln>
                  <a:noFill/>
                </a:ln>
                <a:effectLst/>
                <a:uLnTx/>
                <a:uFillTx/>
                <a:latin typeface="Times New Roman" panose="02020603050405020304" pitchFamily="18" charset="0"/>
                <a:cs typeface="Times New Roman" panose="02020603050405020304" pitchFamily="18" charset="0"/>
              </a:endParaRPr>
            </a:p>
          </p:txBody>
        </p:sp>
        <p:sp>
          <p:nvSpPr>
            <p:cNvPr id="53" name="Text Box 50"/>
            <p:cNvSpPr txBox="1">
              <a:spLocks noChangeArrowheads="1"/>
            </p:cNvSpPr>
            <p:nvPr/>
          </p:nvSpPr>
          <p:spPr bwMode="gray">
            <a:xfrm>
              <a:off x="1440" y="1939"/>
              <a:ext cx="12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grpSp>
        <p:nvGrpSpPr>
          <p:cNvPr id="54" name="Group 51"/>
          <p:cNvGrpSpPr>
            <a:grpSpLocks/>
          </p:cNvGrpSpPr>
          <p:nvPr/>
        </p:nvGrpSpPr>
        <p:grpSpPr bwMode="auto">
          <a:xfrm>
            <a:off x="609600" y="2819400"/>
            <a:ext cx="7848600" cy="838200"/>
            <a:chOff x="1296" y="1824"/>
            <a:chExt cx="2976" cy="432"/>
          </a:xfrm>
        </p:grpSpPr>
        <p:sp>
          <p:nvSpPr>
            <p:cNvPr id="55" name="AutoShape 52"/>
            <p:cNvSpPr>
              <a:spLocks noChangeArrowheads="1"/>
            </p:cNvSpPr>
            <p:nvPr/>
          </p:nvSpPr>
          <p:spPr bwMode="gray">
            <a:xfrm>
              <a:off x="1536" y="1899"/>
              <a:ext cx="2736" cy="288"/>
            </a:xfrm>
            <a:prstGeom prst="roundRect">
              <a:avLst>
                <a:gd name="adj" fmla="val 16667"/>
              </a:avLst>
            </a:prstGeom>
            <a:noFill/>
            <a:ln w="28575" algn="ctr">
              <a:solidFill>
                <a:srgbClr val="9999FF"/>
              </a:solidFill>
              <a:round/>
              <a:headEnd/>
              <a:tailEnd/>
            </a:ln>
            <a:effectLst>
              <a:outerShdw dist="99190" dir="2388334" algn="ctr" rotWithShape="0">
                <a:srgbClr val="DDDDDD">
                  <a:alpha val="50000"/>
                </a:srgbClr>
              </a:outerShdw>
            </a:effectLst>
            <a:extLst>
              <a:ext uri="{909E8E84-426E-40DD-AFC4-6F175D3DCCD1}">
                <a14:hiddenFill xmlns:a14="http://schemas.microsoft.com/office/drawing/2010/main">
                  <a:solidFill>
                    <a:schemeClr val="hlink"/>
                  </a:solidFill>
                </a14:hiddenFill>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17347D"/>
                </a:solidFill>
                <a:effectLst/>
                <a:uLnTx/>
                <a:uFillTx/>
                <a:latin typeface="Times New Roman" panose="02020603050405020304" pitchFamily="18" charset="0"/>
                <a:cs typeface="Times New Roman" panose="02020603050405020304" pitchFamily="18" charset="0"/>
              </a:endParaRPr>
            </a:p>
          </p:txBody>
        </p:sp>
        <p:sp>
          <p:nvSpPr>
            <p:cNvPr id="56" name="AutoShape 53"/>
            <p:cNvSpPr>
              <a:spLocks noChangeArrowheads="1"/>
            </p:cNvSpPr>
            <p:nvPr/>
          </p:nvSpPr>
          <p:spPr bwMode="gray">
            <a:xfrm>
              <a:off x="1296" y="1824"/>
              <a:ext cx="432" cy="432"/>
            </a:xfrm>
            <a:prstGeom prst="diamond">
              <a:avLst/>
            </a:prstGeom>
            <a:solidFill>
              <a:srgbClr val="9999FF"/>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17347D"/>
                </a:solidFill>
                <a:effectLst/>
                <a:uLnTx/>
                <a:uFillTx/>
                <a:latin typeface="Times New Roman" panose="02020603050405020304" pitchFamily="18" charset="0"/>
                <a:cs typeface="Times New Roman" panose="02020603050405020304" pitchFamily="18" charset="0"/>
              </a:endParaRPr>
            </a:p>
          </p:txBody>
        </p:sp>
        <p:sp>
          <p:nvSpPr>
            <p:cNvPr id="57" name="Text Box 54"/>
            <p:cNvSpPr txBox="1">
              <a:spLocks noChangeArrowheads="1"/>
            </p:cNvSpPr>
            <p:nvPr/>
          </p:nvSpPr>
          <p:spPr bwMode="gray">
            <a:xfrm>
              <a:off x="1765" y="1934"/>
              <a:ext cx="2160" cy="2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smtClean="0">
                  <a:ln>
                    <a:noFill/>
                  </a:ln>
                  <a:effectLst/>
                  <a:uLnTx/>
                  <a:uFillTx/>
                  <a:latin typeface="Times New Roman" panose="02020603050405020304" pitchFamily="18" charset="0"/>
                  <a:cs typeface="Times New Roman" panose="02020603050405020304" pitchFamily="18" charset="0"/>
                </a:rPr>
                <a:t>Triệu</a:t>
              </a:r>
              <a:r>
                <a:rPr kumimoji="0" lang="en-US" altLang="en-US" sz="2400" b="1" i="0" u="none" strike="noStrike" kern="0" cap="none" spc="0" normalizeH="0" noProof="0" smtClean="0">
                  <a:ln>
                    <a:noFill/>
                  </a:ln>
                  <a:effectLst/>
                  <a:uLnTx/>
                  <a:uFillTx/>
                  <a:latin typeface="Times New Roman" panose="02020603050405020304" pitchFamily="18" charset="0"/>
                  <a:cs typeface="Times New Roman" panose="02020603050405020304" pitchFamily="18" charset="0"/>
                </a:rPr>
                <a:t> chứng</a:t>
              </a:r>
              <a:endParaRPr kumimoji="0" lang="en-US" altLang="en-US" sz="2400" b="1" i="0" u="none" strike="noStrike" kern="0" cap="none" spc="0" normalizeH="0" baseline="0" noProof="0" smtClean="0">
                <a:ln>
                  <a:noFill/>
                </a:ln>
                <a:effectLst/>
                <a:uLnTx/>
                <a:uFillTx/>
                <a:latin typeface="Times New Roman" panose="02020603050405020304" pitchFamily="18" charset="0"/>
                <a:cs typeface="Times New Roman" panose="02020603050405020304" pitchFamily="18" charset="0"/>
              </a:endParaRPr>
            </a:p>
          </p:txBody>
        </p:sp>
        <p:sp>
          <p:nvSpPr>
            <p:cNvPr id="58" name="Text Box 55"/>
            <p:cNvSpPr txBox="1">
              <a:spLocks noChangeArrowheads="1"/>
            </p:cNvSpPr>
            <p:nvPr/>
          </p:nvSpPr>
          <p:spPr bwMode="gray">
            <a:xfrm>
              <a:off x="1440" y="1939"/>
              <a:ext cx="128" cy="2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3</a:t>
              </a:r>
            </a:p>
          </p:txBody>
        </p:sp>
      </p:grpSp>
      <p:grpSp>
        <p:nvGrpSpPr>
          <p:cNvPr id="59" name="Group 56"/>
          <p:cNvGrpSpPr>
            <a:grpSpLocks/>
          </p:cNvGrpSpPr>
          <p:nvPr/>
        </p:nvGrpSpPr>
        <p:grpSpPr bwMode="auto">
          <a:xfrm>
            <a:off x="609600" y="3733800"/>
            <a:ext cx="7848600" cy="860425"/>
            <a:chOff x="1296" y="1824"/>
            <a:chExt cx="2976" cy="432"/>
          </a:xfrm>
        </p:grpSpPr>
        <p:sp>
          <p:nvSpPr>
            <p:cNvPr id="60" name="AutoShape 57"/>
            <p:cNvSpPr>
              <a:spLocks noChangeArrowheads="1"/>
            </p:cNvSpPr>
            <p:nvPr/>
          </p:nvSpPr>
          <p:spPr bwMode="gray">
            <a:xfrm>
              <a:off x="1536" y="1899"/>
              <a:ext cx="2736" cy="288"/>
            </a:xfrm>
            <a:prstGeom prst="roundRect">
              <a:avLst>
                <a:gd name="adj" fmla="val 16667"/>
              </a:avLst>
            </a:prstGeom>
            <a:noFill/>
            <a:ln w="28575" algn="ctr">
              <a:solidFill>
                <a:srgbClr val="969696"/>
              </a:solidFill>
              <a:round/>
              <a:headEnd/>
              <a:tailEnd/>
            </a:ln>
            <a:effectLst>
              <a:outerShdw dist="99190" dir="2388334" algn="ctr" rotWithShape="0">
                <a:srgbClr val="DDDDDD">
                  <a:alpha val="50000"/>
                </a:srgbClr>
              </a:outerShdw>
            </a:effectLst>
            <a:extLst>
              <a:ext uri="{909E8E84-426E-40DD-AFC4-6F175D3DCCD1}">
                <a14:hiddenFill xmlns:a14="http://schemas.microsoft.com/office/drawing/2010/main">
                  <a:solidFill>
                    <a:schemeClr val="folHlink"/>
                  </a:solidFill>
                </a14:hiddenFill>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17347D"/>
                </a:solidFill>
                <a:effectLst/>
                <a:uLnTx/>
                <a:uFillTx/>
                <a:latin typeface="Times New Roman" panose="02020603050405020304" pitchFamily="18" charset="0"/>
                <a:cs typeface="Times New Roman" panose="02020603050405020304" pitchFamily="18" charset="0"/>
              </a:endParaRPr>
            </a:p>
          </p:txBody>
        </p:sp>
        <p:sp>
          <p:nvSpPr>
            <p:cNvPr id="61" name="AutoShape 58"/>
            <p:cNvSpPr>
              <a:spLocks noChangeArrowheads="1"/>
            </p:cNvSpPr>
            <p:nvPr/>
          </p:nvSpPr>
          <p:spPr bwMode="gray">
            <a:xfrm>
              <a:off x="1296" y="1824"/>
              <a:ext cx="432" cy="432"/>
            </a:xfrm>
            <a:prstGeom prst="diamond">
              <a:avLst/>
            </a:prstGeom>
            <a:solidFill>
              <a:srgbClr val="969696"/>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17347D"/>
                </a:solidFill>
                <a:effectLst/>
                <a:uLnTx/>
                <a:uFillTx/>
                <a:latin typeface="Times New Roman" panose="02020603050405020304" pitchFamily="18" charset="0"/>
                <a:cs typeface="Times New Roman" panose="02020603050405020304" pitchFamily="18" charset="0"/>
              </a:endParaRPr>
            </a:p>
          </p:txBody>
        </p:sp>
        <p:sp>
          <p:nvSpPr>
            <p:cNvPr id="62" name="Text Box 59"/>
            <p:cNvSpPr txBox="1">
              <a:spLocks noChangeArrowheads="1"/>
            </p:cNvSpPr>
            <p:nvPr/>
          </p:nvSpPr>
          <p:spPr bwMode="gray">
            <a:xfrm>
              <a:off x="1794" y="1934"/>
              <a:ext cx="2160" cy="2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2400" b="1" kern="0" smtClean="0">
                  <a:latin typeface="Times New Roman" panose="02020603050405020304" pitchFamily="18" charset="0"/>
                  <a:cs typeface="Times New Roman" panose="02020603050405020304" pitchFamily="18" charset="0"/>
                </a:rPr>
                <a:t>Tiến triển và biến chứng</a:t>
              </a:r>
              <a:endParaRPr kumimoji="0" lang="en-US" altLang="en-US" sz="2400" b="1" i="0" u="none" strike="noStrike" kern="0" cap="none" spc="0" normalizeH="0" baseline="0" noProof="0" smtClean="0">
                <a:ln>
                  <a:noFill/>
                </a:ln>
                <a:effectLst/>
                <a:uLnTx/>
                <a:uFillTx/>
                <a:latin typeface="Times New Roman" panose="02020603050405020304" pitchFamily="18" charset="0"/>
                <a:cs typeface="Times New Roman" panose="02020603050405020304" pitchFamily="18" charset="0"/>
              </a:endParaRPr>
            </a:p>
          </p:txBody>
        </p:sp>
        <p:sp>
          <p:nvSpPr>
            <p:cNvPr id="63" name="Text Box 60"/>
            <p:cNvSpPr txBox="1">
              <a:spLocks noChangeArrowheads="1"/>
            </p:cNvSpPr>
            <p:nvPr/>
          </p:nvSpPr>
          <p:spPr bwMode="gray">
            <a:xfrm>
              <a:off x="1440" y="1936"/>
              <a:ext cx="128" cy="2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4</a:t>
              </a:r>
            </a:p>
          </p:txBody>
        </p:sp>
      </p:grpSp>
      <p:grpSp>
        <p:nvGrpSpPr>
          <p:cNvPr id="64" name="Group 41"/>
          <p:cNvGrpSpPr>
            <a:grpSpLocks/>
          </p:cNvGrpSpPr>
          <p:nvPr/>
        </p:nvGrpSpPr>
        <p:grpSpPr bwMode="auto">
          <a:xfrm>
            <a:off x="609600" y="4724400"/>
            <a:ext cx="7848600" cy="838200"/>
            <a:chOff x="1296" y="1824"/>
            <a:chExt cx="2976" cy="432"/>
          </a:xfrm>
        </p:grpSpPr>
        <p:sp>
          <p:nvSpPr>
            <p:cNvPr id="65" name="AutoShape 42"/>
            <p:cNvSpPr>
              <a:spLocks noChangeArrowheads="1"/>
            </p:cNvSpPr>
            <p:nvPr/>
          </p:nvSpPr>
          <p:spPr bwMode="gray">
            <a:xfrm>
              <a:off x="1536" y="1899"/>
              <a:ext cx="2736" cy="288"/>
            </a:xfrm>
            <a:prstGeom prst="roundRect">
              <a:avLst>
                <a:gd name="adj" fmla="val 16667"/>
              </a:avLst>
            </a:prstGeom>
            <a:noFill/>
            <a:ln w="12700" algn="ctr">
              <a:solidFill>
                <a:schemeClr val="accent3">
                  <a:lumMod val="75000"/>
                </a:schemeClr>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4C665F"/>
                </a:solidFill>
                <a:effectLst/>
                <a:uLnTx/>
                <a:uFillTx/>
                <a:latin typeface="Times New Roman" panose="02020603050405020304" pitchFamily="18" charset="0"/>
                <a:cs typeface="Times New Roman" panose="02020603050405020304" pitchFamily="18" charset="0"/>
              </a:endParaRPr>
            </a:p>
          </p:txBody>
        </p:sp>
        <p:sp>
          <p:nvSpPr>
            <p:cNvPr id="66" name="AutoShape 43"/>
            <p:cNvSpPr>
              <a:spLocks noChangeArrowheads="1"/>
            </p:cNvSpPr>
            <p:nvPr/>
          </p:nvSpPr>
          <p:spPr bwMode="gray">
            <a:xfrm>
              <a:off x="1296" y="1824"/>
              <a:ext cx="432" cy="432"/>
            </a:xfrm>
            <a:prstGeom prst="diamond">
              <a:avLst/>
            </a:prstGeom>
            <a:solidFill>
              <a:srgbClr val="C26840"/>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4C665F"/>
                </a:solidFill>
                <a:effectLst/>
                <a:uLnTx/>
                <a:uFillTx/>
                <a:latin typeface="Times New Roman" panose="02020603050405020304" pitchFamily="18" charset="0"/>
                <a:cs typeface="Times New Roman" panose="02020603050405020304" pitchFamily="18" charset="0"/>
              </a:endParaRPr>
            </a:p>
          </p:txBody>
        </p:sp>
        <p:sp>
          <p:nvSpPr>
            <p:cNvPr id="67" name="Text Box 44"/>
            <p:cNvSpPr txBox="1">
              <a:spLocks noChangeArrowheads="1"/>
            </p:cNvSpPr>
            <p:nvPr/>
          </p:nvSpPr>
          <p:spPr bwMode="gray">
            <a:xfrm>
              <a:off x="1765" y="1942"/>
              <a:ext cx="216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2400" b="1" kern="0" smtClean="0">
                  <a:latin typeface="Times New Roman" panose="02020603050405020304" pitchFamily="18" charset="0"/>
                  <a:cs typeface="Times New Roman" panose="02020603050405020304" pitchFamily="18" charset="0"/>
                </a:rPr>
                <a:t>Điều trị</a:t>
              </a:r>
              <a:endParaRPr kumimoji="0" lang="en-US" altLang="en-US" sz="2400" b="1" i="0" u="none" strike="noStrike" kern="0" cap="none" spc="0" normalizeH="0" baseline="0" noProof="0" smtClean="0">
                <a:ln>
                  <a:noFill/>
                </a:ln>
                <a:effectLst/>
                <a:uLnTx/>
                <a:uFillTx/>
                <a:latin typeface="Times New Roman" panose="02020603050405020304" pitchFamily="18" charset="0"/>
                <a:cs typeface="Times New Roman" panose="02020603050405020304" pitchFamily="18" charset="0"/>
              </a:endParaRPr>
            </a:p>
          </p:txBody>
        </p:sp>
        <p:sp>
          <p:nvSpPr>
            <p:cNvPr id="68" name="Text Box 45"/>
            <p:cNvSpPr txBox="1">
              <a:spLocks noChangeArrowheads="1"/>
            </p:cNvSpPr>
            <p:nvPr/>
          </p:nvSpPr>
          <p:spPr bwMode="gray">
            <a:xfrm>
              <a:off x="1457" y="1939"/>
              <a:ext cx="12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2400" b="1" kern="0">
                  <a:solidFill>
                    <a:srgbClr val="FFFFFF"/>
                  </a:solidFill>
                  <a:latin typeface="Times New Roman" panose="02020603050405020304" pitchFamily="18" charset="0"/>
                  <a:cs typeface="Times New Roman" panose="02020603050405020304" pitchFamily="18" charset="0"/>
                </a:rPr>
                <a:t>5</a:t>
              </a:r>
              <a:endParaRPr kumimoji="0" lang="en-US" altLang="en-US" sz="24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69" name="Group 51"/>
          <p:cNvGrpSpPr>
            <a:grpSpLocks/>
          </p:cNvGrpSpPr>
          <p:nvPr/>
        </p:nvGrpSpPr>
        <p:grpSpPr bwMode="auto">
          <a:xfrm>
            <a:off x="609600" y="5791200"/>
            <a:ext cx="7848600" cy="838200"/>
            <a:chOff x="1296" y="1824"/>
            <a:chExt cx="2976" cy="432"/>
          </a:xfrm>
        </p:grpSpPr>
        <p:sp>
          <p:nvSpPr>
            <p:cNvPr id="70" name="AutoShape 52"/>
            <p:cNvSpPr>
              <a:spLocks noChangeArrowheads="1"/>
            </p:cNvSpPr>
            <p:nvPr/>
          </p:nvSpPr>
          <p:spPr bwMode="gray">
            <a:xfrm>
              <a:off x="1536" y="1899"/>
              <a:ext cx="2736" cy="288"/>
            </a:xfrm>
            <a:prstGeom prst="roundRect">
              <a:avLst>
                <a:gd name="adj" fmla="val 16667"/>
              </a:avLst>
            </a:prstGeom>
            <a:noFill/>
            <a:ln w="12700" algn="ctr">
              <a:solidFill>
                <a:schemeClr val="accent3">
                  <a:lumMod val="60000"/>
                  <a:lumOff val="40000"/>
                </a:schemeClr>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4C665F"/>
                </a:solidFill>
                <a:effectLst/>
                <a:uLnTx/>
                <a:uFillTx/>
                <a:latin typeface="Times New Roman" panose="02020603050405020304" pitchFamily="18" charset="0"/>
                <a:cs typeface="Times New Roman" panose="02020603050405020304" pitchFamily="18" charset="0"/>
              </a:endParaRPr>
            </a:p>
          </p:txBody>
        </p:sp>
        <p:sp>
          <p:nvSpPr>
            <p:cNvPr id="71" name="AutoShape 53"/>
            <p:cNvSpPr>
              <a:spLocks noChangeArrowheads="1"/>
            </p:cNvSpPr>
            <p:nvPr/>
          </p:nvSpPr>
          <p:spPr bwMode="gray">
            <a:xfrm>
              <a:off x="1296" y="1824"/>
              <a:ext cx="432" cy="432"/>
            </a:xfrm>
            <a:prstGeom prst="diamond">
              <a:avLst/>
            </a:prstGeom>
            <a:solidFill>
              <a:srgbClr val="C8BA74"/>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4C665F"/>
                </a:solidFill>
                <a:effectLst/>
                <a:uLnTx/>
                <a:uFillTx/>
                <a:latin typeface="Times New Roman" panose="02020603050405020304" pitchFamily="18" charset="0"/>
                <a:cs typeface="Times New Roman" panose="02020603050405020304" pitchFamily="18" charset="0"/>
              </a:endParaRPr>
            </a:p>
          </p:txBody>
        </p:sp>
        <p:sp>
          <p:nvSpPr>
            <p:cNvPr id="72" name="Text Box 54"/>
            <p:cNvSpPr txBox="1">
              <a:spLocks noChangeArrowheads="1"/>
            </p:cNvSpPr>
            <p:nvPr/>
          </p:nvSpPr>
          <p:spPr bwMode="gray">
            <a:xfrm>
              <a:off x="1765" y="1934"/>
              <a:ext cx="2160" cy="2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2400" b="1" kern="0" smtClean="0">
                  <a:latin typeface="Times New Roman" panose="02020603050405020304" pitchFamily="18" charset="0"/>
                  <a:cs typeface="Times New Roman" panose="02020603050405020304" pitchFamily="18" charset="0"/>
                </a:rPr>
                <a:t> P</a:t>
              </a:r>
              <a:r>
                <a:rPr lang="en-US" altLang="en-US" sz="2400" b="1" kern="0" noProof="0" smtClean="0">
                  <a:latin typeface="Times New Roman" panose="02020603050405020304" pitchFamily="18" charset="0"/>
                  <a:cs typeface="Times New Roman" panose="02020603050405020304" pitchFamily="18" charset="0"/>
                </a:rPr>
                <a:t>hòng bệnh</a:t>
              </a:r>
              <a:endParaRPr kumimoji="0" lang="en-US" altLang="en-US" sz="2400" b="1" i="0" u="none" strike="noStrike" kern="0" cap="none" spc="0" normalizeH="0" baseline="0" noProof="0" smtClean="0">
                <a:ln>
                  <a:noFill/>
                </a:ln>
                <a:effectLst/>
                <a:uLnTx/>
                <a:uFillTx/>
                <a:latin typeface="Times New Roman" panose="02020603050405020304" pitchFamily="18" charset="0"/>
                <a:cs typeface="Times New Roman" panose="02020603050405020304" pitchFamily="18" charset="0"/>
              </a:endParaRPr>
            </a:p>
          </p:txBody>
        </p:sp>
        <p:sp>
          <p:nvSpPr>
            <p:cNvPr id="73" name="Text Box 55"/>
            <p:cNvSpPr txBox="1">
              <a:spLocks noChangeArrowheads="1"/>
            </p:cNvSpPr>
            <p:nvPr/>
          </p:nvSpPr>
          <p:spPr bwMode="gray">
            <a:xfrm>
              <a:off x="1439" y="1939"/>
              <a:ext cx="128" cy="2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2400" b="1" kern="0">
                  <a:solidFill>
                    <a:srgbClr val="FFFFFF"/>
                  </a:solidFill>
                  <a:latin typeface="Times New Roman" panose="02020603050405020304" pitchFamily="18" charset="0"/>
                  <a:cs typeface="Times New Roman" panose="02020603050405020304" pitchFamily="18" charset="0"/>
                </a:rPr>
                <a:t>6</a:t>
              </a:r>
              <a:endParaRPr kumimoji="0" lang="en-US" altLang="en-US" sz="24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71179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19200"/>
            <a:ext cx="9296400" cy="5715000"/>
          </a:xfrm>
        </p:spPr>
        <p:txBody>
          <a:bodyPr>
            <a:noAutofit/>
          </a:bodyPr>
          <a:lstStyle/>
          <a:p>
            <a:pPr algn="l"/>
            <a:r>
              <a:rPr lang="en-US" sz="2400" b="1" u="sng">
                <a:solidFill>
                  <a:schemeClr val="tx2"/>
                </a:solidFill>
                <a:latin typeface="Times New Roman" panose="02020603050405020304" pitchFamily="18" charset="0"/>
                <a:cs typeface="Times New Roman" panose="02020603050405020304" pitchFamily="18" charset="0"/>
              </a:rPr>
              <a:t>1. Định nghĩa, nguyên nhân và điều kiện thuận lợi:</a:t>
            </a:r>
          </a:p>
          <a:p>
            <a:pPr algn="l"/>
            <a:r>
              <a:rPr lang="en-US" sz="2400" b="1" smtClean="0">
                <a:solidFill>
                  <a:schemeClr val="tx1"/>
                </a:solidFill>
                <a:latin typeface="Times New Roman" panose="02020603050405020304" pitchFamily="18" charset="0"/>
                <a:cs typeface="Times New Roman" panose="02020603050405020304" pitchFamily="18" charset="0"/>
              </a:rPr>
              <a:t>   1.1 Định nghĩa</a:t>
            </a:r>
            <a:r>
              <a:rPr lang="en-US" sz="2400" smtClean="0">
                <a:solidFill>
                  <a:schemeClr val="tx1"/>
                </a:solidFill>
                <a:latin typeface="Times New Roman" panose="02020603050405020304" pitchFamily="18" charset="0"/>
                <a:cs typeface="Times New Roman" panose="02020603050405020304" pitchFamily="18" charset="0"/>
              </a:rPr>
              <a:t>:</a:t>
            </a:r>
            <a:endParaRPr lang="en-US" sz="2400" smtClean="0">
              <a:solidFill>
                <a:schemeClr val="tx1"/>
              </a:solidFill>
              <a:latin typeface="Times New Roman" panose="02020603050405020304" pitchFamily="18" charset="0"/>
              <a:cs typeface="Times New Roman" panose="02020603050405020304" pitchFamily="18" charset="0"/>
            </a:endParaRPr>
          </a:p>
          <a:p>
            <a:pPr algn="l"/>
            <a:r>
              <a:rPr lang="en-US" sz="2400" smtClean="0">
                <a:solidFill>
                  <a:schemeClr val="tx1"/>
                </a:solidFill>
                <a:latin typeface="Times New Roman" panose="02020603050405020304" pitchFamily="18" charset="0"/>
                <a:cs typeface="Times New Roman" panose="02020603050405020304" pitchFamily="18" charset="0"/>
              </a:rPr>
              <a:t>-</a:t>
            </a:r>
            <a:r>
              <a:rPr lang="en-US" sz="2400" b="1" smtClean="0">
                <a:solidFill>
                  <a:schemeClr val="tx1"/>
                </a:solidFill>
                <a:latin typeface="Times New Roman" panose="02020603050405020304" pitchFamily="18" charset="0"/>
                <a:cs typeface="Times New Roman" panose="02020603050405020304" pitchFamily="18" charset="0"/>
              </a:rPr>
              <a:t> Nhiễm </a:t>
            </a:r>
            <a:r>
              <a:rPr lang="en-US" sz="2400" b="1" smtClean="0">
                <a:solidFill>
                  <a:schemeClr val="tx1"/>
                </a:solidFill>
                <a:latin typeface="Times New Roman" panose="02020603050405020304" pitchFamily="18" charset="0"/>
                <a:cs typeface="Times New Roman" panose="02020603050405020304" pitchFamily="18" charset="0"/>
              </a:rPr>
              <a:t>khuẩn tiết niệu (Urinary Tract Infection):</a:t>
            </a:r>
            <a:r>
              <a:rPr lang="en-US" sz="2400" smtClean="0">
                <a:solidFill>
                  <a:schemeClr val="tx1"/>
                </a:solidFill>
                <a:latin typeface="Times New Roman" panose="02020603050405020304" pitchFamily="18" charset="0"/>
                <a:cs typeface="Times New Roman" panose="02020603050405020304" pitchFamily="18" charset="0"/>
              </a:rPr>
              <a:t> tình trạng nhiễm trùng từng phần của đường tiết niệu, đặc trưng bởi sự hiện diện của vi khuẩn trong nước tiểu hoặc các triệu chứng biểu hiện sự xâm nhập của vi khuẩn ở một hoặc nhiều phần của đường tiết niệu.</a:t>
            </a:r>
          </a:p>
          <a:p>
            <a:pPr algn="l"/>
            <a:r>
              <a:rPr lang="en-US" sz="2400" smtClean="0">
                <a:solidFill>
                  <a:schemeClr val="tx1"/>
                </a:solidFill>
                <a:latin typeface="Times New Roman" panose="02020603050405020304" pitchFamily="18" charset="0"/>
                <a:cs typeface="Times New Roman" panose="02020603050405020304" pitchFamily="18" charset="0"/>
              </a:rPr>
              <a:t>- </a:t>
            </a:r>
            <a:r>
              <a:rPr lang="en-US" sz="2400" b="1" smtClean="0">
                <a:solidFill>
                  <a:schemeClr val="tx1"/>
                </a:solidFill>
                <a:latin typeface="Times New Roman" panose="02020603050405020304" pitchFamily="18" charset="0"/>
                <a:cs typeface="Times New Roman" panose="02020603050405020304" pitchFamily="18" charset="0"/>
              </a:rPr>
              <a:t>Phân loại</a:t>
            </a:r>
            <a:r>
              <a:rPr lang="en-US" sz="2400" smtClean="0">
                <a:solidFill>
                  <a:schemeClr val="tx1"/>
                </a:solidFill>
                <a:latin typeface="Times New Roman" panose="02020603050405020304" pitchFamily="18" charset="0"/>
                <a:cs typeface="Times New Roman" panose="02020603050405020304" pitchFamily="18" charset="0"/>
              </a:rPr>
              <a:t> </a:t>
            </a:r>
            <a:r>
              <a:rPr lang="en-US" sz="2400" b="1" smtClean="0">
                <a:solidFill>
                  <a:schemeClr val="tx1"/>
                </a:solidFill>
                <a:latin typeface="Times New Roman" panose="02020603050405020304" pitchFamily="18" charset="0"/>
                <a:cs typeface="Times New Roman" panose="02020603050405020304" pitchFamily="18" charset="0"/>
              </a:rPr>
              <a:t>theo giải </a:t>
            </a:r>
            <a:r>
              <a:rPr lang="en-US" sz="2400" b="1" smtClean="0">
                <a:solidFill>
                  <a:schemeClr val="tx1"/>
                </a:solidFill>
                <a:latin typeface="Times New Roman" panose="02020603050405020304" pitchFamily="18" charset="0"/>
                <a:cs typeface="Times New Roman" panose="02020603050405020304" pitchFamily="18" charset="0"/>
              </a:rPr>
              <a:t>phẫu:</a:t>
            </a:r>
            <a:endParaRPr lang="en-US" sz="2400" smtClean="0">
              <a:solidFill>
                <a:schemeClr val="tx1"/>
              </a:solidFill>
              <a:latin typeface="Times New Roman" panose="02020603050405020304" pitchFamily="18" charset="0"/>
              <a:cs typeface="Times New Roman" panose="02020603050405020304" pitchFamily="18" charset="0"/>
            </a:endParaRPr>
          </a:p>
          <a:p>
            <a:pPr algn="l"/>
            <a:r>
              <a:rPr lang="en-US"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  +  </a:t>
            </a:r>
            <a:r>
              <a:rPr lang="en-US" sz="2400" smtClean="0">
                <a:solidFill>
                  <a:schemeClr val="tx1"/>
                </a:solidFill>
                <a:latin typeface="Times New Roman" panose="02020603050405020304" pitchFamily="18" charset="0"/>
                <a:cs typeface="Times New Roman" panose="02020603050405020304" pitchFamily="18" charset="0"/>
              </a:rPr>
              <a:t>NKTN trên: viêm thận – bể thận.</a:t>
            </a:r>
          </a:p>
          <a:p>
            <a:pPr algn="l"/>
            <a:r>
              <a:rPr lang="en-US"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 +  </a:t>
            </a:r>
            <a:r>
              <a:rPr lang="en-US" sz="2400" smtClean="0">
                <a:solidFill>
                  <a:schemeClr val="tx1"/>
                </a:solidFill>
                <a:latin typeface="Times New Roman" panose="02020603050405020304" pitchFamily="18" charset="0"/>
                <a:cs typeface="Times New Roman" panose="02020603050405020304" pitchFamily="18" charset="0"/>
              </a:rPr>
              <a:t>NKTN dưới: viêm bàng quang, viêm tuyến tiền liệt, viêm niệu </a:t>
            </a:r>
            <a:r>
              <a:rPr lang="en-US" sz="2400" smtClean="0">
                <a:solidFill>
                  <a:schemeClr val="tx1"/>
                </a:solidFill>
                <a:latin typeface="Times New Roman" panose="02020603050405020304" pitchFamily="18" charset="0"/>
                <a:cs typeface="Times New Roman" panose="02020603050405020304" pitchFamily="18" charset="0"/>
              </a:rPr>
              <a:t>đạo</a:t>
            </a:r>
            <a:endParaRPr lang="en-US" sz="2400" smtClean="0">
              <a:solidFill>
                <a:schemeClr val="tx1"/>
              </a:solidFill>
              <a:latin typeface="Times New Roman" panose="02020603050405020304" pitchFamily="18" charset="0"/>
              <a:cs typeface="Times New Roman" panose="02020603050405020304" pitchFamily="18" charset="0"/>
            </a:endParaRPr>
          </a:p>
          <a:p>
            <a:pPr algn="l"/>
            <a:r>
              <a:rPr lang="en-US" sz="2400" smtClean="0">
                <a:solidFill>
                  <a:schemeClr val="tx1"/>
                </a:solidFill>
                <a:latin typeface="Times New Roman" panose="02020603050405020304" pitchFamily="18" charset="0"/>
                <a:cs typeface="Times New Roman" panose="02020603050405020304" pitchFamily="18" charset="0"/>
              </a:rPr>
              <a:t>-</a:t>
            </a:r>
            <a:r>
              <a:rPr lang="en-US" sz="2400" b="1" smtClean="0">
                <a:solidFill>
                  <a:schemeClr val="tx1"/>
                </a:solidFill>
                <a:latin typeface="Times New Roman" panose="02020603050405020304" pitchFamily="18" charset="0"/>
                <a:cs typeface="Times New Roman" panose="02020603050405020304" pitchFamily="18" charset="0"/>
              </a:rPr>
              <a:t> Đặc </a:t>
            </a:r>
            <a:r>
              <a:rPr lang="en-US" sz="2400" b="1" smtClean="0">
                <a:solidFill>
                  <a:schemeClr val="tx1"/>
                </a:solidFill>
                <a:latin typeface="Times New Roman" panose="02020603050405020304" pitchFamily="18" charset="0"/>
                <a:cs typeface="Times New Roman" panose="02020603050405020304" pitchFamily="18" charset="0"/>
              </a:rPr>
              <a:t>điểm:</a:t>
            </a:r>
          </a:p>
          <a:p>
            <a:pPr algn="l"/>
            <a:r>
              <a:rPr lang="en-US" sz="2400" b="1" smtClean="0">
                <a:solidFill>
                  <a:schemeClr val="tx1"/>
                </a:solidFill>
                <a:latin typeface="Times New Roman" panose="02020603050405020304" pitchFamily="18" charset="0"/>
                <a:cs typeface="Times New Roman" panose="02020603050405020304" pitchFamily="18" charset="0"/>
              </a:rPr>
              <a:t>   </a:t>
            </a:r>
            <a:r>
              <a:rPr lang="en-US" sz="2400" b="1" smtClean="0">
                <a:solidFill>
                  <a:schemeClr val="tx1"/>
                </a:solidFill>
                <a:latin typeface="Times New Roman" panose="02020603050405020304" pitchFamily="18" charset="0"/>
                <a:cs typeface="Times New Roman" panose="02020603050405020304" pitchFamily="18" charset="0"/>
              </a:rPr>
              <a:t>+</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Phụ nữ dễ mắc NTĐT hơn nam giới vì những nguyên nhân không rõ mặc dù đường niệu đạo ngắn của giới này có thể là một yếu tố nguy cơ.</a:t>
            </a:r>
            <a:endParaRPr lang="en-US" sz="2400" smtClean="0">
              <a:solidFill>
                <a:schemeClr val="tx1"/>
              </a:solidFill>
              <a:latin typeface="Times New Roman" panose="02020603050405020304" pitchFamily="18" charset="0"/>
              <a:cs typeface="Times New Roman" panose="02020603050405020304" pitchFamily="18" charset="0"/>
            </a:endParaRPr>
          </a:p>
          <a:p>
            <a:pPr algn="l"/>
            <a:r>
              <a:rPr lang="vi-VN" sz="2400" b="1" smtClean="0">
                <a:solidFill>
                  <a:schemeClr val="tx1"/>
                </a:solidFill>
                <a:latin typeface="Times New Roman" panose="02020603050405020304" pitchFamily="18" charset="0"/>
                <a:cs typeface="Times New Roman" panose="02020603050405020304" pitchFamily="18" charset="0"/>
              </a:rPr>
              <a:t> </a:t>
            </a:r>
            <a:r>
              <a:rPr lang="en-US" sz="2400" b="1" smtClean="0">
                <a:solidFill>
                  <a:schemeClr val="tx1"/>
                </a:solidFill>
                <a:latin typeface="Times New Roman" panose="02020603050405020304" pitchFamily="18" charset="0"/>
                <a:cs typeface="Times New Roman" panose="02020603050405020304" pitchFamily="18" charset="0"/>
              </a:rPr>
              <a:t>  </a:t>
            </a:r>
            <a:r>
              <a:rPr lang="en-US" sz="2400" b="1"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NTĐT xảy ra ở khoảng 5% trẻ em gái và 1-2% ở trẻ em trai.</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8601" y="228600"/>
            <a:ext cx="8686798"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spcBef>
                <a:spcPct val="0"/>
              </a:spcBef>
            </a:pPr>
            <a:r>
              <a:rPr lang="en-US" sz="3600" b="1">
                <a:solidFill>
                  <a:srgbClr val="FF0000"/>
                </a:solidFill>
                <a:latin typeface="Times New Roman" panose="02020603050405020304" pitchFamily="18" charset="0"/>
                <a:cs typeface="Times New Roman" panose="02020603050405020304" pitchFamily="18" charset="0"/>
              </a:rPr>
              <a:t>1. ĐỊNH </a:t>
            </a:r>
            <a:r>
              <a:rPr lang="en-US" sz="3600" b="1" smtClean="0">
                <a:solidFill>
                  <a:srgbClr val="FF0000"/>
                </a:solidFill>
                <a:latin typeface="Times New Roman" panose="02020603050405020304" pitchFamily="18" charset="0"/>
                <a:cs typeface="Times New Roman" panose="02020603050405020304" pitchFamily="18" charset="0"/>
              </a:rPr>
              <a:t>NGHĨA, NGUYÊN NHÂN VÀ ĐIỀU KIỆN THUẬN LỢI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115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52400" y="1077172"/>
            <a:ext cx="8762999" cy="2732828"/>
          </a:xfrm>
        </p:spPr>
        <p:txBody>
          <a:bodyPr>
            <a:noAutofit/>
          </a:bodyPr>
          <a:lstStyle/>
          <a:p>
            <a:pPr algn="l"/>
            <a:r>
              <a:rPr lang="en-US" b="1" u="sng">
                <a:solidFill>
                  <a:schemeClr val="tx2"/>
                </a:solidFill>
                <a:latin typeface="Times New Roman" panose="02020603050405020304" pitchFamily="18" charset="0"/>
                <a:cs typeface="Times New Roman" panose="02020603050405020304" pitchFamily="18" charset="0"/>
              </a:rPr>
              <a:t>1. Định nghĩa, nguyên nhân và điều kiện thuận lợi:</a:t>
            </a:r>
          </a:p>
          <a:p>
            <a:pPr algn="l"/>
            <a:r>
              <a:rPr lang="en-US" b="1" smtClean="0">
                <a:solidFill>
                  <a:schemeClr val="tx1"/>
                </a:solidFill>
                <a:latin typeface="Times New Roman" panose="02020603050405020304" pitchFamily="18" charset="0"/>
                <a:cs typeface="Times New Roman" panose="02020603050405020304" pitchFamily="18" charset="0"/>
              </a:rPr>
              <a:t>   1.2 </a:t>
            </a:r>
            <a:r>
              <a:rPr lang="en-US" b="1" smtClean="0">
                <a:solidFill>
                  <a:schemeClr val="tx1"/>
                </a:solidFill>
                <a:latin typeface="Times New Roman" panose="02020603050405020304" pitchFamily="18" charset="0"/>
                <a:cs typeface="Times New Roman" panose="02020603050405020304" pitchFamily="18" charset="0"/>
              </a:rPr>
              <a:t>Nguyên nhân và điều kiện thuận lợi:</a:t>
            </a:r>
          </a:p>
          <a:p>
            <a:pPr algn="l"/>
            <a:r>
              <a:rPr lang="en-US" smtClean="0">
                <a:solidFill>
                  <a:schemeClr val="tx1"/>
                </a:solidFill>
                <a:latin typeface="Times New Roman" panose="02020603050405020304" pitchFamily="18" charset="0"/>
                <a:cs typeface="Times New Roman" panose="02020603050405020304" pitchFamily="18" charset="0"/>
              </a:rPr>
              <a:t>- </a:t>
            </a:r>
            <a:r>
              <a:rPr lang="en-US" b="1" smtClean="0">
                <a:solidFill>
                  <a:schemeClr val="tx1"/>
                </a:solidFill>
                <a:latin typeface="Times New Roman" panose="02020603050405020304" pitchFamily="18" charset="0"/>
                <a:cs typeface="Times New Roman" panose="02020603050405020304" pitchFamily="18" charset="0"/>
              </a:rPr>
              <a:t>Do vi khuẩn:</a:t>
            </a:r>
          </a:p>
          <a:p>
            <a:pPr algn="l"/>
            <a:r>
              <a:rPr lang="it-IT">
                <a:solidFill>
                  <a:schemeClr val="tx1"/>
                </a:solidFill>
                <a:latin typeface="Times New Roman" panose="02020603050405020304" pitchFamily="18" charset="0"/>
                <a:cs typeface="Times New Roman" panose="02020603050405020304" pitchFamily="18" charset="0"/>
              </a:rPr>
              <a:t> Escherichia coli (E. coli) gây nên </a:t>
            </a:r>
            <a:r>
              <a:rPr lang="it-IT" smtClean="0">
                <a:solidFill>
                  <a:schemeClr val="tx1"/>
                </a:solidFill>
                <a:latin typeface="Times New Roman" panose="02020603050405020304" pitchFamily="18" charset="0"/>
                <a:cs typeface="Times New Roman" panose="02020603050405020304" pitchFamily="18" charset="0"/>
              </a:rPr>
              <a:t>80%, </a:t>
            </a:r>
            <a:r>
              <a:rPr lang="en-US" smtClean="0">
                <a:solidFill>
                  <a:schemeClr val="tx1"/>
                </a:solidFill>
                <a:latin typeface="Times New Roman" panose="02020603050405020304" pitchFamily="18" charset="0"/>
                <a:cs typeface="Times New Roman" panose="02020603050405020304" pitchFamily="18" charset="0"/>
              </a:rPr>
              <a:t>Proteus </a:t>
            </a:r>
            <a:r>
              <a:rPr lang="en-US">
                <a:solidFill>
                  <a:schemeClr val="tx1"/>
                </a:solidFill>
                <a:latin typeface="Times New Roman" panose="02020603050405020304" pitchFamily="18" charset="0"/>
                <a:cs typeface="Times New Roman" panose="02020603050405020304" pitchFamily="18" charset="0"/>
              </a:rPr>
              <a:t>mirabilis</a:t>
            </a:r>
            <a:r>
              <a:rPr lang="it-IT">
                <a:solidFill>
                  <a:schemeClr val="tx1"/>
                </a:solidFill>
                <a:latin typeface="Times New Roman" panose="02020603050405020304" pitchFamily="18" charset="0"/>
                <a:cs typeface="Times New Roman" panose="02020603050405020304" pitchFamily="18" charset="0"/>
              </a:rPr>
              <a:t> </a:t>
            </a:r>
            <a:r>
              <a:rPr lang="it-IT" smtClean="0">
                <a:solidFill>
                  <a:schemeClr val="tx1"/>
                </a:solidFill>
                <a:latin typeface="Times New Roman" panose="02020603050405020304" pitchFamily="18" charset="0"/>
                <a:cs typeface="Times New Roman" panose="02020603050405020304" pitchFamily="18" charset="0"/>
              </a:rPr>
              <a:t>(10 – 15%) </a:t>
            </a:r>
            <a:endParaRPr lang="it-IT">
              <a:solidFill>
                <a:schemeClr val="tx1"/>
              </a:solidFill>
              <a:latin typeface="Times New Roman" panose="02020603050405020304" pitchFamily="18" charset="0"/>
              <a:cs typeface="Times New Roman" panose="02020603050405020304" pitchFamily="18" charset="0"/>
            </a:endParaRPr>
          </a:p>
          <a:p>
            <a:pPr algn="l"/>
            <a:r>
              <a:rPr lang="vi-VN">
                <a:solidFill>
                  <a:schemeClr val="tx1"/>
                </a:solidFill>
                <a:latin typeface="Times New Roman" panose="02020603050405020304" pitchFamily="18" charset="0"/>
                <a:cs typeface="Times New Roman" panose="02020603050405020304" pitchFamily="18" charset="0"/>
              </a:rPr>
              <a:t> Staphylococcus </a:t>
            </a:r>
            <a:r>
              <a:rPr lang="vi-VN" smtClean="0">
                <a:solidFill>
                  <a:schemeClr val="tx1"/>
                </a:solidFill>
                <a:latin typeface="Times New Roman" panose="02020603050405020304" pitchFamily="18" charset="0"/>
                <a:cs typeface="Times New Roman" panose="02020603050405020304" pitchFamily="18" charset="0"/>
              </a:rPr>
              <a:t>saprophyticus</a:t>
            </a:r>
            <a:endParaRPr lang="en-US" smtClean="0">
              <a:solidFill>
                <a:schemeClr val="tx1"/>
              </a:solidFill>
              <a:latin typeface="Times New Roman" panose="02020603050405020304" pitchFamily="18" charset="0"/>
              <a:cs typeface="Times New Roman" panose="02020603050405020304" pitchFamily="18" charset="0"/>
            </a:endParaRPr>
          </a:p>
          <a:p>
            <a:pPr algn="l"/>
            <a:r>
              <a:rPr lang="en-US">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Chlamydia trachomatis</a:t>
            </a:r>
            <a:r>
              <a:rPr lang="en-US" smtClean="0">
                <a:solidFill>
                  <a:schemeClr val="tx1"/>
                </a:solidFill>
                <a:latin typeface="Times New Roman" panose="02020603050405020304" pitchFamily="18" charset="0"/>
                <a:cs typeface="Times New Roman" panose="02020603050405020304" pitchFamily="18" charset="0"/>
              </a:rPr>
              <a:t>, </a:t>
            </a:r>
            <a:r>
              <a:rPr lang="vi-VN" smtClean="0">
                <a:solidFill>
                  <a:schemeClr val="tx1"/>
                </a:solidFill>
                <a:latin typeface="Times New Roman" panose="02020603050405020304" pitchFamily="18" charset="0"/>
                <a:cs typeface="Times New Roman" panose="02020603050405020304" pitchFamily="18" charset="0"/>
              </a:rPr>
              <a:t>Mycoplasma hominis</a:t>
            </a:r>
            <a:r>
              <a:rPr lang="en-US" smtClean="0">
                <a:solidFill>
                  <a:schemeClr val="tx1"/>
                </a:solidFill>
                <a:latin typeface="Times New Roman" panose="02020603050405020304" pitchFamily="18" charset="0"/>
                <a:cs typeface="Times New Roman" panose="02020603050405020304" pitchFamily="18" charset="0"/>
              </a:rPr>
              <a:t> </a:t>
            </a:r>
            <a:r>
              <a:rPr lang="en-US" smtClean="0">
                <a:solidFill>
                  <a:schemeClr val="tx1"/>
                </a:solidFill>
                <a:latin typeface="Times New Roman" panose="02020603050405020304" pitchFamily="18" charset="0"/>
                <a:cs typeface="Times New Roman" panose="02020603050405020304" pitchFamily="18" charset="0"/>
              </a:rPr>
              <a:t>(qua </a:t>
            </a:r>
            <a:r>
              <a:rPr lang="en-US">
                <a:solidFill>
                  <a:schemeClr val="tx1"/>
                </a:solidFill>
                <a:latin typeface="Times New Roman" panose="02020603050405020304" pitchFamily="18" charset="0"/>
                <a:cs typeface="Times New Roman" panose="02020603050405020304" pitchFamily="18" charset="0"/>
              </a:rPr>
              <a:t>quan hệ tình dục</a:t>
            </a:r>
            <a:r>
              <a:rPr lang="en-US" smtClean="0">
                <a:solidFill>
                  <a:schemeClr val="tx1"/>
                </a:solidFill>
                <a:latin typeface="Times New Roman" panose="02020603050405020304" pitchFamily="18" charset="0"/>
                <a:cs typeface="Times New Roman" panose="02020603050405020304" pitchFamily="18" charset="0"/>
              </a:rPr>
              <a:t>)</a:t>
            </a:r>
          </a:p>
          <a:p>
            <a:pPr algn="l"/>
            <a:endParaRPr lang="en-US">
              <a:solidFill>
                <a:schemeClr val="tx1"/>
              </a:solidFill>
              <a:latin typeface="Times New Roman" panose="02020603050405020304" pitchFamily="18" charset="0"/>
              <a:cs typeface="Times New Roman" panose="02020603050405020304" pitchFamily="18" charset="0"/>
            </a:endParaRPr>
          </a:p>
          <a:p>
            <a:pPr algn="l"/>
            <a:endParaRPr lang="en-US" smtClean="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286" y="3766714"/>
            <a:ext cx="3134571" cy="304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3723428"/>
            <a:ext cx="2819400" cy="315535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723429"/>
            <a:ext cx="3276599" cy="155343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5276860"/>
            <a:ext cx="3276599" cy="1601922"/>
          </a:xfrm>
          <a:prstGeom prst="rect">
            <a:avLst/>
          </a:prstGeom>
        </p:spPr>
      </p:pic>
      <p:sp>
        <p:nvSpPr>
          <p:cNvPr id="9" name="Rectangle 8"/>
          <p:cNvSpPr/>
          <p:nvPr/>
        </p:nvSpPr>
        <p:spPr>
          <a:xfrm>
            <a:off x="228601" y="152400"/>
            <a:ext cx="8686798"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spcBef>
                <a:spcPct val="0"/>
              </a:spcBef>
            </a:pPr>
            <a:r>
              <a:rPr lang="en-US" sz="3600" b="1">
                <a:solidFill>
                  <a:srgbClr val="FF0000"/>
                </a:solidFill>
                <a:latin typeface="Times New Roman" panose="02020603050405020304" pitchFamily="18" charset="0"/>
                <a:cs typeface="Times New Roman" panose="02020603050405020304" pitchFamily="18" charset="0"/>
              </a:rPr>
              <a:t>1. ĐỊNH </a:t>
            </a:r>
            <a:r>
              <a:rPr lang="en-US" sz="3600" b="1" smtClean="0">
                <a:solidFill>
                  <a:srgbClr val="FF0000"/>
                </a:solidFill>
                <a:latin typeface="Times New Roman" panose="02020603050405020304" pitchFamily="18" charset="0"/>
                <a:cs typeface="Times New Roman" panose="02020603050405020304" pitchFamily="18" charset="0"/>
              </a:rPr>
              <a:t>NGHĨA, NGUYÊN NHÂN VÀ ĐIỀU KIỆN THUẬN LỢI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4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296400" cy="6858000"/>
          </a:xfrm>
        </p:spPr>
        <p:txBody>
          <a:bodyPr>
            <a:noAutofit/>
          </a:bodyPr>
          <a:lstStyle/>
          <a:p>
            <a:pPr marL="0" indent="0">
              <a:buNone/>
            </a:pP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b="1" dirty="0" err="1" smtClean="0">
                <a:solidFill>
                  <a:schemeClr val="tx1"/>
                </a:solidFill>
                <a:latin typeface="Times New Roman" panose="02020603050405020304" pitchFamily="18" charset="0"/>
                <a:cs typeface="Times New Roman" panose="02020603050405020304" pitchFamily="18" charset="0"/>
              </a:rPr>
              <a:t>Các</a:t>
            </a:r>
            <a:r>
              <a:rPr lang="en-US" sz="2300" b="1" smtClean="0">
                <a:solidFill>
                  <a:schemeClr val="tx1"/>
                </a:solidFill>
                <a:latin typeface="Times New Roman" panose="02020603050405020304" pitchFamily="18" charset="0"/>
                <a:cs typeface="Times New Roman" panose="02020603050405020304" pitchFamily="18" charset="0"/>
              </a:rPr>
              <a:t> yếu tố khác:</a:t>
            </a:r>
          </a:p>
          <a:p>
            <a:pPr marL="0" indent="0">
              <a:buNone/>
            </a:pPr>
            <a:r>
              <a:rPr lang="en-US" sz="2300" smtClean="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Giao </a:t>
            </a:r>
            <a:r>
              <a:rPr lang="en-US" sz="2300">
                <a:solidFill>
                  <a:schemeClr val="tx1"/>
                </a:solidFill>
                <a:latin typeface="Times New Roman" panose="02020603050405020304" pitchFamily="18" charset="0"/>
                <a:cs typeface="Times New Roman" panose="02020603050405020304" pitchFamily="18" charset="0"/>
              </a:rPr>
              <a:t>hợp </a:t>
            </a:r>
            <a:r>
              <a:rPr lang="en-US" sz="2300" smtClean="0">
                <a:solidFill>
                  <a:schemeClr val="tx1"/>
                </a:solidFill>
                <a:latin typeface="Times New Roman" panose="02020603050405020304" pitchFamily="18" charset="0"/>
                <a:cs typeface="Times New Roman" panose="02020603050405020304" pitchFamily="18" charset="0"/>
              </a:rPr>
              <a:t>(đa số nữ mắc bệnh, nam giới ít nguy cơ hơn)</a:t>
            </a:r>
          </a:p>
          <a:p>
            <a:pPr marL="0" indent="0">
              <a:buNone/>
            </a:pPr>
            <a:r>
              <a:rPr lang="en-US" sz="230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Phụ </a:t>
            </a:r>
            <a:r>
              <a:rPr lang="en-US" sz="2300">
                <a:solidFill>
                  <a:schemeClr val="tx1"/>
                </a:solidFill>
                <a:latin typeface="Times New Roman" panose="02020603050405020304" pitchFamily="18" charset="0"/>
                <a:cs typeface="Times New Roman" panose="02020603050405020304" pitchFamily="18" charset="0"/>
              </a:rPr>
              <a:t>nữ sử dụng màng ngăn âm đạo </a:t>
            </a:r>
            <a:r>
              <a:rPr lang="en-US" sz="2300" smtClean="0">
                <a:solidFill>
                  <a:schemeClr val="tx1"/>
                </a:solidFill>
                <a:latin typeface="Times New Roman" panose="02020603050405020304" pitchFamily="18" charset="0"/>
                <a:cs typeface="Times New Roman" panose="02020603050405020304" pitchFamily="18" charset="0"/>
              </a:rPr>
              <a:t>thường </a:t>
            </a:r>
            <a:r>
              <a:rPr lang="en-US" sz="2300">
                <a:solidFill>
                  <a:schemeClr val="tx1"/>
                </a:solidFill>
                <a:latin typeface="Times New Roman" panose="02020603050405020304" pitchFamily="18" charset="0"/>
                <a:cs typeface="Times New Roman" panose="02020603050405020304" pitchFamily="18" charset="0"/>
              </a:rPr>
              <a:t>dễ nhiễm </a:t>
            </a:r>
            <a:r>
              <a:rPr lang="en-US" sz="2300" smtClean="0">
                <a:solidFill>
                  <a:schemeClr val="tx1"/>
                </a:solidFill>
                <a:latin typeface="Times New Roman" panose="02020603050405020304" pitchFamily="18" charset="0"/>
                <a:cs typeface="Times New Roman" panose="02020603050405020304" pitchFamily="18" charset="0"/>
              </a:rPr>
              <a:t>trùng</a:t>
            </a:r>
          </a:p>
          <a:p>
            <a:pPr marL="0" indent="0">
              <a:buNone/>
            </a:pPr>
            <a:r>
              <a:rPr lang="en-US" sz="230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a:solidFill>
                  <a:schemeClr val="tx1"/>
                </a:solidFill>
                <a:latin typeface="Times New Roman" panose="02020603050405020304" pitchFamily="18" charset="0"/>
                <a:cs typeface="Times New Roman" panose="02020603050405020304" pitchFamily="18" charset="0"/>
              </a:rPr>
              <a:t>Thủ thuật thông tiểu</a:t>
            </a:r>
            <a:endParaRPr lang="en-US" sz="230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30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Bao </a:t>
            </a:r>
            <a:r>
              <a:rPr lang="en-US" sz="2300">
                <a:solidFill>
                  <a:schemeClr val="tx1"/>
                </a:solidFill>
                <a:latin typeface="Times New Roman" panose="02020603050405020304" pitchFamily="18" charset="0"/>
                <a:cs typeface="Times New Roman" panose="02020603050405020304" pitchFamily="18" charset="0"/>
              </a:rPr>
              <a:t>cao su có chứa chất diệt tinh trùng </a:t>
            </a:r>
            <a:r>
              <a:rPr lang="en-US" sz="2300" smtClean="0">
                <a:solidFill>
                  <a:schemeClr val="tx1"/>
                </a:solidFill>
                <a:latin typeface="Times New Roman" panose="02020603050405020304" pitchFamily="18" charset="0"/>
                <a:cs typeface="Times New Roman" panose="02020603050405020304" pitchFamily="18" charset="0"/>
              </a:rPr>
              <a:t>=&gt; </a:t>
            </a:r>
            <a:r>
              <a:rPr lang="en-US" sz="2300" smtClean="0">
                <a:solidFill>
                  <a:schemeClr val="tx1"/>
                </a:solidFill>
                <a:latin typeface="Times New Roman" panose="02020603050405020304" pitchFamily="18" charset="0"/>
                <a:cs typeface="Times New Roman" panose="02020603050405020304" pitchFamily="18" charset="0"/>
              </a:rPr>
              <a:t>E</a:t>
            </a:r>
            <a:r>
              <a:rPr lang="en-US" sz="2300">
                <a:solidFill>
                  <a:schemeClr val="tx1"/>
                </a:solidFill>
                <a:latin typeface="Times New Roman" panose="02020603050405020304" pitchFamily="18" charset="0"/>
                <a:cs typeface="Times New Roman" panose="02020603050405020304" pitchFamily="18" charset="0"/>
              </a:rPr>
              <a:t>. coli </a:t>
            </a:r>
            <a:r>
              <a:rPr lang="en-US" sz="2300" smtClean="0">
                <a:solidFill>
                  <a:schemeClr val="tx1"/>
                </a:solidFill>
                <a:latin typeface="Times New Roman" panose="02020603050405020304" pitchFamily="18" charset="0"/>
                <a:cs typeface="Times New Roman" panose="02020603050405020304" pitchFamily="18" charset="0"/>
              </a:rPr>
              <a:t>phát triển trong </a:t>
            </a:r>
            <a:r>
              <a:rPr lang="en-US" sz="2300">
                <a:solidFill>
                  <a:schemeClr val="tx1"/>
                </a:solidFill>
                <a:latin typeface="Times New Roman" panose="02020603050405020304" pitchFamily="18" charset="0"/>
                <a:cs typeface="Times New Roman" panose="02020603050405020304" pitchFamily="18" charset="0"/>
              </a:rPr>
              <a:t>âm </a:t>
            </a:r>
            <a:r>
              <a:rPr lang="en-US" sz="2300" smtClean="0">
                <a:solidFill>
                  <a:schemeClr val="tx1"/>
                </a:solidFill>
                <a:latin typeface="Times New Roman" panose="02020603050405020304" pitchFamily="18" charset="0"/>
                <a:cs typeface="Times New Roman" panose="02020603050405020304" pitchFamily="18" charset="0"/>
              </a:rPr>
              <a:t>đạo </a:t>
            </a:r>
            <a:endParaRPr lang="en-US" sz="230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300" smtClean="0">
                <a:solidFill>
                  <a:schemeClr val="tx1"/>
                </a:solidFill>
                <a:latin typeface="Times New Roman" panose="02020603050405020304" pitchFamily="18" charset="0"/>
                <a:cs typeface="Times New Roman" panose="02020603050405020304" pitchFamily="18" charset="0"/>
              </a:rPr>
              <a:t> + </a:t>
            </a:r>
            <a:r>
              <a:rPr lang="en-US" sz="2300" smtClean="0">
                <a:solidFill>
                  <a:schemeClr val="tx1"/>
                </a:solidFill>
                <a:latin typeface="Times New Roman" panose="02020603050405020304" pitchFamily="18" charset="0"/>
                <a:cs typeface="Times New Roman" panose="02020603050405020304" pitchFamily="18" charset="0"/>
              </a:rPr>
              <a:t>Ở </a:t>
            </a:r>
            <a:r>
              <a:rPr lang="en-US" sz="2300">
                <a:solidFill>
                  <a:schemeClr val="tx1"/>
                </a:solidFill>
                <a:latin typeface="Times New Roman" panose="02020603050405020304" pitchFamily="18" charset="0"/>
                <a:cs typeface="Times New Roman" panose="02020603050405020304" pitchFamily="18" charset="0"/>
              </a:rPr>
              <a:t>trẻ nhũ nhi, vi khuẩn từ tã lót dính </a:t>
            </a:r>
            <a:r>
              <a:rPr lang="en-US" sz="2300" smtClean="0">
                <a:solidFill>
                  <a:schemeClr val="tx1"/>
                </a:solidFill>
                <a:latin typeface="Times New Roman" panose="02020603050405020304" pitchFamily="18" charset="0"/>
                <a:cs typeface="Times New Roman" panose="02020603050405020304" pitchFamily="18" charset="0"/>
              </a:rPr>
              <a:t>phân =&gt; vào </a:t>
            </a:r>
            <a:r>
              <a:rPr lang="en-US" sz="2300">
                <a:solidFill>
                  <a:schemeClr val="tx1"/>
                </a:solidFill>
                <a:latin typeface="Times New Roman" panose="02020603050405020304" pitchFamily="18" charset="0"/>
                <a:cs typeface="Times New Roman" panose="02020603050405020304" pitchFamily="18" charset="0"/>
              </a:rPr>
              <a:t>đường tiểu </a:t>
            </a:r>
            <a:r>
              <a:rPr lang="en-US" sz="2300" smtClean="0">
                <a:solidFill>
                  <a:schemeClr val="tx1"/>
                </a:solidFill>
                <a:latin typeface="Times New Roman" panose="02020603050405020304" pitchFamily="18" charset="0"/>
                <a:cs typeface="Times New Roman" panose="02020603050405020304" pitchFamily="18" charset="0"/>
              </a:rPr>
              <a:t>&amp; </a:t>
            </a:r>
            <a:r>
              <a:rPr lang="en-US" sz="2300" smtClean="0">
                <a:solidFill>
                  <a:schemeClr val="tx1"/>
                </a:solidFill>
                <a:latin typeface="Times New Roman" panose="02020603050405020304" pitchFamily="18" charset="0"/>
                <a:cs typeface="Times New Roman" panose="02020603050405020304" pitchFamily="18" charset="0"/>
              </a:rPr>
              <a:t>gây bệnh </a:t>
            </a:r>
            <a:endParaRPr lang="en-US" sz="2300">
              <a:solidFill>
                <a:schemeClr val="tx1"/>
              </a:solidFill>
              <a:latin typeface="Times New Roman" panose="02020603050405020304" pitchFamily="18" charset="0"/>
              <a:cs typeface="Times New Roman" panose="02020603050405020304" pitchFamily="18" charset="0"/>
            </a:endParaRPr>
          </a:p>
          <a:p>
            <a:pPr marL="0" indent="0">
              <a:buNone/>
            </a:pPr>
            <a:r>
              <a:rPr lang="en-US" sz="2300" smtClean="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Thiếu nữ </a:t>
            </a:r>
            <a:r>
              <a:rPr lang="en-US" sz="2300">
                <a:solidFill>
                  <a:schemeClr val="tx1"/>
                </a:solidFill>
                <a:latin typeface="Times New Roman" panose="02020603050405020304" pitchFamily="18" charset="0"/>
                <a:cs typeface="Times New Roman" panose="02020603050405020304" pitchFamily="18" charset="0"/>
              </a:rPr>
              <a:t>nếu có thói quen lau hậu môn từ sau ra trước sau khi đại tiện </a:t>
            </a:r>
            <a:endParaRPr lang="en-US" sz="230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30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a:solidFill>
                  <a:schemeClr val="tx1"/>
                </a:solidFill>
                <a:latin typeface="Times New Roman" panose="02020603050405020304" pitchFamily="18" charset="0"/>
                <a:cs typeface="Times New Roman" panose="02020603050405020304" pitchFamily="18" charset="0"/>
              </a:rPr>
              <a:t>Tắt nghẽn đường ra của bàng quang do sỏi hoặc u xơ tiền liệt tuyến</a:t>
            </a:r>
          </a:p>
          <a:p>
            <a:pPr marL="0" indent="0">
              <a:buNone/>
            </a:pPr>
            <a:r>
              <a:rPr lang="en-US" sz="230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Các </a:t>
            </a:r>
            <a:r>
              <a:rPr lang="en-US" sz="2300">
                <a:solidFill>
                  <a:schemeClr val="tx1"/>
                </a:solidFill>
                <a:latin typeface="Times New Roman" panose="02020603050405020304" pitchFamily="18" charset="0"/>
                <a:cs typeface="Times New Roman" panose="02020603050405020304" pitchFamily="18" charset="0"/>
              </a:rPr>
              <a:t>bệnh lý ảnh hưởng đến chức năng tống xuất nước tiểu của bàng quang </a:t>
            </a:r>
            <a:r>
              <a:rPr lang="en-US" sz="2300" smtClean="0">
                <a:solidFill>
                  <a:schemeClr val="tx1"/>
                </a:solidFill>
                <a:latin typeface="Times New Roman" panose="02020603050405020304" pitchFamily="18" charset="0"/>
                <a:cs typeface="Times New Roman" panose="02020603050405020304" pitchFamily="18" charset="0"/>
              </a:rPr>
              <a:t>=&gt; </a:t>
            </a:r>
            <a:r>
              <a:rPr lang="en-US" sz="2300">
                <a:solidFill>
                  <a:schemeClr val="tx1"/>
                </a:solidFill>
                <a:latin typeface="Times New Roman" panose="02020603050405020304" pitchFamily="18" charset="0"/>
                <a:cs typeface="Times New Roman" panose="02020603050405020304" pitchFamily="18" charset="0"/>
              </a:rPr>
              <a:t>nước tiểu ứ đọng sau tiểu tiện (chấn thương cột sống). </a:t>
            </a:r>
          </a:p>
          <a:p>
            <a:pPr marL="0" indent="0">
              <a:buNone/>
            </a:pPr>
            <a:r>
              <a:rPr lang="en-US" sz="230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Những </a:t>
            </a:r>
            <a:r>
              <a:rPr lang="en-US" sz="2300">
                <a:solidFill>
                  <a:schemeClr val="tx1"/>
                </a:solidFill>
                <a:latin typeface="Times New Roman" panose="02020603050405020304" pitchFamily="18" charset="0"/>
                <a:cs typeface="Times New Roman" panose="02020603050405020304" pitchFamily="18" charset="0"/>
              </a:rPr>
              <a:t>dị tật bẩm sinh của đường tiết </a:t>
            </a:r>
            <a:r>
              <a:rPr lang="en-US" sz="2300" smtClean="0">
                <a:solidFill>
                  <a:schemeClr val="tx1"/>
                </a:solidFill>
                <a:latin typeface="Times New Roman" panose="02020603050405020304" pitchFamily="18" charset="0"/>
                <a:cs typeface="Times New Roman" panose="02020603050405020304" pitchFamily="18" charset="0"/>
              </a:rPr>
              <a:t>niệu (trào </a:t>
            </a:r>
            <a:r>
              <a:rPr lang="en-US" sz="2300">
                <a:solidFill>
                  <a:schemeClr val="tx1"/>
                </a:solidFill>
                <a:latin typeface="Times New Roman" panose="02020603050405020304" pitchFamily="18" charset="0"/>
                <a:cs typeface="Times New Roman" panose="02020603050405020304" pitchFamily="18" charset="0"/>
              </a:rPr>
              <a:t>ngược bàng quang-niệu </a:t>
            </a:r>
            <a:r>
              <a:rPr lang="en-US" sz="2300">
                <a:solidFill>
                  <a:schemeClr val="tx1"/>
                </a:solidFill>
                <a:latin typeface="Times New Roman" panose="02020603050405020304" pitchFamily="18" charset="0"/>
                <a:cs typeface="Times New Roman" panose="02020603050405020304" pitchFamily="18" charset="0"/>
              </a:rPr>
              <a:t>quản</a:t>
            </a:r>
            <a:r>
              <a:rPr lang="en-US" sz="230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hẹp </a:t>
            </a:r>
            <a:r>
              <a:rPr lang="en-US" sz="2300">
                <a:solidFill>
                  <a:schemeClr val="tx1"/>
                </a:solidFill>
                <a:latin typeface="Times New Roman" panose="02020603050405020304" pitchFamily="18" charset="0"/>
                <a:cs typeface="Times New Roman" panose="02020603050405020304" pitchFamily="18" charset="0"/>
              </a:rPr>
              <a:t>niệu đạo …) </a:t>
            </a:r>
            <a:endParaRPr lang="en-US" sz="2300">
              <a:solidFill>
                <a:schemeClr val="tx1"/>
              </a:solidFill>
              <a:latin typeface="Times New Roman" panose="02020603050405020304" pitchFamily="18" charset="0"/>
              <a:cs typeface="Times New Roman" panose="02020603050405020304" pitchFamily="18" charset="0"/>
            </a:endParaRPr>
          </a:p>
          <a:p>
            <a:pPr marL="0" indent="0">
              <a:buNone/>
            </a:pPr>
            <a:r>
              <a:rPr lang="en-US" sz="230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Suy </a:t>
            </a:r>
            <a:r>
              <a:rPr lang="en-US" sz="2300">
                <a:solidFill>
                  <a:schemeClr val="tx1"/>
                </a:solidFill>
                <a:latin typeface="Times New Roman" panose="02020603050405020304" pitchFamily="18" charset="0"/>
                <a:cs typeface="Times New Roman" panose="02020603050405020304" pitchFamily="18" charset="0"/>
              </a:rPr>
              <a:t>giảm miễn </a:t>
            </a:r>
            <a:r>
              <a:rPr lang="en-US" sz="2300" smtClean="0">
                <a:solidFill>
                  <a:schemeClr val="tx1"/>
                </a:solidFill>
                <a:latin typeface="Times New Roman" panose="02020603050405020304" pitchFamily="18" charset="0"/>
                <a:cs typeface="Times New Roman" panose="02020603050405020304" pitchFamily="18" charset="0"/>
              </a:rPr>
              <a:t>dịch              + Đái </a:t>
            </a:r>
            <a:r>
              <a:rPr lang="en-US" sz="2300">
                <a:solidFill>
                  <a:schemeClr val="tx1"/>
                </a:solidFill>
                <a:latin typeface="Times New Roman" panose="02020603050405020304" pitchFamily="18" charset="0"/>
                <a:cs typeface="Times New Roman" panose="02020603050405020304" pitchFamily="18" charset="0"/>
              </a:rPr>
              <a:t>tháo </a:t>
            </a:r>
            <a:r>
              <a:rPr lang="en-US" sz="2300" smtClean="0">
                <a:solidFill>
                  <a:schemeClr val="tx1"/>
                </a:solidFill>
                <a:latin typeface="Times New Roman" panose="02020603050405020304" pitchFamily="18" charset="0"/>
                <a:cs typeface="Times New Roman" panose="02020603050405020304" pitchFamily="18" charset="0"/>
              </a:rPr>
              <a:t>đường</a:t>
            </a:r>
          </a:p>
          <a:p>
            <a:pPr marL="0" indent="0">
              <a:buNone/>
            </a:pPr>
            <a:r>
              <a:rPr lang="en-US" sz="2300" smtClean="0">
                <a:solidFill>
                  <a:schemeClr val="tx1"/>
                </a:solidFill>
                <a:latin typeface="Times New Roman" panose="02020603050405020304" pitchFamily="18" charset="0"/>
                <a:cs typeface="Times New Roman" panose="02020603050405020304" pitchFamily="18" charset="0"/>
              </a:rPr>
              <a:t> + Có thai hoặc mãn kinh          + Sỏi thận</a:t>
            </a:r>
          </a:p>
          <a:p>
            <a:pPr marL="0" indent="0">
              <a:buNone/>
            </a:pPr>
            <a:r>
              <a:rPr lang="en-US" sz="2300" smtClean="0">
                <a:solidFill>
                  <a:schemeClr val="tx1"/>
                </a:solidFill>
                <a:latin typeface="Times New Roman" panose="02020603050405020304" pitchFamily="18" charset="0"/>
                <a:cs typeface="Times New Roman" panose="02020603050405020304" pitchFamily="18" charset="0"/>
              </a:rPr>
              <a:t> + </a:t>
            </a:r>
            <a:r>
              <a:rPr lang="en-US" sz="2300" smtClean="0">
                <a:solidFill>
                  <a:schemeClr val="tx1"/>
                </a:solidFill>
                <a:latin typeface="Times New Roman" panose="02020603050405020304" pitchFamily="18" charset="0"/>
                <a:cs typeface="Times New Roman" panose="02020603050405020304" pitchFamily="18" charset="0"/>
              </a:rPr>
              <a:t>Uống </a:t>
            </a:r>
            <a:r>
              <a:rPr lang="en-US" sz="2300">
                <a:solidFill>
                  <a:schemeClr val="tx1"/>
                </a:solidFill>
                <a:latin typeface="Times New Roman" panose="02020603050405020304" pitchFamily="18" charset="0"/>
                <a:cs typeface="Times New Roman" panose="02020603050405020304" pitchFamily="18" charset="0"/>
              </a:rPr>
              <a:t>ít nước; </a:t>
            </a:r>
            <a:r>
              <a:rPr lang="en-US" sz="2300" smtClean="0">
                <a:solidFill>
                  <a:schemeClr val="tx1"/>
                </a:solidFill>
                <a:latin typeface="Times New Roman" panose="02020603050405020304" pitchFamily="18" charset="0"/>
                <a:cs typeface="Times New Roman" panose="02020603050405020304" pitchFamily="18" charset="0"/>
              </a:rPr>
              <a:t>Chứng </a:t>
            </a:r>
            <a:r>
              <a:rPr lang="en-US" sz="2300">
                <a:solidFill>
                  <a:schemeClr val="tx1"/>
                </a:solidFill>
                <a:latin typeface="Times New Roman" panose="02020603050405020304" pitchFamily="18" charset="0"/>
                <a:cs typeface="Times New Roman" panose="02020603050405020304" pitchFamily="18" charset="0"/>
              </a:rPr>
              <a:t>són </a:t>
            </a:r>
            <a:r>
              <a:rPr lang="en-US" sz="2300" smtClean="0">
                <a:solidFill>
                  <a:schemeClr val="tx1"/>
                </a:solidFill>
                <a:latin typeface="Times New Roman" panose="02020603050405020304" pitchFamily="18" charset="0"/>
                <a:cs typeface="Times New Roman" panose="02020603050405020304" pitchFamily="18" charset="0"/>
              </a:rPr>
              <a:t>phân</a:t>
            </a:r>
          </a:p>
          <a:p>
            <a:pPr marL="0" indent="0">
              <a:buNone/>
            </a:pPr>
            <a:r>
              <a:rPr lang="en-US" sz="2300">
                <a:solidFill>
                  <a:schemeClr val="tx1"/>
                </a:solidFill>
                <a:latin typeface="Times New Roman" panose="02020603050405020304" pitchFamily="18" charset="0"/>
                <a:cs typeface="Times New Roman" panose="02020603050405020304" pitchFamily="18" charset="0"/>
              </a:rPr>
              <a:t> </a:t>
            </a:r>
            <a:r>
              <a:rPr lang="en-US" sz="2300" smtClean="0">
                <a:solidFill>
                  <a:schemeClr val="tx1"/>
                </a:solidFill>
                <a:latin typeface="Times New Roman" panose="02020603050405020304" pitchFamily="18" charset="0"/>
                <a:cs typeface="Times New Roman" panose="02020603050405020304" pitchFamily="18" charset="0"/>
              </a:rPr>
              <a:t>+ </a:t>
            </a:r>
            <a:r>
              <a:rPr lang="en-US" sz="2300">
                <a:solidFill>
                  <a:schemeClr val="tx1"/>
                </a:solidFill>
                <a:latin typeface="Times New Roman" panose="02020603050405020304" pitchFamily="18" charset="0"/>
                <a:cs typeface="Times New Roman" panose="02020603050405020304" pitchFamily="18" charset="0"/>
              </a:rPr>
              <a:t>Bất động lâu ngày (chấn thương, bại </a:t>
            </a:r>
            <a:r>
              <a:rPr lang="en-US" sz="2300">
                <a:solidFill>
                  <a:schemeClr val="tx1"/>
                </a:solidFill>
                <a:latin typeface="Times New Roman" panose="02020603050405020304" pitchFamily="18" charset="0"/>
                <a:cs typeface="Times New Roman" panose="02020603050405020304" pitchFamily="18" charset="0"/>
              </a:rPr>
              <a:t>liệt</a:t>
            </a:r>
            <a:r>
              <a:rPr lang="en-US" sz="2300" smtClean="0">
                <a:solidFill>
                  <a:schemeClr val="tx1"/>
                </a:solidFill>
                <a:latin typeface="Times New Roman" panose="02020603050405020304" pitchFamily="18" charset="0"/>
                <a:cs typeface="Times New Roman" panose="02020603050405020304" pitchFamily="18" charset="0"/>
              </a:rPr>
              <a:t>)</a:t>
            </a:r>
            <a:endParaRPr lang="en-US" sz="2300">
              <a:solidFill>
                <a:schemeClr val="tx1"/>
              </a:solidFill>
              <a:latin typeface="Times New Roman" panose="02020603050405020304" pitchFamily="18" charset="0"/>
              <a:cs typeface="Times New Roman" panose="02020603050405020304" pitchFamily="18" charset="0"/>
            </a:endParaRPr>
          </a:p>
          <a:p>
            <a:pPr marL="0" indent="0">
              <a:buNone/>
            </a:pPr>
            <a:endParaRPr lang="en-US" sz="23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272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909" y="228600"/>
            <a:ext cx="4495800" cy="3200400"/>
          </a:xfrm>
          <a:prstGeom prst="rect">
            <a:avLst/>
          </a:prstGeom>
        </p:spPr>
      </p:pic>
      <p:sp>
        <p:nvSpPr>
          <p:cNvPr id="3" name="Subtitle 2"/>
          <p:cNvSpPr>
            <a:spLocks noGrp="1"/>
          </p:cNvSpPr>
          <p:nvPr>
            <p:ph type="subTitle" idx="1"/>
          </p:nvPr>
        </p:nvSpPr>
        <p:spPr>
          <a:xfrm>
            <a:off x="0" y="762000"/>
            <a:ext cx="4648200" cy="6019800"/>
          </a:xfrm>
        </p:spPr>
        <p:txBody>
          <a:bodyPr>
            <a:normAutofit/>
          </a:bodyPr>
          <a:lstStyle/>
          <a:p>
            <a:pPr marL="342900" indent="-342900" algn="l">
              <a:buAutoNum type="alphaLcPeriod"/>
            </a:pPr>
            <a:r>
              <a:rPr lang="vi-VN" sz="2200" b="1" u="sng" smtClean="0">
                <a:solidFill>
                  <a:schemeClr val="tx2"/>
                </a:solidFill>
                <a:latin typeface="+mj-lt"/>
                <a:cs typeface="Times New Roman" pitchFamily="18" charset="0"/>
              </a:rPr>
              <a:t>Đường vào của </a:t>
            </a:r>
            <a:r>
              <a:rPr lang="en-US" sz="2200" b="1" u="sng" smtClean="0">
                <a:solidFill>
                  <a:schemeClr val="tx2"/>
                </a:solidFill>
                <a:latin typeface="Times New Roman" panose="02020603050405020304" pitchFamily="18" charset="0"/>
                <a:cs typeface="Times New Roman" panose="02020603050405020304" pitchFamily="18" charset="0"/>
              </a:rPr>
              <a:t>VK</a:t>
            </a:r>
            <a:r>
              <a:rPr lang="vi-VN" sz="2200" b="1" u="sng" smtClean="0">
                <a:solidFill>
                  <a:schemeClr val="tx2"/>
                </a:solidFill>
                <a:latin typeface="Times New Roman" panose="02020603050405020304" pitchFamily="18" charset="0"/>
                <a:cs typeface="Times New Roman" panose="02020603050405020304" pitchFamily="18" charset="0"/>
              </a:rPr>
              <a:t>:</a:t>
            </a:r>
            <a:endParaRPr lang="en-US" sz="2200" b="1" u="sng" smtClean="0">
              <a:solidFill>
                <a:schemeClr val="tx2"/>
              </a:solidFill>
              <a:latin typeface="Times New Roman" panose="02020603050405020304" pitchFamily="18" charset="0"/>
              <a:cs typeface="Times New Roman" panose="02020603050405020304" pitchFamily="18" charset="0"/>
            </a:endParaRPr>
          </a:p>
          <a:p>
            <a:pPr algn="l"/>
            <a:r>
              <a:rPr lang="vi-VN" sz="2200" smtClean="0">
                <a:solidFill>
                  <a:schemeClr val="tx1"/>
                </a:solidFill>
                <a:latin typeface="+mj-lt"/>
                <a:cs typeface="Times New Roman" pitchFamily="18" charset="0"/>
              </a:rPr>
              <a:t>-</a:t>
            </a:r>
            <a:r>
              <a:rPr lang="en-US" sz="2200" smtClean="0">
                <a:solidFill>
                  <a:schemeClr val="tx1"/>
                </a:solidFill>
                <a:latin typeface="+mj-lt"/>
                <a:cs typeface="Times New Roman" pitchFamily="18" charset="0"/>
              </a:rPr>
              <a:t> </a:t>
            </a:r>
            <a:r>
              <a:rPr lang="en-US" sz="2200" smtClean="0">
                <a:solidFill>
                  <a:schemeClr val="tx1"/>
                </a:solidFill>
                <a:latin typeface="Times New Roman" panose="02020603050405020304" pitchFamily="18" charset="0"/>
                <a:cs typeface="Times New Roman" panose="02020603050405020304" pitchFamily="18" charset="0"/>
              </a:rPr>
              <a:t>Đ</a:t>
            </a:r>
            <a:r>
              <a:rPr lang="vi-VN" sz="2200" smtClean="0">
                <a:solidFill>
                  <a:schemeClr val="tx1"/>
                </a:solidFill>
                <a:latin typeface="Times New Roman" panose="02020603050405020304" pitchFamily="18" charset="0"/>
                <a:cs typeface="Times New Roman" panose="02020603050405020304" pitchFamily="18" charset="0"/>
              </a:rPr>
              <a:t>ường ngược dòng: </a:t>
            </a:r>
            <a:r>
              <a:rPr lang="en-US" sz="2200" smtClean="0">
                <a:solidFill>
                  <a:schemeClr val="tx1"/>
                </a:solidFill>
                <a:latin typeface="Times New Roman" panose="02020603050405020304" pitchFamily="18" charset="0"/>
                <a:cs typeface="Times New Roman" panose="02020603050405020304" pitchFamily="18" charset="0"/>
              </a:rPr>
              <a:t>n</a:t>
            </a:r>
            <a:r>
              <a:rPr lang="vi-VN" sz="2200" smtClean="0">
                <a:solidFill>
                  <a:schemeClr val="tx1"/>
                </a:solidFill>
                <a:latin typeface="Times New Roman" panose="02020603050405020304" pitchFamily="18" charset="0"/>
                <a:cs typeface="Times New Roman" panose="02020603050405020304" pitchFamily="18" charset="0"/>
              </a:rPr>
              <a:t>hiễm khuẩn ngẫu nhiên. </a:t>
            </a:r>
            <a:r>
              <a:rPr lang="en-US" sz="2200" smtClean="0">
                <a:solidFill>
                  <a:schemeClr val="tx1"/>
                </a:solidFill>
                <a:latin typeface="Times New Roman" panose="02020603050405020304" pitchFamily="18" charset="0"/>
                <a:cs typeface="Times New Roman" panose="02020603050405020304" pitchFamily="18" charset="0"/>
              </a:rPr>
              <a:t>Ở nữ tỷ lệ cao hơn nam</a:t>
            </a:r>
          </a:p>
          <a:p>
            <a:pPr algn="l"/>
            <a:r>
              <a:rPr lang="en-US" sz="2200" smtClean="0">
                <a:solidFill>
                  <a:schemeClr val="tx1"/>
                </a:solidFill>
                <a:latin typeface="Times New Roman" panose="02020603050405020304" pitchFamily="18" charset="0"/>
                <a:cs typeface="Times New Roman" panose="02020603050405020304" pitchFamily="18" charset="0"/>
              </a:rPr>
              <a:t>- Đường </a:t>
            </a:r>
            <a:r>
              <a:rPr lang="en-US" sz="2200">
                <a:solidFill>
                  <a:schemeClr val="tx1"/>
                </a:solidFill>
                <a:latin typeface="Times New Roman" panose="02020603050405020304" pitchFamily="18" charset="0"/>
                <a:cs typeface="Times New Roman" panose="02020603050405020304" pitchFamily="18" charset="0"/>
              </a:rPr>
              <a:t>máu </a:t>
            </a:r>
            <a:r>
              <a:rPr lang="en-US" sz="2200" smtClean="0">
                <a:solidFill>
                  <a:schemeClr val="tx1"/>
                </a:solidFill>
                <a:latin typeface="Times New Roman" panose="02020603050405020304" pitchFamily="18" charset="0"/>
                <a:cs typeface="Times New Roman" panose="02020603050405020304" pitchFamily="18" charset="0"/>
              </a:rPr>
              <a:t>và </a:t>
            </a:r>
            <a:r>
              <a:rPr lang="en-US" sz="2200">
                <a:solidFill>
                  <a:schemeClr val="tx1"/>
                </a:solidFill>
                <a:latin typeface="Times New Roman" panose="02020603050405020304" pitchFamily="18" charset="0"/>
                <a:cs typeface="Times New Roman" panose="02020603050405020304" pitchFamily="18" charset="0"/>
              </a:rPr>
              <a:t>bạch huyết </a:t>
            </a:r>
            <a:r>
              <a:rPr lang="en-US" sz="2200" smtClean="0">
                <a:solidFill>
                  <a:schemeClr val="tx1"/>
                </a:solidFill>
                <a:latin typeface="Times New Roman" panose="02020603050405020304" pitchFamily="18" charset="0"/>
                <a:cs typeface="Times New Roman" panose="02020603050405020304" pitchFamily="18" charset="0"/>
              </a:rPr>
              <a:t>(hiếm hơn)</a:t>
            </a:r>
            <a:endParaRPr lang="en-US" sz="2200" smtClean="0">
              <a:solidFill>
                <a:schemeClr val="tx1"/>
              </a:solidFill>
              <a:latin typeface="Times New Roman" panose="02020603050405020304" pitchFamily="18" charset="0"/>
              <a:cs typeface="Times New Roman" panose="02020603050405020304" pitchFamily="18" charset="0"/>
            </a:endParaRPr>
          </a:p>
          <a:p>
            <a:pPr algn="l"/>
            <a:r>
              <a:rPr lang="en-US" sz="2200" b="1">
                <a:solidFill>
                  <a:schemeClr val="tx2"/>
                </a:solidFill>
                <a:latin typeface="Times New Roman" panose="02020603050405020304" pitchFamily="18" charset="0"/>
                <a:cs typeface="Times New Roman" panose="02020603050405020304" pitchFamily="18" charset="0"/>
              </a:rPr>
              <a:t>b</a:t>
            </a:r>
            <a:r>
              <a:rPr lang="en-US" sz="2200" b="1" u="sng">
                <a:solidFill>
                  <a:schemeClr val="tx2"/>
                </a:solidFill>
                <a:latin typeface="Times New Roman" panose="02020603050405020304" pitchFamily="18" charset="0"/>
                <a:cs typeface="Times New Roman" panose="02020603050405020304" pitchFamily="18" charset="0"/>
              </a:rPr>
              <a:t>. Quá trình gây viêm đường niệu:</a:t>
            </a:r>
          </a:p>
          <a:p>
            <a:pPr algn="l"/>
            <a:r>
              <a:rPr lang="en-US" sz="2200" smtClean="0">
                <a:solidFill>
                  <a:schemeClr val="tx1"/>
                </a:solidFill>
                <a:latin typeface="Times New Roman" panose="02020603050405020304" pitchFamily="18" charset="0"/>
                <a:cs typeface="Times New Roman" panose="02020603050405020304" pitchFamily="18" charset="0"/>
              </a:rPr>
              <a:t>- Đ</a:t>
            </a:r>
            <a:r>
              <a:rPr lang="vi-VN" sz="2200" smtClean="0">
                <a:solidFill>
                  <a:schemeClr val="tx1"/>
                </a:solidFill>
                <a:latin typeface="Times New Roman" panose="02020603050405020304" pitchFamily="18" charset="0"/>
                <a:cs typeface="Times New Roman" panose="02020603050405020304" pitchFamily="18" charset="0"/>
              </a:rPr>
              <a:t>i tiểu đào thải nhanh </a:t>
            </a:r>
            <a:r>
              <a:rPr lang="en-US" sz="2200" smtClean="0">
                <a:solidFill>
                  <a:schemeClr val="tx1"/>
                </a:solidFill>
                <a:latin typeface="Times New Roman" panose="02020603050405020304" pitchFamily="18" charset="0"/>
                <a:cs typeface="Times New Roman" panose="02020603050405020304" pitchFamily="18" charset="0"/>
              </a:rPr>
              <a:t>VK</a:t>
            </a:r>
            <a:r>
              <a:rPr lang="vi-VN" sz="2200" smtClean="0">
                <a:solidFill>
                  <a:schemeClr val="tx1"/>
                </a:solidFill>
                <a:latin typeface="Times New Roman" panose="02020603050405020304" pitchFamily="18" charset="0"/>
                <a:cs typeface="Times New Roman" panose="02020603050405020304" pitchFamily="18" charset="0"/>
              </a:rPr>
              <a:t> ra ngoài.</a:t>
            </a:r>
            <a:r>
              <a:rPr lang="en-US" sz="2200" smtClean="0">
                <a:solidFill>
                  <a:schemeClr val="tx1"/>
                </a:solidFill>
                <a:latin typeface="Times New Roman" panose="02020603050405020304" pitchFamily="18" charset="0"/>
                <a:cs typeface="Times New Roman" panose="02020603050405020304" pitchFamily="18" charset="0"/>
              </a:rPr>
              <a:t> T</a:t>
            </a:r>
            <a:r>
              <a:rPr lang="en-US" sz="2200">
                <a:solidFill>
                  <a:schemeClr val="tx1"/>
                </a:solidFill>
                <a:latin typeface="Times New Roman" panose="02020603050405020304" pitchFamily="18" charset="0"/>
                <a:cs typeface="Times New Roman" panose="02020603050405020304" pitchFamily="18" charset="0"/>
              </a:rPr>
              <a:t>B</a:t>
            </a:r>
            <a:r>
              <a:rPr lang="vi-VN" sz="2200" smtClean="0">
                <a:solidFill>
                  <a:schemeClr val="tx1"/>
                </a:solidFill>
                <a:latin typeface="Times New Roman" panose="02020603050405020304" pitchFamily="18" charset="0"/>
                <a:cs typeface="Times New Roman" panose="02020603050405020304" pitchFamily="18" charset="0"/>
              </a:rPr>
              <a:t> biểu mô của đường niệu có khả năng chống đỡ với </a:t>
            </a:r>
            <a:r>
              <a:rPr lang="en-US" sz="2200" smtClean="0">
                <a:solidFill>
                  <a:schemeClr val="tx1"/>
                </a:solidFill>
                <a:latin typeface="Times New Roman" panose="02020603050405020304" pitchFamily="18" charset="0"/>
                <a:cs typeface="Times New Roman" panose="02020603050405020304" pitchFamily="18" charset="0"/>
              </a:rPr>
              <a:t>VK</a:t>
            </a:r>
            <a:r>
              <a:rPr lang="vi-VN" sz="2200" smtClean="0">
                <a:solidFill>
                  <a:schemeClr val="tx1"/>
                </a:solidFill>
                <a:latin typeface="Times New Roman" panose="02020603050405020304" pitchFamily="18" charset="0"/>
                <a:cs typeface="Times New Roman" panose="02020603050405020304" pitchFamily="18" charset="0"/>
              </a:rPr>
              <a:t> cao. Nhưng nước tiểu lại là môi trường tốt cho </a:t>
            </a:r>
            <a:r>
              <a:rPr lang="en-US" sz="2200" smtClean="0">
                <a:solidFill>
                  <a:schemeClr val="tx1"/>
                </a:solidFill>
                <a:latin typeface="Times New Roman" panose="02020603050405020304" pitchFamily="18" charset="0"/>
                <a:cs typeface="Times New Roman" panose="02020603050405020304" pitchFamily="18" charset="0"/>
              </a:rPr>
              <a:t>VK</a:t>
            </a:r>
            <a:r>
              <a:rPr lang="vi-VN" sz="2200" smtClean="0">
                <a:solidFill>
                  <a:schemeClr val="tx1"/>
                </a:solidFill>
                <a:latin typeface="Times New Roman" panose="02020603050405020304" pitchFamily="18" charset="0"/>
                <a:cs typeface="Times New Roman" panose="02020603050405020304" pitchFamily="18" charset="0"/>
              </a:rPr>
              <a:t> phát triển. </a:t>
            </a:r>
          </a:p>
          <a:p>
            <a:pPr algn="l"/>
            <a:r>
              <a:rPr lang="vi-VN" sz="2200" smtClean="0">
                <a:solidFill>
                  <a:schemeClr val="tx1"/>
                </a:solidFill>
                <a:latin typeface="Times New Roman" panose="02020603050405020304" pitchFamily="18" charset="0"/>
                <a:cs typeface="Times New Roman" panose="02020603050405020304" pitchFamily="18" charset="0"/>
              </a:rPr>
              <a:t>- </a:t>
            </a:r>
            <a:r>
              <a:rPr lang="en-US" sz="2200" smtClean="0">
                <a:solidFill>
                  <a:schemeClr val="tx1"/>
                </a:solidFill>
                <a:latin typeface="Times New Roman" panose="02020603050405020304" pitchFamily="18" charset="0"/>
                <a:cs typeface="Times New Roman" panose="02020603050405020304" pitchFamily="18" charset="0"/>
              </a:rPr>
              <a:t>Số lượng / nước tiểu </a:t>
            </a:r>
            <a:r>
              <a:rPr lang="vi-VN" sz="2200" smtClean="0">
                <a:solidFill>
                  <a:schemeClr val="tx1"/>
                </a:solidFill>
                <a:latin typeface="Times New Roman" panose="02020603050405020304" pitchFamily="18" charset="0"/>
                <a:cs typeface="Times New Roman" panose="02020603050405020304" pitchFamily="18" charset="0"/>
              </a:rPr>
              <a:t>nhiều ≥ 100.000 </a:t>
            </a:r>
            <a:r>
              <a:rPr lang="en-US" sz="2200" smtClean="0">
                <a:solidFill>
                  <a:schemeClr val="tx1"/>
                </a:solidFill>
                <a:latin typeface="Times New Roman" panose="02020603050405020304" pitchFamily="18" charset="0"/>
                <a:cs typeface="Times New Roman" panose="02020603050405020304" pitchFamily="18" charset="0"/>
              </a:rPr>
              <a:t>VK</a:t>
            </a:r>
            <a:r>
              <a:rPr lang="vi-VN" sz="2200" smtClean="0">
                <a:solidFill>
                  <a:schemeClr val="tx1"/>
                </a:solidFill>
                <a:latin typeface="Times New Roman" panose="02020603050405020304" pitchFamily="18" charset="0"/>
                <a:cs typeface="Times New Roman" panose="02020603050405020304" pitchFamily="18" charset="0"/>
              </a:rPr>
              <a:t>/ml thì có thể bám vào thành và gây tổn thương </a:t>
            </a:r>
            <a:r>
              <a:rPr lang="en-US" sz="2200" smtClean="0">
                <a:solidFill>
                  <a:schemeClr val="tx1"/>
                </a:solidFill>
                <a:latin typeface="Times New Roman" panose="02020603050405020304" pitchFamily="18" charset="0"/>
                <a:cs typeface="Times New Roman" panose="02020603050405020304" pitchFamily="18" charset="0"/>
              </a:rPr>
              <a:t>TB</a:t>
            </a:r>
            <a:r>
              <a:rPr lang="vi-VN" sz="2200" smtClean="0">
                <a:solidFill>
                  <a:schemeClr val="tx1"/>
                </a:solidFill>
                <a:latin typeface="Times New Roman" panose="02020603050405020304" pitchFamily="18" charset="0"/>
                <a:cs typeface="Times New Roman" panose="02020603050405020304" pitchFamily="18" charset="0"/>
              </a:rPr>
              <a:t> biểu mô đường niệu.</a:t>
            </a:r>
          </a:p>
          <a:p>
            <a:pPr algn="l"/>
            <a:r>
              <a:rPr lang="vi-VN" sz="2200" smtClean="0">
                <a:solidFill>
                  <a:schemeClr val="tx1"/>
                </a:solidFill>
                <a:latin typeface="Times New Roman" panose="02020603050405020304" pitchFamily="18" charset="0"/>
                <a:cs typeface="Times New Roman" panose="02020603050405020304" pitchFamily="18" charset="0"/>
              </a:rPr>
              <a:t>-</a:t>
            </a:r>
            <a:r>
              <a:rPr lang="en-US" sz="2200" smtClean="0">
                <a:solidFill>
                  <a:schemeClr val="tx1"/>
                </a:solidFill>
                <a:latin typeface="Times New Roman" panose="02020603050405020304" pitchFamily="18" charset="0"/>
                <a:cs typeface="Times New Roman" panose="02020603050405020304" pitchFamily="18" charset="0"/>
              </a:rPr>
              <a:t> T</a:t>
            </a:r>
            <a:r>
              <a:rPr lang="vi-VN" sz="2200" smtClean="0">
                <a:solidFill>
                  <a:schemeClr val="tx1"/>
                </a:solidFill>
                <a:latin typeface="Times New Roman" panose="02020603050405020304" pitchFamily="18" charset="0"/>
                <a:cs typeface="Times New Roman" panose="02020603050405020304" pitchFamily="18" charset="0"/>
              </a:rPr>
              <a:t>ắc nghẽn đường niệu</a:t>
            </a:r>
            <a:r>
              <a:rPr lang="en-US" sz="2200" smtClean="0">
                <a:solidFill>
                  <a:schemeClr val="tx1"/>
                </a:solidFill>
                <a:latin typeface="Times New Roman" panose="02020603050405020304" pitchFamily="18" charset="0"/>
                <a:cs typeface="Times New Roman" panose="02020603050405020304" pitchFamily="18" charset="0"/>
              </a:rPr>
              <a:t>, uống ít nước, nước tiểu đọng lâu trong bàng quang  </a:t>
            </a:r>
            <a:r>
              <a:rPr lang="vi-VN" sz="2200" smtClean="0">
                <a:solidFill>
                  <a:schemeClr val="tx1"/>
                </a:solidFill>
                <a:latin typeface="Times New Roman" panose="02020603050405020304" pitchFamily="18" charset="0"/>
                <a:cs typeface="Times New Roman" panose="02020603050405020304" pitchFamily="18" charset="0"/>
              </a:rPr>
              <a:t>tạo </a:t>
            </a:r>
            <a:r>
              <a:rPr lang="en-US" sz="2200" smtClean="0">
                <a:solidFill>
                  <a:schemeClr val="tx1"/>
                </a:solidFill>
                <a:latin typeface="Times New Roman" panose="02020603050405020304" pitchFamily="18" charset="0"/>
                <a:cs typeface="Times New Roman" panose="02020603050405020304" pitchFamily="18" charset="0"/>
              </a:rPr>
              <a:t>ĐK</a:t>
            </a:r>
            <a:r>
              <a:rPr lang="vi-VN" sz="2200" smtClean="0">
                <a:solidFill>
                  <a:schemeClr val="tx1"/>
                </a:solidFill>
                <a:latin typeface="Times New Roman" panose="02020603050405020304" pitchFamily="18" charset="0"/>
                <a:cs typeface="Times New Roman" panose="02020603050405020304" pitchFamily="18" charset="0"/>
              </a:rPr>
              <a:t> thuận lợi cho nhiễm trùng.</a:t>
            </a:r>
          </a:p>
          <a:p>
            <a:pPr algn="l"/>
            <a:endParaRPr lang="en-US" sz="1600" smtClean="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09" y="3048000"/>
            <a:ext cx="4468091" cy="3823854"/>
          </a:xfrm>
          <a:prstGeom prst="rect">
            <a:avLst/>
          </a:prstGeom>
        </p:spPr>
      </p:pic>
      <p:sp>
        <p:nvSpPr>
          <p:cNvPr id="2" name="Title 1"/>
          <p:cNvSpPr>
            <a:spLocks noGrp="1"/>
          </p:cNvSpPr>
          <p:nvPr>
            <p:ph type="ctrTitle"/>
          </p:nvPr>
        </p:nvSpPr>
        <p:spPr>
          <a:xfrm>
            <a:off x="-76200" y="1"/>
            <a:ext cx="5181600" cy="761999"/>
          </a:xfrm>
          <a:noFill/>
          <a:ln>
            <a:noFill/>
          </a:ln>
        </p:spPr>
        <p:style>
          <a:lnRef idx="2">
            <a:schemeClr val="dk1"/>
          </a:lnRef>
          <a:fillRef idx="1">
            <a:schemeClr val="lt1"/>
          </a:fillRef>
          <a:effectRef idx="0">
            <a:schemeClr val="dk1"/>
          </a:effectRef>
          <a:fontRef idx="minor">
            <a:schemeClr val="dk1"/>
          </a:fontRef>
        </p:style>
        <p:txBody>
          <a:bodyPr rtlCol="0" anchor="ctr">
            <a:noAutofit/>
          </a:bodyPr>
          <a:lstStyle/>
          <a:p>
            <a:r>
              <a:rPr lang="en-US" sz="3600" b="1" smtClean="0">
                <a:solidFill>
                  <a:srgbClr val="FF0000"/>
                </a:solidFill>
                <a:latin typeface="Times New Roman" panose="02020603050405020304" pitchFamily="18" charset="0"/>
                <a:ea typeface="+mn-ea"/>
                <a:cs typeface="Times New Roman" panose="02020603050405020304" pitchFamily="18" charset="0"/>
              </a:rPr>
              <a:t>2. CƠ CHẾ BỆNH SINH</a:t>
            </a:r>
            <a:endParaRPr lang="en-US" sz="3600" b="1">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48289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61999"/>
          </a:xfr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en-US" sz="3600" b="1" smtClean="0">
                <a:solidFill>
                  <a:srgbClr val="FF0000"/>
                </a:solidFill>
                <a:latin typeface="Times New Roman" panose="02020603050405020304" pitchFamily="18" charset="0"/>
                <a:ea typeface="+mn-ea"/>
                <a:cs typeface="Times New Roman" panose="02020603050405020304" pitchFamily="18" charset="0"/>
              </a:rPr>
              <a:t>3. TRIỆU CHỨNG</a:t>
            </a:r>
            <a:endParaRPr lang="en-US" sz="3600" b="1">
              <a:solidFill>
                <a:srgbClr val="FF0000"/>
              </a:solidFill>
              <a:latin typeface="Times New Roman" panose="02020603050405020304" pitchFamily="18" charset="0"/>
              <a:ea typeface="+mn-ea"/>
              <a:cs typeface="Times New Roman" panose="02020603050405020304" pitchFamily="18" charset="0"/>
            </a:endParaRPr>
          </a:p>
        </p:txBody>
      </p:sp>
      <p:sp>
        <p:nvSpPr>
          <p:cNvPr id="3" name="Subtitle 2"/>
          <p:cNvSpPr>
            <a:spLocks noGrp="1"/>
          </p:cNvSpPr>
          <p:nvPr>
            <p:ph type="subTitle" idx="1"/>
          </p:nvPr>
        </p:nvSpPr>
        <p:spPr>
          <a:xfrm>
            <a:off x="0" y="762000"/>
            <a:ext cx="9144000" cy="3886200"/>
          </a:xfrm>
        </p:spPr>
        <p:txBody>
          <a:bodyPr>
            <a:normAutofit/>
          </a:bodyPr>
          <a:lstStyle/>
          <a:p>
            <a:pPr algn="l"/>
            <a:r>
              <a:rPr lang="en-US" sz="2000" b="1">
                <a:solidFill>
                  <a:schemeClr val="tx1"/>
                </a:solidFill>
                <a:latin typeface="Times New Roman" pitchFamily="18" charset="0"/>
                <a:cs typeface="Times New Roman" pitchFamily="18" charset="0"/>
              </a:rPr>
              <a:t>Các nhiễm khuẩn đường tiết niệu có thể chia thành 2 nhóm theo vị trí giải phẫu:</a:t>
            </a:r>
            <a:endParaRPr lang="en-US" sz="2000">
              <a:solidFill>
                <a:schemeClr val="tx1"/>
              </a:solidFill>
              <a:latin typeface="Times New Roman" pitchFamily="18" charset="0"/>
              <a:cs typeface="Times New Roman" pitchFamily="18" charset="0"/>
            </a:endParaRPr>
          </a:p>
          <a:p>
            <a:pPr algn="l"/>
            <a:r>
              <a:rPr lang="en-US" sz="200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 </a:t>
            </a:r>
            <a:r>
              <a:rPr lang="en-US" sz="2000">
                <a:solidFill>
                  <a:schemeClr val="tx1"/>
                </a:solidFill>
                <a:latin typeface="Times New Roman" pitchFamily="18" charset="0"/>
                <a:cs typeface="Times New Roman" pitchFamily="18" charset="0"/>
              </a:rPr>
              <a:t>Nhiễm khuẩn tiết niệu trên: viêm thận bể thận cấp, viêm thận bể thận mạn</a:t>
            </a:r>
          </a:p>
          <a:p>
            <a:pPr algn="l"/>
            <a:r>
              <a:rPr lang="en-US" sz="200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 </a:t>
            </a:r>
            <a:r>
              <a:rPr lang="en-US" sz="2000">
                <a:solidFill>
                  <a:schemeClr val="tx1"/>
                </a:solidFill>
                <a:latin typeface="Times New Roman" pitchFamily="18" charset="0"/>
                <a:cs typeface="Times New Roman" pitchFamily="18" charset="0"/>
              </a:rPr>
              <a:t>Nhiễm khuẩn tiết niệu dưới: viêm bàng quang, viêm tiền liệt tuyến, viêm niệu đạo.</a:t>
            </a:r>
          </a:p>
          <a:p>
            <a:pPr marL="457200" indent="-457200" algn="l">
              <a:buAutoNum type="alphaLcPeriod"/>
            </a:pPr>
            <a:endParaRPr lang="en-US" sz="2000" smtClean="0">
              <a:solidFill>
                <a:schemeClr val="tx1"/>
              </a:solidFill>
              <a:latin typeface="Times New Roman" pitchFamily="18" charset="0"/>
              <a:cs typeface="Times New Roman" pitchFamily="18" charset="0"/>
            </a:endParaRPr>
          </a:p>
          <a:p>
            <a:pPr algn="l"/>
            <a:endParaRPr lang="en-US" sz="200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81200"/>
            <a:ext cx="6858000" cy="4876800"/>
          </a:xfrm>
          <a:prstGeom prst="rect">
            <a:avLst/>
          </a:prstGeom>
        </p:spPr>
      </p:pic>
    </p:spTree>
    <p:extLst>
      <p:ext uri="{BB962C8B-B14F-4D97-AF65-F5344CB8AC3E}">
        <p14:creationId xmlns:p14="http://schemas.microsoft.com/office/powerpoint/2010/main" val="1687316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47536598"/>
              </p:ext>
            </p:extLst>
          </p:nvPr>
        </p:nvGraphicFramePr>
        <p:xfrm>
          <a:off x="152400" y="3200400"/>
          <a:ext cx="8839200" cy="3389927"/>
        </p:xfrm>
        <a:graphic>
          <a:graphicData uri="http://schemas.openxmlformats.org/drawingml/2006/table">
            <a:tbl>
              <a:tblPr firstRow="1" bandRow="1">
                <a:tableStyleId>{5C22544A-7EE6-4342-B048-85BDC9FD1C3A}</a:tableStyleId>
              </a:tblPr>
              <a:tblGrid>
                <a:gridCol w="4419600"/>
                <a:gridCol w="4419600"/>
              </a:tblGrid>
              <a:tr h="555287">
                <a:tc>
                  <a:txBody>
                    <a:bodyPr/>
                    <a:lstStyle/>
                    <a:p>
                      <a:pPr algn="ctr"/>
                      <a:r>
                        <a:rPr lang="en-US" sz="2000" smtClean="0">
                          <a:latin typeface="Times New Roman" pitchFamily="18" charset="0"/>
                          <a:cs typeface="Times New Roman" pitchFamily="18" charset="0"/>
                        </a:rPr>
                        <a:t>VIÊM</a:t>
                      </a:r>
                      <a:r>
                        <a:rPr lang="en-US" sz="2000" baseline="0" smtClean="0">
                          <a:latin typeface="Times New Roman" pitchFamily="18" charset="0"/>
                          <a:cs typeface="Times New Roman" pitchFamily="18" charset="0"/>
                        </a:rPr>
                        <a:t> ĐƯỜNG TIẾT NIỆU DƯỚI</a:t>
                      </a:r>
                      <a:endParaRPr lang="en-US" sz="2000">
                        <a:latin typeface="Times New Roman" pitchFamily="18" charset="0"/>
                        <a:cs typeface="Times New Roman" pitchFamily="18" charset="0"/>
                      </a:endParaRPr>
                    </a:p>
                  </a:txBody>
                  <a:tcPr/>
                </a:tc>
                <a:tc>
                  <a:txBody>
                    <a:bodyPr/>
                    <a:lstStyle/>
                    <a:p>
                      <a:pPr algn="ctr"/>
                      <a:r>
                        <a:rPr lang="en-US" sz="2000" smtClean="0">
                          <a:latin typeface="Times New Roman" pitchFamily="18" charset="0"/>
                          <a:cs typeface="Times New Roman" pitchFamily="18" charset="0"/>
                        </a:rPr>
                        <a:t>VIÊM</a:t>
                      </a:r>
                      <a:r>
                        <a:rPr lang="en-US" sz="2000" baseline="0" smtClean="0">
                          <a:latin typeface="Times New Roman" pitchFamily="18" charset="0"/>
                          <a:cs typeface="Times New Roman" pitchFamily="18" charset="0"/>
                        </a:rPr>
                        <a:t> ĐƯỜNG TIẾT NIỆU TRÊN</a:t>
                      </a:r>
                      <a:endParaRPr lang="en-US" sz="2000">
                        <a:latin typeface="Times New Roman" pitchFamily="18" charset="0"/>
                        <a:cs typeface="Times New Roman" pitchFamily="18" charset="0"/>
                      </a:endParaRPr>
                    </a:p>
                  </a:txBody>
                  <a:tcPr/>
                </a:tc>
              </a:tr>
              <a:tr h="2768142">
                <a:tc>
                  <a:txBody>
                    <a:bodyPr/>
                    <a:lstStyle/>
                    <a:p>
                      <a:pPr marL="285750" indent="-285750">
                        <a:buFont typeface="Arial" pitchFamily="34" charset="0"/>
                        <a:buChar char="•"/>
                      </a:pPr>
                      <a:r>
                        <a:rPr lang="en-US" smtClean="0"/>
                        <a:t> </a:t>
                      </a:r>
                      <a:r>
                        <a:rPr lang="vi-VN" sz="2000" smtClean="0">
                          <a:latin typeface="+mj-lt"/>
                        </a:rPr>
                        <a:t>Đau lưng </a:t>
                      </a:r>
                      <a:endParaRPr lang="en-US" sz="2000" smtClean="0">
                        <a:latin typeface="+mj-lt"/>
                      </a:endParaRPr>
                    </a:p>
                    <a:p>
                      <a:pPr marL="285750" indent="-285750">
                        <a:buFont typeface="Arial" pitchFamily="34" charset="0"/>
                        <a:buChar char="•"/>
                      </a:pPr>
                      <a:r>
                        <a:rPr lang="vi-VN" sz="2000" kern="1200" smtClean="0">
                          <a:solidFill>
                            <a:schemeClr val="dk1"/>
                          </a:solidFill>
                          <a:latin typeface="+mj-lt"/>
                          <a:ea typeface="+mn-ea"/>
                          <a:cs typeface="+mn-cs"/>
                        </a:rPr>
                        <a:t>Tiểu</a:t>
                      </a:r>
                      <a:r>
                        <a:rPr lang="vi-VN" sz="2000" smtClean="0">
                          <a:latin typeface="+mj-lt"/>
                        </a:rPr>
                        <a:t> máu  </a:t>
                      </a:r>
                      <a:endParaRPr lang="en-US" sz="2000" smtClean="0">
                        <a:latin typeface="+mj-lt"/>
                      </a:endParaRPr>
                    </a:p>
                    <a:p>
                      <a:pPr marL="285750" indent="-285750">
                        <a:buFont typeface="Arial" pitchFamily="34" charset="0"/>
                        <a:buChar char="•"/>
                      </a:pPr>
                      <a:r>
                        <a:rPr lang="vi-VN" sz="2000" smtClean="0">
                          <a:latin typeface="+mj-lt"/>
                        </a:rPr>
                        <a:t>Nước tiểu đục  </a:t>
                      </a:r>
                      <a:endParaRPr lang="en-US" sz="2000" smtClean="0">
                        <a:latin typeface="+mj-lt"/>
                      </a:endParaRPr>
                    </a:p>
                    <a:p>
                      <a:pPr marL="285750" indent="-285750">
                        <a:buFont typeface="Arial" pitchFamily="34" charset="0"/>
                        <a:buChar char="•"/>
                      </a:pPr>
                      <a:r>
                        <a:rPr lang="vi-VN" sz="2000" smtClean="0">
                          <a:latin typeface="+mj-lt"/>
                        </a:rPr>
                        <a:t>Tiểu khó mặc dù rất muốn tiểu  </a:t>
                      </a:r>
                      <a:endParaRPr lang="en-US" sz="2000" smtClean="0">
                        <a:latin typeface="+mj-lt"/>
                      </a:endParaRPr>
                    </a:p>
                    <a:p>
                      <a:pPr marL="285750" indent="-285750">
                        <a:buFont typeface="Arial" pitchFamily="34" charset="0"/>
                        <a:buChar char="•"/>
                      </a:pPr>
                      <a:r>
                        <a:rPr lang="vi-VN" sz="2000" smtClean="0">
                          <a:latin typeface="+mj-lt"/>
                        </a:rPr>
                        <a:t> Sốt  </a:t>
                      </a:r>
                      <a:endParaRPr lang="en-US" sz="2000" smtClean="0">
                        <a:latin typeface="+mj-lt"/>
                      </a:endParaRPr>
                    </a:p>
                    <a:p>
                      <a:pPr marL="285750" indent="-285750">
                        <a:buFont typeface="Arial" pitchFamily="34" charset="0"/>
                        <a:buChar char="•"/>
                      </a:pPr>
                      <a:r>
                        <a:rPr lang="vi-VN" sz="2000" smtClean="0">
                          <a:latin typeface="+mj-lt"/>
                        </a:rPr>
                        <a:t> Tiểu nhiều lần  </a:t>
                      </a:r>
                      <a:endParaRPr lang="en-US" sz="2000" smtClean="0">
                        <a:latin typeface="+mj-lt"/>
                      </a:endParaRPr>
                    </a:p>
                    <a:p>
                      <a:pPr marL="285750" indent="-285750">
                        <a:buFont typeface="Arial" pitchFamily="34" charset="0"/>
                        <a:buChar char="•"/>
                      </a:pPr>
                      <a:r>
                        <a:rPr lang="vi-VN" sz="2000" smtClean="0">
                          <a:latin typeface="+mj-lt"/>
                        </a:rPr>
                        <a:t> Cảm giác toàn thân không được khỏe</a:t>
                      </a:r>
                      <a:endParaRPr lang="en-US" sz="2000" smtClean="0">
                        <a:latin typeface="+mj-lt"/>
                      </a:endParaRPr>
                    </a:p>
                    <a:p>
                      <a:pPr marL="285750" indent="-285750">
                        <a:buFont typeface="Arial" pitchFamily="34" charset="0"/>
                        <a:buChar char="•"/>
                      </a:pPr>
                      <a:r>
                        <a:rPr lang="vi-VN" sz="2000" smtClean="0">
                          <a:latin typeface="+mj-lt"/>
                        </a:rPr>
                        <a:t> Tiểu đau  </a:t>
                      </a:r>
                      <a:endParaRPr lang="en-US" sz="2000" smtClean="0">
                        <a:latin typeface="+mj-lt"/>
                      </a:endParaRPr>
                    </a:p>
                    <a:p>
                      <a:pPr marL="285750" indent="-285750">
                        <a:buFont typeface="Arial" pitchFamily="34" charset="0"/>
                        <a:buChar char="•"/>
                      </a:pPr>
                      <a:r>
                        <a:rPr lang="vi-VN" sz="2000" smtClean="0">
                          <a:latin typeface="+mj-lt"/>
                        </a:rPr>
                        <a:t> Giao hợp đau </a:t>
                      </a:r>
                      <a:endParaRPr lang="en-US" sz="2000">
                        <a:latin typeface="+mj-lt"/>
                      </a:endParaRPr>
                    </a:p>
                  </a:txBody>
                  <a:tcPr/>
                </a:tc>
                <a:tc>
                  <a:txBody>
                    <a:bodyPr/>
                    <a:lstStyle/>
                    <a:p>
                      <a:pPr marL="285750" indent="-285750">
                        <a:buFont typeface="Arial" pitchFamily="34" charset="0"/>
                        <a:buChar char="•"/>
                      </a:pPr>
                      <a:r>
                        <a:rPr lang="vi-VN" smtClean="0"/>
                        <a:t> </a:t>
                      </a:r>
                      <a:r>
                        <a:rPr lang="vi-VN" sz="2000" smtClean="0">
                          <a:latin typeface="+mj-lt"/>
                        </a:rPr>
                        <a:t>Ớn lạnh </a:t>
                      </a:r>
                      <a:endParaRPr lang="en-US" sz="2000" smtClean="0">
                        <a:latin typeface="+mj-lt"/>
                      </a:endParaRPr>
                    </a:p>
                    <a:p>
                      <a:pPr marL="285750" indent="-285750">
                        <a:buFont typeface="Arial" pitchFamily="34" charset="0"/>
                        <a:buChar char="•"/>
                      </a:pPr>
                      <a:r>
                        <a:rPr lang="vi-VN" sz="2000" smtClean="0">
                          <a:latin typeface="+mj-lt"/>
                        </a:rPr>
                        <a:t> Sốt cao  </a:t>
                      </a:r>
                      <a:endParaRPr lang="en-US" sz="2000" smtClean="0">
                        <a:latin typeface="+mj-lt"/>
                      </a:endParaRPr>
                    </a:p>
                    <a:p>
                      <a:pPr marL="285750" indent="-285750">
                        <a:buFont typeface="Arial" pitchFamily="34" charset="0"/>
                        <a:buChar char="•"/>
                      </a:pPr>
                      <a:r>
                        <a:rPr lang="vi-VN" sz="2000" smtClean="0">
                          <a:latin typeface="+mj-lt"/>
                        </a:rPr>
                        <a:t> Buồn nôn, nôn mửa  </a:t>
                      </a:r>
                      <a:endParaRPr lang="en-US" sz="2000" smtClean="0">
                        <a:latin typeface="+mj-lt"/>
                      </a:endParaRPr>
                    </a:p>
                    <a:p>
                      <a:pPr marL="285750" indent="-285750">
                        <a:buFont typeface="Arial" pitchFamily="34" charset="0"/>
                        <a:buChar char="•"/>
                      </a:pPr>
                      <a:r>
                        <a:rPr lang="vi-VN" sz="2000" smtClean="0">
                          <a:latin typeface="+mj-lt"/>
                        </a:rPr>
                        <a:t> Đau vùng hạ sườn </a:t>
                      </a:r>
                      <a:endParaRPr lang="en-US" sz="2000">
                        <a:latin typeface="+mj-lt"/>
                      </a:endParaRPr>
                    </a:p>
                  </a:txBody>
                  <a:tcPr/>
                </a:tc>
              </a:tr>
            </a:tbl>
          </a:graphicData>
        </a:graphic>
      </p:graphicFrame>
      <p:sp>
        <p:nvSpPr>
          <p:cNvPr id="5" name="TextBox 4"/>
          <p:cNvSpPr txBox="1"/>
          <p:nvPr/>
        </p:nvSpPr>
        <p:spPr>
          <a:xfrm>
            <a:off x="228600" y="228600"/>
            <a:ext cx="8382000" cy="2923877"/>
          </a:xfrm>
          <a:prstGeom prst="rect">
            <a:avLst/>
          </a:prstGeom>
          <a:noFill/>
        </p:spPr>
        <p:txBody>
          <a:bodyPr wrap="square" rtlCol="0">
            <a:spAutoFit/>
          </a:bodyPr>
          <a:lstStyle/>
          <a:p>
            <a:r>
              <a:rPr lang="en-US" sz="2300" b="1" smtClean="0">
                <a:solidFill>
                  <a:schemeClr val="tx2"/>
                </a:solidFill>
                <a:latin typeface="Times New Roman" pitchFamily="18" charset="0"/>
                <a:cs typeface="Times New Roman" pitchFamily="18" charset="0"/>
              </a:rPr>
              <a:t>a. </a:t>
            </a:r>
            <a:r>
              <a:rPr lang="en-US" sz="2300" b="1" u="sng" smtClean="0">
                <a:solidFill>
                  <a:schemeClr val="tx2"/>
                </a:solidFill>
                <a:latin typeface="Times New Roman" pitchFamily="18" charset="0"/>
                <a:cs typeface="Times New Roman" pitchFamily="18" charset="0"/>
              </a:rPr>
              <a:t>Trẻ </a:t>
            </a:r>
            <a:r>
              <a:rPr lang="en-US" sz="2300" b="1" u="sng" smtClean="0">
                <a:solidFill>
                  <a:schemeClr val="tx2"/>
                </a:solidFill>
                <a:latin typeface="Times New Roman" pitchFamily="18" charset="0"/>
                <a:cs typeface="Times New Roman" pitchFamily="18" charset="0"/>
              </a:rPr>
              <a:t>em:</a:t>
            </a:r>
          </a:p>
          <a:p>
            <a:r>
              <a:rPr lang="en-US" sz="2300" smtClean="0">
                <a:solidFill>
                  <a:prstClr val="black"/>
                </a:solidFill>
                <a:latin typeface="Times New Roman" pitchFamily="18" charset="0"/>
                <a:cs typeface="Times New Roman" pitchFamily="18" charset="0"/>
              </a:rPr>
              <a:t>   - </a:t>
            </a:r>
            <a:r>
              <a:rPr lang="vi-VN" sz="2300" smtClean="0">
                <a:solidFill>
                  <a:prstClr val="black"/>
                </a:solidFill>
                <a:latin typeface="Times New Roman" pitchFamily="18" charset="0"/>
                <a:cs typeface="Times New Roman" pitchFamily="18" charset="0"/>
              </a:rPr>
              <a:t>Sốt </a:t>
            </a:r>
            <a:r>
              <a:rPr lang="vi-VN" sz="2300" smtClean="0">
                <a:solidFill>
                  <a:prstClr val="black"/>
                </a:solidFill>
                <a:latin typeface="Times New Roman" pitchFamily="18" charset="0"/>
                <a:cs typeface="Times New Roman" pitchFamily="18" charset="0"/>
              </a:rPr>
              <a:t>kéo dài, có khi sốt cao nhưng có 10-15% trường </a:t>
            </a:r>
            <a:r>
              <a:rPr lang="vi-VN" sz="2300" smtClean="0">
                <a:solidFill>
                  <a:prstClr val="black"/>
                </a:solidFill>
                <a:latin typeface="Times New Roman" pitchFamily="18" charset="0"/>
                <a:cs typeface="Times New Roman" pitchFamily="18" charset="0"/>
              </a:rPr>
              <a:t>hợp </a:t>
            </a:r>
            <a:r>
              <a:rPr lang="vi-VN" sz="2300" smtClean="0">
                <a:solidFill>
                  <a:prstClr val="black"/>
                </a:solidFill>
                <a:latin typeface="Times New Roman" pitchFamily="18" charset="0"/>
                <a:cs typeface="Times New Roman" pitchFamily="18" charset="0"/>
              </a:rPr>
              <a:t>không</a:t>
            </a:r>
            <a:r>
              <a:rPr lang="en-US" sz="2300" smtClean="0">
                <a:solidFill>
                  <a:prstClr val="black"/>
                </a:solidFill>
                <a:latin typeface="Times New Roman" pitchFamily="18" charset="0"/>
                <a:cs typeface="Times New Roman" pitchFamily="18" charset="0"/>
              </a:rPr>
              <a:t>        </a:t>
            </a:r>
            <a:r>
              <a:rPr lang="vi-VN" sz="2300" smtClean="0">
                <a:solidFill>
                  <a:prstClr val="black"/>
                </a:solidFill>
                <a:latin typeface="Times New Roman" pitchFamily="18" charset="0"/>
                <a:cs typeface="Times New Roman" pitchFamily="18" charset="0"/>
              </a:rPr>
              <a:t>sốt </a:t>
            </a:r>
            <a:r>
              <a:rPr lang="vi-VN" sz="2300" smtClean="0">
                <a:solidFill>
                  <a:prstClr val="black"/>
                </a:solidFill>
                <a:latin typeface="Times New Roman" pitchFamily="18" charset="0"/>
                <a:cs typeface="Times New Roman" pitchFamily="18" charset="0"/>
              </a:rPr>
              <a:t>mà thân nhiệt giảm</a:t>
            </a:r>
          </a:p>
          <a:p>
            <a:r>
              <a:rPr lang="en-US" sz="2300" smtClean="0">
                <a:solidFill>
                  <a:prstClr val="black"/>
                </a:solidFill>
                <a:latin typeface="Times New Roman" pitchFamily="18" charset="0"/>
                <a:cs typeface="Times New Roman" pitchFamily="18" charset="0"/>
              </a:rPr>
              <a:t>   - B</a:t>
            </a:r>
            <a:r>
              <a:rPr lang="vi-VN" sz="2300" smtClean="0">
                <a:solidFill>
                  <a:prstClr val="black"/>
                </a:solidFill>
                <a:latin typeface="Times New Roman" pitchFamily="18" charset="0"/>
                <a:cs typeface="Times New Roman" pitchFamily="18" charset="0"/>
              </a:rPr>
              <a:t>iểu hiện của rối loạn tiêu h</a:t>
            </a:r>
            <a:r>
              <a:rPr lang="en-US" sz="2300" smtClean="0">
                <a:solidFill>
                  <a:prstClr val="black"/>
                </a:solidFill>
                <a:latin typeface="Times New Roman" pitchFamily="18" charset="0"/>
                <a:cs typeface="Times New Roman" pitchFamily="18" charset="0"/>
              </a:rPr>
              <a:t>óa </a:t>
            </a:r>
            <a:r>
              <a:rPr lang="vi-VN" sz="2300" smtClean="0">
                <a:solidFill>
                  <a:prstClr val="black"/>
                </a:solidFill>
                <a:latin typeface="Times New Roman" pitchFamily="18" charset="0"/>
                <a:cs typeface="Times New Roman" pitchFamily="18" charset="0"/>
              </a:rPr>
              <a:t>như biếng ăn, nôn hoặc </a:t>
            </a:r>
            <a:r>
              <a:rPr lang="vi-VN" sz="2300" smtClean="0">
                <a:solidFill>
                  <a:prstClr val="black"/>
                </a:solidFill>
                <a:latin typeface="Times New Roman" pitchFamily="18" charset="0"/>
                <a:cs typeface="Times New Roman" pitchFamily="18" charset="0"/>
              </a:rPr>
              <a:t>tiêu </a:t>
            </a:r>
            <a:r>
              <a:rPr lang="vi-VN" sz="2300" smtClean="0">
                <a:solidFill>
                  <a:prstClr val="black"/>
                </a:solidFill>
                <a:latin typeface="Times New Roman" pitchFamily="18" charset="0"/>
                <a:cs typeface="Times New Roman" pitchFamily="18" charset="0"/>
              </a:rPr>
              <a:t>chảy</a:t>
            </a:r>
            <a:endParaRPr lang="en-US" sz="2300" smtClean="0">
              <a:solidFill>
                <a:prstClr val="black"/>
              </a:solidFill>
              <a:latin typeface="Times New Roman" pitchFamily="18" charset="0"/>
              <a:cs typeface="Times New Roman" pitchFamily="18" charset="0"/>
            </a:endParaRPr>
          </a:p>
          <a:p>
            <a:r>
              <a:rPr lang="en-US" sz="2300" smtClean="0">
                <a:solidFill>
                  <a:prstClr val="black"/>
                </a:solidFill>
                <a:latin typeface="Times New Roman" pitchFamily="18" charset="0"/>
                <a:cs typeface="Times New Roman" pitchFamily="18" charset="0"/>
              </a:rPr>
              <a:t>   - </a:t>
            </a:r>
            <a:r>
              <a:rPr lang="en-US" sz="2300">
                <a:solidFill>
                  <a:prstClr val="black"/>
                </a:solidFill>
                <a:latin typeface="Times New Roman" pitchFamily="18" charset="0"/>
                <a:cs typeface="Times New Roman" pitchFamily="18" charset="0"/>
              </a:rPr>
              <a:t>Q</a:t>
            </a:r>
            <a:r>
              <a:rPr lang="vi-VN" sz="2300">
                <a:solidFill>
                  <a:prstClr val="black"/>
                </a:solidFill>
                <a:latin typeface="Times New Roman" pitchFamily="18" charset="0"/>
                <a:cs typeface="Times New Roman" pitchFamily="18" charset="0"/>
              </a:rPr>
              <a:t>uấy </a:t>
            </a:r>
            <a:r>
              <a:rPr lang="vi-VN" sz="2300">
                <a:solidFill>
                  <a:prstClr val="black"/>
                </a:solidFill>
                <a:latin typeface="Times New Roman" pitchFamily="18" charset="0"/>
                <a:cs typeface="Times New Roman" pitchFamily="18" charset="0"/>
              </a:rPr>
              <a:t>khóc </a:t>
            </a:r>
            <a:r>
              <a:rPr lang="vi-VN" sz="2300" smtClean="0">
                <a:solidFill>
                  <a:prstClr val="black"/>
                </a:solidFill>
                <a:latin typeface="Times New Roman" pitchFamily="18" charset="0"/>
                <a:cs typeface="Times New Roman" pitchFamily="18" charset="0"/>
              </a:rPr>
              <a:t>nhiều</a:t>
            </a:r>
            <a:endParaRPr lang="vi-VN" sz="2300" smtClean="0">
              <a:solidFill>
                <a:prstClr val="black"/>
              </a:solidFill>
              <a:latin typeface="Times New Roman" pitchFamily="18" charset="0"/>
              <a:cs typeface="Times New Roman" pitchFamily="18" charset="0"/>
            </a:endParaRPr>
          </a:p>
          <a:p>
            <a:r>
              <a:rPr lang="en-US" sz="2300" smtClean="0">
                <a:solidFill>
                  <a:prstClr val="black"/>
                </a:solidFill>
                <a:latin typeface="Times New Roman" pitchFamily="18" charset="0"/>
                <a:cs typeface="Times New Roman" pitchFamily="18" charset="0"/>
              </a:rPr>
              <a:t>   - </a:t>
            </a:r>
            <a:r>
              <a:rPr lang="vi-VN" sz="2300" smtClean="0">
                <a:solidFill>
                  <a:prstClr val="black"/>
                </a:solidFill>
                <a:latin typeface="Times New Roman" pitchFamily="18" charset="0"/>
                <a:cs typeface="Times New Roman" pitchFamily="18" charset="0"/>
              </a:rPr>
              <a:t>Đái </a:t>
            </a:r>
            <a:r>
              <a:rPr lang="vi-VN" sz="2300" smtClean="0">
                <a:solidFill>
                  <a:prstClr val="black"/>
                </a:solidFill>
                <a:latin typeface="Times New Roman" pitchFamily="18" charset="0"/>
                <a:cs typeface="Times New Roman" pitchFamily="18" charset="0"/>
              </a:rPr>
              <a:t>dắt đái buốt</a:t>
            </a:r>
          </a:p>
          <a:p>
            <a:r>
              <a:rPr lang="en-US" sz="2300" smtClean="0">
                <a:solidFill>
                  <a:prstClr val="black"/>
                </a:solidFill>
                <a:latin typeface="Times New Roman" pitchFamily="18" charset="0"/>
                <a:cs typeface="Times New Roman" pitchFamily="18" charset="0"/>
              </a:rPr>
              <a:t>   - </a:t>
            </a:r>
            <a:r>
              <a:rPr lang="vi-VN" sz="2300" smtClean="0">
                <a:solidFill>
                  <a:prstClr val="black"/>
                </a:solidFill>
                <a:latin typeface="Times New Roman" pitchFamily="18" charset="0"/>
                <a:cs typeface="Times New Roman" pitchFamily="18" charset="0"/>
              </a:rPr>
              <a:t>Nước </a:t>
            </a:r>
            <a:r>
              <a:rPr lang="vi-VN" sz="2300" smtClean="0">
                <a:solidFill>
                  <a:prstClr val="black"/>
                </a:solidFill>
                <a:latin typeface="Times New Roman" pitchFamily="18" charset="0"/>
                <a:cs typeface="Times New Roman" pitchFamily="18" charset="0"/>
              </a:rPr>
              <a:t>tiểu bị đục</a:t>
            </a:r>
            <a:endParaRPr lang="en-US" sz="2300" smtClean="0">
              <a:solidFill>
                <a:prstClr val="black"/>
              </a:solidFill>
              <a:latin typeface="Times New Roman" pitchFamily="18" charset="0"/>
              <a:cs typeface="Times New Roman" pitchFamily="18" charset="0"/>
            </a:endParaRPr>
          </a:p>
          <a:p>
            <a:r>
              <a:rPr lang="en-US" sz="2300" b="1" smtClean="0">
                <a:solidFill>
                  <a:schemeClr val="tx2"/>
                </a:solidFill>
                <a:latin typeface="Times New Roman" pitchFamily="18" charset="0"/>
                <a:cs typeface="Times New Roman" pitchFamily="18" charset="0"/>
              </a:rPr>
              <a:t>b. </a:t>
            </a:r>
            <a:r>
              <a:rPr lang="en-US" sz="2300" b="1" u="sng" smtClean="0">
                <a:solidFill>
                  <a:schemeClr val="tx2"/>
                </a:solidFill>
                <a:latin typeface="Times New Roman" pitchFamily="18" charset="0"/>
                <a:cs typeface="Times New Roman" pitchFamily="18" charset="0"/>
              </a:rPr>
              <a:t>Người lớn </a:t>
            </a:r>
            <a:endParaRPr lang="en-US" sz="2300" b="1" u="sng">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556018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gn="l">
              <a:lnSpc>
                <a:spcPct val="150000"/>
              </a:lnSpc>
            </a:pPr>
            <a:r>
              <a:rPr lang="en-US" sz="2300" smtClean="0">
                <a:latin typeface="Times New Roman" pitchFamily="18" charset="0"/>
                <a:cs typeface="Times New Roman" pitchFamily="18" charset="0"/>
              </a:rPr>
              <a:t/>
            </a:r>
            <a:br>
              <a:rPr lang="en-US" sz="2300" smtClean="0">
                <a:latin typeface="Times New Roman" pitchFamily="18" charset="0"/>
                <a:cs typeface="Times New Roman" pitchFamily="18" charset="0"/>
              </a:rPr>
            </a:br>
            <a:r>
              <a:rPr lang="en-US" sz="2300" b="1" smtClean="0">
                <a:solidFill>
                  <a:schemeClr val="tx2"/>
                </a:solidFill>
                <a:latin typeface="Times New Roman" pitchFamily="18" charset="0"/>
                <a:cs typeface="Times New Roman" pitchFamily="18" charset="0"/>
              </a:rPr>
              <a:t>c. </a:t>
            </a:r>
            <a:r>
              <a:rPr lang="vi-VN" sz="2300" b="1" u="sng" smtClean="0">
                <a:solidFill>
                  <a:schemeClr val="tx2"/>
                </a:solidFill>
                <a:latin typeface="Times New Roman" pitchFamily="18" charset="0"/>
                <a:cs typeface="Times New Roman" pitchFamily="18" charset="0"/>
              </a:rPr>
              <a:t>Viêm </a:t>
            </a:r>
            <a:r>
              <a:rPr lang="vi-VN" sz="2300" b="1" u="sng" smtClean="0">
                <a:solidFill>
                  <a:schemeClr val="tx2"/>
                </a:solidFill>
                <a:latin typeface="Times New Roman" pitchFamily="18" charset="0"/>
                <a:cs typeface="Times New Roman" pitchFamily="18" charset="0"/>
              </a:rPr>
              <a:t>thận – bể thận </a:t>
            </a:r>
            <a:r>
              <a:rPr lang="vi-VN" sz="2300" b="1" u="sng" smtClean="0">
                <a:solidFill>
                  <a:schemeClr val="tx2"/>
                </a:solidFill>
                <a:latin typeface="Times New Roman" pitchFamily="18" charset="0"/>
                <a:cs typeface="Times New Roman" pitchFamily="18" charset="0"/>
              </a:rPr>
              <a:t>cấp</a:t>
            </a:r>
            <a:r>
              <a:rPr lang="en-US" sz="2300" b="1" u="sng" smtClean="0">
                <a:solidFill>
                  <a:schemeClr val="tx2"/>
                </a:solidFill>
                <a:latin typeface="Times New Roman" pitchFamily="18" charset="0"/>
                <a:cs typeface="Times New Roman" pitchFamily="18" charset="0"/>
              </a:rPr>
              <a:t>:</a:t>
            </a:r>
            <a:r>
              <a:rPr lang="en-US" sz="2300" smtClean="0">
                <a:latin typeface="Times New Roman" pitchFamily="18" charset="0"/>
                <a:cs typeface="Times New Roman" pitchFamily="18" charset="0"/>
              </a:rPr>
              <a:t/>
            </a:r>
            <a:br>
              <a:rPr lang="en-US" sz="2300" smtClean="0">
                <a:latin typeface="Times New Roman" pitchFamily="18" charset="0"/>
                <a:cs typeface="Times New Roman" pitchFamily="18" charset="0"/>
              </a:rPr>
            </a:br>
            <a:r>
              <a:rPr lang="en-US" sz="2300" smtClean="0">
                <a:latin typeface="Times New Roman" pitchFamily="18" charset="0"/>
                <a:cs typeface="Times New Roman" pitchFamily="18" charset="0"/>
              </a:rPr>
              <a:t>- X</a:t>
            </a:r>
            <a:r>
              <a:rPr lang="vi-VN" sz="2300" smtClean="0">
                <a:latin typeface="Times New Roman" pitchFamily="18" charset="0"/>
                <a:cs typeface="Times New Roman" pitchFamily="18" charset="0"/>
              </a:rPr>
              <a:t>uất hiện đột ngột và rầm rộ: sốt cao, rét run, buồn nôn, nôn. </a:t>
            </a:r>
            <a:r>
              <a:rPr lang="en-US" sz="2300" smtClean="0">
                <a:latin typeface="Times New Roman" pitchFamily="18" charset="0"/>
                <a:cs typeface="Times New Roman" pitchFamily="18" charset="0"/>
              </a:rPr>
              <a:t/>
            </a:r>
            <a:br>
              <a:rPr lang="en-US" sz="2300" smtClean="0">
                <a:latin typeface="Times New Roman" pitchFamily="18" charset="0"/>
                <a:cs typeface="Times New Roman" pitchFamily="18" charset="0"/>
              </a:rPr>
            </a:b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Thể </a:t>
            </a:r>
            <a:r>
              <a:rPr lang="vi-VN" sz="2300" smtClean="0">
                <a:latin typeface="Times New Roman" pitchFamily="18" charset="0"/>
                <a:cs typeface="Times New Roman" pitchFamily="18" charset="0"/>
              </a:rPr>
              <a:t>trạng suy sụp nhanh. Có thể kèm theo triệu chứng viêm bàng </a:t>
            </a:r>
            <a:r>
              <a:rPr lang="vi-VN" sz="2300" smtClean="0">
                <a:latin typeface="Times New Roman" pitchFamily="18" charset="0"/>
                <a:cs typeface="Times New Roman" pitchFamily="18" charset="0"/>
              </a:rPr>
              <a:t>quang</a:t>
            </a:r>
            <a:r>
              <a:rPr lang="en-US" sz="2300" smtClean="0">
                <a:latin typeface="Times New Roman" pitchFamily="18" charset="0"/>
                <a:cs typeface="Times New Roman" pitchFamily="18" charset="0"/>
              </a:rPr>
              <a:t/>
            </a:r>
            <a:br>
              <a:rPr lang="en-US" sz="2300" smtClean="0">
                <a:latin typeface="Times New Roman" pitchFamily="18" charset="0"/>
                <a:cs typeface="Times New Roman" pitchFamily="18" charset="0"/>
              </a:rPr>
            </a:br>
            <a:r>
              <a:rPr lang="en-US" sz="2300" smtClean="0">
                <a:latin typeface="Times New Roman" pitchFamily="18" charset="0"/>
                <a:cs typeface="Times New Roman" pitchFamily="18" charset="0"/>
              </a:rPr>
              <a:t>- Đ</a:t>
            </a:r>
            <a:r>
              <a:rPr lang="vi-VN" sz="2300" smtClean="0">
                <a:latin typeface="Times New Roman" pitchFamily="18" charset="0"/>
                <a:cs typeface="Times New Roman" pitchFamily="18" charset="0"/>
              </a:rPr>
              <a:t>au mỏi cơ toàn thân. Đau hố sườn lưng một bên hoặc cả hai bên, đau tăng khi ấn vào</a:t>
            </a:r>
            <a:r>
              <a:rPr lang="vi-VN" sz="2300" smtClean="0">
                <a:latin typeface="Times New Roman" pitchFamily="18" charset="0"/>
                <a:cs typeface="Times New Roman" pitchFamily="18" charset="0"/>
              </a:rPr>
              <a:t>.</a:t>
            </a:r>
            <a:r>
              <a:rPr lang="en-US" sz="2300" smtClean="0">
                <a:latin typeface="Times New Roman" pitchFamily="18" charset="0"/>
                <a:cs typeface="Times New Roman" pitchFamily="18" charset="0"/>
              </a:rPr>
              <a:t/>
            </a:r>
            <a:br>
              <a:rPr lang="en-US" sz="2300" smtClean="0">
                <a:latin typeface="Times New Roman" pitchFamily="18" charset="0"/>
                <a:cs typeface="Times New Roman" pitchFamily="18" charset="0"/>
              </a:rPr>
            </a:br>
            <a:r>
              <a:rPr lang="vi-VN" sz="2300" smtClean="0">
                <a:latin typeface="Times New Roman" pitchFamily="18" charset="0"/>
                <a:cs typeface="Times New Roman" pitchFamily="18" charset="0"/>
              </a:rPr>
              <a:t/>
            </a:r>
            <a:br>
              <a:rPr lang="vi-VN" sz="2300" smtClean="0">
                <a:latin typeface="Times New Roman" pitchFamily="18" charset="0"/>
                <a:cs typeface="Times New Roman" pitchFamily="18" charset="0"/>
              </a:rPr>
            </a:br>
            <a:r>
              <a:rPr lang="en-US" sz="2300" b="1">
                <a:solidFill>
                  <a:schemeClr val="tx2"/>
                </a:solidFill>
                <a:latin typeface="Times New Roman" pitchFamily="18" charset="0"/>
                <a:cs typeface="Times New Roman" pitchFamily="18" charset="0"/>
              </a:rPr>
              <a:t>d</a:t>
            </a:r>
            <a:r>
              <a:rPr lang="en-US" sz="2300" b="1" smtClean="0">
                <a:solidFill>
                  <a:schemeClr val="tx2"/>
                </a:solidFill>
                <a:latin typeface="Times New Roman" pitchFamily="18" charset="0"/>
                <a:cs typeface="Times New Roman" pitchFamily="18" charset="0"/>
              </a:rPr>
              <a:t>. </a:t>
            </a:r>
            <a:r>
              <a:rPr lang="vi-VN" sz="2300" b="1" u="sng" smtClean="0">
                <a:solidFill>
                  <a:schemeClr val="tx2"/>
                </a:solidFill>
                <a:latin typeface="Times New Roman" pitchFamily="18" charset="0"/>
                <a:cs typeface="Times New Roman" pitchFamily="18" charset="0"/>
              </a:rPr>
              <a:t>Viêm </a:t>
            </a:r>
            <a:r>
              <a:rPr lang="vi-VN" sz="2300" b="1" u="sng" smtClean="0">
                <a:solidFill>
                  <a:schemeClr val="tx2"/>
                </a:solidFill>
                <a:latin typeface="Times New Roman" pitchFamily="18" charset="0"/>
                <a:cs typeface="Times New Roman" pitchFamily="18" charset="0"/>
              </a:rPr>
              <a:t>thận – bể thận </a:t>
            </a:r>
            <a:r>
              <a:rPr lang="vi-VN" sz="2300" b="1" u="sng" smtClean="0">
                <a:solidFill>
                  <a:schemeClr val="tx2"/>
                </a:solidFill>
                <a:latin typeface="Times New Roman" pitchFamily="18" charset="0"/>
                <a:cs typeface="Times New Roman" pitchFamily="18" charset="0"/>
              </a:rPr>
              <a:t>mạn</a:t>
            </a:r>
            <a:r>
              <a:rPr lang="en-US" sz="2300" b="1" u="sng" smtClean="0">
                <a:solidFill>
                  <a:schemeClr val="tx2"/>
                </a:solidFill>
                <a:latin typeface="Times New Roman" pitchFamily="18" charset="0"/>
                <a:cs typeface="Times New Roman" pitchFamily="18" charset="0"/>
              </a:rPr>
              <a:t>:</a:t>
            </a:r>
            <a:r>
              <a:rPr lang="vi-VN" sz="2300" smtClean="0">
                <a:latin typeface="Times New Roman" pitchFamily="18" charset="0"/>
                <a:cs typeface="Times New Roman" pitchFamily="18" charset="0"/>
              </a:rPr>
              <a:t/>
            </a:r>
            <a:br>
              <a:rPr lang="vi-VN" sz="2300" smtClean="0">
                <a:latin typeface="Times New Roman" pitchFamily="18" charset="0"/>
                <a:cs typeface="Times New Roman" pitchFamily="18" charset="0"/>
              </a:rPr>
            </a:br>
            <a:r>
              <a:rPr lang="en-US" sz="2300" smtClean="0">
                <a:latin typeface="Times New Roman" pitchFamily="18" charset="0"/>
                <a:cs typeface="Times New Roman" pitchFamily="18" charset="0"/>
              </a:rPr>
              <a:t>- T</a:t>
            </a:r>
            <a:r>
              <a:rPr lang="vi-VN" sz="2300" smtClean="0">
                <a:latin typeface="Times New Roman" pitchFamily="18" charset="0"/>
                <a:cs typeface="Times New Roman" pitchFamily="18" charset="0"/>
              </a:rPr>
              <a:t>ái phát nhiều lần, có sỏi thận tiết niệu, thận đa nang, dị dạng đường tiết niệu, phì đại lành tính tuyến tiền liệt.</a:t>
            </a:r>
            <a:br>
              <a:rPr lang="vi-VN" sz="2300" smtClean="0">
                <a:latin typeface="Times New Roman" pitchFamily="18" charset="0"/>
                <a:cs typeface="Times New Roman" pitchFamily="18" charset="0"/>
              </a:rPr>
            </a:b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Đau </a:t>
            </a:r>
            <a:r>
              <a:rPr lang="vi-VN" sz="2300" smtClean="0">
                <a:latin typeface="Times New Roman" pitchFamily="18" charset="0"/>
                <a:cs typeface="Times New Roman" pitchFamily="18" charset="0"/>
              </a:rPr>
              <a:t>âm ỉ hông lưng một hoặc hai bên, nặng lên khi có đợt cấp.</a:t>
            </a:r>
            <a:br>
              <a:rPr lang="vi-VN" sz="2300" smtClean="0">
                <a:latin typeface="Times New Roman" pitchFamily="18" charset="0"/>
                <a:cs typeface="Times New Roman" pitchFamily="18" charset="0"/>
              </a:rPr>
            </a:b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Tiểu </a:t>
            </a:r>
            <a:r>
              <a:rPr lang="vi-VN" sz="2300" smtClean="0">
                <a:latin typeface="Times New Roman" pitchFamily="18" charset="0"/>
                <a:cs typeface="Times New Roman" pitchFamily="18" charset="0"/>
              </a:rPr>
              <a:t>đêm thường xuyên, ít nhất 1 lần hoặc nhiều lần gợi ý chức năng cô đặc kém.</a:t>
            </a:r>
            <a:br>
              <a:rPr lang="vi-VN" sz="2300" smtClean="0">
                <a:latin typeface="Times New Roman" pitchFamily="18" charset="0"/>
                <a:cs typeface="Times New Roman" pitchFamily="18" charset="0"/>
              </a:rPr>
            </a:br>
            <a:endParaRPr lang="en-US" sz="2300">
              <a:latin typeface="Times New Roman" pitchFamily="18" charset="0"/>
              <a:cs typeface="Times New Roman" pitchFamily="18" charset="0"/>
            </a:endParaRPr>
          </a:p>
        </p:txBody>
      </p:sp>
    </p:spTree>
    <p:extLst>
      <p:ext uri="{BB962C8B-B14F-4D97-AF65-F5344CB8AC3E}">
        <p14:creationId xmlns:p14="http://schemas.microsoft.com/office/powerpoint/2010/main" val="3162390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1369</Words>
  <Application>Microsoft Office PowerPoint</Application>
  <PresentationFormat>On-screen Show (4:3)</PresentationFormat>
  <Paragraphs>136</Paragraphs>
  <Slides>15</Slides>
  <Notes>2</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Executive</vt:lpstr>
      <vt:lpstr>1_Executive</vt:lpstr>
      <vt:lpstr>Office Theme</vt:lpstr>
      <vt:lpstr>1_Office Theme</vt:lpstr>
      <vt:lpstr>2_Office Theme</vt:lpstr>
      <vt:lpstr>2_Executive</vt:lpstr>
      <vt:lpstr>NHIỄM TRÙNG TIẾT NIỆU</vt:lpstr>
      <vt:lpstr>NỘI DUNG </vt:lpstr>
      <vt:lpstr>PowerPoint Presentation</vt:lpstr>
      <vt:lpstr>PowerPoint Presentation</vt:lpstr>
      <vt:lpstr>PowerPoint Presentation</vt:lpstr>
      <vt:lpstr>2. CƠ CHẾ BỆNH SINH</vt:lpstr>
      <vt:lpstr>3. TRIỆU CHỨNG</vt:lpstr>
      <vt:lpstr>PowerPoint Presentation</vt:lpstr>
      <vt:lpstr> c. Viêm thận – bể thận cấp: - Xuất hiện đột ngột và rầm rộ: sốt cao, rét run, buồn nôn, nôn.  - Thể trạng suy sụp nhanh. Có thể kèm theo triệu chứng viêm bàng quang - Đau mỏi cơ toàn thân. Đau hố sườn lưng một bên hoặc cả hai bên, đau tăng khi ấn vào.  d. Viêm thận – bể thận mạn: - Tái phát nhiều lần, có sỏi thận tiết niệu, thận đa nang, dị dạng đường tiết niệu, phì đại lành tính tuyến tiền liệt. - Đau âm ỉ hông lưng một hoặc hai bên, nặng lên khi có đợt cấp. - Tiểu đêm thường xuyên, ít nhất 1 lần hoặc nhiều lần gợi ý chức năng cô đặc kém. </vt:lpstr>
      <vt:lpstr>Cận lâm sàng</vt:lpstr>
      <vt:lpstr>4. TIẾN TRIỂN VÀ BIẾN CHỨNG</vt:lpstr>
      <vt:lpstr>5. ĐIỀU TRỊ</vt:lpstr>
      <vt:lpstr>5. ĐIỀU TRỊ</vt:lpstr>
      <vt:lpstr>6. PHÒNG BỆNH</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SUY TIM</dc:title>
  <dc:creator>DELL</dc:creator>
  <cp:lastModifiedBy>DELL</cp:lastModifiedBy>
  <cp:revision>19</cp:revision>
  <dcterms:created xsi:type="dcterms:W3CDTF">2017-02-21T12:26:05Z</dcterms:created>
  <dcterms:modified xsi:type="dcterms:W3CDTF">2017-02-26T10:08:17Z</dcterms:modified>
</cp:coreProperties>
</file>