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71" r:id="rId11"/>
    <p:sldId id="266" r:id="rId12"/>
    <p:sldId id="267" r:id="rId13"/>
    <p:sldId id="268" r:id="rId14"/>
    <p:sldId id="269" r:id="rId15"/>
    <p:sldId id="270" r:id="rId16"/>
    <p:sldId id="273" r:id="rId17"/>
    <p:sldId id="272" r:id="rId18"/>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94"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D03D89-62AE-446D-9A67-76DA62DABF69}"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184930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03D89-62AE-446D-9A67-76DA62DABF69}"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3268063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03D89-62AE-446D-9A67-76DA62DABF69}"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40952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D03D89-62AE-446D-9A67-76DA62DABF69}"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181276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03D89-62AE-446D-9A67-76DA62DABF69}"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75380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D03D89-62AE-446D-9A67-76DA62DABF69}"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134158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D03D89-62AE-446D-9A67-76DA62DABF69}" type="datetimeFigureOut">
              <a:rPr lang="en-US" smtClean="0"/>
              <a:t>6/5/2017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339548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D03D89-62AE-446D-9A67-76DA62DABF69}" type="datetimeFigureOut">
              <a:rPr lang="en-US" smtClean="0"/>
              <a:t>6/5/2017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294288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03D89-62AE-446D-9A67-76DA62DABF69}" type="datetimeFigureOut">
              <a:rPr lang="en-US" smtClean="0"/>
              <a:t>6/5/2017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306056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03D89-62AE-446D-9A67-76DA62DABF69}"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350690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03D89-62AE-446D-9A67-76DA62DABF69}"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3C9AC2-4BFC-4128-A4EE-961B704F1964}" type="slidenum">
              <a:rPr lang="en-US" smtClean="0"/>
              <a:t>‹#›</a:t>
            </a:fld>
            <a:endParaRPr lang="en-US"/>
          </a:p>
        </p:txBody>
      </p:sp>
    </p:spTree>
    <p:extLst>
      <p:ext uri="{BB962C8B-B14F-4D97-AF65-F5344CB8AC3E}">
        <p14:creationId xmlns:p14="http://schemas.microsoft.com/office/powerpoint/2010/main" val="3664654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03D89-62AE-446D-9A67-76DA62DABF69}" type="datetimeFigureOut">
              <a:rPr lang="en-US" smtClean="0"/>
              <a:t>6/5/2017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C9AC2-4BFC-4128-A4EE-961B704F1964}" type="slidenum">
              <a:rPr lang="en-US" smtClean="0"/>
              <a:t>‹#›</a:t>
            </a:fld>
            <a:endParaRPr lang="en-US"/>
          </a:p>
        </p:txBody>
      </p:sp>
    </p:spTree>
    <p:extLst>
      <p:ext uri="{BB962C8B-B14F-4D97-AF65-F5344CB8AC3E}">
        <p14:creationId xmlns:p14="http://schemas.microsoft.com/office/powerpoint/2010/main" val="193875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guyenphuchoc199.com/uploads/7/2/6/7/72679/h199.ex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620688"/>
            <a:ext cx="7772400" cy="1470025"/>
          </a:xfrm>
        </p:spPr>
        <p:txBody>
          <a:bodyPr>
            <a:normAutofit fontScale="90000"/>
          </a:bodyPr>
          <a:lstStyle/>
          <a:p>
            <a:r>
              <a:rPr lang="en-US" b="1" dirty="0" smtClean="0">
                <a:latin typeface="Times New Roman" pitchFamily="18" charset="0"/>
                <a:cs typeface="Times New Roman" pitchFamily="18" charset="0"/>
              </a:rPr>
              <a:t>BÀI THUYẾT TRÌNH NHÓM 10</a:t>
            </a:r>
            <a:r>
              <a:rPr lang="en-US" dirty="0" smtClean="0"/>
              <a:t/>
            </a:r>
            <a:br>
              <a:rPr lang="en-US" dirty="0" smtClean="0"/>
            </a:br>
            <a:endParaRPr lang="en-US" dirty="0"/>
          </a:p>
        </p:txBody>
      </p:sp>
      <p:sp>
        <p:nvSpPr>
          <p:cNvPr id="3" name="Subtitle 2"/>
          <p:cNvSpPr>
            <a:spLocks noGrp="1"/>
          </p:cNvSpPr>
          <p:nvPr>
            <p:ph type="subTitle" idx="1"/>
          </p:nvPr>
        </p:nvSpPr>
        <p:spPr>
          <a:xfrm>
            <a:off x="827584" y="2348880"/>
            <a:ext cx="7776864" cy="3744416"/>
          </a:xfrm>
        </p:spPr>
        <p:txBody>
          <a:bodyPr>
            <a:normAutofit/>
          </a:bodyPr>
          <a:lstStyle/>
          <a:p>
            <a:pPr algn="l"/>
            <a:r>
              <a:rPr lang="en-US" dirty="0" smtClean="0">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Thành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viên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nhóm</a:t>
            </a:r>
            <a:r>
              <a:rPr lang="en-US" b="1" dirty="0" smtClean="0">
                <a:solidFill>
                  <a:schemeClr val="tx1"/>
                </a:solidFill>
                <a:latin typeface="Times New Roman" pitchFamily="18" charset="0"/>
                <a:cs typeface="Times New Roman" pitchFamily="18" charset="0"/>
              </a:rPr>
              <a:t>:</a:t>
            </a:r>
          </a:p>
          <a:p>
            <a:pPr algn="l"/>
            <a:r>
              <a:rPr lang="en-US" b="1" dirty="0" smtClean="0">
                <a:solidFill>
                  <a:schemeClr val="tx1"/>
                </a:solidFill>
                <a:latin typeface="Times New Roman" pitchFamily="18" charset="0"/>
                <a:cs typeface="Times New Roman" pitchFamily="18" charset="0"/>
              </a:rPr>
              <a:t>1. </a:t>
            </a:r>
            <a:r>
              <a:rPr lang="en-US" b="1" dirty="0" err="1" smtClean="0">
                <a:solidFill>
                  <a:schemeClr val="tx1"/>
                </a:solidFill>
                <a:latin typeface="Times New Roman" pitchFamily="18" charset="0"/>
                <a:cs typeface="Times New Roman" pitchFamily="18" charset="0"/>
              </a:rPr>
              <a:t>Nguyễn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Phương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Thảo</a:t>
            </a:r>
            <a:endParaRPr lang="en-US" b="1"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2. </a:t>
            </a:r>
            <a:r>
              <a:rPr lang="en-US" b="1" dirty="0" err="1" smtClean="0">
                <a:solidFill>
                  <a:schemeClr val="tx1"/>
                </a:solidFill>
                <a:latin typeface="Times New Roman" pitchFamily="18" charset="0"/>
                <a:cs typeface="Times New Roman" pitchFamily="18" charset="0"/>
              </a:rPr>
              <a:t>Hồ</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Duy</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Thạch</a:t>
            </a:r>
            <a:endParaRPr lang="en-US" b="1"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3. </a:t>
            </a:r>
            <a:r>
              <a:rPr lang="en-US" b="1" dirty="0" err="1" smtClean="0">
                <a:solidFill>
                  <a:schemeClr val="tx1"/>
                </a:solidFill>
                <a:latin typeface="Times New Roman" pitchFamily="18" charset="0"/>
                <a:cs typeface="Times New Roman" pitchFamily="18" charset="0"/>
              </a:rPr>
              <a:t>Trần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Thị</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Mỹ</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Sương</a:t>
            </a:r>
            <a:endParaRPr lang="en-US" b="1"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4. </a:t>
            </a:r>
            <a:r>
              <a:rPr lang="en-US" b="1" dirty="0" err="1" smtClean="0">
                <a:solidFill>
                  <a:schemeClr val="tx1"/>
                </a:solidFill>
                <a:latin typeface="Times New Roman" pitchFamily="18" charset="0"/>
                <a:cs typeface="Times New Roman" pitchFamily="18" charset="0"/>
              </a:rPr>
              <a:t>Nguyễn</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Thị</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Thanh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Thảo</a:t>
            </a:r>
            <a:endParaRPr lang="en-US" b="1" dirty="0" smtClean="0">
              <a:solidFill>
                <a:schemeClr val="tx1"/>
              </a:solidFill>
              <a:latin typeface="Times New Roman" pitchFamily="18" charset="0"/>
              <a:cs typeface="Times New Roman" pitchFamily="18" charset="0"/>
            </a:endParaRPr>
          </a:p>
          <a:p>
            <a:pPr algn="l"/>
            <a:r>
              <a:rPr lang="en-US" b="1" dirty="0" smtClean="0">
                <a:solidFill>
                  <a:schemeClr val="tx1"/>
                </a:solidFill>
                <a:latin typeface="Times New Roman" pitchFamily="18" charset="0"/>
                <a:cs typeface="Times New Roman" pitchFamily="18" charset="0"/>
              </a:rPr>
              <a:t>5. </a:t>
            </a:r>
            <a:r>
              <a:rPr lang="en-US" b="1" dirty="0" err="1" smtClean="0">
                <a:solidFill>
                  <a:schemeClr val="tx1"/>
                </a:solidFill>
                <a:latin typeface="Times New Roman" pitchFamily="18" charset="0"/>
                <a:cs typeface="Times New Roman" pitchFamily="18" charset="0"/>
              </a:rPr>
              <a:t>Đặng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Quang</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Sáng</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5971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899592"/>
          </a:xfrm>
        </p:spPr>
        <p:txBody>
          <a:bodyPr/>
          <a:lstStyle/>
          <a:p>
            <a:pPr marL="571500" indent="-571500">
              <a:buFont typeface="Wingdings" pitchFamily="2" charset="2"/>
              <a:buChar char="v"/>
            </a:pP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quản</a:t>
            </a:r>
            <a:endParaRPr lang="en-US" dirty="0"/>
          </a:p>
        </p:txBody>
      </p:sp>
      <p:sp>
        <p:nvSpPr>
          <p:cNvPr id="3" name="Content Placeholder 2"/>
          <p:cNvSpPr>
            <a:spLocks noGrp="1"/>
          </p:cNvSpPr>
          <p:nvPr>
            <p:ph idx="1"/>
          </p:nvPr>
        </p:nvSpPr>
        <p:spPr>
          <a:xfrm>
            <a:off x="0" y="620688"/>
            <a:ext cx="9144000" cy="5257800"/>
          </a:xfrm>
        </p:spPr>
        <p:txBody>
          <a:bodyPr>
            <a:noAutofit/>
          </a:bodyPr>
          <a:lstStyle/>
          <a:p>
            <a:pPr>
              <a:buFont typeface="Wingdings" pitchFamily="2" charset="2"/>
              <a:buChar char="q"/>
            </a:pPr>
            <a:r>
              <a:rPr lang="en-US" sz="2200" u="sng" dirty="0" err="1" smtClean="0">
                <a:latin typeface="Times New Roman" pitchFamily="18" charset="0"/>
                <a:cs typeface="Times New Roman" pitchFamily="18" charset="0"/>
              </a:rPr>
              <a:t>Chỉ</a:t>
            </a:r>
            <a:r>
              <a:rPr lang="en-US" sz="2200" u="sng" dirty="0" smtClean="0">
                <a:latin typeface="Times New Roman" pitchFamily="18" charset="0"/>
                <a:cs typeface="Times New Roman" pitchFamily="18" charset="0"/>
              </a:rPr>
              <a:t> </a:t>
            </a:r>
            <a:r>
              <a:rPr lang="en-US" sz="2200" u="sng"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a:t>
            </a:r>
          </a:p>
          <a:p>
            <a:pPr>
              <a:buFont typeface="Wingdings" pitchFamily="2" charset="2"/>
              <a:buChar char="Ø"/>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Thay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thế</a:t>
            </a:r>
            <a:r>
              <a:rPr lang="en-US" sz="2200" dirty="0" smtClean="0">
                <a:latin typeface="Times New Roman" pitchFamily="18" charset="0"/>
                <a:cs typeface="Times New Roman" pitchFamily="18" charset="0"/>
              </a:rPr>
              <a:t> mask </a:t>
            </a:r>
            <a:r>
              <a:rPr lang="en-US" sz="2200" dirty="0" err="1" smtClean="0">
                <a:latin typeface="Times New Roman" pitchFamily="18" charset="0"/>
                <a:cs typeface="Times New Roman" pitchFamily="18" charset="0"/>
              </a:rPr>
              <a:t>hở</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gây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mê</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cấp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cứu</a:t>
            </a:r>
            <a:r>
              <a:rPr lang="en-US" sz="2200" dirty="0" smtClean="0">
                <a:latin typeface="Times New Roman" pitchFamily="18" charset="0"/>
                <a:cs typeface="Times New Roman" pitchFamily="18" charset="0"/>
              </a:rPr>
              <a:t>.</a:t>
            </a:r>
          </a:p>
          <a:p>
            <a:pPr>
              <a:buFont typeface="Wingdings" pitchFamily="2" charset="2"/>
              <a:buChar char="Ø"/>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Thay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thế</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nội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phẫu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thuật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chuẩn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xét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thấy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đặt</a:t>
            </a:r>
            <a:r>
              <a:rPr lang="en-US" sz="2200" dirty="0" smtClean="0">
                <a:latin typeface="Times New Roman" pitchFamily="18" charset="0"/>
                <a:cs typeface="Times New Roman" pitchFamily="18" charset="0"/>
              </a:rPr>
              <a:t> NKQ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thiết</a:t>
            </a:r>
            <a:r>
              <a:rPr lang="en-US" sz="2200" dirty="0" smtClean="0">
                <a:latin typeface="Times New Roman" pitchFamily="18" charset="0"/>
                <a:cs typeface="Times New Roman" pitchFamily="18" charset="0"/>
              </a:rPr>
              <a:t>.</a:t>
            </a:r>
          </a:p>
          <a:p>
            <a:pPr>
              <a:buFont typeface="Wingdings" pitchFamily="2" charset="2"/>
              <a:buChar char="Ø"/>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thở</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lượng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trước</a:t>
            </a:r>
            <a:r>
              <a:rPr lang="en-US" sz="2200" dirty="0" smtClean="0">
                <a:latin typeface="Times New Roman" pitchFamily="18" charset="0"/>
                <a:cs typeface="Times New Roman" pitchFamily="18" charset="0"/>
              </a:rPr>
              <a:t> hay </a:t>
            </a:r>
            <a:r>
              <a:rPr lang="en-US" sz="2200" dirty="0" err="1" smtClean="0">
                <a:latin typeface="Times New Roman" pitchFamily="18" charset="0"/>
                <a:cs typeface="Times New Roman" pitchFamily="18" charset="0"/>
              </a:rPr>
              <a:t>bất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ngờ</a:t>
            </a:r>
            <a:endParaRPr lang="en-US" sz="2200" dirty="0" smtClean="0">
              <a:latin typeface="Times New Roman" pitchFamily="18" charset="0"/>
              <a:cs typeface="Times New Roman" pitchFamily="18" charset="0"/>
            </a:endParaRPr>
          </a:p>
          <a:p>
            <a:pPr>
              <a:buFont typeface="Wingdings" pitchFamily="2" charset="2"/>
              <a:buChar char="q"/>
            </a:pPr>
            <a:r>
              <a:rPr lang="en-US" sz="2200" u="sng" dirty="0" err="1" smtClean="0">
                <a:latin typeface="Times New Roman" pitchFamily="18" charset="0"/>
                <a:cs typeface="Times New Roman" pitchFamily="18" charset="0"/>
              </a:rPr>
              <a:t>Chống</a:t>
            </a:r>
            <a:r>
              <a:rPr lang="en-US" sz="2200" u="sng" dirty="0" smtClean="0">
                <a:latin typeface="Times New Roman" pitchFamily="18" charset="0"/>
                <a:cs typeface="Times New Roman" pitchFamily="18" charset="0"/>
              </a:rPr>
              <a:t> </a:t>
            </a:r>
            <a:r>
              <a:rPr lang="en-US" sz="2200" u="sng" dirty="0" err="1" smtClean="0">
                <a:latin typeface="Times New Roman" pitchFamily="18" charset="0"/>
                <a:cs typeface="Times New Roman" pitchFamily="18" charset="0"/>
              </a:rPr>
              <a:t>chỉ</a:t>
            </a:r>
            <a:r>
              <a:rPr lang="en-US" sz="2200" u="sng" dirty="0" smtClean="0">
                <a:latin typeface="Times New Roman" pitchFamily="18" charset="0"/>
                <a:cs typeface="Times New Roman" pitchFamily="18" charset="0"/>
              </a:rPr>
              <a:t> </a:t>
            </a:r>
            <a:r>
              <a:rPr lang="en-US" sz="2200" u="sng"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a:t>
            </a:r>
          </a:p>
          <a:p>
            <a:pPr>
              <a:buFont typeface="Wingdings" pitchFamily="2" charset="2"/>
              <a:buChar char="Ø"/>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Vì</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nguy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trào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ngược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hít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sặc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dùng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cLMA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trường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hợp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sau</a:t>
            </a:r>
            <a:endParaRPr lang="en-US" sz="2200" dirty="0" smtClean="0">
              <a:latin typeface="Times New Roman" pitchFamily="18" charset="0"/>
              <a:cs typeface="Times New Roman" pitchFamily="18" charset="0"/>
            </a:endParaRPr>
          </a:p>
          <a:p>
            <a:pPr>
              <a:buFont typeface="Wingdings" pitchFamily="2" charset="2"/>
              <a:buChar char="Ø"/>
            </a:pPr>
            <a:r>
              <a:rPr lang="en-US" sz="2200" dirty="0" smtClean="0">
                <a:latin typeface="Times New Roman" pitchFamily="18" charset="0"/>
                <a:cs typeface="Times New Roman" pitchFamily="18" charset="0"/>
              </a:rPr>
              <a:t> BN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nhịn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hoặc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không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xác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chắc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chắn</a:t>
            </a:r>
            <a:r>
              <a:rPr lang="en-US" sz="2200" dirty="0" smtClean="0">
                <a:latin typeface="Times New Roman" pitchFamily="18" charset="0"/>
                <a:cs typeface="Times New Roman" pitchFamily="18" charset="0"/>
              </a:rPr>
              <a:t>.</a:t>
            </a:r>
          </a:p>
          <a:p>
            <a:pPr>
              <a:buFont typeface="Wingdings" pitchFamily="2" charset="2"/>
              <a:buChar char="q"/>
            </a:pPr>
            <a:r>
              <a:rPr lang="en-US" sz="2200" b="1" dirty="0" err="1" smtClean="0">
                <a:latin typeface="Times New Roman" pitchFamily="18" charset="0"/>
                <a:cs typeface="Times New Roman" pitchFamily="18" charset="0"/>
              </a:rPr>
              <a:t>Kỹ</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thuật</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đặt</a:t>
            </a:r>
            <a:endParaRPr lang="en-US" sz="2200" b="1" dirty="0" smtClean="0">
              <a:latin typeface="Times New Roman" pitchFamily="18" charset="0"/>
              <a:cs typeface="Times New Roman" pitchFamily="18" charset="0"/>
            </a:endParaRPr>
          </a:p>
          <a:p>
            <a:pPr marL="0" indent="0">
              <a:buNone/>
            </a:pP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Một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tay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người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đặt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cổ</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tay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kia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cầm</a:t>
            </a:r>
            <a:r>
              <a:rPr lang="en-US" sz="2200" dirty="0" smtClean="0">
                <a:latin typeface="Times New Roman" pitchFamily="18" charset="0"/>
                <a:cs typeface="Times New Roman" pitchFamily="18" charset="0"/>
              </a:rPr>
              <a:t> mask </a:t>
            </a:r>
            <a:r>
              <a:rPr lang="en-US" sz="2200" dirty="0" err="1" smtClean="0">
                <a:latin typeface="Times New Roman" pitchFamily="18" charset="0"/>
                <a:cs typeface="Times New Roman" pitchFamily="18" charset="0"/>
              </a:rPr>
              <a:t>thanh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quản</a:t>
            </a:r>
            <a:r>
              <a:rPr lang="en-US" sz="2200" dirty="0" smtClean="0">
                <a:latin typeface="Times New Roman" pitchFamily="18" charset="0"/>
                <a:cs typeface="Times New Roman" pitchFamily="18" charset="0"/>
              </a:rPr>
              <a:t> ở </a:t>
            </a:r>
            <a:r>
              <a:rPr lang="en-US" sz="2200" dirty="0" err="1" smtClean="0">
                <a:latin typeface="Times New Roman" pitchFamily="18" charset="0"/>
                <a:cs typeface="Times New Roman" pitchFamily="18" charset="0"/>
              </a:rPr>
              <a:t>vị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nối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giữa</a:t>
            </a:r>
            <a:r>
              <a:rPr lang="en-US" sz="2200" dirty="0" smtClean="0">
                <a:latin typeface="Times New Roman" pitchFamily="18" charset="0"/>
                <a:cs typeface="Times New Roman" pitchFamily="18" charset="0"/>
              </a:rPr>
              <a:t> cuff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ống</a:t>
            </a:r>
            <a:r>
              <a:rPr lang="en-US" sz="2200" dirty="0" smtClean="0">
                <a:latin typeface="Times New Roman" pitchFamily="18" charset="0"/>
                <a:cs typeface="Times New Roman" pitchFamily="18" charset="0"/>
              </a:rPr>
              <a:t> LMA( </a:t>
            </a:r>
            <a:r>
              <a:rPr lang="en-US" sz="2200" dirty="0" err="1" smtClean="0">
                <a:latin typeface="Times New Roman" pitchFamily="18" charset="0"/>
                <a:cs typeface="Times New Roman" pitchFamily="18" charset="0"/>
              </a:rPr>
              <a:t>giống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như</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cầm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bút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chì</a:t>
            </a:r>
            <a:r>
              <a:rPr lang="en-US" sz="2200" dirty="0" smtClean="0">
                <a:latin typeface="Times New Roman" pitchFamily="18" charset="0"/>
                <a:cs typeface="Times New Roman" pitchFamily="18" charset="0"/>
              </a:rPr>
              <a:t>).</a:t>
            </a:r>
          </a:p>
          <a:p>
            <a:pPr marL="0" indent="0">
              <a:buNone/>
            </a:pP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Luồn</a:t>
            </a:r>
            <a:r>
              <a:rPr lang="en-US" sz="2200" dirty="0" smtClean="0">
                <a:latin typeface="Times New Roman" pitchFamily="18" charset="0"/>
                <a:cs typeface="Times New Roman" pitchFamily="18" charset="0"/>
              </a:rPr>
              <a:t> LMA </a:t>
            </a:r>
            <a:r>
              <a:rPr lang="en-US" sz="2200" dirty="0" err="1" smtClean="0">
                <a:latin typeface="Times New Roman" pitchFamily="18" charset="0"/>
                <a:cs typeface="Times New Roman" pitchFamily="18" charset="0"/>
              </a:rPr>
              <a:t>theo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chiều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cong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giải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phẫu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vòng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cho</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đến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khi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thấy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có</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cản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phần</a:t>
            </a:r>
            <a:r>
              <a:rPr lang="en-US" sz="2200" dirty="0" smtClean="0">
                <a:latin typeface="Times New Roman" pitchFamily="18" charset="0"/>
                <a:cs typeface="Times New Roman" pitchFamily="18" charset="0"/>
              </a:rPr>
              <a:t> cuff </a:t>
            </a:r>
            <a:r>
              <a:rPr lang="en-US" sz="2200" dirty="0" err="1" smtClean="0">
                <a:latin typeface="Times New Roman" pitchFamily="18" charset="0"/>
                <a:cs typeface="Times New Roman" pitchFamily="18" charset="0"/>
              </a:rPr>
              <a:t>đã</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nằm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đúng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vị</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trí</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hạ</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họng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dưới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sụn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nhẫn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ngay</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đầu</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trên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của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thực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quản</a:t>
            </a:r>
            <a:r>
              <a:rPr lang="en-US" sz="2200" dirty="0" smtClean="0">
                <a:latin typeface="Times New Roman" pitchFamily="18" charset="0"/>
                <a:cs typeface="Times New Roman" pitchFamily="18" charset="0"/>
              </a:rPr>
              <a:t>.</a:t>
            </a:r>
          </a:p>
          <a:p>
            <a:pPr marL="0" indent="0">
              <a:buNone/>
            </a:pPr>
            <a:r>
              <a:rPr lang="en-US" sz="2200" dirty="0" smtClean="0">
                <a:latin typeface="Times New Roman" pitchFamily="18" charset="0"/>
                <a:cs typeface="Times New Roman" pitchFamily="18" charset="0"/>
              </a:rPr>
              <a:t> - </a:t>
            </a:r>
            <a:r>
              <a:rPr lang="en-US" sz="2200" dirty="0" err="1" smtClean="0">
                <a:latin typeface="Times New Roman" pitchFamily="18" charset="0"/>
                <a:cs typeface="Times New Roman" pitchFamily="18" charset="0"/>
              </a:rPr>
              <a:t>Bơm</a:t>
            </a:r>
            <a:r>
              <a:rPr lang="en-US" sz="2200" dirty="0" smtClean="0">
                <a:latin typeface="Times New Roman" pitchFamily="18" charset="0"/>
                <a:cs typeface="Times New Roman" pitchFamily="18" charset="0"/>
              </a:rPr>
              <a:t> cuff </a:t>
            </a:r>
            <a:r>
              <a:rPr lang="en-US" sz="2200" dirty="0" err="1" smtClean="0">
                <a:latin typeface="Times New Roman" pitchFamily="18" charset="0"/>
                <a:cs typeface="Times New Roman" pitchFamily="18" charset="0"/>
              </a:rPr>
              <a:t>và</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cố</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định</a:t>
            </a:r>
            <a:r>
              <a:rPr lang="en-US" sz="2200" dirty="0" smtClean="0">
                <a:latin typeface="Times New Roman" pitchFamily="18" charset="0"/>
                <a:cs typeface="Times New Roman" pitchFamily="18" charset="0"/>
              </a:rPr>
              <a:t>.</a:t>
            </a:r>
          </a:p>
          <a:p>
            <a:pPr marL="0" indent="0">
              <a:buNone/>
            </a:pPr>
            <a:endParaRPr lang="en-US" sz="2200" dirty="0"/>
          </a:p>
        </p:txBody>
      </p:sp>
    </p:spTree>
    <p:extLst>
      <p:ext uri="{BB962C8B-B14F-4D97-AF65-F5344CB8AC3E}">
        <p14:creationId xmlns:p14="http://schemas.microsoft.com/office/powerpoint/2010/main" val="1907259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Đối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Tx/>
              <a:buChar char="-"/>
            </a:pP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Hemilich</a:t>
            </a:r>
            <a:endParaRPr lang="en-US"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ép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bụng</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trẻ</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a:t>
            </a:r>
          </a:p>
          <a:p>
            <a:pPr>
              <a:buFont typeface="Wingdings" pitchFamily="2" charset="2"/>
              <a:buChar char="v"/>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Hemilich</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r>
              <a:rPr lang="en-US" dirty="0">
                <a:latin typeface="Times New Roman" pitchFamily="18" charset="0"/>
                <a:cs typeface="Times New Roman" pitchFamily="18" charset="0"/>
              </a:rPr>
              <a:t>:</a:t>
            </a:r>
            <a:r>
              <a:rPr lang="vi-VN" dirty="0" smtClean="0">
                <a:latin typeface="Times New Roman" pitchFamily="18" charset="0"/>
                <a:cs typeface="Times New Roman" pitchFamily="18" charset="0"/>
              </a:rPr>
              <a:t> tạo một luồng khí từ trong phổi ra ngoài kèm theo tống dị vật ra khỏi đường thở, tương tự như ho.</a:t>
            </a:r>
          </a:p>
          <a:p>
            <a:pPr marL="0" indent="0">
              <a:buNone/>
            </a:pPr>
            <a:endParaRPr lang="en-US" dirty="0"/>
          </a:p>
        </p:txBody>
      </p:sp>
    </p:spTree>
    <p:extLst>
      <p:ext uri="{BB962C8B-B14F-4D97-AF65-F5344CB8AC3E}">
        <p14:creationId xmlns:p14="http://schemas.microsoft.com/office/powerpoint/2010/main" val="1515167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854968"/>
          </a:xfrm>
        </p:spPr>
        <p:txBody>
          <a:bodyPr/>
          <a:lstStyle/>
          <a:p>
            <a:r>
              <a:rPr lang="en-US" dirty="0" err="1" smtClean="0">
                <a:latin typeface="Times New Roman" pitchFamily="18" charset="0"/>
                <a:cs typeface="Times New Roman" pitchFamily="18" charset="0"/>
              </a:rPr>
              <a:t>Kỹ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hành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08520" y="1052736"/>
            <a:ext cx="9144000" cy="3456384"/>
          </a:xfrm>
        </p:spPr>
        <p:txBody>
          <a:bodyPr/>
          <a:lstStyle/>
          <a:p>
            <a:pPr>
              <a:buFont typeface="Wingdings" pitchFamily="2" charset="2"/>
              <a:buChar char="q"/>
            </a:pPr>
            <a:r>
              <a:rPr lang="en-US" dirty="0" smtClean="0"/>
              <a:t> </a:t>
            </a:r>
            <a:r>
              <a:rPr lang="en-US" sz="2800" dirty="0" err="1" smtClean="0">
                <a:latin typeface="Times New Roman" pitchFamily="18" charset="0"/>
                <a:cs typeface="Times New Roman" pitchFamily="18" charset="0"/>
              </a:rPr>
              <a:t>Nếu</a:t>
            </a:r>
            <a:r>
              <a:rPr lang="en-US" sz="2800" dirty="0" smtClean="0">
                <a:latin typeface="Times New Roman" pitchFamily="18" charset="0"/>
                <a:cs typeface="Times New Roman" pitchFamily="18" charset="0"/>
              </a:rPr>
              <a:t> BN </a:t>
            </a:r>
            <a:r>
              <a:rPr lang="en-US" sz="2800" dirty="0" err="1" smtClean="0">
                <a:latin typeface="Times New Roman" pitchFamily="18" charset="0"/>
                <a:cs typeface="Times New Roman" pitchFamily="18" charset="0"/>
              </a:rPr>
              <a:t>đang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ngồi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đứng</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đứng sau bệnh nhân và dùng cánh tay ôm eo bệnh nhân, một bàn tay nắm lại, ngón cái ở trên đường giữa, đặt lên bụng hơi trên rốn, dưới mũi ức. Bàn tay kia ôm lên bàn tay đã nắm và dùng động tác giật (để ép) lên trên và ra sau một cách thật nhanh và dứt khoát lặp lại động tác tới khi giải phóng được tắc nghẽn hoặc tri giác bệnh nhân </a:t>
            </a:r>
            <a:r>
              <a:rPr lang="vi-VN" dirty="0" smtClean="0">
                <a:latin typeface="Calibri" pitchFamily="34" charset="0"/>
              </a:rPr>
              <a:t>xấu đi.</a:t>
            </a:r>
            <a:endParaRPr lang="en-US" dirty="0" smtClean="0">
              <a:latin typeface="Calibri" pitchFamily="34" charset="0"/>
            </a:endParaRPr>
          </a:p>
          <a:p>
            <a:pPr marL="0" indent="0">
              <a:buNone/>
            </a:pPr>
            <a:endParaRPr lang="en-US" dirty="0" smtClean="0">
              <a:latin typeface="Calibri" pitchFamily="34" charset="0"/>
            </a:endParaRPr>
          </a:p>
          <a:p>
            <a:pPr>
              <a:buFont typeface="Wingdings" pitchFamily="2" charset="2"/>
              <a:buChar char="q"/>
            </a:pPr>
            <a:endParaRPr lang="en-US" dirty="0" smtClean="0"/>
          </a:p>
          <a:p>
            <a:pPr>
              <a:buFont typeface="Wingdings" pitchFamily="2" charset="2"/>
              <a:buChar char="q"/>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149080"/>
            <a:ext cx="8928992" cy="3600400"/>
          </a:xfrm>
          <a:prstGeom prst="rect">
            <a:avLst/>
          </a:prstGeom>
        </p:spPr>
      </p:pic>
    </p:spTree>
    <p:extLst>
      <p:ext uri="{BB962C8B-B14F-4D97-AF65-F5344CB8AC3E}">
        <p14:creationId xmlns:p14="http://schemas.microsoft.com/office/powerpoint/2010/main" val="787717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16632"/>
            <a:ext cx="9144000" cy="4525963"/>
          </a:xfrm>
        </p:spPr>
        <p:txBody>
          <a:bodyPr>
            <a:normAutofit fontScale="85000" lnSpcReduction="20000"/>
          </a:bodyPr>
          <a:lstStyle/>
          <a:p>
            <a:pPr>
              <a:buFont typeface="Wingdings" pitchFamily="2" charset="2"/>
              <a:buChar char="q"/>
            </a:pP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Nếu</a:t>
            </a:r>
            <a:r>
              <a:rPr lang="en-US" dirty="0" smtClean="0">
                <a:latin typeface="Times New Roman" pitchFamily="18" charset="0"/>
                <a:cs typeface="Times New Roman" pitchFamily="18" charset="0"/>
              </a:rPr>
              <a:t> BN </a:t>
            </a:r>
            <a:r>
              <a:rPr lang="en-US" dirty="0" err="1" smtClean="0">
                <a:latin typeface="Times New Roman" pitchFamily="18" charset="0"/>
                <a:cs typeface="Times New Roman" pitchFamily="18" charset="0"/>
              </a:rPr>
              <a:t>suy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sụp</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mê</a:t>
            </a:r>
            <a:r>
              <a:rPr lang="en-US"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đặt bệnh nhân nằm ngửa, mặt ngửa lên trên, nếu nôn để đầu bệnh nhân nghiêng một bên và lau miệng. Người cấp cứu quỳ gối ở hai bên hông bệnh nhân, đặt một cùi bàn tay lên bụng  ở giữa rốn và mũi ức, bàn tay kia úp lên trên, đưa người ra phía trước ép nhanh lên phía trên, làm lại nếu cần.</a:t>
            </a:r>
            <a:endParaRPr lang="en-US" dirty="0" smtClean="0">
              <a:latin typeface="Times New Roman" pitchFamily="18" charset="0"/>
              <a:cs typeface="Times New Roman" pitchFamily="18" charset="0"/>
            </a:endParaRPr>
          </a:p>
          <a:p>
            <a:pPr>
              <a:buFont typeface="Wingdings" pitchFamily="2" charset="2"/>
              <a:buChar char="q"/>
            </a:pPr>
            <a:r>
              <a:rPr lang="vi-VN" dirty="0" smtClean="0">
                <a:latin typeface="Times New Roman" pitchFamily="18" charset="0"/>
                <a:cs typeface="Times New Roman" pitchFamily="18" charset="0"/>
              </a:rPr>
              <a:t>Sau mỗi đợt ép bụng : dùng 2 đến 3 ngón tay để móc khoang miệng kiểm tra. Sau khi lấy được dị vật hô hấp lại cho bệnh nhân, nếu có kết quả đánh giá hô hấp, tuần hoàn và thực hiện các can thiệp thích hợp. Nếu không thể hô hấp được cho bệnh nhân lập lại quá trình : ép bụng, kiểm tra đường thở và hô hấp nhân tạo, nhắc lại tới khi giải phóng được đường thở và hô hấp nhân tạo được.</a:t>
            </a:r>
            <a:endParaRPr lang="en-US" dirty="0" smtClean="0">
              <a:latin typeface="Times New Roman" pitchFamily="18" charset="0"/>
              <a:cs typeface="Times New Roman" pitchFamily="18" charset="0"/>
            </a:endParaRPr>
          </a:p>
          <a:p>
            <a:pPr>
              <a:buFont typeface="Wingdings" pitchFamily="2" charset="2"/>
              <a:buChar char="q"/>
            </a:pPr>
            <a:endParaRPr lang="vi-VN" dirty="0" smtClean="0">
              <a:latin typeface="Times New Roman" pitchFamily="18" charset="0"/>
              <a:cs typeface="Times New Roman" pitchFamily="18" charset="0"/>
            </a:endParaRPr>
          </a:p>
          <a:p>
            <a:pPr>
              <a:buFont typeface="Wingdings" pitchFamily="2" charset="2"/>
              <a:buChar char="q"/>
            </a:pPr>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4293096"/>
            <a:ext cx="6408712" cy="2564904"/>
          </a:xfrm>
          <a:prstGeom prst="rect">
            <a:avLst/>
          </a:prstGeom>
        </p:spPr>
      </p:pic>
    </p:spTree>
    <p:extLst>
      <p:ext uri="{BB962C8B-B14F-4D97-AF65-F5344CB8AC3E}">
        <p14:creationId xmlns:p14="http://schemas.microsoft.com/office/powerpoint/2010/main" val="1378330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327"/>
            <a:ext cx="8229600" cy="976401"/>
          </a:xfrm>
        </p:spPr>
        <p:txBody>
          <a:bodyPr>
            <a:normAutofit/>
          </a:bodyPr>
          <a:lstStyle/>
          <a:p>
            <a:pPr marL="571500" indent="-571500">
              <a:buFont typeface="Wingdings" pitchFamily="2" charset="2"/>
              <a:buChar char="v"/>
            </a:pPr>
            <a:r>
              <a:rPr lang="en-US" dirty="0" err="1" smtClean="0">
                <a:latin typeface="Times New Roman" pitchFamily="18" charset="0"/>
                <a:cs typeface="Times New Roman" pitchFamily="18" charset="0"/>
              </a:rPr>
              <a:t>Nghiệm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ép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bụng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95536" y="1052736"/>
            <a:ext cx="8229600" cy="4525963"/>
          </a:xfrm>
        </p:spPr>
        <p:txBody>
          <a:bodyPr>
            <a:normAutofit fontScale="70000" lnSpcReduction="20000"/>
          </a:bodyPr>
          <a:lstStyle/>
          <a:p>
            <a:pPr marL="0" indent="0">
              <a:buNone/>
            </a:pPr>
            <a:r>
              <a:rPr lang="vi-VN" dirty="0" smtClean="0">
                <a:latin typeface="+mj-lt"/>
              </a:rPr>
              <a:t>Vì nghiệm pháp Heimlich có thể dễ dàng gây chấn thương bụng khi dùng cho trẻ nhỏ, kết hợp vỗ lưng và ép ngực ở các đối tượng này để loại trừ dị vật. Chỉ động tác vỗ lưng đã có thể tống được dị vật, nếu không có hiệu quả thì nối tiếp bằng ép ngực, sau đó kiểm tra đường thở. </a:t>
            </a:r>
            <a:endParaRPr lang="en-US" dirty="0" smtClean="0">
              <a:latin typeface="+mj-lt"/>
            </a:endParaRPr>
          </a:p>
          <a:p>
            <a:pPr>
              <a:buFont typeface="Wingdings" pitchFamily="2" charset="2"/>
              <a:buChar char="q"/>
            </a:pPr>
            <a:r>
              <a:rPr lang="en-US" b="1" dirty="0" err="1" smtClean="0">
                <a:latin typeface="Times New Roman" pitchFamily="18" charset="0"/>
                <a:cs typeface="Times New Roman" pitchFamily="18" charset="0"/>
              </a:rPr>
              <a:t>Kỹ</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Thuật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hành</a:t>
            </a:r>
            <a:r>
              <a:rPr lang="en-US" b="1" dirty="0" smtClean="0">
                <a:latin typeface="Times New Roman" pitchFamily="18" charset="0"/>
                <a:cs typeface="Times New Roman" pitchFamily="18" charset="0"/>
              </a:rPr>
              <a:t>:</a:t>
            </a:r>
            <a:endParaRPr lang="vi-VN" b="1" dirty="0" smtClean="0">
              <a:latin typeface="Times New Roman" pitchFamily="18" charset="0"/>
              <a:cs typeface="Times New Roman" pitchFamily="18" charset="0"/>
            </a:endParaRPr>
          </a:p>
          <a:p>
            <a:pPr marL="0" indent="0">
              <a:buNone/>
            </a:pPr>
            <a:r>
              <a:rPr lang="en-US" dirty="0" smtClean="0">
                <a:latin typeface="+mj-lt"/>
              </a:rPr>
              <a:t>(1) </a:t>
            </a:r>
            <a:r>
              <a:rPr lang="vi-VN" dirty="0" smtClean="0">
                <a:latin typeface="+mj-lt"/>
              </a:rPr>
              <a:t>   Đặt trẻ nhỏ nằm trên tay tư thế sấp dọc theo trục của tay và đầu trẻ ở thấp.</a:t>
            </a:r>
          </a:p>
          <a:p>
            <a:pPr marL="0" indent="0">
              <a:buNone/>
            </a:pPr>
            <a:r>
              <a:rPr lang="en-US" dirty="0" smtClean="0">
                <a:latin typeface="+mj-lt"/>
              </a:rPr>
              <a:t>(2)</a:t>
            </a:r>
            <a:r>
              <a:rPr lang="vi-VN" dirty="0" smtClean="0">
                <a:latin typeface="+mj-lt"/>
              </a:rPr>
              <a:t>   Dùng phần phẳng của bàn tay vỗ nhẹ và nhanh 5 cái lên vùng giữa hai xương bả vai.</a:t>
            </a:r>
          </a:p>
          <a:p>
            <a:pPr marL="0" indent="0">
              <a:buNone/>
            </a:pPr>
            <a:r>
              <a:rPr lang="en-US" dirty="0" smtClean="0">
                <a:latin typeface="+mj-lt"/>
              </a:rPr>
              <a:t>(3)</a:t>
            </a:r>
            <a:r>
              <a:rPr lang="vi-VN" dirty="0" smtClean="0">
                <a:latin typeface="+mj-lt"/>
              </a:rPr>
              <a:t>   Nếu vỗ lưng không đẩy được dị vật ra, lật trẻ nằm ngửa và ép ngực 5 cái. Vị trí và cách ép như với ép tim nhưng với nhịp độ chậm hơn.</a:t>
            </a:r>
          </a:p>
          <a:p>
            <a:pPr marL="0" indent="0">
              <a:buNone/>
            </a:pPr>
            <a:r>
              <a:rPr lang="en-US" dirty="0" smtClean="0">
                <a:latin typeface="+mj-lt"/>
              </a:rPr>
              <a:t>(4) </a:t>
            </a:r>
            <a:r>
              <a:rPr lang="vi-VN" dirty="0" smtClean="0">
                <a:latin typeface="+mj-lt"/>
              </a:rPr>
              <a:t>   Làm sạch đường thở giữa các lần vỗ lưng – ép ngực, quan sát khoang miệng dùng tay lấy bất cứ dị vật nào nếu nhìn thấy, không dùng ngón tay đưa sâu để lấy dị vật.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5229200"/>
            <a:ext cx="4104456" cy="1640296"/>
          </a:xfrm>
          <a:prstGeom prst="rect">
            <a:avLst/>
          </a:prstGeom>
        </p:spPr>
      </p:pic>
    </p:spTree>
    <p:extLst>
      <p:ext uri="{BB962C8B-B14F-4D97-AF65-F5344CB8AC3E}">
        <p14:creationId xmlns:p14="http://schemas.microsoft.com/office/powerpoint/2010/main" val="3840268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Sau</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mỗi</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động</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tác</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làm</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sạch</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đường</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thở</a:t>
            </a:r>
            <a:r>
              <a:rPr lang="en-US" b="1" dirty="0" smtClean="0">
                <a:latin typeface="Times New Roman" pitchFamily="18" charset="0"/>
                <a:cs typeface="Times New Roman" pitchFamily="18" charset="0"/>
              </a:rPr>
              <a:t>:</a:t>
            </a:r>
          </a:p>
          <a:p>
            <a:pPr>
              <a:buFont typeface="Wingdings" pitchFamily="2" charset="2"/>
              <a:buChar char="Ø"/>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a:t>
            </a:r>
          </a:p>
          <a:p>
            <a:pPr>
              <a:buFont typeface="Wingdings" pitchFamily="2" charset="2"/>
              <a:buChar char="Ø"/>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phóng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a:t>
            </a:r>
          </a:p>
          <a:p>
            <a:pPr>
              <a:buFont typeface="Wingdings" pitchFamily="2" charset="2"/>
              <a:buChar char="Ø"/>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lặp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công</a:t>
            </a:r>
            <a:r>
              <a:rPr lang="en-US" dirty="0" smtClean="0">
                <a:latin typeface="Times New Roman" pitchFamily="18" charset="0"/>
                <a:cs typeface="Times New Roman" pitchFamily="18" charset="0"/>
              </a:rPr>
              <a:t>.</a:t>
            </a:r>
          </a:p>
          <a:p>
            <a:pPr>
              <a:buFont typeface="Wingdings" pitchFamily="2" charset="2"/>
              <a:buChar char="q"/>
            </a:pPr>
            <a:r>
              <a:rPr lang="en-US"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Loại</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từ</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dị</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vật</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thành</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công</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khi</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thấy</a:t>
            </a:r>
            <a:r>
              <a:rPr lang="en-US" b="1" dirty="0" smtClean="0">
                <a:latin typeface="Times New Roman" pitchFamily="18" charset="0"/>
                <a:cs typeface="Times New Roman" pitchFamily="18" charset="0"/>
              </a:rPr>
              <a:t>:</a:t>
            </a:r>
          </a:p>
          <a:p>
            <a:pPr>
              <a:buFont typeface="Wingdings" pitchFamily="2" charset="2"/>
              <a:buChar char="ü"/>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chắn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p>
          <a:p>
            <a:pPr>
              <a:buFont typeface="Wingdings" pitchFamily="2" charset="2"/>
              <a:buChar char="ü"/>
            </a:pPr>
            <a:r>
              <a:rPr lang="en-US" dirty="0" smtClean="0">
                <a:latin typeface="Times New Roman" pitchFamily="18" charset="0"/>
                <a:cs typeface="Times New Roman" pitchFamily="18" charset="0"/>
              </a:rPr>
              <a:t> BN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nói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endParaRPr lang="en-US" dirty="0" smtClean="0">
              <a:latin typeface="Times New Roman" pitchFamily="18" charset="0"/>
              <a:cs typeface="Times New Roman" pitchFamily="18" charset="0"/>
            </a:endParaRPr>
          </a:p>
          <a:p>
            <a:pPr>
              <a:buFont typeface="Wingdings" pitchFamily="2" charset="2"/>
              <a:buChar char="ü"/>
            </a:pPr>
            <a:r>
              <a:rPr lang="en-US" dirty="0" smtClean="0">
                <a:latin typeface="Times New Roman" pitchFamily="18" charset="0"/>
                <a:cs typeface="Times New Roman" pitchFamily="18" charset="0"/>
              </a:rPr>
              <a:t>BN </a:t>
            </a:r>
            <a:r>
              <a:rPr lang="en-US" dirty="0" err="1" smtClean="0">
                <a:latin typeface="Times New Roman" pitchFamily="18" charset="0"/>
                <a:cs typeface="Times New Roman" pitchFamily="18" charset="0"/>
              </a:rPr>
              <a:t>tỉnh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hơn</a:t>
            </a:r>
            <a:endParaRPr lang="en-US" dirty="0" smtClean="0">
              <a:latin typeface="Times New Roman" pitchFamily="18" charset="0"/>
              <a:cs typeface="Times New Roman" pitchFamily="18" charset="0"/>
            </a:endParaRPr>
          </a:p>
          <a:p>
            <a:pPr>
              <a:buFont typeface="Wingdings" pitchFamily="2" charset="2"/>
              <a:buChar char="ü"/>
            </a:pPr>
            <a:r>
              <a:rPr lang="en-US" dirty="0" err="1" smtClean="0">
                <a:latin typeface="Times New Roman" pitchFamily="18" charset="0"/>
                <a:cs typeface="Times New Roman" pitchFamily="18" charset="0"/>
              </a:rPr>
              <a:t>Màu</a:t>
            </a:r>
            <a:r>
              <a:rPr lang="en-US" dirty="0" smtClean="0">
                <a:latin typeface="Times New Roman" pitchFamily="18" charset="0"/>
                <a:cs typeface="Times New Roman" pitchFamily="18" charset="0"/>
              </a:rPr>
              <a:t> da BN </a:t>
            </a:r>
            <a:r>
              <a:rPr lang="en-US" dirty="0" err="1" smtClean="0">
                <a:latin typeface="Times New Roman" pitchFamily="18" charset="0"/>
                <a:cs typeface="Times New Roman" pitchFamily="18" charset="0"/>
              </a:rPr>
              <a:t>trở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thường</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273908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08720"/>
            <a:ext cx="8229600" cy="5217443"/>
          </a:xfrm>
        </p:spPr>
        <p:txBody>
          <a:bodyPr>
            <a:normAutofit fontScale="85000" lnSpcReduction="20000"/>
          </a:bodyPr>
          <a:lstStyle/>
          <a:p>
            <a:pPr marL="0" indent="0" algn="ctr">
              <a:buNone/>
            </a:pPr>
            <a:r>
              <a:rPr lang="en-US" sz="4700" dirty="0" err="1" smtClean="0">
                <a:latin typeface="Times New Roman" pitchFamily="18" charset="0"/>
                <a:cs typeface="Times New Roman" pitchFamily="18" charset="0"/>
              </a:rPr>
              <a:t>Tài</a:t>
            </a:r>
            <a:r>
              <a:rPr lang="en-US" sz="4700" dirty="0" smtClean="0">
                <a:latin typeface="Times New Roman" pitchFamily="18" charset="0"/>
                <a:cs typeface="Times New Roman" pitchFamily="18" charset="0"/>
              </a:rPr>
              <a:t> </a:t>
            </a:r>
            <a:r>
              <a:rPr lang="en-US" sz="4700" dirty="0" err="1" smtClean="0">
                <a:latin typeface="Times New Roman" pitchFamily="18" charset="0"/>
                <a:cs typeface="Times New Roman" pitchFamily="18" charset="0"/>
              </a:rPr>
              <a:t>liệu</a:t>
            </a:r>
            <a:r>
              <a:rPr lang="en-US" sz="4700" dirty="0" smtClean="0">
                <a:latin typeface="Times New Roman" pitchFamily="18" charset="0"/>
                <a:cs typeface="Times New Roman" pitchFamily="18" charset="0"/>
              </a:rPr>
              <a:t> </a:t>
            </a:r>
            <a:r>
              <a:rPr lang="en-US" sz="4700" dirty="0" err="1" smtClean="0">
                <a:latin typeface="Times New Roman" pitchFamily="18" charset="0"/>
                <a:cs typeface="Times New Roman" pitchFamily="18" charset="0"/>
              </a:rPr>
              <a:t>tham</a:t>
            </a:r>
            <a:r>
              <a:rPr lang="en-US" sz="4700" dirty="0" smtClean="0">
                <a:latin typeface="Times New Roman" pitchFamily="18" charset="0"/>
                <a:cs typeface="Times New Roman" pitchFamily="18" charset="0"/>
              </a:rPr>
              <a:t> </a:t>
            </a:r>
            <a:r>
              <a:rPr lang="en-US" sz="4700" dirty="0" err="1" smtClean="0">
                <a:latin typeface="Times New Roman" pitchFamily="18" charset="0"/>
                <a:cs typeface="Times New Roman" pitchFamily="18" charset="0"/>
              </a:rPr>
              <a:t>khảo</a:t>
            </a:r>
            <a:r>
              <a:rPr lang="en-US" sz="4700" dirty="0" smtClean="0">
                <a:latin typeface="Times New Roman" pitchFamily="18" charset="0"/>
                <a:cs typeface="Times New Roman" pitchFamily="18" charset="0"/>
              </a:rPr>
              <a:t> </a:t>
            </a:r>
            <a:r>
              <a:rPr lang="en-US" sz="4700" dirty="0" err="1" smtClean="0">
                <a:latin typeface="Times New Roman" pitchFamily="18" charset="0"/>
                <a:cs typeface="Times New Roman" pitchFamily="18" charset="0"/>
              </a:rPr>
              <a:t>chính</a:t>
            </a:r>
            <a:endParaRPr lang="en-US" sz="4700" dirty="0" smtClean="0">
              <a:latin typeface="Times New Roman" pitchFamily="18" charset="0"/>
              <a:cs typeface="Times New Roman" pitchFamily="18" charset="0"/>
            </a:endParaRPr>
          </a:p>
          <a:p>
            <a:pPr marL="514350" indent="-514350">
              <a:buAutoNum type="arabicPeriod"/>
            </a:pPr>
            <a:r>
              <a:rPr lang="en-US" dirty="0" err="1" smtClean="0">
                <a:latin typeface="Times New Roman" pitchFamily="18" charset="0"/>
                <a:cs typeface="Times New Roman" pitchFamily="18" charset="0"/>
              </a:rPr>
              <a:t>Vũ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Đính</a:t>
            </a:r>
            <a:r>
              <a:rPr lang="en-US" dirty="0" smtClean="0">
                <a:latin typeface="Times New Roman" pitchFamily="18" charset="0"/>
                <a:cs typeface="Times New Roman" pitchFamily="18" charset="0"/>
              </a:rPr>
              <a:t>( 2010) </a:t>
            </a:r>
            <a:r>
              <a:rPr lang="en-US" i="1" dirty="0" err="1" smtClean="0">
                <a:latin typeface="Times New Roman" pitchFamily="18" charset="0"/>
                <a:cs typeface="Times New Roman" pitchFamily="18" charset="0"/>
              </a:rPr>
              <a:t>Hồi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cấp</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cứu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toàn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NXB Y-</a:t>
            </a:r>
            <a:r>
              <a:rPr lang="en-US" dirty="0" err="1" smtClean="0">
                <a:latin typeface="Times New Roman" pitchFamily="18" charset="0"/>
                <a:cs typeface="Times New Roman" pitchFamily="18" charset="0"/>
              </a:rPr>
              <a:t>Học</a:t>
            </a:r>
            <a:endParaRPr lang="en-US" dirty="0" smtClean="0">
              <a:latin typeface="Times New Roman" pitchFamily="18" charset="0"/>
              <a:cs typeface="Times New Roman" pitchFamily="18" charset="0"/>
            </a:endParaRPr>
          </a:p>
          <a:p>
            <a:pPr marL="514350" indent="-514350">
              <a:buAutoNum type="arabicPeriod"/>
            </a:pPr>
            <a:r>
              <a:rPr lang="en-US" dirty="0" err="1" smtClean="0">
                <a:latin typeface="Times New Roman" pitchFamily="18" charset="0"/>
                <a:cs typeface="Times New Roman" pitchFamily="18" charset="0"/>
              </a:rPr>
              <a:t>Nguyễn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Anh</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Điều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dưỡng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hồi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sức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cấp</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cứu</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D.34.Z.04 (2011). </a:t>
            </a:r>
            <a:r>
              <a:rPr lang="en-US" dirty="0" err="1" smtClean="0">
                <a:latin typeface="Times New Roman" pitchFamily="18" charset="0"/>
                <a:cs typeface="Times New Roman" pitchFamily="18" charset="0"/>
              </a:rPr>
              <a:t>Nhà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Việt</a:t>
            </a:r>
            <a:r>
              <a:rPr lang="en-US" dirty="0" smtClean="0">
                <a:latin typeface="Times New Roman" pitchFamily="18" charset="0"/>
                <a:cs typeface="Times New Roman" pitchFamily="18" charset="0"/>
              </a:rPr>
              <a:t> Nam</a:t>
            </a:r>
          </a:p>
          <a:p>
            <a:pPr marL="514350" indent="-514350">
              <a:buAutoNum type="arabicPeriod"/>
            </a:pPr>
            <a:r>
              <a:rPr lang="en-US" dirty="0" smtClean="0">
                <a:latin typeface="Times New Roman" pitchFamily="18" charset="0"/>
                <a:cs typeface="Times New Roman" pitchFamily="18" charset="0"/>
              </a:rPr>
              <a:t>H199 (</a:t>
            </a:r>
            <a:r>
              <a:rPr lang="en-US" u="sng" dirty="0" smtClean="0">
                <a:latin typeface="Times New Roman" pitchFamily="18" charset="0"/>
                <a:cs typeface="Times New Roman" pitchFamily="18" charset="0"/>
                <a:hlinkClick r:id="rId2"/>
              </a:rPr>
              <a:t>http://www.nguyenphuchoc199.com/uploads/7/2/6/7/72679/h199.exe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mềm</a:t>
            </a:r>
            <a:r>
              <a:rPr lang="en-US" dirty="0" smtClean="0">
                <a:latin typeface="Times New Roman" pitchFamily="18" charset="0"/>
                <a:cs typeface="Times New Roman" pitchFamily="18" charset="0"/>
              </a:rPr>
              <a:t> H199. </a:t>
            </a:r>
            <a:r>
              <a:rPr lang="en-US" dirty="0" err="1" smtClean="0">
                <a:latin typeface="Times New Roman" pitchFamily="18" charset="0"/>
                <a:cs typeface="Times New Roman" pitchFamily="18" charset="0"/>
              </a:rPr>
              <a:t>Nguyễn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&gt; 1000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nội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2007-2015.</a:t>
            </a:r>
          </a:p>
          <a:p>
            <a:pPr marL="514350" indent="-514350">
              <a:buAutoNum type="arabicPeriod"/>
            </a:pP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internet.</a:t>
            </a:r>
          </a:p>
          <a:p>
            <a:endParaRPr lang="en-US" dirty="0"/>
          </a:p>
        </p:txBody>
      </p:sp>
    </p:spTree>
    <p:extLst>
      <p:ext uri="{BB962C8B-B14F-4D97-AF65-F5344CB8AC3E}">
        <p14:creationId xmlns:p14="http://schemas.microsoft.com/office/powerpoint/2010/main" val="2720453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6632"/>
            <a:ext cx="9144000" cy="6741368"/>
          </a:xfrm>
        </p:spPr>
      </p:pic>
    </p:spTree>
    <p:extLst>
      <p:ext uri="{BB962C8B-B14F-4D97-AF65-F5344CB8AC3E}">
        <p14:creationId xmlns:p14="http://schemas.microsoft.com/office/powerpoint/2010/main" val="2304674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92480" cy="1143000"/>
          </a:xfrm>
        </p:spPr>
        <p:txBody>
          <a:bodyPr>
            <a:normAutofit/>
          </a:bodyPr>
          <a:lstStyle/>
          <a:p>
            <a:r>
              <a:rPr lang="en-US" sz="2400" dirty="0" smtClean="0">
                <a:latin typeface="Times New Roman" pitchFamily="18" charset="0"/>
                <a:cs typeface="Times New Roman" pitchFamily="18" charset="0"/>
              </a:rPr>
              <a:t>ĐẠI HỌC DUY TÂN</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KHOA ĐIỀU DƯỠNG</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0" indent="0" algn="ctr">
              <a:buNone/>
            </a:pPr>
            <a:r>
              <a:rPr lang="en-US" sz="4800" dirty="0" smtClean="0">
                <a:latin typeface="Times New Roman" pitchFamily="18" charset="0"/>
                <a:cs typeface="Times New Roman" pitchFamily="18" charset="0"/>
              </a:rPr>
              <a:t>CÁC KỸ THUẬT KHAI THÔNG ĐƯỜNG THỞ</a:t>
            </a:r>
          </a:p>
          <a:p>
            <a:pPr marL="0" indent="0" algn="ctr">
              <a:buNone/>
            </a:pPr>
            <a:endParaRPr lang="en-US" dirty="0" smtClean="0"/>
          </a:p>
          <a:p>
            <a:pPr marL="0" indent="0" algn="ctr">
              <a:buNone/>
            </a:pPr>
            <a:endParaRPr lang="en-US" dirty="0"/>
          </a:p>
          <a:p>
            <a:pPr marL="0" indent="0" algn="ctr">
              <a:buNone/>
            </a:pPr>
            <a:endParaRPr lang="en-US" dirty="0" smtClean="0"/>
          </a:p>
          <a:p>
            <a:pPr marL="0" indent="0">
              <a:buNone/>
            </a:pPr>
            <a:r>
              <a:rPr lang="en-US" dirty="0" smtClean="0">
                <a:latin typeface="Times New Roman" pitchFamily="18" charset="0"/>
                <a:cs typeface="Times New Roman" pitchFamily="18" charset="0"/>
              </a:rPr>
              <a:t>GVHD: </a:t>
            </a:r>
            <a:r>
              <a:rPr lang="en-US" dirty="0" err="1" smtClean="0">
                <a:latin typeface="Times New Roman" pitchFamily="18" charset="0"/>
                <a:cs typeface="Times New Roman" pitchFamily="18" charset="0"/>
              </a:rPr>
              <a:t>Nguyễn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Phúc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SVTH : </a:t>
            </a:r>
            <a:r>
              <a:rPr lang="en-US" dirty="0" err="1" smtClean="0">
                <a:latin typeface="Times New Roman" pitchFamily="18" charset="0"/>
                <a:cs typeface="Times New Roman" pitchFamily="18" charset="0"/>
              </a:rPr>
              <a:t>Nhóm</a:t>
            </a:r>
            <a:r>
              <a:rPr lang="en-US" dirty="0" smtClean="0">
                <a:latin typeface="Times New Roman" pitchFamily="18" charset="0"/>
                <a:cs typeface="Times New Roman" pitchFamily="18" charset="0"/>
              </a:rPr>
              <a:t> 10</a:t>
            </a:r>
          </a:p>
          <a:p>
            <a:pPr marL="0" indent="0">
              <a:buNone/>
            </a:pPr>
            <a:r>
              <a:rPr lang="en-US" dirty="0" err="1" smtClean="0">
                <a:latin typeface="Times New Roman" pitchFamily="18" charset="0"/>
                <a:cs typeface="Times New Roman" pitchFamily="18" charset="0"/>
              </a:rPr>
              <a:t>Lớp</a:t>
            </a:r>
            <a:r>
              <a:rPr lang="en-US" dirty="0" smtClean="0">
                <a:latin typeface="Times New Roman" pitchFamily="18" charset="0"/>
                <a:cs typeface="Times New Roman" pitchFamily="18" charset="0"/>
              </a:rPr>
              <a:t>     : NUR 313 SA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97716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latin typeface="Times New Roman" pitchFamily="18" charset="0"/>
                <a:cs typeface="Times New Roman" pitchFamily="18" charset="0"/>
              </a:rPr>
              <a:t>MỤC ĐÍCH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AutoNum type="arabicPeriod"/>
            </a:pP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a:t>
            </a:r>
          </a:p>
          <a:p>
            <a:pPr marL="514350" indent="-514350">
              <a:buAutoNum type="arabicPeriod"/>
            </a:pP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1432921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NỘI DUNG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I. </a:t>
            </a:r>
            <a:r>
              <a:rPr lang="en-US" dirty="0" err="1" smtClean="0">
                <a:latin typeface="Times New Roman" pitchFamily="18" charset="0"/>
                <a:cs typeface="Times New Roman" pitchFamily="18" charset="0"/>
              </a:rPr>
              <a:t>Đại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cương</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II.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III. </a:t>
            </a:r>
            <a:r>
              <a:rPr lang="en-US" dirty="0" err="1" smtClean="0">
                <a:latin typeface="Times New Roman" pitchFamily="18" charset="0"/>
                <a:cs typeface="Times New Roman" pitchFamily="18" charset="0"/>
              </a:rPr>
              <a:t>Cách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trí</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IV. </a:t>
            </a:r>
            <a:r>
              <a:rPr lang="en-US" dirty="0" err="1" smtClean="0">
                <a:latin typeface="Times New Roman" pitchFamily="18" charset="0"/>
                <a:cs typeface="Times New Roman" pitchFamily="18" charset="0"/>
              </a:rPr>
              <a:t>Tài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khảo</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67078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 ĐẠI CƯƠNG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a:t>
            </a:r>
            <a:r>
              <a:rPr lang="en-US" sz="3000" dirty="0" err="1" smtClean="0">
                <a:latin typeface="Times New Roman" pitchFamily="18" charset="0"/>
                <a:cs typeface="Times New Roman" pitchFamily="18" charset="0"/>
              </a:rPr>
              <a:t>Tắc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nghẽn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đường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thở</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suy</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hô</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hấp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một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trong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những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nguyên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tử</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vong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hàng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đầu</a:t>
            </a:r>
            <a:r>
              <a:rPr lang="en-US" sz="3000" dirty="0" smtClean="0">
                <a:latin typeface="Times New Roman" pitchFamily="18" charset="0"/>
                <a:cs typeface="Times New Roman" pitchFamily="18" charset="0"/>
              </a:rPr>
              <a:t>.</a:t>
            </a:r>
          </a:p>
          <a:p>
            <a:pPr marL="0" indent="0">
              <a:buNone/>
            </a:pPr>
            <a:r>
              <a:rPr lang="en-US" sz="3000" dirty="0" smtClean="0">
                <a:latin typeface="Times New Roman" pitchFamily="18" charset="0"/>
                <a:cs typeface="Times New Roman" pitchFamily="18" charset="0"/>
              </a:rPr>
              <a:t>-</a:t>
            </a:r>
            <a:r>
              <a:rPr lang="en-US" sz="3000" dirty="0" err="1" smtClean="0">
                <a:latin typeface="Times New Roman" pitchFamily="18" charset="0"/>
                <a:cs typeface="Times New Roman" pitchFamily="18" charset="0"/>
              </a:rPr>
              <a:t>Tắc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nghẽn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đường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thở</a:t>
            </a:r>
            <a:r>
              <a:rPr lang="en-US" sz="3000" dirty="0" smtClean="0">
                <a:latin typeface="Times New Roman" pitchFamily="18" charset="0"/>
                <a:cs typeface="Times New Roman" pitchFamily="18" charset="0"/>
              </a:rPr>
              <a:t> do </a:t>
            </a:r>
            <a:r>
              <a:rPr lang="en-US" sz="3000" dirty="0" err="1" smtClean="0">
                <a:latin typeface="Times New Roman" pitchFamily="18" charset="0"/>
                <a:cs typeface="Times New Roman" pitchFamily="18" charset="0"/>
              </a:rPr>
              <a:t>nhiều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nguyên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với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mỗi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nguyên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thì</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bưỡ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xử</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lý</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sẽ</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nhau</a:t>
            </a:r>
            <a:r>
              <a:rPr lang="en-US" sz="3000" dirty="0" smtClean="0">
                <a:latin typeface="Times New Roman" pitchFamily="18" charset="0"/>
                <a:cs typeface="Times New Roman" pitchFamily="18" charset="0"/>
              </a:rPr>
              <a:t>.</a:t>
            </a:r>
          </a:p>
          <a:p>
            <a:pPr marL="0" indent="0">
              <a:buNone/>
            </a:pP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Việc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đường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thở</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là</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tối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cần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thiết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tất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cả</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biện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pháp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cấp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cứu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sẽ</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trở</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thành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vô</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ích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nếu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đường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thở</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tắc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nghẽn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làm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cơ</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không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được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cung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cấp</a:t>
            </a:r>
            <a:r>
              <a:rPr lang="en-US" sz="3000" dirty="0" smtClean="0">
                <a:latin typeface="Times New Roman" pitchFamily="18" charset="0"/>
                <a:cs typeface="Times New Roman" pitchFamily="18" charset="0"/>
              </a:rPr>
              <a:t> oxy</a:t>
            </a:r>
            <a:r>
              <a:rPr lang="en-US" dirty="0" smtClean="0">
                <a:latin typeface="Times New Roman" pitchFamily="18" charset="0"/>
                <a:cs typeface="Times New Roman" pitchFamily="18" charset="0"/>
              </a:rPr>
              <a:t>.</a:t>
            </a:r>
          </a:p>
          <a:p>
            <a:pPr>
              <a:buFont typeface="Wingdings" pitchFamily="2" charset="2"/>
              <a:buChar char="§"/>
            </a:pPr>
            <a:endParaRPr lang="en-US" dirty="0"/>
          </a:p>
        </p:txBody>
      </p:sp>
    </p:spTree>
    <p:extLst>
      <p:ext uri="{BB962C8B-B14F-4D97-AF65-F5344CB8AC3E}">
        <p14:creationId xmlns:p14="http://schemas.microsoft.com/office/powerpoint/2010/main" val="4237083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II. NGUYÊN NHÂN GÂY TẮC NGHẼN ĐƯỜNG THỞ</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67544" y="1844824"/>
            <a:ext cx="8229600" cy="4525963"/>
          </a:xfrm>
        </p:spPr>
        <p:txBody>
          <a:bodyPr/>
          <a:lstStyle/>
          <a:p>
            <a:r>
              <a:rPr lang="en-US" sz="3000" dirty="0" err="1" smtClean="0">
                <a:latin typeface="Times New Roman" pitchFamily="18" charset="0"/>
                <a:cs typeface="Times New Roman" pitchFamily="18" charset="0"/>
              </a:rPr>
              <a:t>Tụt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lưỡi</a:t>
            </a:r>
            <a:r>
              <a:rPr lang="en-US" sz="3000" dirty="0" smtClean="0">
                <a:latin typeface="Times New Roman" pitchFamily="18" charset="0"/>
                <a:cs typeface="Times New Roman" pitchFamily="18" charset="0"/>
              </a:rPr>
              <a:t>.</a:t>
            </a:r>
          </a:p>
          <a:p>
            <a:r>
              <a:rPr lang="en-US" sz="3000" dirty="0" err="1" smtClean="0">
                <a:latin typeface="Times New Roman" pitchFamily="18" charset="0"/>
                <a:cs typeface="Times New Roman" pitchFamily="18" charset="0"/>
              </a:rPr>
              <a:t>Dị</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vật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đường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thở</a:t>
            </a:r>
            <a:r>
              <a:rPr lang="en-US" sz="3000" dirty="0" smtClean="0">
                <a:latin typeface="Times New Roman" pitchFamily="18" charset="0"/>
                <a:cs typeface="Times New Roman" pitchFamily="18" charset="0"/>
              </a:rPr>
              <a:t>.</a:t>
            </a:r>
          </a:p>
          <a:p>
            <a:r>
              <a:rPr lang="en-US" sz="3000" dirty="0" err="1" smtClean="0">
                <a:latin typeface="Times New Roman" pitchFamily="18" charset="0"/>
                <a:cs typeface="Times New Roman" pitchFamily="18" charset="0"/>
              </a:rPr>
              <a:t>Sặc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thức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ăn</a:t>
            </a:r>
            <a:r>
              <a:rPr lang="en-US" sz="3000" dirty="0" smtClean="0">
                <a:latin typeface="Times New Roman" pitchFamily="18" charset="0"/>
                <a:cs typeface="Times New Roman" pitchFamily="18" charset="0"/>
              </a:rPr>
              <a:t>.</a:t>
            </a:r>
          </a:p>
          <a:p>
            <a:r>
              <a:rPr lang="en-US" sz="3000" dirty="0" smtClean="0">
                <a:latin typeface="Times New Roman" pitchFamily="18" charset="0"/>
                <a:cs typeface="Times New Roman" pitchFamily="18" charset="0"/>
              </a:rPr>
              <a:t>Ứ </a:t>
            </a:r>
            <a:r>
              <a:rPr lang="en-US" sz="3000" dirty="0" err="1" smtClean="0">
                <a:latin typeface="Times New Roman" pitchFamily="18" charset="0"/>
                <a:cs typeface="Times New Roman" pitchFamily="18" charset="0"/>
              </a:rPr>
              <a:t>đọng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đườm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dãi</a:t>
            </a:r>
            <a:r>
              <a:rPr lang="en-US" sz="3000" dirty="0" smtClean="0">
                <a:latin typeface="Times New Roman" pitchFamily="18" charset="0"/>
                <a:cs typeface="Times New Roman" pitchFamily="18" charset="0"/>
              </a:rPr>
              <a:t>.</a:t>
            </a:r>
          </a:p>
          <a:p>
            <a:r>
              <a:rPr lang="en-US" sz="3000" dirty="0" err="1" smtClean="0">
                <a:latin typeface="Times New Roman" pitchFamily="18" charset="0"/>
                <a:cs typeface="Times New Roman" pitchFamily="18" charset="0"/>
              </a:rPr>
              <a:t>Khối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u,polip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thanh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khí</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quản</a:t>
            </a:r>
            <a:r>
              <a:rPr lang="en-US" sz="3000" dirty="0" smtClean="0">
                <a:latin typeface="Times New Roman" pitchFamily="18" charset="0"/>
                <a:cs typeface="Times New Roman" pitchFamily="18" charset="0"/>
              </a:rPr>
              <a:t>.</a:t>
            </a:r>
          </a:p>
          <a:p>
            <a:r>
              <a:rPr lang="en-US" sz="3000" dirty="0" err="1" smtClean="0">
                <a:latin typeface="Times New Roman" pitchFamily="18" charset="0"/>
                <a:cs typeface="Times New Roman" pitchFamily="18" charset="0"/>
              </a:rPr>
              <a:t>Bệnh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lý</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thanh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khí</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quản</a:t>
            </a:r>
            <a:r>
              <a:rPr lang="en-US" sz="3000"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3970344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III. CÁCH XỬ TRÍ</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b="1" dirty="0" err="1" smtClean="0">
                <a:latin typeface="Times New Roman" pitchFamily="18" charset="0"/>
                <a:cs typeface="Times New Roman" pitchFamily="18" charset="0"/>
              </a:rPr>
              <a:t>Đối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với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tụt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lưỡi</a:t>
            </a:r>
            <a:endParaRPr lang="en-US" b="1" dirty="0" smtClean="0">
              <a:latin typeface="Times New Roman" pitchFamily="18" charset="0"/>
              <a:cs typeface="Times New Roman" pitchFamily="18" charset="0"/>
            </a:endParaRPr>
          </a:p>
          <a:p>
            <a:pPr>
              <a:buFontTx/>
              <a:buChar char="-"/>
            </a:pP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canuyn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miệng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mũi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hầu</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thoáng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khỏi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họng</a:t>
            </a:r>
            <a:r>
              <a:rPr lang="en-US" dirty="0" smtClean="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a:t>
            </a:r>
            <a:r>
              <a:rPr lang="vi-VN" dirty="0" smtClean="0">
                <a:latin typeface="Times New Roman" pitchFamily="18" charset="0"/>
                <a:cs typeface="Times New Roman" pitchFamily="18" charset="0"/>
              </a:rPr>
              <a:t> Dụng cụ :</a:t>
            </a:r>
          </a:p>
          <a:p>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Canuyn: có 2 loại : canuyn miệng hầu và canuyn mũi hầu</a:t>
            </a:r>
          </a:p>
          <a:p>
            <a:r>
              <a:rPr lang="vi-VN" dirty="0" smtClean="0">
                <a:latin typeface="Times New Roman" pitchFamily="18" charset="0"/>
                <a:cs typeface="Times New Roman" pitchFamily="18" charset="0"/>
              </a:rPr>
              <a:t>Đè lưỡi</a:t>
            </a:r>
          </a:p>
          <a:p>
            <a:r>
              <a:rPr lang="vi-VN" dirty="0" smtClean="0">
                <a:latin typeface="Times New Roman" pitchFamily="18" charset="0"/>
                <a:cs typeface="Times New Roman" pitchFamily="18" charset="0"/>
              </a:rPr>
              <a:t>Chất bôi trơn</a:t>
            </a:r>
          </a:p>
          <a:p>
            <a:pPr marL="0" indent="0">
              <a:buNone/>
            </a:pPr>
            <a:endParaRPr lang="en-US" dirty="0" smtClean="0"/>
          </a:p>
          <a:p>
            <a:pPr>
              <a:buFont typeface="Wingdings" pitchFamily="2" charset="2"/>
              <a:buChar char="v"/>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771575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980728"/>
          </a:xfrm>
        </p:spPr>
        <p:txBody>
          <a:bodyPr>
            <a:normAutofit/>
          </a:bodyPr>
          <a:lstStyle/>
          <a:p>
            <a:pPr marL="571500" indent="-571500">
              <a:buFont typeface="Wingdings" pitchFamily="2" charset="2"/>
              <a:buChar char="v"/>
            </a:pPr>
            <a:r>
              <a:rPr lang="en-US" sz="4000" dirty="0" err="1" smtClean="0">
                <a:latin typeface="Times New Roman" pitchFamily="18" charset="0"/>
                <a:cs typeface="Times New Roman" pitchFamily="18" charset="0"/>
              </a:rPr>
              <a:t>Đặt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canuyn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miệng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hầu</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323528" y="1124744"/>
            <a:ext cx="8352928" cy="6624736"/>
          </a:xfrm>
        </p:spPr>
        <p:txBody>
          <a:bodyPr>
            <a:noAutofit/>
          </a:bodyPr>
          <a:lstStyle/>
          <a:p>
            <a:pPr>
              <a:buFontTx/>
              <a:buChar char="-"/>
            </a:pP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loại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Guedel</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Berman </a:t>
            </a:r>
            <a:r>
              <a:rPr lang="en-US" sz="2800" dirty="0" err="1" smtClean="0">
                <a:latin typeface="Times New Roman" pitchFamily="18" charset="0"/>
                <a:cs typeface="Times New Roman" pitchFamily="18" charset="0"/>
              </a:rPr>
              <a:t>với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cỡ</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nhau</a:t>
            </a:r>
            <a:r>
              <a:rPr lang="en-US" sz="2800" dirty="0" smtClean="0">
                <a:latin typeface="Times New Roman" pitchFamily="18" charset="0"/>
                <a:cs typeface="Times New Roman" pitchFamily="18" charset="0"/>
              </a:rPr>
              <a:t>.</a:t>
            </a:r>
          </a:p>
          <a:p>
            <a:pPr>
              <a:buFontTx/>
              <a:buChar char="-"/>
            </a:pP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thuật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đặt</a:t>
            </a:r>
            <a:r>
              <a:rPr lang="en-US" sz="2800" b="1"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cách</a:t>
            </a: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Cách</a:t>
            </a:r>
            <a:r>
              <a:rPr lang="en-US" sz="2800" dirty="0" smtClean="0">
                <a:solidFill>
                  <a:srgbClr val="FF0000"/>
                </a:solidFill>
                <a:latin typeface="Times New Roman" panose="02020603050405020304" pitchFamily="18" charset="0"/>
                <a:cs typeface="Times New Roman" panose="02020603050405020304" pitchFamily="18" charset="0"/>
              </a:rPr>
              <a:t> 1</a:t>
            </a:r>
            <a:r>
              <a:rPr lang="en-US" sz="2800" dirty="0" smtClean="0">
                <a:solidFill>
                  <a:schemeClr val="tx1"/>
                </a:solidFill>
                <a:latin typeface="Times New Roman" panose="02020603050405020304" pitchFamily="18" charset="0"/>
                <a:cs typeface="Times New Roman" panose="02020603050405020304" pitchFamily="18" charset="0"/>
              </a:rPr>
              <a:t>: </a:t>
            </a:r>
          </a:p>
          <a:p>
            <a:pPr algn="just">
              <a:buFont typeface="Courier New" panose="02070309020205020404" pitchFamily="49" charset="0"/>
              <a:buChar char="o"/>
            </a:pPr>
            <a:r>
              <a:rPr lang="en-US" sz="2800" dirty="0" err="1" smtClean="0">
                <a:solidFill>
                  <a:schemeClr val="tx1"/>
                </a:solidFill>
                <a:latin typeface="Times New Roman" panose="02020603050405020304" pitchFamily="18" charset="0"/>
                <a:cs typeface="Times New Roman" panose="02020603050405020304" pitchFamily="18" charset="0"/>
              </a:rPr>
              <a:t>Ngửa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nhẹ</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đầu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về</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phía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sau</a:t>
            </a:r>
            <a:endParaRPr lang="en-US" sz="2800" dirty="0" smtClean="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800" dirty="0" err="1" smtClean="0">
                <a:solidFill>
                  <a:schemeClr val="tx1"/>
                </a:solidFill>
                <a:latin typeface="Times New Roman" panose="02020603050405020304" pitchFamily="18" charset="0"/>
                <a:cs typeface="Times New Roman" panose="02020603050405020304" pitchFamily="18" charset="0"/>
              </a:rPr>
              <a:t>Đo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canuyn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từ</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góc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miệng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tới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góc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hàm</a:t>
            </a:r>
            <a:r>
              <a:rPr lang="en-US" sz="2800" dirty="0" smtClean="0">
                <a:solidFill>
                  <a:schemeClr val="tx1"/>
                </a:solidFill>
                <a:latin typeface="Times New Roman" panose="02020603050405020304" pitchFamily="18" charset="0"/>
                <a:cs typeface="Times New Roman" panose="02020603050405020304" pitchFamily="18" charset="0"/>
              </a:rPr>
              <a:t>.</a:t>
            </a:r>
          </a:p>
          <a:p>
            <a:pPr algn="just">
              <a:buFont typeface="Courier New" panose="02070309020205020404" pitchFamily="49" charset="0"/>
              <a:buChar char="o"/>
            </a:pPr>
            <a:r>
              <a:rPr lang="en-US" sz="2800" dirty="0" err="1" smtClean="0">
                <a:solidFill>
                  <a:schemeClr val="tx1"/>
                </a:solidFill>
                <a:latin typeface="Times New Roman" panose="02020603050405020304" pitchFamily="18" charset="0"/>
                <a:cs typeface="Times New Roman" panose="02020603050405020304" pitchFamily="18" charset="0"/>
              </a:rPr>
              <a:t>Nhấc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hàm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tách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lưỡi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ra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khỏi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thành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sau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họng</a:t>
            </a:r>
            <a:endParaRPr lang="en-US" sz="2800" dirty="0" smtClean="0">
              <a:solidFill>
                <a:schemeClr val="tx1"/>
              </a:solidFill>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en-US" sz="2800" dirty="0" err="1" smtClean="0">
                <a:solidFill>
                  <a:schemeClr val="tx1"/>
                </a:solidFill>
                <a:latin typeface="Times New Roman" panose="02020603050405020304" pitchFamily="18" charset="0"/>
                <a:cs typeface="Times New Roman" panose="02020603050405020304" pitchFamily="18" charset="0"/>
              </a:rPr>
              <a:t>Xoay</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canuyn</a:t>
            </a:r>
            <a:r>
              <a:rPr lang="en-US" sz="2800" dirty="0" smtClean="0">
                <a:solidFill>
                  <a:schemeClr val="tx1"/>
                </a:solidFill>
                <a:latin typeface="Times New Roman" panose="02020603050405020304" pitchFamily="18" charset="0"/>
                <a:cs typeface="Times New Roman" panose="02020603050405020304" pitchFamily="18" charset="0"/>
              </a:rPr>
              <a:t> 180◦ </a:t>
            </a:r>
            <a:r>
              <a:rPr lang="en-US" sz="2800" dirty="0" err="1" smtClean="0">
                <a:solidFill>
                  <a:schemeClr val="tx1"/>
                </a:solidFill>
                <a:latin typeface="Times New Roman" panose="02020603050405020304" pitchFamily="18" charset="0"/>
                <a:cs typeface="Times New Roman" panose="02020603050405020304" pitchFamily="18" charset="0"/>
              </a:rPr>
              <a:t>trước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đặt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đầu</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canuyn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chạm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hàm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ếch</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cứng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thì</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xoay</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trở</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lại</a:t>
            </a:r>
            <a:r>
              <a:rPr lang="en-US" sz="2800" dirty="0" smtClean="0">
                <a:solidFill>
                  <a:schemeClr val="tx1"/>
                </a:solidFill>
                <a:latin typeface="Times New Roman" panose="02020603050405020304" pitchFamily="18" charset="0"/>
                <a:cs typeface="Times New Roman" panose="02020603050405020304" pitchFamily="18" charset="0"/>
              </a:rPr>
              <a:t> 180◦ </a:t>
            </a:r>
            <a:r>
              <a:rPr lang="en-US" sz="2800" dirty="0" err="1" smtClean="0">
                <a:solidFill>
                  <a:schemeClr val="tx1"/>
                </a:solidFill>
                <a:latin typeface="Times New Roman" panose="02020603050405020304" pitchFamily="18" charset="0"/>
                <a:cs typeface="Times New Roman" panose="02020603050405020304" pitchFamily="18" charset="0"/>
              </a:rPr>
              <a:t>làm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cho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bề</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cong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của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canuyn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xếp</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theo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khoang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miệng</a:t>
            </a:r>
            <a:r>
              <a:rPr lang="en-US" sz="2800" dirty="0" smtClean="0">
                <a:solidFill>
                  <a:schemeClr val="tx1"/>
                </a:solidFill>
                <a:latin typeface="Times New Roman" panose="02020603050405020304" pitchFamily="18" charset="0"/>
                <a:cs typeface="Times New Roman" panose="02020603050405020304" pitchFamily="18" charset="0"/>
              </a:rPr>
              <a:t>.</a:t>
            </a:r>
          </a:p>
          <a:p>
            <a:pPr algn="just">
              <a:buFont typeface="Wingdings" pitchFamily="2" charset="2"/>
              <a:buChar char="Ø"/>
            </a:pPr>
            <a:r>
              <a:rPr lang="en-US" sz="2800" dirty="0" err="1" smtClean="0">
                <a:solidFill>
                  <a:srgbClr val="FF0000"/>
                </a:solidFill>
                <a:latin typeface="Times New Roman" panose="02020603050405020304" pitchFamily="18" charset="0"/>
                <a:cs typeface="Times New Roman" panose="02020603050405020304" pitchFamily="18" charset="0"/>
              </a:rPr>
              <a:t>Cách</a:t>
            </a:r>
            <a:r>
              <a:rPr lang="en-US" sz="2800" dirty="0" smtClean="0">
                <a:solidFill>
                  <a:srgbClr val="FF0000"/>
                </a:solidFill>
                <a:latin typeface="Times New Roman" panose="02020603050405020304" pitchFamily="18" charset="0"/>
                <a:cs typeface="Times New Roman" panose="02020603050405020304" pitchFamily="18" charset="0"/>
              </a:rPr>
              <a:t> 2</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Dùng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đẻ</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lưỡi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để</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ắn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lưỡi</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canuyn</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được</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trượt</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theo</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độ</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cong</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của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vòm</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err="1" smtClean="0">
                <a:solidFill>
                  <a:schemeClr val="tx1"/>
                </a:solidFill>
                <a:latin typeface="Times New Roman" panose="02020603050405020304" pitchFamily="18" charset="0"/>
                <a:cs typeface="Times New Roman" panose="02020603050405020304" pitchFamily="18" charset="0"/>
              </a:rPr>
              <a:t>miệng</a:t>
            </a:r>
            <a:endParaRPr lang="en-US" sz="28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2800" dirty="0" smtClean="0">
              <a:latin typeface="Times New Roman" pitchFamily="18" charset="0"/>
              <a:cs typeface="Times New Roman" pitchFamily="18" charset="0"/>
            </a:endParaRPr>
          </a:p>
          <a:p>
            <a:pPr>
              <a:buFontTx/>
              <a:buChar char="-"/>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79168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127"/>
            <a:ext cx="8229600" cy="1143000"/>
          </a:xfrm>
        </p:spPr>
        <p:txBody>
          <a:bodyPr/>
          <a:lstStyle/>
          <a:p>
            <a:pPr marL="571500" indent="-571500">
              <a:buFont typeface="Wingdings" pitchFamily="2" charset="2"/>
              <a:buChar char="v"/>
            </a:pP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canuyn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mũi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hầu</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23528" y="980728"/>
            <a:ext cx="8229600" cy="5328592"/>
          </a:xfrm>
        </p:spPr>
        <p:txBody>
          <a:bodyPr>
            <a:noAutofit/>
          </a:bodyPr>
          <a:lstStyle/>
          <a:p>
            <a:pPr>
              <a:buFont typeface="Wingdings" panose="05000000000000000000" pitchFamily="2" charset="2"/>
              <a:buChar char="Ø"/>
            </a:pPr>
            <a:r>
              <a:rPr lang="en-US" sz="2600" dirty="0" err="1" smtClean="0">
                <a:solidFill>
                  <a:srgbClr val="00B050"/>
                </a:solidFill>
                <a:latin typeface="Times New Roman" panose="02020603050405020304" pitchFamily="18" charset="0"/>
                <a:cs typeface="Times New Roman" panose="02020603050405020304" pitchFamily="18" charset="0"/>
              </a:rPr>
              <a:t>Chỉ</a:t>
            </a:r>
            <a:r>
              <a:rPr lang="en-US" sz="2600" dirty="0" smtClean="0">
                <a:solidFill>
                  <a:srgbClr val="00B050"/>
                </a:solidFill>
                <a:latin typeface="Times New Roman" panose="02020603050405020304" pitchFamily="18" charset="0"/>
                <a:cs typeface="Times New Roman" panose="02020603050405020304" pitchFamily="18" charset="0"/>
              </a:rPr>
              <a:t> </a:t>
            </a:r>
            <a:r>
              <a:rPr lang="en-US" sz="2600" dirty="0" err="1" smtClean="0">
                <a:solidFill>
                  <a:srgbClr val="00B050"/>
                </a:solidFill>
                <a:latin typeface="Times New Roman" panose="02020603050405020304" pitchFamily="18" charset="0"/>
                <a:cs typeface="Times New Roman" panose="02020603050405020304" pitchFamily="18" charset="0"/>
              </a:rPr>
              <a:t>định</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khi</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không</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đặt</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được</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canuyn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miệng</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hầu</a:t>
            </a:r>
            <a:endParaRPr lang="en-US" sz="26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600" dirty="0" err="1" smtClean="0">
                <a:solidFill>
                  <a:srgbClr val="00B050"/>
                </a:solidFill>
                <a:latin typeface="Times New Roman" panose="02020603050405020304" pitchFamily="18" charset="0"/>
                <a:cs typeface="Times New Roman" panose="02020603050405020304" pitchFamily="18" charset="0"/>
              </a:rPr>
              <a:t>Chống</a:t>
            </a:r>
            <a:r>
              <a:rPr lang="en-US" sz="2600" dirty="0" smtClean="0">
                <a:solidFill>
                  <a:srgbClr val="00B050"/>
                </a:solidFill>
                <a:latin typeface="Times New Roman" panose="02020603050405020304" pitchFamily="18" charset="0"/>
                <a:cs typeface="Times New Roman" panose="02020603050405020304" pitchFamily="18" charset="0"/>
              </a:rPr>
              <a:t> </a:t>
            </a:r>
            <a:r>
              <a:rPr lang="en-US" sz="2600" dirty="0" err="1" smtClean="0">
                <a:solidFill>
                  <a:srgbClr val="00B050"/>
                </a:solidFill>
                <a:latin typeface="Times New Roman" panose="02020603050405020304" pitchFamily="18" charset="0"/>
                <a:cs typeface="Times New Roman" panose="02020603050405020304" pitchFamily="18" charset="0"/>
              </a:rPr>
              <a:t>chỉ</a:t>
            </a:r>
            <a:r>
              <a:rPr lang="en-US" sz="2600" dirty="0" smtClean="0">
                <a:solidFill>
                  <a:srgbClr val="00B050"/>
                </a:solidFill>
                <a:latin typeface="Times New Roman" panose="02020603050405020304" pitchFamily="18" charset="0"/>
                <a:cs typeface="Times New Roman" panose="02020603050405020304" pitchFamily="18" charset="0"/>
              </a:rPr>
              <a:t> </a:t>
            </a:r>
            <a:r>
              <a:rPr lang="en-US" sz="2600" dirty="0" err="1" smtClean="0">
                <a:solidFill>
                  <a:srgbClr val="00B050"/>
                </a:solidFill>
                <a:latin typeface="Times New Roman" panose="02020603050405020304" pitchFamily="18" charset="0"/>
                <a:cs typeface="Times New Roman" panose="02020603050405020304" pitchFamily="18" charset="0"/>
              </a:rPr>
              <a:t>định</a:t>
            </a:r>
            <a:endParaRPr lang="en-US" sz="2600" dirty="0" smtClean="0">
              <a:solidFill>
                <a:schemeClr val="tx1"/>
              </a:solidFill>
              <a:latin typeface="Times New Roman" panose="02020603050405020304" pitchFamily="18" charset="0"/>
              <a:cs typeface="Times New Roman" panose="02020603050405020304" pitchFamily="18" charset="0"/>
            </a:endParaRPr>
          </a:p>
          <a:p>
            <a:r>
              <a:rPr lang="en-US" sz="2600" dirty="0" err="1" smtClean="0">
                <a:solidFill>
                  <a:schemeClr val="tx1"/>
                </a:solidFill>
                <a:latin typeface="Times New Roman" panose="02020603050405020304" pitchFamily="18" charset="0"/>
                <a:cs typeface="Times New Roman" panose="02020603050405020304" pitchFamily="18" charset="0"/>
              </a:rPr>
              <a:t>Khi</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có</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chấn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thương</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hoặc</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tổn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thương</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choán</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chỗ</a:t>
            </a:r>
            <a:endParaRPr lang="en-US" sz="2600" dirty="0" smtClean="0">
              <a:solidFill>
                <a:schemeClr val="tx1"/>
              </a:solidFill>
              <a:latin typeface="Times New Roman" panose="02020603050405020304" pitchFamily="18" charset="0"/>
              <a:cs typeface="Times New Roman" panose="02020603050405020304" pitchFamily="18" charset="0"/>
            </a:endParaRPr>
          </a:p>
          <a:p>
            <a:r>
              <a:rPr lang="en-US" sz="2600" dirty="0" err="1" smtClean="0">
                <a:solidFill>
                  <a:schemeClr val="tx1"/>
                </a:solidFill>
                <a:latin typeface="Times New Roman" panose="02020603050405020304" pitchFamily="18" charset="0"/>
                <a:cs typeface="Times New Roman" panose="02020603050405020304" pitchFamily="18" charset="0"/>
              </a:rPr>
              <a:t>Dị</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vật</a:t>
            </a:r>
            <a:r>
              <a:rPr lang="en-US" sz="2600" dirty="0" smtClean="0">
                <a:solidFill>
                  <a:schemeClr val="tx1"/>
                </a:solidFill>
                <a:latin typeface="Times New Roman" panose="02020603050405020304" pitchFamily="18" charset="0"/>
                <a:cs typeface="Times New Roman" panose="02020603050405020304" pitchFamily="18" charset="0"/>
              </a:rPr>
              <a:t> ở </a:t>
            </a:r>
            <a:r>
              <a:rPr lang="en-US" sz="2600" dirty="0" err="1" smtClean="0">
                <a:solidFill>
                  <a:schemeClr val="tx1"/>
                </a:solidFill>
                <a:latin typeface="Times New Roman" panose="02020603050405020304" pitchFamily="18" charset="0"/>
                <a:cs typeface="Times New Roman" panose="02020603050405020304" pitchFamily="18" charset="0"/>
              </a:rPr>
              <a:t>vùng</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mũi</a:t>
            </a:r>
            <a:endParaRPr lang="en-US" sz="2600" dirty="0" smtClean="0">
              <a:solidFill>
                <a:schemeClr val="tx1"/>
              </a:solidFill>
              <a:latin typeface="Times New Roman" panose="02020603050405020304" pitchFamily="18" charset="0"/>
              <a:cs typeface="Times New Roman" panose="02020603050405020304" pitchFamily="18" charset="0"/>
            </a:endParaRPr>
          </a:p>
          <a:p>
            <a:r>
              <a:rPr lang="en-US" sz="2600" dirty="0" err="1" smtClean="0">
                <a:solidFill>
                  <a:schemeClr val="tx1"/>
                </a:solidFill>
                <a:latin typeface="Times New Roman" panose="02020603050405020304" pitchFamily="18" charset="0"/>
                <a:cs typeface="Times New Roman" panose="02020603050405020304" pitchFamily="18" charset="0"/>
              </a:rPr>
              <a:t>Trẻ</a:t>
            </a:r>
            <a:r>
              <a:rPr lang="en-US" sz="2600" dirty="0" smtClean="0">
                <a:solidFill>
                  <a:schemeClr val="tx1"/>
                </a:solidFill>
                <a:latin typeface="Times New Roman" panose="02020603050405020304" pitchFamily="18" charset="0"/>
                <a:cs typeface="Times New Roman" panose="02020603050405020304" pitchFamily="18" charset="0"/>
              </a:rPr>
              <a:t> </a:t>
            </a:r>
            <a:r>
              <a:rPr lang="en-US" sz="2600" dirty="0" err="1" smtClean="0">
                <a:solidFill>
                  <a:schemeClr val="tx1"/>
                </a:solidFill>
                <a:latin typeface="Times New Roman" panose="02020603050405020304" pitchFamily="18" charset="0"/>
                <a:cs typeface="Times New Roman" panose="02020603050405020304" pitchFamily="18" charset="0"/>
              </a:rPr>
              <a:t>nhỏ</a:t>
            </a:r>
            <a:endParaRPr lang="en-US" sz="2600" dirty="0" smtClean="0">
              <a:solidFill>
                <a:schemeClr val="tx1"/>
              </a:solidFill>
              <a:latin typeface="Times New Roman" panose="02020603050405020304" pitchFamily="18" charset="0"/>
              <a:cs typeface="Times New Roman" panose="02020603050405020304" pitchFamily="18" charset="0"/>
            </a:endParaRPr>
          </a:p>
          <a:p>
            <a:pPr>
              <a:buFont typeface="Wingdings" pitchFamily="2" charset="2"/>
              <a:buChar char="q"/>
            </a:pPr>
            <a:r>
              <a:rPr lang="en-US" sz="2600" b="1" dirty="0" err="1" smtClean="0">
                <a:latin typeface="Times New Roman" panose="02020603050405020304" pitchFamily="18" charset="0"/>
                <a:cs typeface="Times New Roman" panose="02020603050405020304" pitchFamily="18" charset="0"/>
              </a:rPr>
              <a:t>Kỹ</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thuật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đặt</a:t>
            </a:r>
            <a:r>
              <a:rPr lang="en-US" sz="2600" b="1" dirty="0" smtClean="0">
                <a:latin typeface="Times New Roman" panose="02020603050405020304" pitchFamily="18" charset="0"/>
                <a:cs typeface="Times New Roman" panose="02020603050405020304" pitchFamily="18" charset="0"/>
              </a:rPr>
              <a:t>: </a:t>
            </a:r>
          </a:p>
          <a:p>
            <a:pPr marL="457200" indent="-457200">
              <a:buFont typeface="Courier New" panose="02070309020205020404" pitchFamily="49" charset="0"/>
              <a:buChar char="o"/>
            </a:pPr>
            <a:r>
              <a:rPr lang="en-US" sz="2600" dirty="0" err="1" smtClean="0">
                <a:latin typeface="Times New Roman" panose="02020603050405020304" pitchFamily="18" charset="0"/>
                <a:cs typeface="Times New Roman" panose="02020603050405020304" pitchFamily="18" charset="0"/>
              </a:rPr>
              <a:t>Ngửa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nhẹ</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đầu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về</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phía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sau</a:t>
            </a:r>
            <a:endParaRPr lang="en-US" sz="2600" dirty="0" smtClean="0">
              <a:latin typeface="Times New Roman" panose="02020603050405020304" pitchFamily="18" charset="0"/>
              <a:cs typeface="Times New Roman" panose="02020603050405020304" pitchFamily="18" charset="0"/>
            </a:endParaRPr>
          </a:p>
          <a:p>
            <a:pPr marL="457200" indent="-457200">
              <a:buFont typeface="Courier New" panose="02070309020205020404" pitchFamily="49" charset="0"/>
              <a:buChar char="o"/>
            </a:pPr>
            <a:r>
              <a:rPr lang="en-US" sz="2600" dirty="0" err="1" smtClean="0">
                <a:latin typeface="Times New Roman" panose="02020603050405020304" pitchFamily="18" charset="0"/>
                <a:cs typeface="Times New Roman" panose="02020603050405020304" pitchFamily="18" charset="0"/>
              </a:rPr>
              <a:t>Đo</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canuyn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từ</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cánh</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mũi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đến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dái</a:t>
            </a:r>
            <a:r>
              <a:rPr lang="en-US" sz="2600" dirty="0" smtClean="0">
                <a:latin typeface="Times New Roman" panose="02020603050405020304" pitchFamily="18" charset="0"/>
                <a:cs typeface="Times New Roman" panose="02020603050405020304" pitchFamily="18" charset="0"/>
              </a:rPr>
              <a:t> tai</a:t>
            </a:r>
          </a:p>
          <a:p>
            <a:pPr marL="457200" indent="-457200">
              <a:buFont typeface="Courier New" panose="02070309020205020404" pitchFamily="49" charset="0"/>
              <a:buChar char="o"/>
            </a:pPr>
            <a:r>
              <a:rPr lang="en-US" sz="2600" dirty="0" err="1" smtClean="0">
                <a:latin typeface="Times New Roman" panose="02020603050405020304" pitchFamily="18" charset="0"/>
                <a:cs typeface="Times New Roman" panose="02020603050405020304" pitchFamily="18" charset="0"/>
              </a:rPr>
              <a:t>Bôi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trơn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canuyn</a:t>
            </a:r>
            <a:endParaRPr lang="en-US" sz="2600" dirty="0" smtClean="0">
              <a:latin typeface="Times New Roman" panose="02020603050405020304" pitchFamily="18" charset="0"/>
              <a:cs typeface="Times New Roman" panose="02020603050405020304" pitchFamily="18" charset="0"/>
            </a:endParaRPr>
          </a:p>
          <a:p>
            <a:pPr marL="457200" indent="-457200">
              <a:buFont typeface="Courier New" panose="02070309020205020404" pitchFamily="49" charset="0"/>
              <a:buChar char="o"/>
            </a:pPr>
            <a:r>
              <a:rPr lang="en-US" sz="2600" dirty="0" err="1" smtClean="0">
                <a:latin typeface="Times New Roman" panose="02020603050405020304" pitchFamily="18" charset="0"/>
                <a:cs typeface="Times New Roman" panose="02020603050405020304" pitchFamily="18" charset="0"/>
              </a:rPr>
              <a:t>Đưa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canuyn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thẳng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góc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từ</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từ</a:t>
            </a:r>
            <a:r>
              <a:rPr lang="en-US" sz="2600" dirty="0" smtClean="0">
                <a:latin typeface="Times New Roman" panose="02020603050405020304" pitchFamily="18" charset="0"/>
                <a:cs typeface="Times New Roman" panose="02020603050405020304" pitchFamily="18" charset="0"/>
              </a:rPr>
              <a:t> qua </a:t>
            </a:r>
            <a:r>
              <a:rPr lang="en-US" sz="2600" dirty="0" err="1" smtClean="0">
                <a:latin typeface="Times New Roman" panose="02020603050405020304" pitchFamily="18" charset="0"/>
                <a:cs typeface="Times New Roman" panose="02020603050405020304" pitchFamily="18" charset="0"/>
              </a:rPr>
              <a:t>cửa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mũi</a:t>
            </a:r>
            <a:endParaRPr lang="en-US" sz="2600" dirty="0" smtClean="0">
              <a:latin typeface="Times New Roman" panose="02020603050405020304" pitchFamily="18" charset="0"/>
              <a:cs typeface="Times New Roman" panose="02020603050405020304" pitchFamily="18" charset="0"/>
            </a:endParaRPr>
          </a:p>
          <a:p>
            <a:pPr marL="457200" indent="-457200">
              <a:buFont typeface="Courier New" panose="02070309020205020404" pitchFamily="49" charset="0"/>
              <a:buChar char="o"/>
            </a:pPr>
            <a:r>
              <a:rPr lang="en-US" sz="2600" dirty="0" err="1" smtClean="0">
                <a:latin typeface="Times New Roman" panose="02020603050405020304" pitchFamily="18" charset="0"/>
                <a:cs typeface="Times New Roman" panose="02020603050405020304" pitchFamily="18" charset="0"/>
              </a:rPr>
              <a:t>Nếu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khó</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có</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thể</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xoay</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nhẹ</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hoặc</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đặt</a:t>
            </a:r>
            <a:r>
              <a:rPr lang="en-US" sz="2600" dirty="0" smtClean="0">
                <a:latin typeface="Times New Roman" panose="02020603050405020304" pitchFamily="18" charset="0"/>
                <a:cs typeface="Times New Roman" panose="02020603050405020304" pitchFamily="18" charset="0"/>
              </a:rPr>
              <a:t> qua </a:t>
            </a:r>
            <a:r>
              <a:rPr lang="en-US" sz="2600" dirty="0" err="1" smtClean="0">
                <a:latin typeface="Times New Roman" panose="02020603050405020304" pitchFamily="18" charset="0"/>
                <a:cs typeface="Times New Roman" panose="02020603050405020304" pitchFamily="18" charset="0"/>
              </a:rPr>
              <a:t>mũi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bên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kia</a:t>
            </a:r>
            <a:endParaRPr lang="en-US" sz="2600" dirty="0" smtClean="0">
              <a:latin typeface="Times New Roman" panose="02020603050405020304" pitchFamily="18" charset="0"/>
              <a:cs typeface="Times New Roman" panose="02020603050405020304" pitchFamily="18" charset="0"/>
            </a:endParaRPr>
          </a:p>
          <a:p>
            <a:pPr marL="457200" indent="-457200">
              <a:buFont typeface="Courier New" panose="02070309020205020404" pitchFamily="49" charset="0"/>
              <a:buChar char="o"/>
            </a:pPr>
            <a:r>
              <a:rPr lang="en-US" sz="2600" dirty="0" err="1" smtClean="0">
                <a:latin typeface="Times New Roman" panose="02020603050405020304" pitchFamily="18" charset="0"/>
                <a:cs typeface="Times New Roman" panose="02020603050405020304" pitchFamily="18" charset="0"/>
              </a:rPr>
              <a:t>Dùng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đè</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lưỡi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kiểm</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tra</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vị</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trí</a:t>
            </a:r>
            <a:endParaRPr lang="en-US" sz="2600" dirty="0" smtClean="0">
              <a:latin typeface="Times New Roman" panose="02020603050405020304" pitchFamily="18" charset="0"/>
              <a:cs typeface="Times New Roman" panose="02020603050405020304" pitchFamily="18" charset="0"/>
            </a:endParaRPr>
          </a:p>
          <a:p>
            <a:pPr>
              <a:buFontTx/>
              <a:buChar char="-"/>
            </a:pPr>
            <a:endParaRPr lang="en-US" sz="2700" dirty="0" smtClean="0">
              <a:solidFill>
                <a:schemeClr val="tx1"/>
              </a:solidFill>
            </a:endParaRPr>
          </a:p>
          <a:p>
            <a:pPr marL="0" indent="0">
              <a:buNone/>
            </a:pPr>
            <a:endParaRPr lang="en-US" sz="2800" dirty="0"/>
          </a:p>
        </p:txBody>
      </p:sp>
    </p:spTree>
    <p:extLst>
      <p:ext uri="{BB962C8B-B14F-4D97-AF65-F5344CB8AC3E}">
        <p14:creationId xmlns:p14="http://schemas.microsoft.com/office/powerpoint/2010/main" val="11116787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35&quot;&gt;&lt;object type=&quot;3&quot; unique_id=&quot;10036&quot;&gt;&lt;property id=&quot;20148&quot; value=&quot;5&quot;/&gt;&lt;property id=&quot;20300&quot; value=&quot;Slide 1 - &amp;quot;BÀI THUYẾT TRÌNH NHÓM 10 &amp;quot;&quot;/&gt;&lt;property id=&quot;20307&quot; value=&quot;256&quot;/&gt;&lt;/object&gt;&lt;object type=&quot;3&quot; unique_id=&quot;10037&quot;&gt;&lt;property id=&quot;20148&quot; value=&quot;5&quot;/&gt;&lt;property id=&quot;20300&quot; value=&quot;Slide 2 - &amp;quot;ĐẠI HỌC DUY TÂN KHOA ĐIỀU DƯỠNG&amp;quot;&quot;/&gt;&lt;property id=&quot;20307&quot; value=&quot;258&quot;/&gt;&lt;/object&gt;&lt;object type=&quot;3&quot; unique_id=&quot;10038&quot;&gt;&lt;property id=&quot;20148&quot; value=&quot;5&quot;/&gt;&lt;property id=&quot;20300&quot; value=&quot;Slide 3 - &amp;quot; MỤC ĐÍCH&amp;quot;&quot;/&gt;&lt;property id=&quot;20307&quot; value=&quot;259&quot;/&gt;&lt;/object&gt;&lt;object type=&quot;3&quot; unique_id=&quot;10039&quot;&gt;&lt;property id=&quot;20148&quot; value=&quot;5&quot;/&gt;&lt;property id=&quot;20300&quot; value=&quot;Slide 4 - &amp;quot;NỘI DUNG&amp;quot;&quot;/&gt;&lt;property id=&quot;20307&quot; value=&quot;260&quot;/&gt;&lt;/object&gt;&lt;object type=&quot;3&quot; unique_id=&quot;10040&quot;&gt;&lt;property id=&quot;20148&quot; value=&quot;5&quot;/&gt;&lt;property id=&quot;20300&quot; value=&quot;Slide 5 - &amp;quot;I. ĐẠI CƯƠNG&amp;quot;&quot;/&gt;&lt;property id=&quot;20307&quot; value=&quot;261&quot;/&gt;&lt;/object&gt;&lt;object type=&quot;3&quot; unique_id=&quot;10041&quot;&gt;&lt;property id=&quot;20148&quot; value=&quot;5&quot;/&gt;&lt;property id=&quot;20300&quot; value=&quot;Slide 6 - &amp;quot;II. NGUYÊN NHÂN GÂY TẮC NGHẼN ĐƯỜNG THỞ&amp;quot;&quot;/&gt;&lt;property id=&quot;20307&quot; value=&quot;262&quot;/&gt;&lt;/object&gt;&lt;object type=&quot;3&quot; unique_id=&quot;10042&quot;&gt;&lt;property id=&quot;20148&quot; value=&quot;5&quot;/&gt;&lt;property id=&quot;20300&quot; value=&quot;Slide 7 - &amp;quot;III. CÁCH XỬ TRÍ&amp;quot;&quot;/&gt;&lt;property id=&quot;20307&quot; value=&quot;263&quot;/&gt;&lt;/object&gt;&lt;object type=&quot;3&quot; unique_id=&quot;10043&quot;&gt;&lt;property id=&quot;20148&quot; value=&quot;5&quot;/&gt;&lt;property id=&quot;20300&quot; value=&quot;Slide 8 - &amp;quot;Đặt canuyn miệng hầu&amp;quot;&quot;/&gt;&lt;property id=&quot;20307&quot; value=&quot;264&quot;/&gt;&lt;/object&gt;&lt;object type=&quot;3&quot; unique_id=&quot;10044&quot;&gt;&lt;property id=&quot;20148&quot; value=&quot;5&quot;/&gt;&lt;property id=&quot;20300&quot; value=&quot;Slide 9 - &amp;quot;Đặt canuyn mũi hầu&amp;quot;&quot;/&gt;&lt;property id=&quot;20307&quot; value=&quot;265&quot;/&gt;&lt;/object&gt;&lt;object type=&quot;3&quot; unique_id=&quot;10045&quot;&gt;&lt;property id=&quot;20148&quot; value=&quot;5&quot;/&gt;&lt;property id=&quot;20300&quot; value=&quot;Slide 10 - &amp;quot;Mặt nạ thanh quản&amp;quot;&quot;/&gt;&lt;property id=&quot;20307&quot; value=&quot;271&quot;/&gt;&lt;/object&gt;&lt;object type=&quot;3&quot; unique_id=&quot;10046&quot;&gt;&lt;property id=&quot;20148&quot; value=&quot;5&quot;/&gt;&lt;property id=&quot;20300&quot; value=&quot;Slide 11 - &amp;quot;2. Đối với dị vật đường thở&amp;quot;&quot;/&gt;&lt;property id=&quot;20307&quot; value=&quot;266&quot;/&gt;&lt;/object&gt;&lt;object type=&quot;3&quot; unique_id=&quot;10047&quot;&gt;&lt;property id=&quot;20148&quot; value=&quot;5&quot;/&gt;&lt;property id=&quot;20300&quot; value=&quot;Slide 12 - &amp;quot;Kỹ thuật tiến hành&amp;quot;&quot;/&gt;&lt;property id=&quot;20307&quot; value=&quot;267&quot;/&gt;&lt;/object&gt;&lt;object type=&quot;3&quot; unique_id=&quot;10048&quot;&gt;&lt;property id=&quot;20148&quot; value=&quot;5&quot;/&gt;&lt;property id=&quot;20300&quot; value=&quot;Slide 13&quot;/&gt;&lt;property id=&quot;20307&quot; value=&quot;268&quot;/&gt;&lt;/object&gt;&lt;object type=&quot;3&quot; unique_id=&quot;10049&quot;&gt;&lt;property id=&quot;20148&quot; value=&quot;5&quot;/&gt;&lt;property id=&quot;20300&quot; value=&quot;Slide 14 - &amp;quot;Nghiệm pháp vỗ lưng và ép bụng&amp;quot;&quot;/&gt;&lt;property id=&quot;20307&quot; value=&quot;269&quot;/&gt;&lt;/object&gt;&lt;object type=&quot;3&quot; unique_id=&quot;10050&quot;&gt;&lt;property id=&quot;20148&quot; value=&quot;5&quot;/&gt;&lt;property id=&quot;20300&quot; value=&quot;Slide 15 - &amp;quot;Đánh giá hiệu quả&amp;quot;&quot;/&gt;&lt;property id=&quot;20307&quot; value=&quot;270&quot;/&gt;&lt;/object&gt;&lt;object type=&quot;3&quot; unique_id=&quot;10051&quot;&gt;&lt;property id=&quot;20148&quot; value=&quot;5&quot;/&gt;&lt;property id=&quot;20300&quot; value=&quot;Slide 16&quot;/&gt;&lt;property id=&quot;20307&quot; value=&quot;273&quot;/&gt;&lt;/object&gt;&lt;object type=&quot;3&quot; unique_id=&quot;10052&quot;&gt;&lt;property id=&quot;20148&quot; value=&quot;5&quot;/&gt;&lt;property id=&quot;20300&quot; value=&quot;Slide 17&quot;/&gt;&lt;property id=&quot;20307&quot; value=&quot;272&quot;/&gt;&lt;/object&gt;&lt;/object&gt;&lt;object type=&quot;8&quot; unique_id=&quot;10071&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1138</Words>
  <Application>Microsoft Office PowerPoint</Application>
  <PresentationFormat>On-screen Show (4:3)</PresentationFormat>
  <Paragraphs>112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BÀI THUYẾT TRÌNH NHÓM 10 </vt:lpstr>
      <vt:lpstr>ĐẠI HỌC DUY TÂN KHOA ĐIỀU DƯỠNG</vt:lpstr>
      <vt:lpstr> MỤC ĐÍCH</vt:lpstr>
      <vt:lpstr>NỘI DUNG</vt:lpstr>
      <vt:lpstr>I. ĐẠI CƯƠNG</vt:lpstr>
      <vt:lpstr>II. NGUYÊN NHÂN GÂY TẮC NGHẼN ĐƯỜNG THỞ</vt:lpstr>
      <vt:lpstr>III. CÁCH XỬ TRÍ</vt:lpstr>
      <vt:lpstr>Đặt canuyn miệng hầu</vt:lpstr>
      <vt:lpstr>Đặt canuyn mũi hầu</vt:lpstr>
      <vt:lpstr>Mặt nạ thanh quản</vt:lpstr>
      <vt:lpstr>2. Đối với dị vật đường thở</vt:lpstr>
      <vt:lpstr>Kỹ thuật tiến hành</vt:lpstr>
      <vt:lpstr>PowerPoint Presentation</vt:lpstr>
      <vt:lpstr>Nghiệm pháp vỗ lưng và ép bụng</vt:lpstr>
      <vt:lpstr>Đánh giá hiệu quả</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THUYẾT TRÌNH NHÓM 10</dc:title>
  <dc:creator>DELL</dc:creator>
  <cp:lastModifiedBy>windows</cp:lastModifiedBy>
  <cp:revision>15</cp:revision>
  <dcterms:created xsi:type="dcterms:W3CDTF">2017-06-02T02:01:59Z</dcterms:created>
  <dcterms:modified xsi:type="dcterms:W3CDTF">2017-06-05T07:56:58Z</dcterms:modified>
</cp:coreProperties>
</file>