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8"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40097-7EDE-4A38-BE08-EDE8B93B8422}" type="datetimeFigureOut">
              <a:rPr lang="en-US" smtClean="0"/>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CDA75-AC28-459E-8CB3-2C4D1D7C009D}" type="slidenum">
              <a:rPr lang="en-US" smtClean="0"/>
              <a:t>‹#›</a:t>
            </a:fld>
            <a:endParaRPr lang="en-US"/>
          </a:p>
        </p:txBody>
      </p:sp>
    </p:spTree>
    <p:extLst>
      <p:ext uri="{BB962C8B-B14F-4D97-AF65-F5344CB8AC3E}">
        <p14:creationId xmlns:p14="http://schemas.microsoft.com/office/powerpoint/2010/main" val="3549265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FCDA75-AC28-459E-8CB3-2C4D1D7C009D}" type="slidenum">
              <a:rPr lang="en-US" smtClean="0"/>
              <a:t>14</a:t>
            </a:fld>
            <a:endParaRPr lang="en-US"/>
          </a:p>
        </p:txBody>
      </p:sp>
    </p:spTree>
    <p:extLst>
      <p:ext uri="{BB962C8B-B14F-4D97-AF65-F5344CB8AC3E}">
        <p14:creationId xmlns:p14="http://schemas.microsoft.com/office/powerpoint/2010/main" val="1866123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12120E-3923-4DE1-9B9C-3F66E3F149DD}"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31912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2120E-3923-4DE1-9B9C-3F66E3F149DD}"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143417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2120E-3923-4DE1-9B9C-3F66E3F149DD}"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337482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2120E-3923-4DE1-9B9C-3F66E3F149DD}"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217418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12120E-3923-4DE1-9B9C-3F66E3F149DD}"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402579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12120E-3923-4DE1-9B9C-3F66E3F149DD}"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78585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12120E-3923-4DE1-9B9C-3F66E3F149DD}" type="datetimeFigureOut">
              <a:rPr lang="en-US" smtClean="0"/>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249655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12120E-3923-4DE1-9B9C-3F66E3F149DD}" type="datetimeFigureOut">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79503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2120E-3923-4DE1-9B9C-3F66E3F149DD}" type="datetimeFigureOut">
              <a:rPr lang="en-US" smtClean="0"/>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26307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2120E-3923-4DE1-9B9C-3F66E3F149DD}"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350631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2120E-3923-4DE1-9B9C-3F66E3F149DD}"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6D39E-2EBD-4121-BAD8-F27783ADC4F5}" type="slidenum">
              <a:rPr lang="en-US" smtClean="0"/>
              <a:t>‹#›</a:t>
            </a:fld>
            <a:endParaRPr lang="en-US"/>
          </a:p>
        </p:txBody>
      </p:sp>
    </p:spTree>
    <p:extLst>
      <p:ext uri="{BB962C8B-B14F-4D97-AF65-F5344CB8AC3E}">
        <p14:creationId xmlns:p14="http://schemas.microsoft.com/office/powerpoint/2010/main" val="37000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2120E-3923-4DE1-9B9C-3F66E3F149DD}" type="datetimeFigureOut">
              <a:rPr lang="en-US" smtClean="0"/>
              <a:t>6/8/2017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6D39E-2EBD-4121-BAD8-F27783ADC4F5}" type="slidenum">
              <a:rPr lang="en-US" smtClean="0"/>
              <a:t>‹#›</a:t>
            </a:fld>
            <a:endParaRPr lang="en-US"/>
          </a:p>
        </p:txBody>
      </p:sp>
    </p:spTree>
    <p:extLst>
      <p:ext uri="{BB962C8B-B14F-4D97-AF65-F5344CB8AC3E}">
        <p14:creationId xmlns:p14="http://schemas.microsoft.com/office/powerpoint/2010/main" val="415902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52400"/>
            <a:ext cx="7772400" cy="1470025"/>
          </a:xfrm>
        </p:spPr>
        <p:txBody>
          <a:bodyPr>
            <a:noAutofit/>
          </a:bodyPr>
          <a:lstStyle/>
          <a:p>
            <a:r>
              <a:rPr lang="en-US" sz="3200" dirty="0" smtClean="0">
                <a:latin typeface="Times New Roman" panose="02020603050405020304" pitchFamily="18" charset="0"/>
                <a:cs typeface="Times New Roman" panose="02020603050405020304" pitchFamily="18" charset="0"/>
              </a:rPr>
              <a:t>TRƯỜNG ĐH DUY TÂN</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KHOA ĐIỀU DƯỠNG</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ĐIỀU DƯỠNG HỒI SỨC CẤP CỨU</a:t>
            </a:r>
            <a:endParaRPr lang="en-US" sz="3200" dirty="0">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685800" y="2057400"/>
            <a:ext cx="7696200" cy="4572000"/>
          </a:xfrm>
        </p:spPr>
        <p:txBody>
          <a:bodyPr>
            <a:normAutofit/>
          </a:bodyPr>
          <a:lstStyle/>
          <a:p>
            <a:r>
              <a:rPr lang="en-US" sz="3600" b="1" dirty="0" smtClean="0">
                <a:solidFill>
                  <a:schemeClr val="tx1"/>
                </a:solidFill>
                <a:latin typeface="Times New Roman" panose="02020603050405020304" pitchFamily="18" charset="0"/>
                <a:cs typeface="Times New Roman" panose="02020603050405020304" pitchFamily="18" charset="0"/>
              </a:rPr>
              <a:t>QUY TRÌNH KỸ THUẬT KHAI THÔNG ĐƯỜNG THỞ.</a:t>
            </a:r>
          </a:p>
          <a:p>
            <a:pPr algn="l"/>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GVHD: </a:t>
            </a:r>
            <a:r>
              <a:rPr lang="en-US" sz="2400" dirty="0" err="1" smtClean="0">
                <a:solidFill>
                  <a:schemeClr val="tx1"/>
                </a:solidFill>
                <a:latin typeface="Times New Roman" panose="02020603050405020304" pitchFamily="18" charset="0"/>
                <a:cs typeface="Times New Roman" panose="02020603050405020304" pitchFamily="18" charset="0"/>
              </a:rPr>
              <a:t>Nguyễn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Phúc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Học</a:t>
            </a:r>
            <a:endParaRPr lang="en-US" sz="2400" dirty="0" smtClean="0">
              <a:solidFill>
                <a:schemeClr val="tx1"/>
              </a:solidFill>
              <a:latin typeface="Times New Roman" panose="02020603050405020304" pitchFamily="18" charset="0"/>
              <a:cs typeface="Times New Roman" panose="02020603050405020304" pitchFamily="18" charset="0"/>
            </a:endParaRPr>
          </a:p>
          <a:p>
            <a:pPr algn="l"/>
            <a:r>
              <a:rPr lang="en-US" sz="2400" dirty="0" smtClean="0">
                <a:solidFill>
                  <a:schemeClr val="tx1"/>
                </a:solidFill>
                <a:latin typeface="Times New Roman" panose="02020603050405020304" pitchFamily="18" charset="0"/>
                <a:cs typeface="Times New Roman" panose="02020603050405020304" pitchFamily="18" charset="0"/>
              </a:rPr>
              <a:t>                                              SVTH : </a:t>
            </a:r>
            <a:r>
              <a:rPr lang="en-US" sz="2400" dirty="0" err="1" smtClean="0">
                <a:solidFill>
                  <a:schemeClr val="tx1"/>
                </a:solidFill>
                <a:latin typeface="Times New Roman" panose="02020603050405020304" pitchFamily="18" charset="0"/>
                <a:cs typeface="Times New Roman" panose="02020603050405020304" pitchFamily="18" charset="0"/>
              </a:rPr>
              <a:t>Trần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Thị</a:t>
            </a:r>
            <a:r>
              <a:rPr lang="en-US" sz="2400" dirty="0" smtClean="0">
                <a:solidFill>
                  <a:schemeClr val="tx1"/>
                </a:solidFill>
                <a:latin typeface="Times New Roman" panose="02020603050405020304" pitchFamily="18" charset="0"/>
                <a:cs typeface="Times New Roman" panose="02020603050405020304" pitchFamily="18" charset="0"/>
              </a:rPr>
              <a:t> Thanh </a:t>
            </a:r>
            <a:r>
              <a:rPr lang="en-US" sz="2400" dirty="0" err="1" smtClean="0">
                <a:solidFill>
                  <a:schemeClr val="tx1"/>
                </a:solidFill>
                <a:latin typeface="Times New Roman" panose="02020603050405020304" pitchFamily="18" charset="0"/>
                <a:cs typeface="Times New Roman" panose="02020603050405020304" pitchFamily="18" charset="0"/>
              </a:rPr>
              <a:t>Bảo</a:t>
            </a:r>
            <a:endParaRPr lang="en-US" sz="2400" dirty="0" smtClean="0">
              <a:solidFill>
                <a:schemeClr val="tx1"/>
              </a:solidFill>
              <a:latin typeface="Times New Roman" panose="02020603050405020304" pitchFamily="18" charset="0"/>
              <a:cs typeface="Times New Roman" panose="02020603050405020304" pitchFamily="18" charset="0"/>
            </a:endParaRPr>
          </a:p>
          <a:p>
            <a:pPr algn="l"/>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Nguyễn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Thị</a:t>
            </a:r>
            <a:r>
              <a:rPr lang="en-US" sz="2400" dirty="0" smtClean="0">
                <a:solidFill>
                  <a:schemeClr val="tx1"/>
                </a:solidFill>
                <a:latin typeface="Times New Roman" panose="02020603050405020304" pitchFamily="18" charset="0"/>
                <a:cs typeface="Times New Roman" panose="02020603050405020304" pitchFamily="18" charset="0"/>
              </a:rPr>
              <a:t> Thanh </a:t>
            </a:r>
            <a:r>
              <a:rPr lang="en-US" sz="2400" dirty="0" err="1" smtClean="0">
                <a:solidFill>
                  <a:schemeClr val="tx1"/>
                </a:solidFill>
                <a:latin typeface="Times New Roman" panose="02020603050405020304" pitchFamily="18" charset="0"/>
                <a:cs typeface="Times New Roman" panose="02020603050405020304" pitchFamily="18" charset="0"/>
              </a:rPr>
              <a:t>Thảo</a:t>
            </a:r>
            <a:endParaRPr lang="en-US" sz="2400" dirty="0" smtClean="0">
              <a:solidFill>
                <a:schemeClr val="tx1"/>
              </a:solidFill>
              <a:latin typeface="Times New Roman" panose="02020603050405020304" pitchFamily="18" charset="0"/>
              <a:cs typeface="Times New Roman" panose="02020603050405020304" pitchFamily="18" charset="0"/>
            </a:endParaRPr>
          </a:p>
          <a:p>
            <a:pPr algn="l"/>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Quách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Hoàng</a:t>
            </a:r>
            <a:r>
              <a:rPr lang="en-US" sz="2400" dirty="0" smtClean="0">
                <a:solidFill>
                  <a:schemeClr val="tx1"/>
                </a:solidFill>
                <a:latin typeface="Times New Roman" panose="02020603050405020304" pitchFamily="18" charset="0"/>
                <a:cs typeface="Times New Roman" panose="02020603050405020304" pitchFamily="18" charset="0"/>
              </a:rPr>
              <a:t> Dung</a:t>
            </a:r>
          </a:p>
          <a:p>
            <a:pPr algn="l"/>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Trần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Thị</a:t>
            </a:r>
            <a:r>
              <a:rPr lang="en-US" sz="2400" dirty="0" smtClean="0">
                <a:solidFill>
                  <a:schemeClr val="tx1"/>
                </a:solidFill>
                <a:latin typeface="Times New Roman" panose="02020603050405020304" pitchFamily="18" charset="0"/>
                <a:cs typeface="Times New Roman" panose="02020603050405020304" pitchFamily="18" charset="0"/>
              </a:rPr>
              <a:t> Thu </a:t>
            </a:r>
            <a:r>
              <a:rPr lang="en-US" sz="2400" dirty="0" err="1" smtClean="0">
                <a:solidFill>
                  <a:schemeClr val="tx1"/>
                </a:solidFill>
                <a:latin typeface="Times New Roman" panose="02020603050405020304" pitchFamily="18" charset="0"/>
                <a:cs typeface="Times New Roman" panose="02020603050405020304" pitchFamily="18" charset="0"/>
              </a:rPr>
              <a:t>Lê</a:t>
            </a:r>
            <a:endParaRPr lang="en-US" sz="2400" dirty="0" smtClean="0">
              <a:solidFill>
                <a:schemeClr val="tx1"/>
              </a:solidFill>
              <a:latin typeface="Times New Roman" panose="02020603050405020304" pitchFamily="18" charset="0"/>
              <a:cs typeface="Times New Roman" panose="02020603050405020304" pitchFamily="18" charset="0"/>
            </a:endParaRPr>
          </a:p>
          <a:p>
            <a:pPr algn="l"/>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Lớp</a:t>
            </a:r>
            <a:r>
              <a:rPr lang="en-US" sz="2400" dirty="0" smtClean="0">
                <a:solidFill>
                  <a:schemeClr val="tx1"/>
                </a:solidFill>
                <a:latin typeface="Times New Roman" panose="02020603050405020304" pitchFamily="18" charset="0"/>
                <a:cs typeface="Times New Roman" panose="02020603050405020304" pitchFamily="18" charset="0"/>
              </a:rPr>
              <a:t>    : K20YDD3</a:t>
            </a: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975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sz="2000" b="1" i="1" dirty="0" smtClean="0">
                <a:solidFill>
                  <a:schemeClr val="tx1"/>
                </a:solidFill>
                <a:latin typeface="Times New Roman" panose="02020603050405020304" pitchFamily="18" charset="0"/>
                <a:cs typeface="Times New Roman" panose="02020603050405020304" pitchFamily="18" charset="0"/>
              </a:rPr>
              <a:t>a.</a:t>
            </a:r>
            <a:r>
              <a:rPr lang="vi-VN" sz="2000" b="1" i="1" dirty="0" smtClean="0">
                <a:solidFill>
                  <a:schemeClr val="tx1"/>
                </a:solidFill>
                <a:latin typeface="Times New Roman" panose="02020603050405020304" pitchFamily="18" charset="0"/>
                <a:cs typeface="Times New Roman" panose="02020603050405020304" pitchFamily="18" charset="0"/>
              </a:rPr>
              <a:t>Canuyn</a:t>
            </a:r>
            <a:r>
              <a:rPr lang="vi-VN" sz="2000" dirty="0" smtClean="0">
                <a:solidFill>
                  <a:schemeClr val="tx1"/>
                </a:solidFill>
                <a:latin typeface="Times New Roman" panose="02020603050405020304" pitchFamily="18" charset="0"/>
                <a:cs typeface="Times New Roman" panose="02020603050405020304" pitchFamily="18" charset="0"/>
              </a:rPr>
              <a:t> </a:t>
            </a:r>
            <a:r>
              <a:rPr lang="vi-VN" sz="2000" b="1" i="1" dirty="0" smtClean="0">
                <a:solidFill>
                  <a:schemeClr val="tx1"/>
                </a:solidFill>
                <a:latin typeface="Times New Roman" panose="02020603050405020304" pitchFamily="18" charset="0"/>
                <a:cs typeface="Times New Roman" panose="02020603050405020304" pitchFamily="18" charset="0"/>
              </a:rPr>
              <a:t>miệng hầu</a:t>
            </a:r>
            <a:r>
              <a:rPr lang="vi-VN" sz="2000" dirty="0" smtClean="0">
                <a:solidFill>
                  <a:schemeClr val="tx1"/>
                </a:solidFill>
                <a:latin typeface="Times New Roman" panose="02020603050405020304" pitchFamily="18" charset="0"/>
                <a:cs typeface="Times New Roman" panose="02020603050405020304" pitchFamily="18" charset="0"/>
              </a:rPr>
              <a:t>: có loại Guedel và Berman với các cỡ khác</a:t>
            </a:r>
          </a:p>
          <a:p>
            <a:r>
              <a:rPr lang="vi-VN" sz="2000" dirty="0" smtClean="0">
                <a:solidFill>
                  <a:schemeClr val="tx1"/>
                </a:solidFill>
                <a:latin typeface="Times New Roman" panose="02020603050405020304" pitchFamily="18" charset="0"/>
                <a:cs typeface="Times New Roman" panose="02020603050405020304" pitchFamily="18" charset="0"/>
              </a:rPr>
              <a:t>Chọn cỡ thích hợp bằng cách đặt đầu ngoài của canuyn ở ngang góc miệng bệnh nhân, nếu đầu trong canuyn tới góc hàm là phù hợp.</a:t>
            </a:r>
          </a:p>
          <a:p>
            <a:r>
              <a:rPr lang="vi-VN" sz="2000" dirty="0" smtClean="0">
                <a:solidFill>
                  <a:schemeClr val="tx1"/>
                </a:solidFill>
                <a:latin typeface="Times New Roman" panose="02020603050405020304" pitchFamily="18" charset="0"/>
                <a:cs typeface="Times New Roman" panose="02020603050405020304" pitchFamily="18" charset="0"/>
              </a:rPr>
              <a:t>Canuyn đặt đúng khi: Đầu trong nằm ở góc lưỡi và trên nắp thanh môn, mép ở đầu ngoài của canun ở bên ngoài cung răng. Có 2 kỹ thuật đặt:</a:t>
            </a:r>
          </a:p>
          <a:p>
            <a:r>
              <a:rPr lang="vi-VN" sz="2000" dirty="0" smtClean="0">
                <a:solidFill>
                  <a:schemeClr val="tx1"/>
                </a:solidFill>
                <a:latin typeface="Times New Roman" panose="02020603050405020304" pitchFamily="18" charset="0"/>
                <a:cs typeface="Times New Roman" panose="02020603050405020304" pitchFamily="18" charset="0"/>
              </a:rPr>
              <a:t>+ Nhấc hàm để làm tách lưỡi ra khỏi thành sau họng, xoay canuyn 1800 trước khi đặt, khi đầu canuyn chạm hàm ếch cứng thì xoay trở lại 1800  làm cho bề cong của canun xếp theo khoang miệng.</a:t>
            </a:r>
          </a:p>
          <a:p>
            <a:r>
              <a:rPr lang="vi-VN" sz="2000" dirty="0" smtClean="0">
                <a:solidFill>
                  <a:schemeClr val="tx1"/>
                </a:solidFill>
                <a:latin typeface="Times New Roman" panose="02020603050405020304" pitchFamily="18" charset="0"/>
                <a:cs typeface="Times New Roman" panose="02020603050405020304" pitchFamily="18" charset="0"/>
              </a:rPr>
              <a:t>+ Dùng đè lưỡi để ấn lưỡi, canuyn được trượt trên lưỡi theo độ cong của vòm miệng.</a:t>
            </a:r>
          </a:p>
          <a:p>
            <a:r>
              <a:rPr lang="vi-VN" sz="2000" dirty="0" smtClean="0">
                <a:solidFill>
                  <a:schemeClr val="tx1"/>
                </a:solidFill>
                <a:latin typeface="Times New Roman" panose="02020603050405020304" pitchFamily="18" charset="0"/>
                <a:cs typeface="Times New Roman" panose="02020603050405020304" pitchFamily="18" charset="0"/>
              </a:rPr>
              <a:t>Nếu đặt canuyn sai vị trí làm đẩy lưỡi ra sau gây tắc nghẽn thêm do đó người đặt cần được huấn luyện trước</a:t>
            </a:r>
          </a:p>
          <a:p>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350327"/>
            <a:ext cx="5638800" cy="2507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782" y="4336471"/>
            <a:ext cx="3429000" cy="2031325"/>
          </a:xfrm>
          <a:prstGeom prst="rect">
            <a:avLst/>
          </a:prstGeom>
          <a:noFill/>
        </p:spPr>
        <p:txBody>
          <a:bodyPr wrap="square" rtlCol="0">
            <a:spAutoFit/>
          </a:bodyPr>
          <a:lstStyle/>
          <a:p>
            <a:r>
              <a:rPr lang="vi-VN" b="1" u="sng" dirty="0" smtClean="0">
                <a:solidFill>
                  <a:schemeClr val="tx1"/>
                </a:solidFill>
                <a:latin typeface="Times New Roman" panose="02020603050405020304" pitchFamily="18" charset="0"/>
                <a:cs typeface="Times New Roman" panose="02020603050405020304" pitchFamily="18" charset="0"/>
              </a:rPr>
              <a:t>Chống chỉ định </a:t>
            </a:r>
            <a:r>
              <a:rPr lang="vi-VN" b="1" dirty="0" smtClean="0">
                <a:solidFill>
                  <a:schemeClr val="tx1"/>
                </a:solidFill>
                <a:latin typeface="Times New Roman" panose="02020603050405020304" pitchFamily="18" charset="0"/>
                <a:cs typeface="Times New Roman" panose="02020603050405020304" pitchFamily="18" charset="0"/>
              </a:rPr>
              <a:t>: </a:t>
            </a:r>
            <a:r>
              <a:rPr lang="vi-VN" dirty="0" smtClean="0">
                <a:solidFill>
                  <a:schemeClr val="tx1"/>
                </a:solidFill>
                <a:latin typeface="Times New Roman" panose="02020603050405020304" pitchFamily="18" charset="0"/>
                <a:cs typeface="Times New Roman" panose="02020603050405020304" pitchFamily="18" charset="0"/>
              </a:rPr>
              <a:t>Bệnh nhân tỉnh hoặc bán mê (có thể gây khạc, nôn, co thắt thanh quản), chấn thương khoang miệng, chấn thương xương hàm dưới hoặc phần hộp sọ thuộc xương hàm trên, tổn thương choán chỗ hoặc dị vật ở miệng họng</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59627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000" b="1" dirty="0" smtClean="0">
                <a:solidFill>
                  <a:schemeClr val="tx1"/>
                </a:solidFill>
                <a:latin typeface="Times New Roman" panose="02020603050405020304" pitchFamily="18" charset="0"/>
                <a:cs typeface="Times New Roman" panose="02020603050405020304" pitchFamily="18" charset="0"/>
              </a:rPr>
              <a:t>b. </a:t>
            </a:r>
            <a:r>
              <a:rPr lang="en-US" sz="2000" b="1" dirty="0" err="1" smtClean="0">
                <a:solidFill>
                  <a:schemeClr val="tx1"/>
                </a:solidFill>
                <a:latin typeface="Times New Roman" panose="02020603050405020304" pitchFamily="18" charset="0"/>
                <a:cs typeface="Times New Roman" panose="02020603050405020304" pitchFamily="18" charset="0"/>
              </a:rPr>
              <a:t>Canun</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mũi</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hầu</a:t>
            </a:r>
            <a:r>
              <a:rPr lang="en-US" sz="2000" b="1"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Giống Canuyn miệng họng ở chỗ tách lưỡi ra khỏi thành sau họng nhưng khác là canuyn này được đặt qua mũi tạo một con đường từ lỗ mũi ngoài đến gốc lưỡi</a:t>
            </a:r>
            <a:r>
              <a:rPr lang="en-US" sz="20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Chỉ định khi không đặt được canuyn miệng hầu, chống chỉ định khi có chấn thương hoặc tổn thương choán chỗ, dị vật ở vùng mũi, trẻ nhỏ (do lỗ mũi nhỏ).</a:t>
            </a:r>
            <a:endParaRPr lang="en-US" sz="20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Có nhiều cỡ khác nhau nhưng quan trọng là chiều dài của canuyn</a:t>
            </a:r>
            <a:endParaRPr lang="en-US" sz="20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Chiều dài thích hợp tương xứng với khoảng cách từ dái tai tới chân cánh mũi.</a:t>
            </a:r>
            <a:endParaRPr lang="en-US" sz="20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Cách đặt: Ngửa nhẹ đầu về phía sau, bôi trơn canuyn, đưa canuyn thẳng góc với bình diện của mặt bệnh nhân, từ từ tiến canuyn qua cửa mũi, đảm bảo mặt vát của canuyn hướng về phía vách mũi, nếu thấy đưa vào khó có thể xoay nhẹ, nếu vẫn khó rất có thể do vẹo vách mũi thì đặt lỗ mũi bên kia hoặc dùng canun cỡ nhỏ hơn. Đặt xong có thể kiểm tra vị trí bằng cách dùng đè lưỡi để nhìn. không cần cố định canuyn thêm.</a:t>
            </a:r>
          </a:p>
          <a:p>
            <a:endParaRPr lang="en-US" sz="2000" dirty="0" smtClean="0">
              <a:solidFill>
                <a:schemeClr val="tx1"/>
              </a:solidFill>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4129091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853"/>
            <a:ext cx="8229600" cy="5897563"/>
          </a:xfrm>
        </p:spPr>
        <p:txBody>
          <a:bodyPr>
            <a:normAutofit/>
          </a:bodyPr>
          <a:lstStyle/>
          <a:p>
            <a:r>
              <a:rPr lang="en-US" sz="2000" b="1" dirty="0" smtClean="0">
                <a:solidFill>
                  <a:schemeClr val="tx1"/>
                </a:solidFill>
                <a:latin typeface="Times New Roman" panose="02020603050405020304" pitchFamily="18" charset="0"/>
                <a:cs typeface="Times New Roman" panose="02020603050405020304" pitchFamily="18" charset="0"/>
              </a:rPr>
              <a:t>2. MẶT NẠ THANH QUẢN :</a:t>
            </a: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Mặt nạ thanh quản là một loại đường thở cố định vừng chắc hơn so với mặt nạ mũi miệng nhưng kém hơn so với nội khí quản</a:t>
            </a:r>
            <a:r>
              <a:rPr lang="en-US" sz="20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Mặt nạ thanh quản thường được sản xuất dưới dạng ống silicon (hoặc nhựa). Phần cuff (mặt nạ thanh quản) được nối với bóng Nếu đặt đúng vị trí thì 3 lỗ mở sẽ hướng thẳng vào thanh quản. Đối với người lớn thường dùng cỡ số 4, số 1 cho trẻ sơ sinh hoặc trẻ &lt; 6,5 kg; số 2 cho trẻ từ 6,5-20 kg; số 3 cho trẻ &gt; 30 kg.</a:t>
            </a:r>
            <a:endParaRPr lang="en-US" sz="20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vi-VN" sz="2000" dirty="0" smtClean="0">
                <a:solidFill>
                  <a:schemeClr val="tx1"/>
                </a:solidFill>
                <a:latin typeface="Times New Roman" panose="02020603050405020304" pitchFamily="18" charset="0"/>
                <a:cs typeface="Times New Roman" panose="02020603050405020304" pitchFamily="18" charset="0"/>
              </a:rPr>
              <a:t>Nên dùng mặt nạ thanh quản cho các bệnh nhân hôn mê. Tư thế đầu ngửa. Cho bệnh nhân há miệng và đầu của cuff ép sát vào vòm họng. Đẩy mặt nạ vào sâu cho đến khi thấy cảm giác vướng. Mặt nạ được đặt đúng khi sau khi bơm cuff thấy luồng hơi thở của bệnh nhân phụt lên.</a:t>
            </a:r>
            <a:br>
              <a:rPr lang="vi-VN" sz="2000" dirty="0" smtClean="0">
                <a:solidFill>
                  <a:schemeClr val="tx1"/>
                </a:solidFill>
                <a:latin typeface="Times New Roman" panose="02020603050405020304" pitchFamily="18" charset="0"/>
                <a:cs typeface="Times New Roman" panose="02020603050405020304" pitchFamily="18" charset="0"/>
              </a:rPr>
            </a:br>
            <a:r>
              <a:rPr lang="vi-VN" sz="2000" b="1" dirty="0" smtClean="0">
                <a:solidFill>
                  <a:schemeClr val="tx1"/>
                </a:solidFill>
                <a:latin typeface="Times New Roman" panose="02020603050405020304" pitchFamily="18" charset="0"/>
                <a:cs typeface="Times New Roman" panose="02020603050405020304" pitchFamily="18" charset="0"/>
              </a:rPr>
              <a:t>Chống chỉ định</a:t>
            </a:r>
            <a:r>
              <a:rPr lang="vi-VN" sz="2000" dirty="0" smtClean="0">
                <a:solidFill>
                  <a:schemeClr val="tx1"/>
                </a:solidFill>
                <a:latin typeface="Times New Roman" panose="02020603050405020304" pitchFamily="18" charset="0"/>
                <a:cs typeface="Times New Roman" panose="02020603050405020304" pitchFamily="18" charset="0"/>
              </a:rPr>
              <a:t>: chấn thương cột sống cổ nên bệnh nhân không ưỡn được cổ, bệnh nhân không há được miệng, chấn thương hầu họng, những bệnh nhân có nguy cơ sặc cao, và khi cần phải duy trì đường thở kéo dài.</a:t>
            </a:r>
            <a:br>
              <a:rPr lang="vi-VN" sz="2000" dirty="0" smtClean="0">
                <a:solidFill>
                  <a:schemeClr val="tx1"/>
                </a:solidFill>
                <a:latin typeface="Times New Roman" panose="02020603050405020304" pitchFamily="18" charset="0"/>
                <a:cs typeface="Times New Roman" panose="02020603050405020304" pitchFamily="18" charset="0"/>
              </a:rPr>
            </a:br>
            <a:endParaRPr lang="en-US" sz="2000" dirty="0" smtClean="0">
              <a:solidFill>
                <a:schemeClr val="tx1"/>
              </a:solidFill>
              <a:latin typeface="Times New Roman" panose="02020603050405020304" pitchFamily="18" charset="0"/>
              <a:cs typeface="Times New Roman" panose="02020603050405020304" pitchFamily="18" charset="0"/>
            </a:endParaRP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7891" y="4881128"/>
            <a:ext cx="3657600" cy="187555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50361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đứa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bé</a:t>
            </a:r>
            <a:r>
              <a:rPr lang="en-US" sz="2400" dirty="0" smtClean="0">
                <a:latin typeface="Times New Roman" pitchFamily="18" charset="0"/>
                <a:cs typeface="Times New Roman" pitchFamily="18" charset="0"/>
              </a:rPr>
              <a:t> 6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sữa</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Title 3"/>
          <p:cNvSpPr>
            <a:spLocks noGrp="1"/>
          </p:cNvSpPr>
          <p:nvPr>
            <p:ph type="title"/>
          </p:nvPr>
        </p:nvSpPr>
        <p:spPr>
          <a:prstGeom prst="horizontalScroll">
            <a:avLst/>
          </a:prstGeom>
        </p:spPr>
        <p:style>
          <a:lnRef idx="2">
            <a:schemeClr val="dk1"/>
          </a:lnRef>
          <a:fillRef idx="1">
            <a:schemeClr val="lt1"/>
          </a:fillRef>
          <a:effectRef idx="0">
            <a:schemeClr val="dk1"/>
          </a:effectRef>
          <a:fontRef idx="minor">
            <a:schemeClr val="dk1"/>
          </a:fontRef>
        </p:style>
        <p:txBody>
          <a:bodyPr rtlCol="0" anchor="ctr">
            <a:normAutofit/>
          </a:bodyPr>
          <a:lstStyle/>
          <a:p>
            <a:pPr algn="ctr"/>
            <a:r>
              <a:rPr lang="en-US" sz="2400" b="1" dirty="0">
                <a:latin typeface="Times New Roman" panose="02020603050405020304" pitchFamily="18" charset="0"/>
                <a:cs typeface="Times New Roman" panose="02020603050405020304" pitchFamily="18" charset="0"/>
              </a:rPr>
              <a:t>V</a:t>
            </a:r>
            <a:r>
              <a:rPr lang="en-US" sz="2400" b="1" dirty="0" smtClean="0">
                <a:latin typeface="Times New Roman" panose="02020603050405020304" pitchFamily="18" charset="0"/>
                <a:cs typeface="Times New Roman" panose="02020603050405020304" pitchFamily="18" charset="0"/>
              </a:rPr>
              <a:t>. QUY TRÌNH ĐIỀU DƯỠNG.</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683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57805933"/>
              </p:ext>
            </p:extLst>
          </p:nvPr>
        </p:nvGraphicFramePr>
        <p:xfrm>
          <a:off x="457200" y="304800"/>
          <a:ext cx="8229600" cy="63246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165058">
                <a:tc>
                  <a:txBody>
                    <a:bodyPr/>
                    <a:lstStyle/>
                    <a:p>
                      <a:r>
                        <a:rPr lang="en-US" dirty="0" err="1" smtClean="0"/>
                        <a:t>Nhận</a:t>
                      </a:r>
                      <a:r>
                        <a:rPr lang="en-US" dirty="0" smtClean="0"/>
                        <a:t> </a:t>
                      </a:r>
                      <a:r>
                        <a:rPr lang="en-US" dirty="0" err="1" smtClean="0"/>
                        <a:t>định</a:t>
                      </a:r>
                      <a:r>
                        <a:rPr lang="en-US" baseline="0" dirty="0" smtClean="0"/>
                        <a:t> </a:t>
                      </a:r>
                      <a:r>
                        <a:rPr lang="en-US" baseline="0" dirty="0" err="1" smtClean="0"/>
                        <a:t>Điều</a:t>
                      </a:r>
                      <a:r>
                        <a:rPr lang="en-US" baseline="0" dirty="0" smtClean="0"/>
                        <a:t> </a:t>
                      </a:r>
                      <a:r>
                        <a:rPr lang="en-US" baseline="0" dirty="0" err="1" smtClean="0"/>
                        <a:t>Dưỡng</a:t>
                      </a:r>
                      <a:endParaRPr lang="en-US" dirty="0"/>
                    </a:p>
                  </a:txBody>
                  <a:tcPr/>
                </a:tc>
                <a:tc>
                  <a:txBody>
                    <a:bodyPr/>
                    <a:lstStyle/>
                    <a:p>
                      <a:r>
                        <a:rPr lang="en-US" dirty="0" err="1" smtClean="0"/>
                        <a:t>Chuẩn</a:t>
                      </a:r>
                      <a:r>
                        <a:rPr lang="en-US" baseline="0" dirty="0" smtClean="0"/>
                        <a:t> </a:t>
                      </a:r>
                      <a:r>
                        <a:rPr lang="en-US" baseline="0" dirty="0" err="1" smtClean="0"/>
                        <a:t>đoán</a:t>
                      </a:r>
                      <a:r>
                        <a:rPr lang="en-US" baseline="0" dirty="0" smtClean="0"/>
                        <a:t> </a:t>
                      </a:r>
                      <a:r>
                        <a:rPr lang="en-US" baseline="0" dirty="0" err="1" smtClean="0"/>
                        <a:t>Điều</a:t>
                      </a:r>
                      <a:r>
                        <a:rPr lang="en-US" baseline="0" dirty="0" smtClean="0"/>
                        <a:t> </a:t>
                      </a:r>
                      <a:r>
                        <a:rPr lang="en-US" baseline="0" dirty="0" err="1" smtClean="0"/>
                        <a:t>Dưỡng</a:t>
                      </a:r>
                      <a:endParaRPr lang="en-US" dirty="0"/>
                    </a:p>
                  </a:txBody>
                  <a:tcPr/>
                </a:tc>
                <a:tc>
                  <a:txBody>
                    <a:bodyPr/>
                    <a:lstStyle/>
                    <a:p>
                      <a:r>
                        <a:rPr lang="en-US" dirty="0" err="1" smtClean="0"/>
                        <a:t>Lập</a:t>
                      </a:r>
                      <a:r>
                        <a:rPr lang="en-US" baseline="0" dirty="0" smtClean="0"/>
                        <a:t> </a:t>
                      </a:r>
                      <a:r>
                        <a:rPr lang="en-US" baseline="0" dirty="0" err="1" smtClean="0"/>
                        <a:t>kế</a:t>
                      </a:r>
                      <a:r>
                        <a:rPr lang="en-US" baseline="0" dirty="0" smtClean="0"/>
                        <a:t> </a:t>
                      </a:r>
                      <a:r>
                        <a:rPr lang="en-US" baseline="0" dirty="0" err="1" smtClean="0"/>
                        <a:t>hoạch</a:t>
                      </a:r>
                      <a:r>
                        <a:rPr lang="en-US" baseline="0" dirty="0" smtClean="0"/>
                        <a:t> </a:t>
                      </a:r>
                      <a:r>
                        <a:rPr lang="en-US" baseline="0" dirty="0" err="1" smtClean="0"/>
                        <a:t>chăm</a:t>
                      </a:r>
                      <a:r>
                        <a:rPr lang="en-US" baseline="0" dirty="0" smtClean="0"/>
                        <a:t> </a:t>
                      </a:r>
                      <a:r>
                        <a:rPr lang="en-US" baseline="0" dirty="0" err="1" smtClean="0"/>
                        <a:t>sóc</a:t>
                      </a:r>
                      <a:r>
                        <a:rPr lang="en-US" baseline="0" dirty="0" smtClean="0"/>
                        <a:t> </a:t>
                      </a:r>
                      <a:endParaRPr lang="en-US" dirty="0"/>
                    </a:p>
                  </a:txBody>
                  <a:tcPr/>
                </a:tc>
                <a:tc>
                  <a:txBody>
                    <a:bodyPr/>
                    <a:lstStyle/>
                    <a:p>
                      <a:r>
                        <a:rPr lang="en-US" dirty="0" err="1" smtClean="0"/>
                        <a:t>Thực</a:t>
                      </a:r>
                      <a:r>
                        <a:rPr lang="en-US" baseline="0" dirty="0" smtClean="0"/>
                        <a:t> </a:t>
                      </a:r>
                      <a:r>
                        <a:rPr lang="en-US" baseline="0" dirty="0" err="1" smtClean="0"/>
                        <a:t>hiện</a:t>
                      </a:r>
                      <a:r>
                        <a:rPr lang="en-US" baseline="0" dirty="0" smtClean="0"/>
                        <a:t> </a:t>
                      </a:r>
                      <a:r>
                        <a:rPr lang="en-US" baseline="0" dirty="0" err="1" smtClean="0"/>
                        <a:t>kế</a:t>
                      </a:r>
                      <a:r>
                        <a:rPr lang="en-US" baseline="0" dirty="0" smtClean="0"/>
                        <a:t> </a:t>
                      </a:r>
                      <a:r>
                        <a:rPr lang="en-US" baseline="0" dirty="0" err="1" smtClean="0"/>
                        <a:t>hoạch</a:t>
                      </a:r>
                      <a:r>
                        <a:rPr lang="en-US" baseline="0" dirty="0" smtClean="0"/>
                        <a:t> </a:t>
                      </a:r>
                      <a:r>
                        <a:rPr lang="en-US" baseline="0" dirty="0" err="1" smtClean="0"/>
                        <a:t>chăm</a:t>
                      </a:r>
                      <a:r>
                        <a:rPr lang="en-US" baseline="0" dirty="0" smtClean="0"/>
                        <a:t> </a:t>
                      </a:r>
                      <a:r>
                        <a:rPr lang="en-US" baseline="0" dirty="0" err="1" smtClean="0"/>
                        <a:t>sóc</a:t>
                      </a:r>
                      <a:endParaRPr lang="en-US" dirty="0"/>
                    </a:p>
                  </a:txBody>
                  <a:tcPr/>
                </a:tc>
                <a:tc>
                  <a:txBody>
                    <a:bodyPr/>
                    <a:lstStyle/>
                    <a:p>
                      <a:r>
                        <a:rPr lang="en-US" dirty="0" err="1" smtClean="0"/>
                        <a:t>Lượng</a:t>
                      </a:r>
                      <a:r>
                        <a:rPr lang="en-US" baseline="0" dirty="0" smtClean="0"/>
                        <a:t> </a:t>
                      </a:r>
                      <a:r>
                        <a:rPr lang="en-US" baseline="0" dirty="0" err="1" smtClean="0"/>
                        <a:t>giá</a:t>
                      </a:r>
                      <a:endParaRPr lang="en-US" dirty="0"/>
                    </a:p>
                  </a:txBody>
                  <a:tcPr/>
                </a:tc>
              </a:tr>
              <a:tr h="5159542">
                <a:tc>
                  <a:txBody>
                    <a:bodyPr/>
                    <a:lstStyle/>
                    <a:p>
                      <a:r>
                        <a:rPr lang="en-US" dirty="0" err="1" smtClean="0"/>
                        <a:t>Trẻ</a:t>
                      </a:r>
                      <a:r>
                        <a:rPr lang="en-US" baseline="0" dirty="0" smtClean="0"/>
                        <a:t> ho </a:t>
                      </a:r>
                      <a:r>
                        <a:rPr lang="en-US" baseline="0" dirty="0" err="1" smtClean="0"/>
                        <a:t>sặc</a:t>
                      </a:r>
                      <a:r>
                        <a:rPr lang="en-US" baseline="0" dirty="0" smtClean="0"/>
                        <a:t> </a:t>
                      </a:r>
                      <a:r>
                        <a:rPr lang="en-US" baseline="0" dirty="0" err="1" smtClean="0"/>
                        <a:t>sụa</a:t>
                      </a:r>
                      <a:r>
                        <a:rPr lang="en-US" baseline="0" dirty="0" smtClean="0"/>
                        <a:t>, </a:t>
                      </a:r>
                      <a:r>
                        <a:rPr lang="en-US" baseline="0" dirty="0" err="1" smtClean="0"/>
                        <a:t>khóc</a:t>
                      </a:r>
                      <a:r>
                        <a:rPr lang="en-US" baseline="0" dirty="0" smtClean="0"/>
                        <a:t> </a:t>
                      </a:r>
                      <a:r>
                        <a:rPr lang="en-US" baseline="0" dirty="0" err="1" smtClean="0"/>
                        <a:t>ré</a:t>
                      </a:r>
                      <a:r>
                        <a:rPr lang="en-US" baseline="0" dirty="0" smtClean="0"/>
                        <a:t> </a:t>
                      </a:r>
                      <a:endParaRPr lang="en-US" dirty="0"/>
                    </a:p>
                  </a:txBody>
                  <a:tcPr/>
                </a:tc>
                <a:tc>
                  <a:txBody>
                    <a:bodyPr/>
                    <a:lstStyle/>
                    <a:p>
                      <a:r>
                        <a:rPr lang="en-US" dirty="0" err="1" smtClean="0"/>
                        <a:t>Ngạt</a:t>
                      </a:r>
                      <a:r>
                        <a:rPr lang="en-US" baseline="0" dirty="0" smtClean="0"/>
                        <a:t> </a:t>
                      </a:r>
                      <a:r>
                        <a:rPr lang="en-US" baseline="0" dirty="0" err="1" smtClean="0"/>
                        <a:t>thở</a:t>
                      </a:r>
                      <a:r>
                        <a:rPr lang="en-US" baseline="0" dirty="0" smtClean="0"/>
                        <a:t> do </a:t>
                      </a:r>
                      <a:r>
                        <a:rPr lang="en-US" baseline="0" dirty="0" err="1" smtClean="0"/>
                        <a:t>chất</a:t>
                      </a:r>
                      <a:r>
                        <a:rPr lang="en-US" baseline="0" dirty="0" smtClean="0"/>
                        <a:t> </a:t>
                      </a:r>
                      <a:r>
                        <a:rPr lang="en-US" baseline="0" dirty="0" err="1" smtClean="0"/>
                        <a:t>lỏng</a:t>
                      </a:r>
                      <a:endParaRPr lang="en-US" dirty="0"/>
                    </a:p>
                  </a:txBody>
                  <a:tcPr/>
                </a:tc>
                <a:tc>
                  <a:txBody>
                    <a:bodyPr/>
                    <a:lstStyle/>
                    <a:p>
                      <a:r>
                        <a:rPr lang="en-US" dirty="0" err="1" smtClean="0"/>
                        <a:t>Giúp</a:t>
                      </a:r>
                      <a:r>
                        <a:rPr lang="en-US" baseline="0" dirty="0" smtClean="0"/>
                        <a:t> </a:t>
                      </a:r>
                      <a:r>
                        <a:rPr lang="en-US" baseline="0" dirty="0" err="1" smtClean="0"/>
                        <a:t>trẻ</a:t>
                      </a:r>
                      <a:r>
                        <a:rPr lang="en-US" baseline="0" dirty="0" smtClean="0"/>
                        <a:t> </a:t>
                      </a:r>
                      <a:r>
                        <a:rPr lang="en-US" baseline="0" dirty="0" err="1" smtClean="0"/>
                        <a:t>khai</a:t>
                      </a:r>
                      <a:r>
                        <a:rPr lang="en-US" baseline="0" dirty="0" smtClean="0"/>
                        <a:t> </a:t>
                      </a:r>
                      <a:r>
                        <a:rPr lang="en-US" baseline="0" dirty="0" err="1" smtClean="0"/>
                        <a:t>thông</a:t>
                      </a:r>
                      <a:r>
                        <a:rPr lang="en-US" baseline="0" dirty="0" smtClean="0"/>
                        <a:t> </a:t>
                      </a:r>
                      <a:r>
                        <a:rPr lang="en-US" baseline="0" dirty="0" err="1" smtClean="0"/>
                        <a:t>đường</a:t>
                      </a:r>
                      <a:r>
                        <a:rPr lang="en-US" baseline="0" dirty="0" smtClean="0"/>
                        <a:t> </a:t>
                      </a:r>
                      <a:r>
                        <a:rPr lang="en-US" baseline="0" dirty="0" err="1" smtClean="0"/>
                        <a:t>thở</a:t>
                      </a:r>
                      <a:endParaRPr lang="en-US" dirty="0"/>
                    </a:p>
                  </a:txBody>
                  <a:tcPr/>
                </a:tc>
                <a:tc>
                  <a:txBody>
                    <a:bodyPr/>
                    <a:lstStyle/>
                    <a:p>
                      <a:r>
                        <a:rPr lang="en-US" sz="1800" b="0" i="0" kern="1200" dirty="0" smtClean="0">
                          <a:solidFill>
                            <a:schemeClr val="dk1"/>
                          </a:solidFill>
                          <a:effectLst/>
                          <a:latin typeface="+mn-lt"/>
                          <a:ea typeface="+mn-ea"/>
                          <a:cs typeface="+mn-cs"/>
                        </a:rPr>
                        <a:t>-N</a:t>
                      </a:r>
                      <a:r>
                        <a:rPr lang="vi-VN" sz="1800" b="0" i="0" kern="1200" dirty="0" smtClean="0">
                          <a:solidFill>
                            <a:schemeClr val="dk1"/>
                          </a:solidFill>
                          <a:effectLst/>
                          <a:latin typeface="+mn-lt"/>
                          <a:ea typeface="+mn-ea"/>
                          <a:cs typeface="+mn-cs"/>
                        </a:rPr>
                        <a:t>gay lập tức nắm 2 cổ chân trẻ đưa lên cao, đầu hướng xuống dưới, tay kia vỗ mạnh lưng trẻ để làm trẻ khóc mạnh lên.</a:t>
                      </a:r>
                      <a:endParaRPr lang="en-US" sz="1800" b="0" i="0" kern="1200" dirty="0" smtClean="0">
                        <a:solidFill>
                          <a:schemeClr val="dk1"/>
                        </a:solidFill>
                        <a:effectLst/>
                        <a:latin typeface="+mn-lt"/>
                        <a:ea typeface="+mn-ea"/>
                        <a:cs typeface="+mn-cs"/>
                      </a:endParaRPr>
                    </a:p>
                    <a:p>
                      <a:endParaRPr lang="en-US" dirty="0"/>
                    </a:p>
                  </a:txBody>
                  <a:tcPr/>
                </a:tc>
                <a:tc>
                  <a:txBody>
                    <a:bodyPr/>
                    <a:lstStyle/>
                    <a:p>
                      <a:r>
                        <a:rPr lang="en-US" dirty="0" err="1" smtClean="0"/>
                        <a:t>Trẻ</a:t>
                      </a:r>
                      <a:r>
                        <a:rPr lang="en-US" baseline="0" dirty="0" smtClean="0"/>
                        <a:t> </a:t>
                      </a:r>
                      <a:r>
                        <a:rPr lang="en-US" baseline="0" dirty="0" err="1" smtClean="0"/>
                        <a:t>hết</a:t>
                      </a:r>
                      <a:r>
                        <a:rPr lang="en-US" baseline="0" dirty="0" smtClean="0"/>
                        <a:t> ho, </a:t>
                      </a:r>
                      <a:r>
                        <a:rPr lang="en-US" baseline="0" dirty="0" err="1" smtClean="0"/>
                        <a:t>đường</a:t>
                      </a:r>
                      <a:r>
                        <a:rPr lang="en-US" baseline="0" dirty="0" smtClean="0"/>
                        <a:t> </a:t>
                      </a:r>
                      <a:r>
                        <a:rPr lang="en-US" baseline="0" dirty="0" err="1" smtClean="0"/>
                        <a:t>thở</a:t>
                      </a:r>
                      <a:r>
                        <a:rPr lang="en-US" baseline="0" dirty="0" smtClean="0"/>
                        <a:t> </a:t>
                      </a:r>
                      <a:r>
                        <a:rPr lang="en-US" baseline="0" dirty="0" err="1" smtClean="0"/>
                        <a:t>được</a:t>
                      </a:r>
                      <a:r>
                        <a:rPr lang="en-US" baseline="0" dirty="0" smtClean="0"/>
                        <a:t> </a:t>
                      </a:r>
                      <a:r>
                        <a:rPr lang="en-US" baseline="0" dirty="0" err="1" smtClean="0"/>
                        <a:t>thông</a:t>
                      </a:r>
                      <a:r>
                        <a:rPr lang="en-US" baseline="0" dirty="0" smtClean="0"/>
                        <a:t> </a:t>
                      </a:r>
                      <a:r>
                        <a:rPr lang="en-US" baseline="0" dirty="0" err="1" smtClean="0"/>
                        <a:t>thoáng</a:t>
                      </a:r>
                      <a:endParaRPr lang="en-US" dirty="0"/>
                    </a:p>
                  </a:txBody>
                  <a:tcPr/>
                </a:tc>
              </a:tr>
            </a:tbl>
          </a:graphicData>
        </a:graphic>
      </p:graphicFrame>
    </p:spTree>
    <p:extLst>
      <p:ext uri="{BB962C8B-B14F-4D97-AF65-F5344CB8AC3E}">
        <p14:creationId xmlns:p14="http://schemas.microsoft.com/office/powerpoint/2010/main" val="931930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838200"/>
            <a:ext cx="7772400" cy="5029200"/>
          </a:xfrm>
        </p:spPr>
      </p:pic>
    </p:spTree>
    <p:extLst>
      <p:ext uri="{BB962C8B-B14F-4D97-AF65-F5344CB8AC3E}">
        <p14:creationId xmlns:p14="http://schemas.microsoft.com/office/powerpoint/2010/main" val="2701373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Nội</a:t>
            </a:r>
            <a:r>
              <a:rPr lang="en-US" dirty="0" smtClean="0"/>
              <a:t> dung:</a:t>
            </a:r>
            <a:endParaRPr lang="en-US" dirty="0"/>
          </a:p>
        </p:txBody>
      </p:sp>
      <p:sp>
        <p:nvSpPr>
          <p:cNvPr id="3" name="Content Placeholder 2"/>
          <p:cNvSpPr>
            <a:spLocks noGrp="1"/>
          </p:cNvSpPr>
          <p:nvPr>
            <p:ph idx="1"/>
          </p:nvPr>
        </p:nvSpPr>
        <p:spPr/>
        <p:txBody>
          <a:bodyPr/>
          <a:lstStyle/>
          <a:p>
            <a:r>
              <a:rPr lang="en-US" dirty="0" err="1" smtClean="0"/>
              <a:t>I.Đại</a:t>
            </a:r>
            <a:r>
              <a:rPr lang="en-US" dirty="0" smtClean="0"/>
              <a:t> </a:t>
            </a:r>
            <a:r>
              <a:rPr lang="en-US" dirty="0" err="1" smtClean="0"/>
              <a:t>cương</a:t>
            </a:r>
            <a:endParaRPr lang="en-US" dirty="0" smtClean="0"/>
          </a:p>
          <a:p>
            <a:r>
              <a:rPr lang="en-US" dirty="0" err="1" smtClean="0"/>
              <a:t>II.Nguyên</a:t>
            </a:r>
            <a:r>
              <a:rPr lang="en-US" dirty="0" smtClean="0"/>
              <a:t> </a:t>
            </a:r>
            <a:r>
              <a:rPr lang="en-US" dirty="0" err="1" smtClean="0"/>
              <a:t>nhân</a:t>
            </a:r>
            <a:endParaRPr lang="en-US" dirty="0" smtClean="0"/>
          </a:p>
          <a:p>
            <a:r>
              <a:rPr lang="en-US" dirty="0" err="1" smtClean="0"/>
              <a:t>III.Kỹ</a:t>
            </a:r>
            <a:r>
              <a:rPr lang="en-US" dirty="0" smtClean="0"/>
              <a:t> </a:t>
            </a:r>
            <a:r>
              <a:rPr lang="en-US" dirty="0" err="1" smtClean="0"/>
              <a:t>thuật</a:t>
            </a:r>
            <a:r>
              <a:rPr lang="en-US" dirty="0" smtClean="0"/>
              <a:t> </a:t>
            </a:r>
            <a:r>
              <a:rPr lang="en-US" dirty="0" err="1" smtClean="0"/>
              <a:t>khai</a:t>
            </a:r>
            <a:r>
              <a:rPr lang="en-US" dirty="0" smtClean="0"/>
              <a:t> </a:t>
            </a:r>
            <a:r>
              <a:rPr lang="en-US" dirty="0" err="1" smtClean="0"/>
              <a:t>thông</a:t>
            </a:r>
            <a:r>
              <a:rPr lang="en-US" dirty="0" smtClean="0"/>
              <a:t> </a:t>
            </a:r>
            <a:r>
              <a:rPr lang="en-US" dirty="0" err="1" smtClean="0"/>
              <a:t>đường</a:t>
            </a:r>
            <a:r>
              <a:rPr lang="en-US" dirty="0" smtClean="0"/>
              <a:t> </a:t>
            </a:r>
            <a:r>
              <a:rPr lang="en-US" dirty="0" err="1" smtClean="0"/>
              <a:t>thở</a:t>
            </a:r>
            <a:endParaRPr lang="en-US" dirty="0" smtClean="0"/>
          </a:p>
          <a:p>
            <a:r>
              <a:rPr lang="en-US" dirty="0" err="1" smtClean="0"/>
              <a:t>IV.Kỹ</a:t>
            </a:r>
            <a:r>
              <a:rPr lang="en-US" dirty="0" smtClean="0"/>
              <a:t> </a:t>
            </a:r>
            <a:r>
              <a:rPr lang="en-US" dirty="0" err="1" smtClean="0"/>
              <a:t>thuật</a:t>
            </a:r>
            <a:r>
              <a:rPr lang="en-US" dirty="0" smtClean="0"/>
              <a:t> </a:t>
            </a:r>
            <a:r>
              <a:rPr lang="en-US" dirty="0" err="1" smtClean="0"/>
              <a:t>bảo</a:t>
            </a:r>
            <a:r>
              <a:rPr lang="en-US" dirty="0" smtClean="0"/>
              <a:t> </a:t>
            </a:r>
            <a:r>
              <a:rPr lang="en-US" dirty="0" err="1" smtClean="0"/>
              <a:t>vệ</a:t>
            </a:r>
            <a:r>
              <a:rPr lang="en-US" dirty="0" smtClean="0"/>
              <a:t> </a:t>
            </a:r>
            <a:r>
              <a:rPr lang="en-US" dirty="0" err="1" smtClean="0"/>
              <a:t>đường</a:t>
            </a:r>
            <a:r>
              <a:rPr lang="en-US" dirty="0" smtClean="0"/>
              <a:t> </a:t>
            </a:r>
            <a:r>
              <a:rPr lang="en-US" dirty="0" err="1" smtClean="0"/>
              <a:t>thở</a:t>
            </a:r>
            <a:endParaRPr lang="en-US" dirty="0" smtClean="0"/>
          </a:p>
          <a:p>
            <a:r>
              <a:rPr lang="en-US" dirty="0" err="1" smtClean="0"/>
              <a:t>V.Quy</a:t>
            </a:r>
            <a:r>
              <a:rPr lang="en-US" dirty="0" smtClean="0"/>
              <a:t> </a:t>
            </a:r>
            <a:r>
              <a:rPr lang="en-US" dirty="0" err="1" smtClean="0"/>
              <a:t>trình</a:t>
            </a:r>
            <a:r>
              <a:rPr lang="en-US" dirty="0" smtClean="0"/>
              <a:t> </a:t>
            </a:r>
            <a:r>
              <a:rPr lang="en-US" dirty="0" err="1" smtClean="0"/>
              <a:t>điều</a:t>
            </a:r>
            <a:r>
              <a:rPr lang="en-US" dirty="0" smtClean="0"/>
              <a:t> </a:t>
            </a:r>
            <a:r>
              <a:rPr lang="en-US" dirty="0" err="1" smtClean="0"/>
              <a:t>dưỡng</a:t>
            </a:r>
            <a:endParaRPr lang="en-US" dirty="0"/>
          </a:p>
        </p:txBody>
      </p:sp>
    </p:spTree>
    <p:extLst>
      <p:ext uri="{BB962C8B-B14F-4D97-AF65-F5344CB8AC3E}">
        <p14:creationId xmlns:p14="http://schemas.microsoft.com/office/powerpoint/2010/main" val="99074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000" dirty="0" err="1" smtClean="0">
                <a:latin typeface="Times New Roman" pitchFamily="18" charset="0"/>
                <a:cs typeface="Times New Roman" pitchFamily="18" charset="0"/>
              </a:rPr>
              <a:t>Tắc</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nghẽn</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đường</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thở</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và</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suy</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hô</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hấp</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là</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một</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trong</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những</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nguyên</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nhân</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gây</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tử</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vong</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hàng</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đầu</a:t>
            </a:r>
            <a:r>
              <a:rPr lang="en-US" altLang="en-US" sz="2000" dirty="0" smtClean="0">
                <a:latin typeface="Times New Roman" pitchFamily="18" charset="0"/>
                <a:cs typeface="Times New Roman" pitchFamily="18" charset="0"/>
              </a:rPr>
              <a:t>.</a:t>
            </a:r>
          </a:p>
          <a:p>
            <a:r>
              <a:rPr lang="en-US" altLang="en-US" sz="2000" dirty="0" err="1">
                <a:latin typeface="Times New Roman" pitchFamily="18" charset="0"/>
                <a:cs typeface="Times New Roman" pitchFamily="18" charset="0"/>
              </a:rPr>
              <a:t>V</a:t>
            </a:r>
            <a:r>
              <a:rPr lang="en-US" altLang="en-US" sz="2000" dirty="0" err="1" smtClean="0">
                <a:latin typeface="Times New Roman" pitchFamily="18" charset="0"/>
                <a:cs typeface="Times New Roman" pitchFamily="18" charset="0"/>
              </a:rPr>
              <a:t>ậy</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nên</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việc</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khai</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thông</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đường</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thở</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là</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một</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thủ</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thuật</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cấp</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cứu</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rất</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quan</a:t>
            </a:r>
            <a:r>
              <a:rPr lang="en-US" altLang="en-US" sz="2000" dirty="0" smtClean="0">
                <a:latin typeface="Times New Roman" pitchFamily="18" charset="0"/>
                <a:cs typeface="Times New Roman" pitchFamily="18" charset="0"/>
              </a:rPr>
              <a:t> </a:t>
            </a:r>
            <a:r>
              <a:rPr lang="en-US" altLang="en-US" sz="2000" dirty="0" err="1" smtClean="0">
                <a:latin typeface="Times New Roman" pitchFamily="18" charset="0"/>
                <a:cs typeface="Times New Roman" pitchFamily="18" charset="0"/>
              </a:rPr>
              <a:t>trọng</a:t>
            </a:r>
            <a:r>
              <a:rPr lang="en-US" altLang="en-US" sz="2000" dirty="0" smtClean="0">
                <a:latin typeface="Times New Roman" pitchFamily="18" charset="0"/>
                <a:cs typeface="Times New Roman" pitchFamily="18" charset="0"/>
              </a:rPr>
              <a:t>.</a:t>
            </a:r>
            <a:endParaRPr lang="en-US" sz="2000" dirty="0"/>
          </a:p>
        </p:txBody>
      </p:sp>
      <p:sp>
        <p:nvSpPr>
          <p:cNvPr id="4" name="Title 3"/>
          <p:cNvSpPr>
            <a:spLocks noGrp="1"/>
          </p:cNvSpPr>
          <p:nvPr>
            <p:ph type="title"/>
          </p:nvPr>
        </p:nvSpPr>
        <p:spPr>
          <a:prstGeom prst="horizontalScroll">
            <a:avLst/>
          </a:prstGeom>
        </p:spPr>
        <p:style>
          <a:lnRef idx="2">
            <a:schemeClr val="dk1"/>
          </a:lnRef>
          <a:fillRef idx="1">
            <a:schemeClr val="lt1"/>
          </a:fillRef>
          <a:effectRef idx="0">
            <a:schemeClr val="dk1"/>
          </a:effectRef>
          <a:fontRef idx="minor">
            <a:schemeClr val="dk1"/>
          </a:fontRef>
        </p:style>
        <p:txBody>
          <a:bodyPr rtlCol="0" anchor="ctr">
            <a:normAutofit/>
          </a:bodyPr>
          <a:lstStyle/>
          <a:p>
            <a:pPr algn="ctr"/>
            <a:r>
              <a:rPr lang="en-US" sz="2400" b="1" dirty="0">
                <a:latin typeface="Times New Roman" panose="02020603050405020304" pitchFamily="18" charset="0"/>
                <a:cs typeface="Times New Roman" panose="02020603050405020304" pitchFamily="18" charset="0"/>
              </a:rPr>
              <a:t>I</a:t>
            </a:r>
            <a:r>
              <a:rPr lang="en-US" sz="2400" b="1" dirty="0" smtClean="0">
                <a:latin typeface="Times New Roman" panose="02020603050405020304" pitchFamily="18" charset="0"/>
                <a:cs typeface="Times New Roman" panose="02020603050405020304" pitchFamily="18" charset="0"/>
              </a:rPr>
              <a:t>. ĐẠI CƯƠNG.</a:t>
            </a:r>
            <a:endParaRPr lang="en-US" sz="24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3124200"/>
            <a:ext cx="3334216" cy="3372300"/>
          </a:xfrm>
          <a:prstGeom prst="rect">
            <a:avLst/>
          </a:prstGeom>
        </p:spPr>
      </p:pic>
    </p:spTree>
    <p:extLst>
      <p:ext uri="{BB962C8B-B14F-4D97-AF65-F5344CB8AC3E}">
        <p14:creationId xmlns:p14="http://schemas.microsoft.com/office/powerpoint/2010/main" val="3399304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Tụt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lưỡi</a:t>
            </a:r>
            <a:r>
              <a:rPr lang="en-US" sz="2000" dirty="0" smtClean="0">
                <a:solidFill>
                  <a:schemeClr val="tx1"/>
                </a:solidFill>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Dị</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vật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đường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thở</a:t>
            </a:r>
            <a:r>
              <a:rPr lang="en-US" sz="2000" dirty="0" smtClean="0">
                <a:solidFill>
                  <a:schemeClr val="tx1"/>
                </a:solidFill>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Sặc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thức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ăn</a:t>
            </a:r>
            <a:r>
              <a:rPr lang="en-US" sz="2000" dirty="0" smtClean="0">
                <a:solidFill>
                  <a:schemeClr val="tx1"/>
                </a:solidFill>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Ø"/>
            </a:pPr>
            <a:r>
              <a:rPr lang="en-US" sz="2000" dirty="0" smtClean="0">
                <a:solidFill>
                  <a:schemeClr val="tx1"/>
                </a:solidFill>
                <a:latin typeface="Times New Roman" panose="02020603050405020304" pitchFamily="18" charset="0"/>
                <a:cs typeface="Times New Roman" panose="02020603050405020304" pitchFamily="18" charset="0"/>
              </a:rPr>
              <a:t>Ứ </a:t>
            </a:r>
            <a:r>
              <a:rPr lang="en-US" sz="2000" dirty="0" err="1" smtClean="0">
                <a:solidFill>
                  <a:schemeClr val="tx1"/>
                </a:solidFill>
                <a:latin typeface="Times New Roman" panose="02020603050405020304" pitchFamily="18" charset="0"/>
                <a:cs typeface="Times New Roman" panose="02020603050405020304" pitchFamily="18" charset="0"/>
              </a:rPr>
              <a:t>đọng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đờm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giãi</a:t>
            </a:r>
            <a:r>
              <a:rPr lang="en-US" sz="2000" dirty="0" smtClean="0">
                <a:solidFill>
                  <a:schemeClr val="tx1"/>
                </a:solidFill>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Khối</a:t>
            </a:r>
            <a:r>
              <a:rPr lang="en-US" sz="2000" dirty="0" smtClean="0">
                <a:solidFill>
                  <a:schemeClr val="tx1"/>
                </a:solidFill>
                <a:latin typeface="Times New Roman" panose="02020603050405020304" pitchFamily="18" charset="0"/>
                <a:cs typeface="Times New Roman" panose="02020603050405020304" pitchFamily="18" charset="0"/>
              </a:rPr>
              <a:t> u, </a:t>
            </a:r>
            <a:r>
              <a:rPr lang="en-US" sz="2000" dirty="0" err="1" smtClean="0">
                <a:solidFill>
                  <a:schemeClr val="tx1"/>
                </a:solidFill>
                <a:latin typeface="Times New Roman" panose="02020603050405020304" pitchFamily="18" charset="0"/>
                <a:cs typeface="Times New Roman" panose="02020603050405020304" pitchFamily="18" charset="0"/>
              </a:rPr>
              <a:t>polip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thanh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khí</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quản</a:t>
            </a:r>
            <a:r>
              <a:rPr lang="en-US" sz="2000" dirty="0" smtClean="0">
                <a:solidFill>
                  <a:schemeClr val="tx1"/>
                </a:solidFill>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Bệnh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lý</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thanh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khí</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quản</a:t>
            </a:r>
            <a:r>
              <a:rPr lang="en-US" sz="2000" dirty="0" smtClean="0">
                <a:solidFill>
                  <a:schemeClr val="tx1"/>
                </a:solidFill>
                <a:latin typeface="Times New Roman" panose="02020603050405020304" pitchFamily="18" charset="0"/>
                <a:cs typeface="Times New Roman" panose="02020603050405020304" pitchFamily="18" charset="0"/>
              </a:rPr>
              <a:t>.</a:t>
            </a:r>
          </a:p>
          <a:p>
            <a:endParaRPr lang="en-US" sz="2000" dirty="0" smtClean="0">
              <a:solidFill>
                <a:schemeClr val="tx1"/>
              </a:solidFill>
              <a:latin typeface="Times New Roman" panose="02020603050405020304" pitchFamily="18" charset="0"/>
              <a:cs typeface="Times New Roman" panose="02020603050405020304" pitchFamily="18" charset="0"/>
            </a:endParaRPr>
          </a:p>
          <a:p>
            <a:endParaRPr lang="en-US" sz="2000" dirty="0"/>
          </a:p>
        </p:txBody>
      </p:sp>
      <p:sp>
        <p:nvSpPr>
          <p:cNvPr id="4" name="Title 3"/>
          <p:cNvSpPr>
            <a:spLocks noGrp="1"/>
          </p:cNvSpPr>
          <p:nvPr>
            <p:ph type="title"/>
          </p:nvPr>
        </p:nvSpPr>
        <p:spPr>
          <a:prstGeom prst="horizontalScroll">
            <a:avLst/>
          </a:prstGeom>
        </p:spPr>
        <p:style>
          <a:lnRef idx="2">
            <a:schemeClr val="dk1"/>
          </a:lnRef>
          <a:fillRef idx="1">
            <a:schemeClr val="lt1"/>
          </a:fillRef>
          <a:effectRef idx="0">
            <a:schemeClr val="dk1"/>
          </a:effectRef>
          <a:fontRef idx="minor">
            <a:schemeClr val="dk1"/>
          </a:fontRef>
        </p:style>
        <p:txBody>
          <a:bodyPr rtlCol="0" anchor="ctr">
            <a:normAutofit/>
          </a:bodyPr>
          <a:lstStyle/>
          <a:p>
            <a:pPr algn="ctr"/>
            <a:r>
              <a:rPr lang="en-US" sz="2400" b="1" dirty="0" smtClean="0">
                <a:latin typeface="Times New Roman" panose="02020603050405020304" pitchFamily="18" charset="0"/>
                <a:cs typeface="Times New Roman" panose="02020603050405020304" pitchFamily="18" charset="0"/>
              </a:rPr>
              <a:t>II. NGUYÊN NHÂN.</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851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b="1" dirty="0" smtClean="0">
                <a:solidFill>
                  <a:schemeClr val="tx1"/>
                </a:solidFill>
                <a:latin typeface="Times New Roman" panose="02020603050405020304" pitchFamily="18" charset="0"/>
                <a:cs typeface="Times New Roman" panose="02020603050405020304" pitchFamily="18" charset="0"/>
              </a:rPr>
              <a:t> </a:t>
            </a:r>
            <a:r>
              <a:rPr lang="vi-VN" sz="2000" b="1" dirty="0" smtClean="0">
                <a:solidFill>
                  <a:schemeClr val="tx1"/>
                </a:solidFill>
                <a:latin typeface="Times New Roman" panose="02020603050405020304" pitchFamily="18" charset="0"/>
                <a:cs typeface="Times New Roman" panose="02020603050405020304" pitchFamily="18" charset="0"/>
              </a:rPr>
              <a:t>1.Kỹ thuật điều chỉnh tư thế </a:t>
            </a:r>
            <a:r>
              <a:rPr lang="en-US" sz="2000" b="1" dirty="0" err="1" smtClean="0">
                <a:solidFill>
                  <a:schemeClr val="tx1"/>
                </a:solidFill>
                <a:latin typeface="Times New Roman" panose="02020603050405020304" pitchFamily="18" charset="0"/>
                <a:cs typeface="Times New Roman" panose="02020603050405020304" pitchFamily="18" charset="0"/>
              </a:rPr>
              <a:t>người</a:t>
            </a:r>
            <a:r>
              <a:rPr lang="en-US" sz="2000" b="1" dirty="0" smtClean="0">
                <a:solidFill>
                  <a:schemeClr val="tx1"/>
                </a:solidFill>
                <a:latin typeface="Times New Roman" panose="02020603050405020304" pitchFamily="18" charset="0"/>
                <a:cs typeface="Times New Roman" panose="02020603050405020304" pitchFamily="18" charset="0"/>
              </a:rPr>
              <a:t> </a:t>
            </a:r>
            <a:r>
              <a:rPr lang="vi-VN" sz="2000" b="1" dirty="0" smtClean="0">
                <a:solidFill>
                  <a:schemeClr val="tx1"/>
                </a:solidFill>
                <a:latin typeface="Times New Roman" panose="02020603050405020304" pitchFamily="18" charset="0"/>
                <a:cs typeface="Times New Roman" panose="02020603050405020304" pitchFamily="18" charset="0"/>
              </a:rPr>
              <a:t>b</a:t>
            </a:r>
            <a:r>
              <a:rPr lang="en-US" sz="2000" b="1" dirty="0" err="1" smtClean="0">
                <a:solidFill>
                  <a:schemeClr val="tx1"/>
                </a:solidFill>
                <a:latin typeface="Times New Roman" panose="02020603050405020304" pitchFamily="18" charset="0"/>
                <a:cs typeface="Times New Roman" panose="02020603050405020304" pitchFamily="18" charset="0"/>
              </a:rPr>
              <a:t>ệnh</a:t>
            </a:r>
            <a:r>
              <a:rPr lang="en-US" sz="2000" b="1"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vi-VN" sz="2000" dirty="0" smtClean="0">
                <a:solidFill>
                  <a:schemeClr val="tx1"/>
                </a:solidFill>
                <a:latin typeface="Times New Roman" panose="02020603050405020304" pitchFamily="18" charset="0"/>
                <a:cs typeface="Times New Roman" panose="02020603050405020304" pitchFamily="18" charset="0"/>
              </a:rPr>
              <a:t> Thường áp dụng với Tụt lưỡi – hay gặp khi </a:t>
            </a:r>
            <a:r>
              <a:rPr lang="en-US" sz="2000" dirty="0" err="1" smtClean="0">
                <a:solidFill>
                  <a:schemeClr val="tx1"/>
                </a:solidFill>
                <a:latin typeface="Times New Roman" panose="02020603050405020304" pitchFamily="18" charset="0"/>
                <a:cs typeface="Times New Roman" panose="02020603050405020304" pitchFamily="18" charset="0"/>
              </a:rPr>
              <a:t>người</a:t>
            </a:r>
            <a:r>
              <a:rPr lang="en-US" sz="2000" dirty="0" smtClean="0">
                <a:solidFill>
                  <a:schemeClr val="tx1"/>
                </a:solidFill>
                <a:latin typeface="Times New Roman" panose="02020603050405020304" pitchFamily="18" charset="0"/>
                <a:cs typeface="Times New Roman" panose="02020603050405020304" pitchFamily="18" charset="0"/>
              </a:rPr>
              <a:t> </a:t>
            </a:r>
            <a:r>
              <a:rPr lang="vi-VN" sz="2000" dirty="0" smtClean="0">
                <a:solidFill>
                  <a:schemeClr val="tx1"/>
                </a:solidFill>
                <a:latin typeface="Times New Roman" panose="02020603050405020304" pitchFamily="18" charset="0"/>
                <a:cs typeface="Times New Roman" panose="02020603050405020304" pitchFamily="18" charset="0"/>
              </a:rPr>
              <a:t>bệnh trong tình trạng hôn mê không còn phản xạ đáp ứng, ngưng tuần hoàn, hội chứng ngưng thở khi ngủ... làm thay đổi tư thế để thông đường thở</a:t>
            </a:r>
            <a:r>
              <a:rPr lang="en-US" sz="20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vi-VN" sz="2000" dirty="0" smtClean="0">
                <a:solidFill>
                  <a:schemeClr val="tx1"/>
                </a:solidFill>
                <a:latin typeface="Times New Roman" panose="02020603050405020304" pitchFamily="18" charset="0"/>
                <a:cs typeface="Times New Roman" panose="02020603050405020304" pitchFamily="18" charset="0"/>
              </a:rPr>
              <a:t>Mục đích: tránh nôn sặc vào phổi (những </a:t>
            </a:r>
            <a:r>
              <a:rPr lang="en-US" sz="2000" dirty="0" err="1" smtClean="0">
                <a:solidFill>
                  <a:schemeClr val="tx1"/>
                </a:solidFill>
                <a:latin typeface="Times New Roman" panose="02020603050405020304" pitchFamily="18" charset="0"/>
                <a:cs typeface="Times New Roman" panose="02020603050405020304" pitchFamily="18" charset="0"/>
              </a:rPr>
              <a:t>người</a:t>
            </a:r>
            <a:r>
              <a:rPr lang="en-US" sz="2000" dirty="0" smtClean="0">
                <a:solidFill>
                  <a:schemeClr val="tx1"/>
                </a:solidFill>
                <a:latin typeface="Times New Roman" panose="02020603050405020304" pitchFamily="18" charset="0"/>
                <a:cs typeface="Times New Roman" panose="02020603050405020304" pitchFamily="18" charset="0"/>
              </a:rPr>
              <a:t> </a:t>
            </a:r>
            <a:r>
              <a:rPr lang="vi-VN" sz="2000" dirty="0" smtClean="0">
                <a:solidFill>
                  <a:schemeClr val="tx1"/>
                </a:solidFill>
                <a:latin typeface="Times New Roman" panose="02020603050405020304" pitchFamily="18" charset="0"/>
                <a:cs typeface="Times New Roman" panose="02020603050405020304" pitchFamily="18" charset="0"/>
              </a:rPr>
              <a:t>bệnh tụt lưỡi thường có hôn mê đi kèm), thư thế ngửa cổ giúp cho làm tăng thể tích khoang hầu họng tăng thông thoáng cho khí vào phổi</a:t>
            </a:r>
            <a:endParaRPr lang="en-US" sz="2000" dirty="0"/>
          </a:p>
        </p:txBody>
      </p:sp>
      <p:sp>
        <p:nvSpPr>
          <p:cNvPr id="4" name="Title 3"/>
          <p:cNvSpPr>
            <a:spLocks noGrp="1"/>
          </p:cNvSpPr>
          <p:nvPr>
            <p:ph type="title"/>
          </p:nvPr>
        </p:nvSpPr>
        <p:spPr>
          <a:prstGeom prst="horizontalScroll">
            <a:avLst/>
          </a:prstGeom>
        </p:spPr>
        <p:style>
          <a:lnRef idx="2">
            <a:schemeClr val="dk1"/>
          </a:lnRef>
          <a:fillRef idx="1">
            <a:schemeClr val="lt1"/>
          </a:fillRef>
          <a:effectRef idx="0">
            <a:schemeClr val="dk1"/>
          </a:effectRef>
          <a:fontRef idx="minor">
            <a:schemeClr val="dk1"/>
          </a:fontRef>
        </p:style>
        <p:txBody>
          <a:bodyPr rtlCol="0" anchor="ctr">
            <a:normAutofit/>
          </a:bodyPr>
          <a:lstStyle/>
          <a:p>
            <a:pPr algn="ctr"/>
            <a:r>
              <a:rPr lang="en-US" sz="2400" b="1" dirty="0" smtClean="0">
                <a:latin typeface="Times New Roman" panose="02020603050405020304" pitchFamily="18" charset="0"/>
                <a:cs typeface="Times New Roman" panose="02020603050405020304" pitchFamily="18" charset="0"/>
              </a:rPr>
              <a:t>III. KỸ THUẬT KHAI THÔNG ĐƯỜNG THỞ.</a:t>
            </a:r>
            <a:endParaRPr lang="en-US" sz="2400" b="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3962400"/>
            <a:ext cx="3677224" cy="2493818"/>
          </a:xfrm>
          <a:prstGeom prst="rect">
            <a:avLst/>
          </a:prstGeom>
        </p:spPr>
      </p:pic>
    </p:spTree>
    <p:extLst>
      <p:ext uri="{BB962C8B-B14F-4D97-AF65-F5344CB8AC3E}">
        <p14:creationId xmlns:p14="http://schemas.microsoft.com/office/powerpoint/2010/main" val="982502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vi-VN" sz="2000" b="1" dirty="0">
                <a:latin typeface="+mj-lt"/>
              </a:rPr>
              <a:t>2. Xử trí tắc nghẽn đường thở </a:t>
            </a:r>
            <a:endParaRPr lang="en-US" sz="2000" b="1" dirty="0">
              <a:latin typeface="+mj-lt"/>
            </a:endParaRPr>
          </a:p>
          <a:p>
            <a:r>
              <a:rPr lang="en-US" sz="2000" b="1" dirty="0" smtClean="0">
                <a:solidFill>
                  <a:schemeClr val="tx1"/>
                </a:solidFill>
                <a:latin typeface="+mj-lt"/>
                <a:cs typeface="Times New Roman" panose="02020603050405020304" pitchFamily="18" charset="0"/>
              </a:rPr>
              <a:t>a. </a:t>
            </a:r>
            <a:r>
              <a:rPr lang="vi-VN" sz="2000" b="1" dirty="0" smtClean="0">
                <a:solidFill>
                  <a:schemeClr val="tx1"/>
                </a:solidFill>
                <a:latin typeface="+mj-lt"/>
                <a:cs typeface="Times New Roman" panose="02020603050405020304" pitchFamily="18" charset="0"/>
              </a:rPr>
              <a:t>Tắc nghẽn một phần (Hội chứng xâm nhập tắc khu trú):</a:t>
            </a:r>
            <a:endParaRPr lang="en-US" sz="2000" b="1" dirty="0" smtClean="0">
              <a:solidFill>
                <a:schemeClr val="tx1"/>
              </a:solidFill>
              <a:latin typeface="+mj-lt"/>
              <a:cs typeface="Times New Roman" panose="02020603050405020304" pitchFamily="18" charset="0"/>
            </a:endParaRPr>
          </a:p>
          <a:p>
            <a:pPr>
              <a:buFont typeface="Wingdings" panose="05000000000000000000" pitchFamily="2" charset="2"/>
              <a:buChar char="Ø"/>
            </a:pPr>
            <a:r>
              <a:rPr lang="vi-VN" sz="2000" dirty="0" smtClean="0">
                <a:solidFill>
                  <a:schemeClr val="tx1"/>
                </a:solidFill>
                <a:latin typeface="+mj-lt"/>
                <a:cs typeface="Times New Roman" panose="02020603050405020304" pitchFamily="18" charset="0"/>
              </a:rPr>
              <a:t> Trao đổi khí có thể gần bình thường,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smtClean="0">
                <a:solidFill>
                  <a:schemeClr val="tx1"/>
                </a:solidFill>
                <a:latin typeface="+mj-lt"/>
                <a:cs typeface="Times New Roman" panose="02020603050405020304" pitchFamily="18" charset="0"/>
              </a:rPr>
              <a:t> vẫn tỉnh táo và ho được, động viên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smtClean="0">
                <a:solidFill>
                  <a:schemeClr val="tx1"/>
                </a:solidFill>
                <a:latin typeface="+mj-lt"/>
                <a:cs typeface="Times New Roman" panose="02020603050405020304" pitchFamily="18" charset="0"/>
              </a:rPr>
              <a:t> tự làm sạch đường thở bằng cách ho. Nếu vẫn còn tắc nghẽn, trao đổi khí xấu đi, ho không hiệu quả, khó thở tăng lên, tím, cần can thiệp gấp. </a:t>
            </a:r>
            <a:endParaRPr lang="en-US" sz="2000" dirty="0" smtClean="0">
              <a:solidFill>
                <a:schemeClr val="tx1"/>
              </a:solidFill>
              <a:latin typeface="+mj-lt"/>
              <a:cs typeface="Times New Roman" panose="02020603050405020304" pitchFamily="18" charset="0"/>
            </a:endParaRPr>
          </a:p>
          <a:p>
            <a:r>
              <a:rPr lang="en-US" sz="2000" b="1" dirty="0" smtClean="0">
                <a:solidFill>
                  <a:schemeClr val="tx1"/>
                </a:solidFill>
                <a:latin typeface="+mj-lt"/>
                <a:cs typeface="Times New Roman" panose="02020603050405020304" pitchFamily="18" charset="0"/>
              </a:rPr>
              <a:t>b.</a:t>
            </a:r>
            <a:r>
              <a:rPr lang="vi-VN" sz="2000" b="1" dirty="0" smtClean="0">
                <a:solidFill>
                  <a:schemeClr val="tx1"/>
                </a:solidFill>
                <a:latin typeface="+mj-lt"/>
                <a:cs typeface="Times New Roman" panose="02020603050405020304" pitchFamily="18" charset="0"/>
              </a:rPr>
              <a:t> Tắc nghẽn hoàn toàn (Khó thở thanh quản...):</a:t>
            </a:r>
            <a:endParaRPr lang="en-US" sz="2000" b="1" dirty="0" smtClean="0">
              <a:solidFill>
                <a:schemeClr val="tx1"/>
              </a:solidFill>
              <a:latin typeface="+mj-lt"/>
              <a:cs typeface="Times New Roman" panose="02020603050405020304" pitchFamily="18" charset="0"/>
            </a:endParaRPr>
          </a:p>
          <a:p>
            <a:pPr>
              <a:buFont typeface="Wingdings" panose="05000000000000000000" pitchFamily="2" charset="2"/>
              <a:buChar char="Ø"/>
            </a:pPr>
            <a:r>
              <a:rPr lang="vi-VN"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smtClean="0">
                <a:solidFill>
                  <a:schemeClr val="tx1"/>
                </a:solidFill>
                <a:latin typeface="+mj-lt"/>
                <a:cs typeface="Times New Roman" panose="02020603050405020304" pitchFamily="18" charset="0"/>
              </a:rPr>
              <a:t> không thể ho, thở, nói, hôm mê và cần phải cấp cứu ngay; nếu các cố gắng điều chỉnh tư thế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smtClean="0">
                <a:solidFill>
                  <a:schemeClr val="tx1"/>
                </a:solidFill>
                <a:latin typeface="+mj-lt"/>
                <a:cs typeface="Times New Roman" panose="02020603050405020304" pitchFamily="18" charset="0"/>
              </a:rPr>
              <a:t> thất bại và thấy có dị vật ở miệng, hầu - cần phải lấy dị vật ra khỏi đường thở bằng các nghiệm pháp:</a:t>
            </a:r>
            <a:endParaRPr lang="en-US" sz="2000" dirty="0" smtClean="0">
              <a:solidFill>
                <a:schemeClr val="tx1"/>
              </a:solidFill>
              <a:latin typeface="+mj-lt"/>
              <a:cs typeface="Times New Roman" panose="02020603050405020304" pitchFamily="18" charset="0"/>
            </a:endParaRPr>
          </a:p>
          <a:p>
            <a:pPr>
              <a:buFont typeface="Wingdings" panose="05000000000000000000" pitchFamily="2" charset="2"/>
              <a:buChar char="v"/>
            </a:pPr>
            <a:r>
              <a:rPr lang="vi-VN" sz="2000" b="1" dirty="0" smtClean="0">
                <a:solidFill>
                  <a:schemeClr val="tx1"/>
                </a:solidFill>
                <a:latin typeface="Times New Roman" panose="02020603050405020304" pitchFamily="18" charset="0"/>
                <a:cs typeface="Times New Roman" panose="02020603050405020304" pitchFamily="18" charset="0"/>
              </a:rPr>
              <a:t>Nghiệm pháp Heim lich</a:t>
            </a:r>
            <a:r>
              <a:rPr lang="en-US" sz="2000" b="1" dirty="0" smtClean="0">
                <a:solidFill>
                  <a:schemeClr val="tx1"/>
                </a:solidFill>
                <a:latin typeface="Times New Roman" panose="02020603050405020304" pitchFamily="18" charset="0"/>
                <a:cs typeface="Times New Roman" panose="02020603050405020304" pitchFamily="18" charset="0"/>
              </a:rPr>
              <a:t>:</a:t>
            </a:r>
            <a:r>
              <a:rPr lang="vi-VN" sz="2000" b="1" dirty="0" smtClean="0">
                <a:solidFill>
                  <a:schemeClr val="tx1"/>
                </a:solidFill>
                <a:latin typeface="Times New Roman" panose="02020603050405020304" pitchFamily="18" charset="0"/>
                <a:cs typeface="Times New Roman" panose="02020603050405020304" pitchFamily="18" charset="0"/>
              </a:rPr>
              <a:t> </a:t>
            </a:r>
            <a:endParaRPr lang="en-US" sz="2000" b="1"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vi-VN" sz="2000" dirty="0" smtClean="0">
                <a:solidFill>
                  <a:schemeClr val="tx1"/>
                </a:solidFill>
                <a:latin typeface="Times New Roman" panose="02020603050405020304" pitchFamily="18" charset="0"/>
                <a:cs typeface="Times New Roman" panose="02020603050405020304" pitchFamily="18" charset="0"/>
              </a:rPr>
              <a:t>Cơ chế: tạo một luồng khí từ trong phổi ra ngoài kèm theo tống dị vật ra khỏi đường thở, tương tự như ho.</a:t>
            </a:r>
            <a:endParaRPr lang="en-US" sz="20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vi-VN" sz="2000" dirty="0" smtClean="0">
                <a:solidFill>
                  <a:schemeClr val="tx1"/>
                </a:solidFill>
                <a:latin typeface="Times New Roman" panose="02020603050405020304" pitchFamily="18" charset="0"/>
                <a:cs typeface="Times New Roman" panose="02020603050405020304" pitchFamily="18" charset="0"/>
              </a:rPr>
              <a:t> Cách tiến hành:</a:t>
            </a:r>
            <a:endParaRPr lang="en-US" sz="20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055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vi-VN" sz="2000" dirty="0" smtClean="0">
                <a:solidFill>
                  <a:schemeClr val="tx1"/>
                </a:solidFill>
                <a:latin typeface="Times New Roman" panose="02020603050405020304" pitchFamily="18" charset="0"/>
                <a:cs typeface="Times New Roman" panose="02020603050405020304" pitchFamily="18" charset="0"/>
              </a:rPr>
              <a:t>Nếu </a:t>
            </a:r>
            <a:r>
              <a:rPr lang="en-US" sz="2000" dirty="0" err="1" smtClean="0">
                <a:solidFill>
                  <a:schemeClr val="tx1"/>
                </a:solidFill>
                <a:latin typeface="Times New Roman" panose="02020603050405020304" pitchFamily="18" charset="0"/>
                <a:cs typeface="Times New Roman" panose="02020603050405020304" pitchFamily="18" charset="0"/>
              </a:rPr>
              <a:t>người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bệnh</a:t>
            </a:r>
            <a:r>
              <a:rPr lang="vi-VN" sz="2000" dirty="0" smtClean="0">
                <a:solidFill>
                  <a:schemeClr val="tx1"/>
                </a:solidFill>
                <a:latin typeface="Times New Roman" panose="02020603050405020304" pitchFamily="18" charset="0"/>
                <a:cs typeface="Times New Roman" panose="02020603050405020304" pitchFamily="18" charset="0"/>
              </a:rPr>
              <a:t> đang ngồi hoặc đứng</a:t>
            </a:r>
            <a:endParaRPr lang="en-US" sz="2000" dirty="0" smtClean="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1323" y="367897"/>
            <a:ext cx="2852677" cy="2895600"/>
          </a:xfrm>
          <a:prstGeom prst="rect">
            <a:avLst/>
          </a:prstGeom>
        </p:spPr>
      </p:pic>
      <p:sp>
        <p:nvSpPr>
          <p:cNvPr id="5" name="TextBox 4"/>
          <p:cNvSpPr txBox="1"/>
          <p:nvPr/>
        </p:nvSpPr>
        <p:spPr>
          <a:xfrm>
            <a:off x="692727" y="425686"/>
            <a:ext cx="5715000" cy="2246769"/>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Đ</a:t>
            </a:r>
            <a:r>
              <a:rPr lang="vi-VN" sz="2000" dirty="0" smtClean="0">
                <a:solidFill>
                  <a:schemeClr val="tx1"/>
                </a:solidFill>
                <a:latin typeface="Times New Roman" panose="02020603050405020304" pitchFamily="18" charset="0"/>
                <a:cs typeface="Times New Roman" panose="02020603050405020304" pitchFamily="18" charset="0"/>
              </a:rPr>
              <a:t>ứng sau </a:t>
            </a:r>
            <a:r>
              <a:rPr lang="en-US" sz="2000" dirty="0" err="1" smtClean="0">
                <a:solidFill>
                  <a:schemeClr val="tx1"/>
                </a:solidFill>
                <a:latin typeface="Times New Roman" panose="02020603050405020304" pitchFamily="18" charset="0"/>
                <a:cs typeface="Times New Roman" panose="02020603050405020304" pitchFamily="18" charset="0"/>
              </a:rPr>
              <a:t>người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bệnh</a:t>
            </a:r>
            <a:r>
              <a:rPr lang="vi-VN" sz="2000" dirty="0" smtClean="0">
                <a:solidFill>
                  <a:schemeClr val="tx1"/>
                </a:solidFill>
                <a:latin typeface="Times New Roman" panose="02020603050405020304" pitchFamily="18" charset="0"/>
                <a:cs typeface="Times New Roman" panose="02020603050405020304" pitchFamily="18" charset="0"/>
              </a:rPr>
              <a:t> và dùng cánh tay ôm eo </a:t>
            </a:r>
            <a:r>
              <a:rPr lang="en-US" sz="2000" dirty="0" err="1" smtClean="0">
                <a:solidFill>
                  <a:schemeClr val="tx1"/>
                </a:solidFill>
                <a:latin typeface="Times New Roman" panose="02020603050405020304" pitchFamily="18" charset="0"/>
                <a:cs typeface="Times New Roman" panose="02020603050405020304" pitchFamily="18" charset="0"/>
              </a:rPr>
              <a:t>người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bệnh</a:t>
            </a:r>
            <a:r>
              <a:rPr lang="vi-VN" sz="2000" dirty="0" smtClean="0">
                <a:solidFill>
                  <a:schemeClr val="tx1"/>
                </a:solidFill>
                <a:latin typeface="Times New Roman" panose="02020603050405020304" pitchFamily="18" charset="0"/>
                <a:cs typeface="Times New Roman" panose="02020603050405020304" pitchFamily="18" charset="0"/>
              </a:rPr>
              <a:t>, một bàn tay nắm lại, ngón cái ở trên đường giữa, đặt lên bụng hơi trên rốn, dưới mũi ức. Bàn tay kia ôm lên bàn tay đã nắm và dùng động tác giật (để ép) lên trên và ra sau một cách thật nhanh và dứt khoát lặp lại động tác tới khi giải phóng được tắc nghẽn hoặc tri giác </a:t>
            </a:r>
            <a:r>
              <a:rPr lang="en-US" sz="2000" dirty="0" err="1" smtClean="0">
                <a:solidFill>
                  <a:schemeClr val="tx1"/>
                </a:solidFill>
                <a:latin typeface="Times New Roman" panose="02020603050405020304" pitchFamily="18" charset="0"/>
                <a:cs typeface="Times New Roman" panose="02020603050405020304" pitchFamily="18" charset="0"/>
              </a:rPr>
              <a:t>người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bệnh</a:t>
            </a:r>
            <a:r>
              <a:rPr lang="vi-VN" sz="2000" dirty="0" smtClean="0">
                <a:solidFill>
                  <a:schemeClr val="tx1"/>
                </a:solidFill>
                <a:latin typeface="Times New Roman" panose="02020603050405020304" pitchFamily="18" charset="0"/>
                <a:cs typeface="Times New Roman" panose="02020603050405020304" pitchFamily="18" charset="0"/>
              </a:rPr>
              <a:t> xấu đi</a:t>
            </a:r>
            <a:r>
              <a:rPr lang="en-US" sz="2000" dirty="0" smtClean="0">
                <a:solidFill>
                  <a:schemeClr val="tx1"/>
                </a:solidFill>
                <a:latin typeface="Times New Roman" panose="02020603050405020304" pitchFamily="18" charset="0"/>
                <a:cs typeface="Times New Roman" panose="02020603050405020304" pitchFamily="18" charset="0"/>
              </a:rPr>
              <a:t>.</a:t>
            </a:r>
            <a:endParaRPr lang="en-US" sz="2000" dirty="0"/>
          </a:p>
        </p:txBody>
      </p:sp>
      <p:sp>
        <p:nvSpPr>
          <p:cNvPr id="6" name="TextBox 5"/>
          <p:cNvSpPr txBox="1"/>
          <p:nvPr/>
        </p:nvSpPr>
        <p:spPr>
          <a:xfrm>
            <a:off x="692727" y="2819400"/>
            <a:ext cx="7391400" cy="3785652"/>
          </a:xfrm>
          <a:prstGeom prst="rect">
            <a:avLst/>
          </a:prstGeom>
          <a:noFill/>
        </p:spPr>
        <p:txBody>
          <a:bodyPr wrap="square" rtlCol="0">
            <a:spAutoFit/>
          </a:bodyPr>
          <a:lstStyle/>
          <a:p>
            <a:r>
              <a:rPr lang="en-US" sz="2000" dirty="0" smtClean="0">
                <a:latin typeface="+mj-lt"/>
              </a:rPr>
              <a:t>+</a:t>
            </a:r>
            <a:r>
              <a:rPr lang="vi-VN" sz="2000" dirty="0" smtClean="0">
                <a:latin typeface="+mj-lt"/>
              </a:rPr>
              <a:t>Khi</a:t>
            </a:r>
            <a:r>
              <a:rPr lang="en-US" sz="2000" dirty="0" smtClean="0">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smtClean="0">
                <a:solidFill>
                  <a:schemeClr val="tx1"/>
                </a:solidFill>
                <a:latin typeface="+mj-lt"/>
                <a:cs typeface="Times New Roman" panose="02020603050405020304" pitchFamily="18" charset="0"/>
              </a:rPr>
              <a:t> su</a:t>
            </a:r>
            <a:r>
              <a:rPr lang="en-US" sz="2000" dirty="0" smtClean="0">
                <a:solidFill>
                  <a:schemeClr val="tx1"/>
                </a:solidFill>
                <a:latin typeface="+mj-lt"/>
                <a:cs typeface="Times New Roman" panose="02020603050405020304" pitchFamily="18" charset="0"/>
              </a:rPr>
              <a:t>y</a:t>
            </a:r>
            <a:r>
              <a:rPr lang="vi-VN" sz="2000" dirty="0" smtClean="0">
                <a:solidFill>
                  <a:schemeClr val="tx1"/>
                </a:solidFill>
                <a:latin typeface="+mj-lt"/>
                <a:cs typeface="Times New Roman" panose="02020603050405020304" pitchFamily="18" charset="0"/>
              </a:rPr>
              <a:t> </a:t>
            </a:r>
            <a:r>
              <a:rPr lang="vi-VN" sz="2000" dirty="0">
                <a:latin typeface="+mj-lt"/>
              </a:rPr>
              <a:t>sụp hoặc hôn mê </a:t>
            </a:r>
            <a:r>
              <a:rPr lang="en-US" sz="2000" dirty="0" smtClean="0">
                <a:latin typeface="+mj-lt"/>
              </a:rPr>
              <a:t>:</a:t>
            </a:r>
          </a:p>
          <a:p>
            <a:r>
              <a:rPr lang="vi-VN" sz="2000" dirty="0">
                <a:latin typeface="+mj-lt"/>
              </a:rPr>
              <a:t>đặt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smtClean="0">
                <a:solidFill>
                  <a:schemeClr val="tx1"/>
                </a:solidFill>
                <a:latin typeface="+mj-lt"/>
                <a:cs typeface="Times New Roman" panose="02020603050405020304" pitchFamily="18" charset="0"/>
              </a:rPr>
              <a:t> </a:t>
            </a:r>
            <a:r>
              <a:rPr lang="vi-VN" sz="2000" dirty="0">
                <a:latin typeface="+mj-lt"/>
              </a:rPr>
              <a:t>nằm ngửa, mặt ngửa lên trên, nếu nôn để đầu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smtClean="0">
                <a:solidFill>
                  <a:schemeClr val="tx1"/>
                </a:solidFill>
                <a:latin typeface="+mj-lt"/>
                <a:cs typeface="Times New Roman" panose="02020603050405020304" pitchFamily="18" charset="0"/>
              </a:rPr>
              <a:t> </a:t>
            </a:r>
            <a:r>
              <a:rPr lang="vi-VN" sz="2000" dirty="0">
                <a:latin typeface="+mj-lt"/>
              </a:rPr>
              <a:t>nghiêng một bên và lau miệng. Người cấp cứu qu</a:t>
            </a:r>
            <a:r>
              <a:rPr lang="en-US" sz="2000" dirty="0" smtClean="0">
                <a:solidFill>
                  <a:schemeClr val="tx1"/>
                </a:solidFill>
                <a:latin typeface="+mj-lt"/>
                <a:cs typeface="Times New Roman" panose="02020603050405020304" pitchFamily="18" charset="0"/>
              </a:rPr>
              <a:t>ỳ</a:t>
            </a:r>
            <a:r>
              <a:rPr lang="vi-VN" sz="2000" dirty="0">
                <a:latin typeface="+mj-lt"/>
              </a:rPr>
              <a:t> gối ở hai bên hông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vi-VN" sz="2000" dirty="0">
                <a:latin typeface="+mj-lt"/>
              </a:rPr>
              <a:t>, đặt một cùi bàn tay lên bụng ở giữa rốn và mũi ức, bàn tay kia úp lên trên, đưa người ra phía trước ép nhanh lên phía trên, làm lại nếu cần. ( Chú</a:t>
            </a:r>
            <a:r>
              <a:rPr lang="en-US" sz="2000" dirty="0">
                <a:latin typeface="+mj-lt"/>
              </a:rPr>
              <a:t> </a:t>
            </a:r>
            <a:r>
              <a:rPr lang="en-US" sz="2000" dirty="0" smtClean="0">
                <a:solidFill>
                  <a:schemeClr val="tx1"/>
                </a:solidFill>
                <a:latin typeface="+mj-lt"/>
                <a:cs typeface="Times New Roman" panose="02020603050405020304" pitchFamily="18" charset="0"/>
              </a:rPr>
              <a:t>ý</a:t>
            </a:r>
            <a:r>
              <a:rPr lang="en-US" sz="2000" dirty="0">
                <a:latin typeface="+mj-lt"/>
              </a:rPr>
              <a:t>:</a:t>
            </a:r>
            <a:r>
              <a:rPr lang="vi-VN" sz="2000" dirty="0">
                <a:latin typeface="+mj-lt"/>
              </a:rPr>
              <a:t> khi chỉ một người cấp cứu và phải ép tim, hô hấp nhân tạo thì qu</a:t>
            </a:r>
            <a:r>
              <a:rPr lang="en-US" sz="2000" dirty="0" smtClean="0">
                <a:solidFill>
                  <a:schemeClr val="tx1"/>
                </a:solidFill>
                <a:latin typeface="+mj-lt"/>
                <a:cs typeface="Times New Roman" panose="02020603050405020304" pitchFamily="18" charset="0"/>
              </a:rPr>
              <a:t>ỳ</a:t>
            </a:r>
            <a:r>
              <a:rPr lang="vi-VN" sz="2000" dirty="0">
                <a:latin typeface="+mj-lt"/>
              </a:rPr>
              <a:t> gối ở một bên cạnh hông </a:t>
            </a:r>
            <a:r>
              <a:rPr lang="en-US" sz="2000" dirty="0" err="1" smtClean="0">
                <a:solidFill>
                  <a:schemeClr val="tx1"/>
                </a:solidFill>
                <a:latin typeface="+mj-lt"/>
                <a:cs typeface="Times New Roman" panose="02020603050405020304" pitchFamily="18" charset="0"/>
              </a:rPr>
              <a:t>người</a:t>
            </a:r>
            <a:r>
              <a:rPr lang="en-US" sz="2000" dirty="0" smtClean="0">
                <a:solidFill>
                  <a:schemeClr val="tx1"/>
                </a:solidFill>
                <a:latin typeface="+mj-lt"/>
                <a:cs typeface="Times New Roman" panose="02020603050405020304" pitchFamily="18" charset="0"/>
              </a:rPr>
              <a:t> </a:t>
            </a:r>
            <a:r>
              <a:rPr lang="en-US" sz="2000" dirty="0" err="1" smtClean="0">
                <a:solidFill>
                  <a:schemeClr val="tx1"/>
                </a:solidFill>
                <a:latin typeface="+mj-lt"/>
                <a:cs typeface="Times New Roman" panose="02020603050405020304" pitchFamily="18" charset="0"/>
              </a:rPr>
              <a:t>bệnh</a:t>
            </a:r>
            <a:r>
              <a:rPr lang="en-US" sz="2000" dirty="0" smtClean="0">
                <a:solidFill>
                  <a:schemeClr val="tx1"/>
                </a:solidFill>
                <a:latin typeface="+mj-lt"/>
                <a:cs typeface="Times New Roman" panose="02020603050405020304" pitchFamily="18" charset="0"/>
              </a:rPr>
              <a:t> </a:t>
            </a:r>
            <a:r>
              <a:rPr lang="vi-VN" sz="2000" dirty="0">
                <a:latin typeface="+mj-lt"/>
              </a:rPr>
              <a:t>để dễ di chuyển và dùng tay ép như trên, nếu có 2 người một người hô hấp nhân tạo và ép tim, một người làm nghiệm pháp, nếu chỉ có một mình nạn nhân tự ép bụng bằng cách ấn nắm tay lên bụng hoặc ép bụng vào các bề mặt chắc như bồn rửa, lưng ghế, mặt bàn, v.v…)</a:t>
            </a:r>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285494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5973763"/>
          </a:xfrm>
        </p:spPr>
        <p:txBody>
          <a:bodyPr>
            <a:normAutofit/>
          </a:bodyPr>
          <a:lstStyle/>
          <a:p>
            <a:pPr>
              <a:buFont typeface="Wingdings" panose="05000000000000000000" pitchFamily="2" charset="2"/>
              <a:buChar char="v"/>
            </a:pPr>
            <a:r>
              <a:rPr lang="vi-VN" sz="2000" b="1" dirty="0">
                <a:latin typeface="+mj-lt"/>
              </a:rPr>
              <a:t>Nghiệm pháp vỗ lưng và ép bụng: </a:t>
            </a:r>
            <a:endParaRPr lang="en-US" sz="2000" b="1" dirty="0">
              <a:latin typeface="+mj-lt"/>
            </a:endParaRPr>
          </a:p>
          <a:p>
            <a:r>
              <a:rPr lang="en-US" sz="2000" dirty="0">
                <a:latin typeface="+mj-lt"/>
              </a:rPr>
              <a:t>      </a:t>
            </a:r>
            <a:r>
              <a:rPr lang="vi-VN" sz="2000" dirty="0">
                <a:latin typeface="+mj-lt"/>
              </a:rPr>
              <a:t>Vì nghiệm pháp Heimlich có thể dễ dàng gây chấn thương bụng khi dùng cho trẻ nhỏ, kết hợp vỗ lưng và ép ngực ở các đối tượng này để loại trừ dị vật. Chỉ động tác vỗ lưng đã có thể tống được dị vật, nếu không có hiệu quả thì nối tiếp bằng ép ngực, sau đó kiểm tra đường thở. Thực hiện </a:t>
            </a:r>
            <a:endParaRPr lang="en-US" sz="2000" dirty="0">
              <a:latin typeface="+mj-lt"/>
            </a:endParaRPr>
          </a:p>
          <a:p>
            <a:pPr marL="0" indent="0">
              <a:buNone/>
            </a:pPr>
            <a:endParaRPr lang="en-US" sz="2000" dirty="0">
              <a:latin typeface="+mj-lt"/>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0"/>
            <a:ext cx="4610100" cy="50292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3954" y="1828800"/>
            <a:ext cx="4520046" cy="5049982"/>
          </a:xfrm>
          <a:prstGeom prst="rect">
            <a:avLst/>
          </a:prstGeom>
        </p:spPr>
      </p:pic>
    </p:spTree>
    <p:extLst>
      <p:ext uri="{BB962C8B-B14F-4D97-AF65-F5344CB8AC3E}">
        <p14:creationId xmlns:p14="http://schemas.microsoft.com/office/powerpoint/2010/main" val="1370042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Autofit/>
          </a:bodyPr>
          <a:lstStyle/>
          <a:p>
            <a:pPr>
              <a:buAutoNum type="arabicPeriod"/>
            </a:pPr>
            <a:r>
              <a:rPr lang="en-US" sz="2000" b="1" dirty="0" smtClean="0">
                <a:solidFill>
                  <a:schemeClr val="tx1"/>
                </a:solidFill>
                <a:latin typeface="Times New Roman" panose="02020603050405020304" pitchFamily="18" charset="0"/>
                <a:cs typeface="Times New Roman" panose="02020603050405020304" pitchFamily="18" charset="0"/>
              </a:rPr>
              <a:t>ĐẶT CANUN HẦU</a:t>
            </a:r>
          </a:p>
          <a:p>
            <a:pP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   </a:t>
            </a:r>
            <a:r>
              <a:rPr lang="vi-VN" sz="2000" b="1" dirty="0" smtClean="0">
                <a:solidFill>
                  <a:schemeClr val="tx1"/>
                </a:solidFill>
                <a:latin typeface="Times New Roman" panose="02020603050405020304" pitchFamily="18" charset="0"/>
                <a:cs typeface="Times New Roman" panose="02020603050405020304" pitchFamily="18" charset="0"/>
              </a:rPr>
              <a:t> Mục đích :</a:t>
            </a:r>
            <a:endParaRPr lang="vi-VN" sz="2000" dirty="0" smtClean="0">
              <a:solidFill>
                <a:schemeClr val="tx1"/>
              </a:solidFill>
              <a:latin typeface="Times New Roman" panose="02020603050405020304" pitchFamily="18" charset="0"/>
              <a:cs typeface="Times New Roman" panose="02020603050405020304" pitchFamily="18" charset="0"/>
            </a:endParaRPr>
          </a:p>
          <a:p>
            <a:r>
              <a:rPr lang="vi-VN" sz="2000" dirty="0" smtClean="0">
                <a:solidFill>
                  <a:schemeClr val="tx1"/>
                </a:solidFill>
                <a:latin typeface="Times New Roman" panose="02020603050405020304" pitchFamily="18" charset="0"/>
                <a:cs typeface="Times New Roman" panose="02020603050405020304" pitchFamily="18" charset="0"/>
              </a:rPr>
              <a:t>Giúp duy trì sự thông thoáng của đường thở và thông khí đầy đủ, đặt biệt khi dùng bóng Ambu và Canuyn đặt đúng cũng giúp hút đờm dãi dễ dàng hơn.</a:t>
            </a:r>
          </a:p>
          <a:p>
            <a:r>
              <a:rPr lang="vi-VN" sz="2000" dirty="0" smtClean="0">
                <a:solidFill>
                  <a:schemeClr val="tx1"/>
                </a:solidFill>
                <a:latin typeface="Times New Roman" panose="02020603050405020304" pitchFamily="18" charset="0"/>
                <a:cs typeface="Times New Roman" panose="02020603050405020304" pitchFamily="18" charset="0"/>
              </a:rPr>
              <a:t>Chỉ nên được thực hiện khi các biện pháp cơ bản hỗ trợ các chức năng sống đã được thực hiện</a:t>
            </a:r>
          </a:p>
          <a:p>
            <a:r>
              <a:rPr lang="vi-VN" sz="2000" dirty="0" smtClean="0">
                <a:solidFill>
                  <a:schemeClr val="tx1"/>
                </a:solidFill>
                <a:latin typeface="Times New Roman" panose="02020603050405020304" pitchFamily="18" charset="0"/>
                <a:cs typeface="Times New Roman" panose="02020603050405020304" pitchFamily="18" charset="0"/>
              </a:rPr>
              <a:t>Dụng cụ này làm thông thoáng đường thở bằng cách tách lưỡi ra khỏi thành họ nhau.</a:t>
            </a:r>
          </a:p>
          <a:p>
            <a:pPr marL="285750" indent="-285750">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   </a:t>
            </a:r>
            <a:r>
              <a:rPr lang="vi-VN" sz="2000" b="1" dirty="0" smtClean="0">
                <a:solidFill>
                  <a:schemeClr val="tx1"/>
                </a:solidFill>
                <a:latin typeface="Times New Roman" panose="02020603050405020304" pitchFamily="18" charset="0"/>
                <a:cs typeface="Times New Roman" panose="02020603050405020304" pitchFamily="18" charset="0"/>
              </a:rPr>
              <a:t>Dụng cụ :</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vi-VN" sz="2000" dirty="0" smtClean="0">
                <a:solidFill>
                  <a:schemeClr val="tx1"/>
                </a:solidFill>
                <a:latin typeface="Times New Roman" panose="02020603050405020304" pitchFamily="18" charset="0"/>
                <a:cs typeface="Times New Roman" panose="02020603050405020304" pitchFamily="18" charset="0"/>
              </a:rPr>
              <a:t>Canuyn: có 2 loại : canuyn miệng hầu và canuyn mũi hầu</a:t>
            </a:r>
          </a:p>
          <a:p>
            <a:r>
              <a:rPr lang="vi-VN" sz="2000" dirty="0" smtClean="0">
                <a:solidFill>
                  <a:schemeClr val="tx1"/>
                </a:solidFill>
                <a:latin typeface="Times New Roman" panose="02020603050405020304" pitchFamily="18" charset="0"/>
                <a:cs typeface="Times New Roman" panose="02020603050405020304" pitchFamily="18" charset="0"/>
              </a:rPr>
              <a:t>Đè lưỡi</a:t>
            </a:r>
          </a:p>
          <a:p>
            <a:r>
              <a:rPr lang="vi-VN" sz="2000" dirty="0" smtClean="0">
                <a:solidFill>
                  <a:schemeClr val="tx1"/>
                </a:solidFill>
                <a:latin typeface="Times New Roman" panose="02020603050405020304" pitchFamily="18" charset="0"/>
                <a:cs typeface="Times New Roman" panose="02020603050405020304" pitchFamily="18" charset="0"/>
              </a:rPr>
              <a:t>Chất bôi trơn</a:t>
            </a:r>
          </a:p>
        </p:txBody>
      </p:sp>
      <p:sp>
        <p:nvSpPr>
          <p:cNvPr id="4" name="Title 3"/>
          <p:cNvSpPr>
            <a:spLocks noGrp="1"/>
          </p:cNvSpPr>
          <p:nvPr>
            <p:ph type="title"/>
          </p:nvPr>
        </p:nvSpPr>
        <p:spPr>
          <a:xfrm>
            <a:off x="381000" y="-6927"/>
            <a:ext cx="8229600" cy="1143000"/>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IV. KỸ THUẬT BẢO VỆ  ĐƯỜNG THỞ.</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4330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TRƯỜNG ĐH DUY TÂN KHOA ĐIỀU DƯỠNG ĐIỀU DƯỠNG HỒI SỨC CẤP CỨU&amp;quot;&quot;/&gt;&lt;property id=&quot;20307&quot; value=&quot;256&quot;/&gt;&lt;/object&gt;&lt;object type=&quot;3&quot; unique_id=&quot;10004&quot;&gt;&lt;property id=&quot;20148&quot; value=&quot;5&quot;/&gt;&lt;property id=&quot;20300&quot; value=&quot;Slide 2 - &amp;quot;Nội dung:&amp;quot;&quot;/&gt;&lt;property id=&quot;20307&quot; value=&quot;257&quot;/&gt;&lt;/object&gt;&lt;object type=&quot;3&quot; unique_id=&quot;10005&quot;&gt;&lt;property id=&quot;20148&quot; value=&quot;5&quot;/&gt;&lt;property id=&quot;20300&quot; value=&quot;Slide 3 - &amp;quot;I. ĐẠI CƯƠNG.&amp;quot;&quot;/&gt;&lt;property id=&quot;20307&quot; value=&quot;258&quot;/&gt;&lt;/object&gt;&lt;object type=&quot;3&quot; unique_id=&quot;10006&quot;&gt;&lt;property id=&quot;20148&quot; value=&quot;5&quot;/&gt;&lt;property id=&quot;20300&quot; value=&quot;Slide 4 - &amp;quot;II. NGUYÊN NHÂN.&amp;quot;&quot;/&gt;&lt;property id=&quot;20307&quot; value=&quot;259&quot;/&gt;&lt;/object&gt;&lt;object type=&quot;3&quot; unique_id=&quot;10007&quot;&gt;&lt;property id=&quot;20148&quot; value=&quot;5&quot;/&gt;&lt;property id=&quot;20300&quot; value=&quot;Slide 5 - &amp;quot;III. KỸ THUẬT KHAI THÔNG ĐƯỜNG THỞ.&amp;quot;&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63&quot;/&gt;&lt;/object&gt;&lt;object type=&quot;3&quot; unique_id=&quot;10011&quot;&gt;&lt;property id=&quot;20148&quot; value=&quot;5&quot;/&gt;&lt;property id=&quot;20300&quot; value=&quot;Slide 9 - &amp;quot;IV. KỸ THUẬT BẢO VỆ  ĐƯỜNG THỞ.&amp;quot;&quot;/&gt;&lt;property id=&quot;20307&quot; value=&quot;264&quot;/&gt;&lt;/object&gt;&lt;object type=&quot;3&quot; unique_id=&quot;10012&quot;&gt;&lt;property id=&quot;20148&quot; value=&quot;5&quot;/&gt;&lt;property id=&quot;20300&quot; value=&quot;Slide 10&quot;/&gt;&lt;property id=&quot;20307&quot; value=&quot;265&quot;/&gt;&lt;/object&gt;&lt;object type=&quot;3&quot; unique_id=&quot;10013&quot;&gt;&lt;property id=&quot;20148&quot; value=&quot;5&quot;/&gt;&lt;property id=&quot;20300&quot; value=&quot;Slide 11&quot;/&gt;&lt;property id=&quot;20307&quot; value=&quot;266&quot;/&gt;&lt;/object&gt;&lt;object type=&quot;3&quot; unique_id=&quot;10014&quot;&gt;&lt;property id=&quot;20148&quot; value=&quot;5&quot;/&gt;&lt;property id=&quot;20300&quot; value=&quot;Slide 12&quot;/&gt;&lt;property id=&quot;20307&quot; value=&quot;267&quot;/&gt;&lt;/object&gt;&lt;object type=&quot;3&quot; unique_id=&quot;10015&quot;&gt;&lt;property id=&quot;20148&quot; value=&quot;5&quot;/&gt;&lt;property id=&quot;20300&quot; value=&quot;Slide 13 - &amp;quot;V. QUY TRÌNH ĐIỀU DƯỠNG.&amp;quot;&quot;/&gt;&lt;property id=&quot;20307&quot; value=&quot;270&quot;/&gt;&lt;/object&gt;&lt;object type=&quot;3&quot; unique_id=&quot;10016&quot;&gt;&lt;property id=&quot;20148&quot; value=&quot;5&quot;/&gt;&lt;property id=&quot;20300&quot; value=&quot;Slide 14&quot;/&gt;&lt;property id=&quot;20307&quot; value=&quot;268&quot;/&gt;&lt;/object&gt;&lt;object type=&quot;3&quot; unique_id=&quot;10017&quot;&gt;&lt;property id=&quot;20148&quot; value=&quot;5&quot;/&gt;&lt;property id=&quot;20300&quot; value=&quot;Slide 15&quot;/&gt;&lt;property id=&quot;20307&quot; value=&quot;269&quot;/&gt;&lt;/object&gt;&lt;/object&gt;&lt;object type=&quot;8&quot; unique_id=&quot;10034&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1389</Words>
  <Application>Microsoft Office PowerPoint</Application>
  <PresentationFormat>On-screen Show (4:3)</PresentationFormat>
  <Paragraphs>83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TRƯỜNG ĐH DUY TÂN KHOA ĐIỀU DƯỠNG ĐIỀU DƯỠNG HỒI SỨC CẤP CỨU</vt:lpstr>
      <vt:lpstr>Nội dung:</vt:lpstr>
      <vt:lpstr>I. ĐẠI CƯƠNG.</vt:lpstr>
      <vt:lpstr>II. NGUYÊN NHÂN.</vt:lpstr>
      <vt:lpstr>III. KỸ THUẬT KHAI THÔNG ĐƯỜNG THỞ.</vt:lpstr>
      <vt:lpstr>PowerPoint Presentation</vt:lpstr>
      <vt:lpstr>PowerPoint Presentation</vt:lpstr>
      <vt:lpstr>PowerPoint Presentation</vt:lpstr>
      <vt:lpstr>IV. KỸ THUẬT BẢO VỆ  ĐƯỜNG THỞ.</vt:lpstr>
      <vt:lpstr>PowerPoint Presentation</vt:lpstr>
      <vt:lpstr>PowerPoint Presentation</vt:lpstr>
      <vt:lpstr>PowerPoint Presentation</vt:lpstr>
      <vt:lpstr>V. QUY TRÌNH ĐIỀU DƯỠNG.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windows</cp:lastModifiedBy>
  <cp:revision>11</cp:revision>
  <dcterms:created xsi:type="dcterms:W3CDTF">2017-05-23T09:02:28Z</dcterms:created>
  <dcterms:modified xsi:type="dcterms:W3CDTF">2017-06-08T11:36:29Z</dcterms:modified>
</cp:coreProperties>
</file>