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75" r:id="rId3"/>
    <p:sldId id="261" r:id="rId4"/>
    <p:sldId id="262" r:id="rId5"/>
    <p:sldId id="263" r:id="rId6"/>
    <p:sldId id="257" r:id="rId7"/>
    <p:sldId id="259" r:id="rId8"/>
    <p:sldId id="260"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85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24D45D-A630-490A-9BE0-12CF1FAAE5D5}" type="datetimeFigureOut">
              <a:rPr lang="en-US" smtClean="0"/>
              <a:t>03/05/17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DAB8BA-7FD7-4E72-A91E-3656CAF23059}" type="slidenum">
              <a:rPr lang="en-US" smtClean="0"/>
              <a:t>‹#›</a:t>
            </a:fld>
            <a:endParaRPr lang="en-US"/>
          </a:p>
        </p:txBody>
      </p:sp>
    </p:spTree>
    <p:extLst>
      <p:ext uri="{BB962C8B-B14F-4D97-AF65-F5344CB8AC3E}">
        <p14:creationId xmlns:p14="http://schemas.microsoft.com/office/powerpoint/2010/main" val="2571654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0BA16-C5E5-48EE-9594-F28A3069CC2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628172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0BA16-C5E5-48EE-9594-F28A3069CC2F}"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895355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0BA16-C5E5-48EE-9594-F28A3069CC2F}"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895355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0BA16-C5E5-48EE-9594-F28A3069CC2F}"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895355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1" kern="1200" smtClean="0">
                <a:solidFill>
                  <a:schemeClr val="tx1"/>
                </a:solidFill>
                <a:effectLst/>
                <a:latin typeface="+mn-lt"/>
                <a:ea typeface="+mn-ea"/>
                <a:cs typeface="+mn-cs"/>
              </a:rPr>
              <a:t>* Mức HbA1c được điều chỉnh theo thực tế lâm sàng của từng đối tượng. Như vậy, sẽ có những người cần giữ HbA1c ở mức 6,5% (người bệnh trẻ, mới chẩn đoán đái tháo đường, chưa có biến chứng mạn tính, không có bệnh đi kèm); nhưng cũng có những đối tượng chỉ cần ở mức 7,5% (người bệnh lớn tuổi, bị bệnh đái tháo đường đã lâu, có biến chứng mạn tính, có nhiều bệnh đi kèm).</a:t>
            </a:r>
            <a:r>
              <a:rPr lang="vi-VN" smtClean="0"/>
              <a:t/>
            </a:r>
            <a:br>
              <a:rPr lang="vi-VN" smtClean="0"/>
            </a:br>
            <a:r>
              <a:rPr lang="vi-VN" sz="1200" b="0" i="1" kern="1200" smtClean="0">
                <a:solidFill>
                  <a:schemeClr val="tx1"/>
                </a:solidFill>
                <a:effectLst/>
                <a:latin typeface="+mn-lt"/>
                <a:ea typeface="+mn-ea"/>
                <a:cs typeface="+mn-cs"/>
              </a:rPr>
              <a:t>** Hiện nay hầu hết các hiệp hội chuyên khoa đã thay đổi mức mục tiêu: Huyết áp &lt;140/80 mmHg khi không có bệnh thận đái tháo đường và &lt;130/80 mmHg cho người có bệnh thận đái tháo đường.</a:t>
            </a:r>
            <a:r>
              <a:rPr lang="vi-VN" smtClean="0"/>
              <a:t/>
            </a:r>
            <a:br>
              <a:rPr lang="vi-VN" smtClean="0"/>
            </a:br>
            <a:r>
              <a:rPr lang="vi-VN" sz="1200" b="0" i="1" kern="1200" smtClean="0">
                <a:solidFill>
                  <a:schemeClr val="tx1"/>
                </a:solidFill>
                <a:effectLst/>
                <a:latin typeface="+mn-lt"/>
                <a:ea typeface="+mn-ea"/>
                <a:cs typeface="+mn-cs"/>
              </a:rPr>
              <a:t>*** Người có tổn thương tim mạch, LDL-c nên dưới 1,7 mmol/ (dưới 70 mg/dl).</a:t>
            </a:r>
            <a:endParaRPr lang="en-US"/>
          </a:p>
        </p:txBody>
      </p:sp>
      <p:sp>
        <p:nvSpPr>
          <p:cNvPr id="4" name="Slide Number Placeholder 3"/>
          <p:cNvSpPr>
            <a:spLocks noGrp="1"/>
          </p:cNvSpPr>
          <p:nvPr>
            <p:ph type="sldNum" sz="quarter" idx="10"/>
          </p:nvPr>
        </p:nvSpPr>
        <p:spPr/>
        <p:txBody>
          <a:bodyPr/>
          <a:lstStyle/>
          <a:p>
            <a:fld id="{BA7DA201-EB57-4C8C-BFF6-0D5494FF8BF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194444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1" i="0" kern="1200" smtClean="0">
                <a:solidFill>
                  <a:schemeClr val="tx1"/>
                </a:solidFill>
                <a:effectLst/>
                <a:latin typeface="+mn-lt"/>
                <a:ea typeface="+mn-ea"/>
                <a:cs typeface="+mn-cs"/>
              </a:rPr>
              <a:t>GI là</a:t>
            </a:r>
            <a:r>
              <a:rPr lang="vi-VN" sz="1200" b="0" i="0" kern="1200" smtClean="0">
                <a:solidFill>
                  <a:schemeClr val="tx1"/>
                </a:solidFill>
                <a:effectLst/>
                <a:latin typeface="+mn-lt"/>
                <a:ea typeface="+mn-ea"/>
                <a:cs typeface="+mn-cs"/>
              </a:rPr>
              <a:t> chữ viết tắt của Glycemic Index, có nghĩa </a:t>
            </a:r>
            <a:r>
              <a:rPr lang="vi-VN" sz="1200" b="1" i="0" kern="1200" smtClean="0">
                <a:solidFill>
                  <a:schemeClr val="tx1"/>
                </a:solidFill>
                <a:effectLst/>
                <a:latin typeface="+mn-lt"/>
                <a:ea typeface="+mn-ea"/>
                <a:cs typeface="+mn-cs"/>
              </a:rPr>
              <a:t>là</a:t>
            </a:r>
            <a:r>
              <a:rPr lang="vi-VN" sz="1200" b="0" i="0" kern="1200" smtClean="0">
                <a:solidFill>
                  <a:schemeClr val="tx1"/>
                </a:solidFill>
                <a:effectLst/>
                <a:latin typeface="+mn-lt"/>
                <a:ea typeface="+mn-ea"/>
                <a:cs typeface="+mn-cs"/>
              </a:rPr>
              <a:t> chỉ số đường huyết của thực phẩm. Thực phẩm sau khi ăn vào sẽ được tiêu hóa, hấp thu vào máu và làm tăng đường huyết.</a:t>
            </a:r>
            <a:endParaRPr lang="en-US"/>
          </a:p>
        </p:txBody>
      </p:sp>
      <p:sp>
        <p:nvSpPr>
          <p:cNvPr id="4" name="Slide Number Placeholder 3"/>
          <p:cNvSpPr>
            <a:spLocks noGrp="1"/>
          </p:cNvSpPr>
          <p:nvPr>
            <p:ph type="sldNum" sz="quarter" idx="10"/>
          </p:nvPr>
        </p:nvSpPr>
        <p:spPr/>
        <p:txBody>
          <a:bodyPr/>
          <a:lstStyle/>
          <a:p>
            <a:fld id="{BA7DA201-EB57-4C8C-BFF6-0D5494FF8BFA}"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732111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CF819C-2DD8-4D3C-9621-E07887D97473}" type="datetimeFigureOut">
              <a:rPr lang="en-US" smtClean="0"/>
              <a:t>03/04/17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3A914-82FA-4DC4-93CB-AD2E13C9E56F}" type="slidenum">
              <a:rPr lang="en-US" smtClean="0"/>
              <a:t>‹#›</a:t>
            </a:fld>
            <a:endParaRPr lang="en-US"/>
          </a:p>
        </p:txBody>
      </p:sp>
    </p:spTree>
    <p:extLst>
      <p:ext uri="{BB962C8B-B14F-4D97-AF65-F5344CB8AC3E}">
        <p14:creationId xmlns:p14="http://schemas.microsoft.com/office/powerpoint/2010/main" val="4006333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CF819C-2DD8-4D3C-9621-E07887D97473}" type="datetimeFigureOut">
              <a:rPr lang="en-US" smtClean="0"/>
              <a:t>03/04/17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3A914-82FA-4DC4-93CB-AD2E13C9E56F}" type="slidenum">
              <a:rPr lang="en-US" smtClean="0"/>
              <a:t>‹#›</a:t>
            </a:fld>
            <a:endParaRPr lang="en-US"/>
          </a:p>
        </p:txBody>
      </p:sp>
    </p:spTree>
    <p:extLst>
      <p:ext uri="{BB962C8B-B14F-4D97-AF65-F5344CB8AC3E}">
        <p14:creationId xmlns:p14="http://schemas.microsoft.com/office/powerpoint/2010/main" val="2891357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CF819C-2DD8-4D3C-9621-E07887D97473}" type="datetimeFigureOut">
              <a:rPr lang="en-US" smtClean="0"/>
              <a:t>03/04/17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3A914-82FA-4DC4-93CB-AD2E13C9E56F}" type="slidenum">
              <a:rPr lang="en-US" smtClean="0"/>
              <a:t>‹#›</a:t>
            </a:fld>
            <a:endParaRPr lang="en-US"/>
          </a:p>
        </p:txBody>
      </p:sp>
    </p:spTree>
    <p:extLst>
      <p:ext uri="{BB962C8B-B14F-4D97-AF65-F5344CB8AC3E}">
        <p14:creationId xmlns:p14="http://schemas.microsoft.com/office/powerpoint/2010/main" val="3757225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55F2C0D8-2B00-41C8-84EB-4E612B96C3A3}" type="datetimeFigureOut">
              <a:rPr lang="en-US" smtClean="0">
                <a:solidFill>
                  <a:prstClr val="black">
                    <a:lumMod val="65000"/>
                    <a:lumOff val="35000"/>
                  </a:prstClr>
                </a:solidFill>
              </a:rPr>
              <a:pPr/>
              <a:t>03/05/17</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B62F73D9-1EC8-4848-8B09-2B7E2D9C8516}"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855848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55F2C0D8-2B00-41C8-84EB-4E612B96C3A3}" type="datetimeFigureOut">
              <a:rPr lang="en-US" smtClean="0">
                <a:solidFill>
                  <a:prstClr val="black">
                    <a:lumMod val="65000"/>
                    <a:lumOff val="35000"/>
                  </a:prstClr>
                </a:solidFill>
              </a:rPr>
              <a:pPr/>
              <a:t>03/05/17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2F73D9-1EC8-4848-8B09-2B7E2D9C8516}"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16662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F2C0D8-2B00-41C8-84EB-4E612B96C3A3}" type="datetimeFigureOut">
              <a:rPr lang="en-US" smtClean="0">
                <a:solidFill>
                  <a:prstClr val="black">
                    <a:lumMod val="65000"/>
                    <a:lumOff val="35000"/>
                  </a:prstClr>
                </a:solidFill>
              </a:rPr>
              <a:pPr/>
              <a:t>03/05/17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2F73D9-1EC8-4848-8B09-2B7E2D9C8516}"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64922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55F2C0D8-2B00-41C8-84EB-4E612B96C3A3}" type="datetimeFigureOut">
              <a:rPr lang="en-US" smtClean="0">
                <a:solidFill>
                  <a:prstClr val="black">
                    <a:lumMod val="65000"/>
                    <a:lumOff val="35000"/>
                  </a:prstClr>
                </a:solidFill>
              </a:rPr>
              <a:pPr/>
              <a:t>03/05/17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62F73D9-1EC8-4848-8B09-2B7E2D9C8516}"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3969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5F2C0D8-2B00-41C8-84EB-4E612B96C3A3}" type="datetimeFigureOut">
              <a:rPr lang="en-US" smtClean="0">
                <a:solidFill>
                  <a:prstClr val="black">
                    <a:lumMod val="65000"/>
                    <a:lumOff val="35000"/>
                  </a:prstClr>
                </a:solidFill>
              </a:rPr>
              <a:pPr/>
              <a:t>03/05/17</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B62F73D9-1EC8-4848-8B09-2B7E2D9C8516}"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86683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5F2C0D8-2B00-41C8-84EB-4E612B96C3A3}" type="datetimeFigureOut">
              <a:rPr lang="en-US" smtClean="0">
                <a:solidFill>
                  <a:prstClr val="black">
                    <a:lumMod val="65000"/>
                    <a:lumOff val="35000"/>
                  </a:prstClr>
                </a:solidFill>
              </a:rPr>
              <a:pPr/>
              <a:t>03/05/17</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B62F73D9-1EC8-4848-8B09-2B7E2D9C8516}"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141745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F2C0D8-2B00-41C8-84EB-4E612B96C3A3}" type="datetimeFigureOut">
              <a:rPr lang="en-US" smtClean="0">
                <a:solidFill>
                  <a:prstClr val="black">
                    <a:lumMod val="65000"/>
                    <a:lumOff val="35000"/>
                  </a:prstClr>
                </a:solidFill>
              </a:rPr>
              <a:pPr/>
              <a:t>03/05/17</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B62F73D9-1EC8-4848-8B09-2B7E2D9C8516}"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695125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F2C0D8-2B00-41C8-84EB-4E612B96C3A3}" type="datetimeFigureOut">
              <a:rPr lang="en-US" smtClean="0">
                <a:solidFill>
                  <a:prstClr val="black">
                    <a:lumMod val="65000"/>
                    <a:lumOff val="35000"/>
                  </a:prstClr>
                </a:solidFill>
              </a:rPr>
              <a:pPr/>
              <a:t>03/05/17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62F73D9-1EC8-4848-8B09-2B7E2D9C8516}"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01926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CF819C-2DD8-4D3C-9621-E07887D97473}" type="datetimeFigureOut">
              <a:rPr lang="en-US" smtClean="0"/>
              <a:t>03/04/17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3A914-82FA-4DC4-93CB-AD2E13C9E56F}" type="slidenum">
              <a:rPr lang="en-US" smtClean="0"/>
              <a:t>‹#›</a:t>
            </a:fld>
            <a:endParaRPr lang="en-US"/>
          </a:p>
        </p:txBody>
      </p:sp>
    </p:spTree>
    <p:extLst>
      <p:ext uri="{BB962C8B-B14F-4D97-AF65-F5344CB8AC3E}">
        <p14:creationId xmlns:p14="http://schemas.microsoft.com/office/powerpoint/2010/main" val="42640331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F2C0D8-2B00-41C8-84EB-4E612B96C3A3}" type="datetimeFigureOut">
              <a:rPr lang="en-US" smtClean="0">
                <a:solidFill>
                  <a:prstClr val="black">
                    <a:lumMod val="65000"/>
                    <a:lumOff val="35000"/>
                  </a:prstClr>
                </a:solidFill>
              </a:rPr>
              <a:pPr/>
              <a:t>03/05/17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62F73D9-1EC8-4848-8B09-2B7E2D9C8516}"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865703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F2C0D8-2B00-41C8-84EB-4E612B96C3A3}" type="datetimeFigureOut">
              <a:rPr lang="en-US" smtClean="0">
                <a:solidFill>
                  <a:prstClr val="black">
                    <a:lumMod val="65000"/>
                    <a:lumOff val="35000"/>
                  </a:prstClr>
                </a:solidFill>
              </a:rPr>
              <a:pPr/>
              <a:t>03/05/17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2F73D9-1EC8-4848-8B09-2B7E2D9C8516}"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12749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F2C0D8-2B00-41C8-84EB-4E612B96C3A3}" type="datetimeFigureOut">
              <a:rPr lang="en-US" smtClean="0">
                <a:solidFill>
                  <a:prstClr val="black">
                    <a:lumMod val="65000"/>
                    <a:lumOff val="35000"/>
                  </a:prstClr>
                </a:solidFill>
              </a:rPr>
              <a:pPr/>
              <a:t>03/05/17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2F73D9-1EC8-4848-8B09-2B7E2D9C8516}"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847873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CF819C-2DD8-4D3C-9621-E07887D97473}" type="datetimeFigureOut">
              <a:rPr lang="en-US" smtClean="0"/>
              <a:t>03/04/17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3A914-82FA-4DC4-93CB-AD2E13C9E56F}" type="slidenum">
              <a:rPr lang="en-US" smtClean="0"/>
              <a:t>‹#›</a:t>
            </a:fld>
            <a:endParaRPr lang="en-US"/>
          </a:p>
        </p:txBody>
      </p:sp>
    </p:spTree>
    <p:extLst>
      <p:ext uri="{BB962C8B-B14F-4D97-AF65-F5344CB8AC3E}">
        <p14:creationId xmlns:p14="http://schemas.microsoft.com/office/powerpoint/2010/main" val="3822739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CF819C-2DD8-4D3C-9621-E07887D97473}" type="datetimeFigureOut">
              <a:rPr lang="en-US" smtClean="0"/>
              <a:t>03/04/17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13A914-82FA-4DC4-93CB-AD2E13C9E56F}" type="slidenum">
              <a:rPr lang="en-US" smtClean="0"/>
              <a:t>‹#›</a:t>
            </a:fld>
            <a:endParaRPr lang="en-US"/>
          </a:p>
        </p:txBody>
      </p:sp>
    </p:spTree>
    <p:extLst>
      <p:ext uri="{BB962C8B-B14F-4D97-AF65-F5344CB8AC3E}">
        <p14:creationId xmlns:p14="http://schemas.microsoft.com/office/powerpoint/2010/main" val="1379714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CF819C-2DD8-4D3C-9621-E07887D97473}" type="datetimeFigureOut">
              <a:rPr lang="en-US" smtClean="0"/>
              <a:t>03/04/17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13A914-82FA-4DC4-93CB-AD2E13C9E56F}" type="slidenum">
              <a:rPr lang="en-US" smtClean="0"/>
              <a:t>‹#›</a:t>
            </a:fld>
            <a:endParaRPr lang="en-US"/>
          </a:p>
        </p:txBody>
      </p:sp>
    </p:spTree>
    <p:extLst>
      <p:ext uri="{BB962C8B-B14F-4D97-AF65-F5344CB8AC3E}">
        <p14:creationId xmlns:p14="http://schemas.microsoft.com/office/powerpoint/2010/main" val="3569566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CF819C-2DD8-4D3C-9621-E07887D97473}" type="datetimeFigureOut">
              <a:rPr lang="en-US" smtClean="0"/>
              <a:t>03/04/17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13A914-82FA-4DC4-93CB-AD2E13C9E56F}" type="slidenum">
              <a:rPr lang="en-US" smtClean="0"/>
              <a:t>‹#›</a:t>
            </a:fld>
            <a:endParaRPr lang="en-US"/>
          </a:p>
        </p:txBody>
      </p:sp>
    </p:spTree>
    <p:extLst>
      <p:ext uri="{BB962C8B-B14F-4D97-AF65-F5344CB8AC3E}">
        <p14:creationId xmlns:p14="http://schemas.microsoft.com/office/powerpoint/2010/main" val="593782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CF819C-2DD8-4D3C-9621-E07887D97473}" type="datetimeFigureOut">
              <a:rPr lang="en-US" smtClean="0"/>
              <a:t>03/04/17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13A914-82FA-4DC4-93CB-AD2E13C9E56F}" type="slidenum">
              <a:rPr lang="en-US" smtClean="0"/>
              <a:t>‹#›</a:t>
            </a:fld>
            <a:endParaRPr lang="en-US"/>
          </a:p>
        </p:txBody>
      </p:sp>
    </p:spTree>
    <p:extLst>
      <p:ext uri="{BB962C8B-B14F-4D97-AF65-F5344CB8AC3E}">
        <p14:creationId xmlns:p14="http://schemas.microsoft.com/office/powerpoint/2010/main" val="3751046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CF819C-2DD8-4D3C-9621-E07887D97473}" type="datetimeFigureOut">
              <a:rPr lang="en-US" smtClean="0"/>
              <a:t>03/04/17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13A914-82FA-4DC4-93CB-AD2E13C9E56F}" type="slidenum">
              <a:rPr lang="en-US" smtClean="0"/>
              <a:t>‹#›</a:t>
            </a:fld>
            <a:endParaRPr lang="en-US"/>
          </a:p>
        </p:txBody>
      </p:sp>
    </p:spTree>
    <p:extLst>
      <p:ext uri="{BB962C8B-B14F-4D97-AF65-F5344CB8AC3E}">
        <p14:creationId xmlns:p14="http://schemas.microsoft.com/office/powerpoint/2010/main" val="1978333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CF819C-2DD8-4D3C-9621-E07887D97473}" type="datetimeFigureOut">
              <a:rPr lang="en-US" smtClean="0"/>
              <a:t>03/04/17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13A914-82FA-4DC4-93CB-AD2E13C9E56F}" type="slidenum">
              <a:rPr lang="en-US" smtClean="0"/>
              <a:t>‹#›</a:t>
            </a:fld>
            <a:endParaRPr lang="en-US"/>
          </a:p>
        </p:txBody>
      </p:sp>
    </p:spTree>
    <p:extLst>
      <p:ext uri="{BB962C8B-B14F-4D97-AF65-F5344CB8AC3E}">
        <p14:creationId xmlns:p14="http://schemas.microsoft.com/office/powerpoint/2010/main" val="710217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CF819C-2DD8-4D3C-9621-E07887D97473}" type="datetimeFigureOut">
              <a:rPr lang="en-US" smtClean="0"/>
              <a:t>03/04/17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3A914-82FA-4DC4-93CB-AD2E13C9E56F}" type="slidenum">
              <a:rPr lang="en-US" smtClean="0"/>
              <a:t>‹#›</a:t>
            </a:fld>
            <a:endParaRPr lang="en-US"/>
          </a:p>
        </p:txBody>
      </p:sp>
    </p:spTree>
    <p:extLst>
      <p:ext uri="{BB962C8B-B14F-4D97-AF65-F5344CB8AC3E}">
        <p14:creationId xmlns:p14="http://schemas.microsoft.com/office/powerpoint/2010/main" val="3710369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55F2C0D8-2B00-41C8-84EB-4E612B96C3A3}" type="datetimeFigureOut">
              <a:rPr lang="en-US" smtClean="0">
                <a:solidFill>
                  <a:prstClr val="black">
                    <a:lumMod val="65000"/>
                    <a:lumOff val="35000"/>
                  </a:prstClr>
                </a:solidFill>
              </a:rPr>
              <a:pPr/>
              <a:t>03/05/17</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62F73D9-1EC8-4848-8B09-2B7E2D9C8516}"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786160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464641"/>
            <a:ext cx="8534400" cy="5707559"/>
          </a:xfrm>
          <a:prstGeom prst="rect">
            <a:avLst/>
          </a:prstGeom>
          <a:ln>
            <a:noFill/>
          </a:ln>
          <a:effectLst>
            <a:softEdge rad="112500"/>
          </a:effectLst>
        </p:spPr>
      </p:pic>
      <p:sp>
        <p:nvSpPr>
          <p:cNvPr id="2" name="Title 1"/>
          <p:cNvSpPr>
            <a:spLocks noGrp="1"/>
          </p:cNvSpPr>
          <p:nvPr>
            <p:ph type="ctrTitle"/>
          </p:nvPr>
        </p:nvSpPr>
        <p:spPr>
          <a:xfrm>
            <a:off x="-1066800" y="2743200"/>
            <a:ext cx="7924800" cy="1066800"/>
          </a:xfrm>
        </p:spPr>
        <p:txBody>
          <a:bodyPr/>
          <a:lstStyle/>
          <a:p>
            <a:r>
              <a:rPr lang="en-US" sz="4800" b="1" smtClean="0">
                <a:solidFill>
                  <a:srgbClr val="FF0000"/>
                </a:solidFill>
                <a:latin typeface="Times New Roman" panose="02020603050405020304" pitchFamily="18" charset="0"/>
                <a:cs typeface="Times New Roman" panose="02020603050405020304" pitchFamily="18" charset="0"/>
              </a:rPr>
              <a:t>ĐÁI THÁO ĐƯỜNG </a:t>
            </a:r>
            <a:endParaRPr lang="en-US" sz="4800" b="1">
              <a:solidFill>
                <a:srgbClr val="FF000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76201" y="3810000"/>
            <a:ext cx="6019799" cy="2667000"/>
          </a:xfrm>
        </p:spPr>
        <p:txBody>
          <a:bodyPr>
            <a:noAutofit/>
          </a:bodyPr>
          <a:lstStyle/>
          <a:p>
            <a:pPr marL="342900" indent="-342900"/>
            <a:r>
              <a:rPr lang="en-US">
                <a:solidFill>
                  <a:schemeClr val="tx1"/>
                </a:solidFill>
                <a:latin typeface="Times New Roman" pitchFamily="18" charset="0"/>
                <a:cs typeface="Times New Roman" pitchFamily="18" charset="0"/>
              </a:rPr>
              <a:t>Giảng viên hướng dẫn</a:t>
            </a:r>
            <a:r>
              <a:rPr lang="en-US" smtClean="0">
                <a:solidFill>
                  <a:schemeClr val="tx1"/>
                </a:solidFill>
                <a:latin typeface="Times New Roman" pitchFamily="18" charset="0"/>
                <a:cs typeface="Times New Roman" pitchFamily="18" charset="0"/>
              </a:rPr>
              <a:t>:</a:t>
            </a:r>
          </a:p>
          <a:p>
            <a:pPr marL="342900" indent="-342900">
              <a:lnSpc>
                <a:spcPct val="150000"/>
              </a:lnSpc>
            </a:pPr>
            <a:r>
              <a:rPr lang="en-US" smtClean="0">
                <a:solidFill>
                  <a:schemeClr val="tx1"/>
                </a:solidFill>
                <a:latin typeface="Times New Roman" pitchFamily="18" charset="0"/>
                <a:cs typeface="Times New Roman" pitchFamily="18" charset="0"/>
              </a:rPr>
              <a:t> </a:t>
            </a:r>
            <a:r>
              <a:rPr lang="en-US">
                <a:solidFill>
                  <a:schemeClr val="tx1"/>
                </a:solidFill>
                <a:latin typeface="Times New Roman" pitchFamily="18" charset="0"/>
                <a:cs typeface="Times New Roman" pitchFamily="18" charset="0"/>
              </a:rPr>
              <a:t>ThS. BS. Nguyễn Phúc </a:t>
            </a:r>
            <a:r>
              <a:rPr lang="en-US" smtClean="0">
                <a:solidFill>
                  <a:schemeClr val="tx1"/>
                </a:solidFill>
                <a:latin typeface="Times New Roman" pitchFamily="18" charset="0"/>
                <a:cs typeface="Times New Roman" pitchFamily="18" charset="0"/>
              </a:rPr>
              <a:t>Học</a:t>
            </a:r>
            <a:endParaRPr lang="en-US">
              <a:solidFill>
                <a:schemeClr val="tx1"/>
              </a:solidFill>
              <a:latin typeface="Times New Roman" pitchFamily="18" charset="0"/>
              <a:cs typeface="Times New Roman" pitchFamily="18" charset="0"/>
            </a:endParaRPr>
          </a:p>
          <a:p>
            <a:pPr algn="l">
              <a:lnSpc>
                <a:spcPct val="150000"/>
              </a:lnSpc>
            </a:pPr>
            <a:r>
              <a:rPr lang="en-US" b="1" u="sng" smtClean="0">
                <a:solidFill>
                  <a:schemeClr val="tx1"/>
                </a:solidFill>
                <a:latin typeface="Times New Roman" panose="02020603050405020304" pitchFamily="18" charset="0"/>
                <a:cs typeface="Times New Roman" panose="02020603050405020304" pitchFamily="18" charset="0"/>
              </a:rPr>
              <a:t>Nhóm 10 - Lớp PTH 350 H: </a:t>
            </a:r>
          </a:p>
          <a:p>
            <a:pPr algn="l"/>
            <a:r>
              <a:rPr lang="en-US" smtClean="0">
                <a:solidFill>
                  <a:schemeClr val="tx1"/>
                </a:solidFill>
                <a:latin typeface="Times New Roman" panose="02020603050405020304" pitchFamily="18" charset="0"/>
                <a:cs typeface="Times New Roman" panose="02020603050405020304" pitchFamily="18" charset="0"/>
              </a:rPr>
              <a:t>Đỗ Thái Uyên Thao   </a:t>
            </a:r>
            <a:r>
              <a:rPr lang="en-US">
                <a:solidFill>
                  <a:schemeClr val="tx1"/>
                </a:solidFill>
                <a:latin typeface="Times New Roman" panose="02020603050405020304" pitchFamily="18" charset="0"/>
                <a:cs typeface="Times New Roman" panose="02020603050405020304" pitchFamily="18" charset="0"/>
              </a:rPr>
              <a:t> </a:t>
            </a:r>
            <a:r>
              <a:rPr lang="en-US" smtClean="0">
                <a:solidFill>
                  <a:schemeClr val="tx1"/>
                </a:solidFill>
                <a:latin typeface="Times New Roman" panose="02020603050405020304" pitchFamily="18" charset="0"/>
                <a:cs typeface="Times New Roman" panose="02020603050405020304" pitchFamily="18" charset="0"/>
              </a:rPr>
              <a:t> </a:t>
            </a:r>
            <a:r>
              <a:rPr lang="en-US" smtClean="0">
                <a:solidFill>
                  <a:schemeClr val="tx1"/>
                </a:solidFill>
                <a:latin typeface="Times New Roman" panose="02020603050405020304" pitchFamily="18" charset="0"/>
                <a:cs typeface="Times New Roman" panose="02020603050405020304" pitchFamily="18" charset="0"/>
              </a:rPr>
              <a:t>Nguyễn </a:t>
            </a:r>
            <a:r>
              <a:rPr lang="en-US" smtClean="0">
                <a:solidFill>
                  <a:schemeClr val="tx1"/>
                </a:solidFill>
                <a:latin typeface="Times New Roman" panose="02020603050405020304" pitchFamily="18" charset="0"/>
                <a:cs typeface="Times New Roman" panose="02020603050405020304" pitchFamily="18" charset="0"/>
              </a:rPr>
              <a:t>Thị Cẩm Hà</a:t>
            </a:r>
          </a:p>
          <a:p>
            <a:pPr algn="l"/>
            <a:r>
              <a:rPr lang="en-US" smtClean="0">
                <a:solidFill>
                  <a:schemeClr val="tx1"/>
                </a:solidFill>
                <a:latin typeface="Times New Roman" panose="02020603050405020304" pitchFamily="18" charset="0"/>
                <a:cs typeface="Times New Roman" panose="02020603050405020304" pitchFamily="18" charset="0"/>
              </a:rPr>
              <a:t>Bùi </a:t>
            </a:r>
            <a:r>
              <a:rPr lang="en-US" smtClean="0">
                <a:solidFill>
                  <a:schemeClr val="tx1"/>
                </a:solidFill>
                <a:latin typeface="Times New Roman" panose="02020603050405020304" pitchFamily="18" charset="0"/>
                <a:cs typeface="Times New Roman" panose="02020603050405020304" pitchFamily="18" charset="0"/>
              </a:rPr>
              <a:t>Mỹ </a:t>
            </a:r>
            <a:r>
              <a:rPr lang="en-US" smtClean="0">
                <a:solidFill>
                  <a:schemeClr val="tx1"/>
                </a:solidFill>
                <a:latin typeface="Times New Roman" panose="02020603050405020304" pitchFamily="18" charset="0"/>
                <a:cs typeface="Times New Roman" panose="02020603050405020304" pitchFamily="18" charset="0"/>
              </a:rPr>
              <a:t>Duyên             </a:t>
            </a:r>
            <a:r>
              <a:rPr lang="en-US">
                <a:solidFill>
                  <a:schemeClr val="tx1"/>
                </a:solidFill>
                <a:latin typeface="Times New Roman" panose="02020603050405020304" pitchFamily="18" charset="0"/>
                <a:cs typeface="Times New Roman" panose="02020603050405020304" pitchFamily="18" charset="0"/>
              </a:rPr>
              <a:t>Nguyễn </a:t>
            </a:r>
            <a:r>
              <a:rPr lang="en-US">
                <a:solidFill>
                  <a:schemeClr val="tx1"/>
                </a:solidFill>
                <a:latin typeface="Times New Roman" panose="02020603050405020304" pitchFamily="18" charset="0"/>
                <a:cs typeface="Times New Roman" panose="02020603050405020304" pitchFamily="18" charset="0"/>
              </a:rPr>
              <a:t>Xuân </a:t>
            </a:r>
            <a:r>
              <a:rPr lang="en-US" smtClean="0">
                <a:solidFill>
                  <a:schemeClr val="tx1"/>
                </a:solidFill>
                <a:latin typeface="Times New Roman" panose="02020603050405020304" pitchFamily="18" charset="0"/>
                <a:cs typeface="Times New Roman" panose="02020603050405020304" pitchFamily="18" charset="0"/>
              </a:rPr>
              <a:t>Hiệp</a:t>
            </a:r>
          </a:p>
          <a:p>
            <a:pPr algn="l"/>
            <a:r>
              <a:rPr lang="en-US">
                <a:solidFill>
                  <a:schemeClr val="tx1"/>
                </a:solidFill>
                <a:latin typeface="Times New Roman" panose="02020603050405020304" pitchFamily="18" charset="0"/>
                <a:cs typeface="Times New Roman" panose="02020603050405020304" pitchFamily="18" charset="0"/>
              </a:rPr>
              <a:t>Nguyễn Thị </a:t>
            </a:r>
            <a:r>
              <a:rPr lang="en-US">
                <a:solidFill>
                  <a:schemeClr val="tx1"/>
                </a:solidFill>
                <a:latin typeface="Times New Roman" panose="02020603050405020304" pitchFamily="18" charset="0"/>
                <a:cs typeface="Times New Roman" panose="02020603050405020304" pitchFamily="18" charset="0"/>
              </a:rPr>
              <a:t>Linh </a:t>
            </a:r>
            <a:r>
              <a:rPr lang="en-US" smtClean="0">
                <a:solidFill>
                  <a:schemeClr val="tx1"/>
                </a:solidFill>
                <a:latin typeface="Times New Roman" panose="02020603050405020304" pitchFamily="18" charset="0"/>
                <a:cs typeface="Times New Roman" panose="02020603050405020304" pitchFamily="18" charset="0"/>
              </a:rPr>
              <a:t>Thu</a:t>
            </a:r>
            <a:endParaRPr lang="en-US"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2327563" y="152400"/>
            <a:ext cx="4572000" cy="769441"/>
          </a:xfrm>
          <a:prstGeom prst="rect">
            <a:avLst/>
          </a:prstGeom>
        </p:spPr>
        <p:txBody>
          <a:bodyPr>
            <a:spAutoFit/>
          </a:bodyPr>
          <a:lstStyle/>
          <a:p>
            <a:pPr algn="ctr"/>
            <a:r>
              <a:rPr lang="en-US" sz="2400" b="1">
                <a:solidFill>
                  <a:srgbClr val="FF0000"/>
                </a:solidFill>
                <a:latin typeface="Times New Roman" panose="02020603050405020304" pitchFamily="18" charset="0"/>
                <a:cs typeface="Times New Roman" pitchFamily="18" charset="0"/>
              </a:rPr>
              <a:t>TRƯỜNG ĐẠI HỌC DUY TÂN </a:t>
            </a:r>
            <a:r>
              <a:rPr lang="en-US" sz="2000" b="1">
                <a:solidFill>
                  <a:srgbClr val="FF0000"/>
                </a:solidFill>
                <a:latin typeface="Times New Roman" pitchFamily="18" charset="0"/>
                <a:cs typeface="Times New Roman" pitchFamily="18" charset="0"/>
              </a:rPr>
              <a:t/>
            </a:r>
            <a:br>
              <a:rPr lang="en-US" sz="2000" b="1">
                <a:solidFill>
                  <a:srgbClr val="FF0000"/>
                </a:solidFill>
                <a:latin typeface="Times New Roman" pitchFamily="18" charset="0"/>
                <a:cs typeface="Times New Roman" pitchFamily="18" charset="0"/>
              </a:rPr>
            </a:br>
            <a:r>
              <a:rPr lang="en-US" sz="2000" b="1">
                <a:solidFill>
                  <a:srgbClr val="FF0000"/>
                </a:solidFill>
                <a:latin typeface="Times New Roman" pitchFamily="18" charset="0"/>
                <a:cs typeface="Times New Roman" pitchFamily="18" charset="0"/>
              </a:rPr>
              <a:t>Khoa Dược</a:t>
            </a:r>
            <a:endParaRPr lang="en-US" sz="24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80850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0"/>
            <a:ext cx="8229600" cy="8382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ts val="5800"/>
              </a:lnSpc>
              <a:spcBef>
                <a:spcPct val="0"/>
              </a:spcBef>
            </a:pPr>
            <a:r>
              <a:rPr lang="en-US" sz="3600" b="1">
                <a:solidFill>
                  <a:srgbClr val="FF0000"/>
                </a:solidFill>
                <a:latin typeface="Times New Roman" panose="02020603050405020304" pitchFamily="18" charset="0"/>
                <a:cs typeface="Times New Roman" panose="02020603050405020304" pitchFamily="18" charset="0"/>
              </a:rPr>
              <a:t>3. TRIỆU CHỨNG VÀ TCCĐ</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28600" y="695980"/>
            <a:ext cx="8001000" cy="1384995"/>
          </a:xfrm>
          <a:prstGeom prst="rect">
            <a:avLst/>
          </a:prstGeom>
          <a:noFill/>
        </p:spPr>
        <p:txBody>
          <a:bodyPr wrap="square" rtlCol="0">
            <a:spAutoFit/>
          </a:bodyPr>
          <a:lstStyle/>
          <a:p>
            <a:r>
              <a:rPr lang="vi-VN" sz="2800" b="1">
                <a:solidFill>
                  <a:srgbClr val="2F5897">
                    <a:lumMod val="75000"/>
                  </a:srgbClr>
                </a:solidFill>
                <a:latin typeface="Times New Roman" panose="02020603050405020304" pitchFamily="18" charset="0"/>
                <a:cs typeface="Times New Roman" panose="02020603050405020304" pitchFamily="18" charset="0"/>
              </a:rPr>
              <a:t>3.3 </a:t>
            </a:r>
            <a:r>
              <a:rPr lang="vi-VN" sz="2800" b="1" u="sng">
                <a:solidFill>
                  <a:srgbClr val="2F5897">
                    <a:lumMod val="75000"/>
                  </a:srgbClr>
                </a:solidFill>
                <a:latin typeface="Times New Roman" panose="02020603050405020304" pitchFamily="18" charset="0"/>
                <a:cs typeface="Times New Roman" panose="02020603050405020304" pitchFamily="18" charset="0"/>
              </a:rPr>
              <a:t>Chẩn đoán sớm bệnh đái tháo đường typ 2</a:t>
            </a:r>
            <a:r>
              <a:rPr lang="vi-VN" sz="2800" u="sng">
                <a:solidFill>
                  <a:srgbClr val="953735"/>
                </a:solidFill>
                <a:latin typeface="Times New Roman" panose="02020603050405020304" pitchFamily="18" charset="0"/>
                <a:cs typeface="Times New Roman" panose="02020603050405020304" pitchFamily="18" charset="0"/>
              </a:rPr>
              <a:t/>
            </a:r>
            <a:br>
              <a:rPr lang="vi-VN" sz="2800" u="sng">
                <a:solidFill>
                  <a:srgbClr val="953735"/>
                </a:solidFill>
                <a:latin typeface="Times New Roman" panose="02020603050405020304" pitchFamily="18" charset="0"/>
                <a:cs typeface="Times New Roman" panose="02020603050405020304" pitchFamily="18" charset="0"/>
              </a:rPr>
            </a:br>
            <a:r>
              <a:rPr lang="vi-VN" sz="2800" u="sng">
                <a:solidFill>
                  <a:srgbClr val="953735"/>
                </a:solidFill>
                <a:latin typeface="Times New Roman" panose="02020603050405020304" pitchFamily="18" charset="0"/>
                <a:cs typeface="Times New Roman" panose="02020603050405020304" pitchFamily="18" charset="0"/>
              </a:rPr>
              <a:t/>
            </a:r>
            <a:br>
              <a:rPr lang="vi-VN" sz="2800" u="sng">
                <a:solidFill>
                  <a:srgbClr val="953735"/>
                </a:solidFill>
                <a:latin typeface="Times New Roman" panose="02020603050405020304" pitchFamily="18" charset="0"/>
                <a:cs typeface="Times New Roman" panose="02020603050405020304" pitchFamily="18" charset="0"/>
              </a:rPr>
            </a:br>
            <a:endParaRPr lang="en-US" sz="2800" b="1" u="sng">
              <a:solidFill>
                <a:srgbClr val="2F5897">
                  <a:lumMod val="75000"/>
                </a:srgb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0" y="1219200"/>
            <a:ext cx="9067800" cy="4093428"/>
          </a:xfrm>
          <a:prstGeom prst="rect">
            <a:avLst/>
          </a:prstGeom>
          <a:noFill/>
        </p:spPr>
        <p:txBody>
          <a:bodyPr wrap="square" rtlCol="0">
            <a:spAutoFit/>
          </a:bodyPr>
          <a:lstStyle/>
          <a:p>
            <a:r>
              <a:rPr lang="en-US" sz="2000" b="1" smtClean="0">
                <a:latin typeface="Times New Roman" panose="02020603050405020304" pitchFamily="18" charset="0"/>
                <a:cs typeface="Times New Roman" panose="02020603050405020304" pitchFamily="18" charset="0"/>
              </a:rPr>
              <a:t> </a:t>
            </a:r>
            <a:r>
              <a:rPr lang="vi-VN" sz="2000" b="1" smtClean="0">
                <a:latin typeface="Times New Roman" panose="02020603050405020304" pitchFamily="18" charset="0"/>
                <a:cs typeface="Times New Roman" panose="02020603050405020304" pitchFamily="18" charset="0"/>
              </a:rPr>
              <a:t>3.3.1</a:t>
            </a:r>
            <a:r>
              <a:rPr lang="vi-VN" sz="2000" b="1">
                <a:latin typeface="Times New Roman" panose="02020603050405020304" pitchFamily="18" charset="0"/>
                <a:cs typeface="Times New Roman" panose="02020603050405020304" pitchFamily="18" charset="0"/>
              </a:rPr>
              <a:t>. Đối tượng có yếu tố nguy cơ để sàng lọc bệnh đái tháo đường typ 2</a:t>
            </a:r>
          </a:p>
          <a:p>
            <a:pPr>
              <a:lnSpc>
                <a:spcPct val="150000"/>
              </a:lnSpc>
            </a:pPr>
            <a:r>
              <a:rPr lang="en-US" sz="2000" smtClean="0">
                <a:solidFill>
                  <a:prstClr val="black"/>
                </a:solidFill>
                <a:latin typeface="Times New Roman" panose="02020603050405020304" pitchFamily="18" charset="0"/>
                <a:cs typeface="Times New Roman" panose="02020603050405020304" pitchFamily="18" charset="0"/>
              </a:rPr>
              <a:t>      </a:t>
            </a:r>
            <a:r>
              <a:rPr lang="vi-VN" sz="2000" smtClean="0">
                <a:solidFill>
                  <a:prstClr val="black"/>
                </a:solidFill>
                <a:latin typeface="Times New Roman" panose="02020603050405020304" pitchFamily="18" charset="0"/>
                <a:cs typeface="Times New Roman" panose="02020603050405020304" pitchFamily="18" charset="0"/>
              </a:rPr>
              <a:t>‒ </a:t>
            </a:r>
            <a:r>
              <a:rPr lang="vi-VN" sz="2000">
                <a:solidFill>
                  <a:prstClr val="black"/>
                </a:solidFill>
                <a:latin typeface="Times New Roman" panose="02020603050405020304" pitchFamily="18" charset="0"/>
                <a:cs typeface="Times New Roman" panose="02020603050405020304" pitchFamily="18" charset="0"/>
              </a:rPr>
              <a:t>Tuổi trên </a:t>
            </a:r>
            <a:r>
              <a:rPr lang="vi-VN" sz="2000">
                <a:solidFill>
                  <a:srgbClr val="2F5897"/>
                </a:solidFill>
                <a:latin typeface="Times New Roman" panose="02020603050405020304" pitchFamily="18" charset="0"/>
                <a:cs typeface="Times New Roman" panose="02020603050405020304" pitchFamily="18" charset="0"/>
              </a:rPr>
              <a:t>45.</a:t>
            </a:r>
          </a:p>
          <a:p>
            <a:pPr>
              <a:lnSpc>
                <a:spcPct val="150000"/>
              </a:lnSpc>
            </a:pPr>
            <a:r>
              <a:rPr lang="en-US" sz="2000" smtClean="0">
                <a:solidFill>
                  <a:prstClr val="black"/>
                </a:solidFill>
                <a:latin typeface="Times New Roman" panose="02020603050405020304" pitchFamily="18" charset="0"/>
                <a:cs typeface="Times New Roman" panose="02020603050405020304" pitchFamily="18" charset="0"/>
              </a:rPr>
              <a:t>      </a:t>
            </a:r>
            <a:r>
              <a:rPr lang="vi-VN" sz="2000" smtClean="0">
                <a:solidFill>
                  <a:prstClr val="black"/>
                </a:solidFill>
                <a:latin typeface="Times New Roman" panose="02020603050405020304" pitchFamily="18" charset="0"/>
                <a:cs typeface="Times New Roman" panose="02020603050405020304" pitchFamily="18" charset="0"/>
              </a:rPr>
              <a:t>‒ </a:t>
            </a:r>
            <a:r>
              <a:rPr lang="vi-VN" sz="2000">
                <a:solidFill>
                  <a:prstClr val="black"/>
                </a:solidFill>
                <a:latin typeface="Times New Roman" panose="02020603050405020304" pitchFamily="18" charset="0"/>
                <a:cs typeface="Times New Roman" panose="02020603050405020304" pitchFamily="18" charset="0"/>
              </a:rPr>
              <a:t>BMI trên </a:t>
            </a:r>
            <a:r>
              <a:rPr lang="vi-VN" sz="2000">
                <a:solidFill>
                  <a:srgbClr val="2F5897"/>
                </a:solidFill>
                <a:latin typeface="Times New Roman" panose="02020603050405020304" pitchFamily="18" charset="0"/>
                <a:cs typeface="Times New Roman" panose="02020603050405020304" pitchFamily="18" charset="0"/>
              </a:rPr>
              <a:t>23.</a:t>
            </a:r>
          </a:p>
          <a:p>
            <a:pPr>
              <a:lnSpc>
                <a:spcPct val="150000"/>
              </a:lnSpc>
            </a:pPr>
            <a:r>
              <a:rPr lang="en-US" sz="2000" smtClean="0">
                <a:solidFill>
                  <a:prstClr val="black"/>
                </a:solidFill>
                <a:latin typeface="Times New Roman" panose="02020603050405020304" pitchFamily="18" charset="0"/>
                <a:cs typeface="Times New Roman" panose="02020603050405020304" pitchFamily="18" charset="0"/>
              </a:rPr>
              <a:t>      </a:t>
            </a:r>
            <a:r>
              <a:rPr lang="vi-VN" sz="2000" smtClean="0">
                <a:solidFill>
                  <a:prstClr val="black"/>
                </a:solidFill>
                <a:latin typeface="Times New Roman" panose="02020603050405020304" pitchFamily="18" charset="0"/>
                <a:cs typeface="Times New Roman" panose="02020603050405020304" pitchFamily="18" charset="0"/>
              </a:rPr>
              <a:t>‒ </a:t>
            </a:r>
            <a:r>
              <a:rPr lang="vi-VN" sz="2000">
                <a:solidFill>
                  <a:prstClr val="black"/>
                </a:solidFill>
                <a:latin typeface="Times New Roman" panose="02020603050405020304" pitchFamily="18" charset="0"/>
                <a:cs typeface="Times New Roman" panose="02020603050405020304" pitchFamily="18" charset="0"/>
              </a:rPr>
              <a:t>Huyết áp tâm thu </a:t>
            </a:r>
            <a:r>
              <a:rPr lang="vi-VN" sz="2000">
                <a:solidFill>
                  <a:srgbClr val="2F5897"/>
                </a:solidFill>
                <a:latin typeface="Times New Roman" panose="02020603050405020304" pitchFamily="18" charset="0"/>
                <a:cs typeface="Times New Roman" panose="02020603050405020304" pitchFamily="18" charset="0"/>
              </a:rPr>
              <a:t>≥ 140</a:t>
            </a:r>
            <a:r>
              <a:rPr lang="vi-VN" sz="2000">
                <a:solidFill>
                  <a:prstClr val="black"/>
                </a:solidFill>
                <a:latin typeface="Times New Roman" panose="02020603050405020304" pitchFamily="18" charset="0"/>
                <a:cs typeface="Times New Roman" panose="02020603050405020304" pitchFamily="18" charset="0"/>
              </a:rPr>
              <a:t> và/hoặc huyết áp tâm trương </a:t>
            </a:r>
            <a:r>
              <a:rPr lang="vi-VN" sz="2000">
                <a:solidFill>
                  <a:srgbClr val="2F5897"/>
                </a:solidFill>
                <a:latin typeface="Times New Roman" panose="02020603050405020304" pitchFamily="18" charset="0"/>
                <a:cs typeface="Times New Roman" panose="02020603050405020304" pitchFamily="18" charset="0"/>
              </a:rPr>
              <a:t>≥ 85 mmHg.</a:t>
            </a:r>
          </a:p>
          <a:p>
            <a:pPr>
              <a:lnSpc>
                <a:spcPct val="150000"/>
              </a:lnSpc>
            </a:pPr>
            <a:r>
              <a:rPr lang="en-US" sz="2000" smtClean="0">
                <a:solidFill>
                  <a:prstClr val="black"/>
                </a:solidFill>
                <a:latin typeface="Times New Roman" panose="02020603050405020304" pitchFamily="18" charset="0"/>
                <a:cs typeface="Times New Roman" panose="02020603050405020304" pitchFamily="18" charset="0"/>
              </a:rPr>
              <a:t>      </a:t>
            </a:r>
            <a:r>
              <a:rPr lang="vi-VN" sz="2000" smtClean="0">
                <a:solidFill>
                  <a:prstClr val="black"/>
                </a:solidFill>
                <a:latin typeface="Times New Roman" panose="02020603050405020304" pitchFamily="18" charset="0"/>
                <a:cs typeface="Times New Roman" panose="02020603050405020304" pitchFamily="18" charset="0"/>
              </a:rPr>
              <a:t>‒ </a:t>
            </a:r>
            <a:r>
              <a:rPr lang="vi-VN" sz="2000">
                <a:solidFill>
                  <a:prstClr val="black"/>
                </a:solidFill>
                <a:latin typeface="Times New Roman" panose="02020603050405020304" pitchFamily="18" charset="0"/>
                <a:cs typeface="Times New Roman" panose="02020603050405020304" pitchFamily="18" charset="0"/>
              </a:rPr>
              <a:t>Trong gia đình có người mắc bệnh đái tháo đường ở thế hệ cận kề </a:t>
            </a:r>
            <a:endParaRPr lang="en-US" sz="2000">
              <a:solidFill>
                <a:prstClr val="black"/>
              </a:solidFill>
              <a:latin typeface="Times New Roman" panose="02020603050405020304" pitchFamily="18" charset="0"/>
              <a:cs typeface="Times New Roman" panose="02020603050405020304" pitchFamily="18" charset="0"/>
            </a:endParaRPr>
          </a:p>
          <a:p>
            <a:pPr>
              <a:lnSpc>
                <a:spcPct val="150000"/>
              </a:lnSpc>
            </a:pPr>
            <a:r>
              <a:rPr lang="en-US" sz="2000" smtClean="0">
                <a:solidFill>
                  <a:prstClr val="black"/>
                </a:solidFill>
                <a:latin typeface="Times New Roman" panose="02020603050405020304" pitchFamily="18" charset="0"/>
                <a:cs typeface="Times New Roman" panose="02020603050405020304" pitchFamily="18" charset="0"/>
              </a:rPr>
              <a:t>      </a:t>
            </a:r>
            <a:r>
              <a:rPr lang="vi-VN" sz="2000" smtClean="0">
                <a:solidFill>
                  <a:prstClr val="black"/>
                </a:solidFill>
                <a:latin typeface="Times New Roman" panose="02020603050405020304" pitchFamily="18" charset="0"/>
                <a:cs typeface="Times New Roman" panose="02020603050405020304" pitchFamily="18" charset="0"/>
              </a:rPr>
              <a:t>‒ </a:t>
            </a:r>
            <a:r>
              <a:rPr lang="vi-VN" sz="2000">
                <a:solidFill>
                  <a:prstClr val="black"/>
                </a:solidFill>
                <a:latin typeface="Times New Roman" panose="02020603050405020304" pitchFamily="18" charset="0"/>
                <a:cs typeface="Times New Roman" panose="02020603050405020304" pitchFamily="18" charset="0"/>
              </a:rPr>
              <a:t>Tiền sử được chẩn đoán mắc hội chứng chuyển hóa, tiền đái </a:t>
            </a:r>
            <a:r>
              <a:rPr lang="vi-VN" sz="2000">
                <a:solidFill>
                  <a:prstClr val="black"/>
                </a:solidFill>
                <a:latin typeface="Times New Roman" panose="02020603050405020304" pitchFamily="18" charset="0"/>
                <a:cs typeface="Times New Roman" panose="02020603050405020304" pitchFamily="18" charset="0"/>
              </a:rPr>
              <a:t>tháo</a:t>
            </a:r>
            <a:r>
              <a:rPr lang="en-US" sz="2000">
                <a:solidFill>
                  <a:prstClr val="black"/>
                </a:solidFill>
                <a:latin typeface="Times New Roman" panose="02020603050405020304" pitchFamily="18" charset="0"/>
                <a:cs typeface="Times New Roman" panose="02020603050405020304" pitchFamily="18" charset="0"/>
              </a:rPr>
              <a:t> </a:t>
            </a:r>
            <a:r>
              <a:rPr lang="vi-VN" sz="2000">
                <a:solidFill>
                  <a:prstClr val="black"/>
                </a:solidFill>
                <a:latin typeface="Times New Roman" panose="02020603050405020304" pitchFamily="18" charset="0"/>
                <a:cs typeface="Times New Roman" panose="02020603050405020304" pitchFamily="18" charset="0"/>
              </a:rPr>
              <a:t>đường</a:t>
            </a:r>
            <a:r>
              <a:rPr lang="vi-VN" sz="2000">
                <a:solidFill>
                  <a:prstClr val="black"/>
                </a:solidFill>
                <a:latin typeface="Times New Roman" panose="02020603050405020304" pitchFamily="18" charset="0"/>
                <a:cs typeface="Times New Roman" panose="02020603050405020304" pitchFamily="18" charset="0"/>
              </a:rPr>
              <a:t>.</a:t>
            </a:r>
          </a:p>
          <a:p>
            <a:pPr>
              <a:lnSpc>
                <a:spcPct val="150000"/>
              </a:lnSpc>
            </a:pPr>
            <a:r>
              <a:rPr lang="en-US" sz="2000" smtClean="0">
                <a:solidFill>
                  <a:prstClr val="black"/>
                </a:solidFill>
                <a:latin typeface="Times New Roman" panose="02020603050405020304" pitchFamily="18" charset="0"/>
                <a:cs typeface="Times New Roman" panose="02020603050405020304" pitchFamily="18" charset="0"/>
              </a:rPr>
              <a:t>     </a:t>
            </a:r>
            <a:r>
              <a:rPr lang="vi-VN" sz="2000" smtClean="0">
                <a:solidFill>
                  <a:prstClr val="black"/>
                </a:solidFill>
                <a:latin typeface="Times New Roman" panose="02020603050405020304" pitchFamily="18" charset="0"/>
                <a:cs typeface="Times New Roman" panose="02020603050405020304" pitchFamily="18" charset="0"/>
              </a:rPr>
              <a:t>‒ </a:t>
            </a:r>
            <a:r>
              <a:rPr lang="vi-VN" sz="2000">
                <a:solidFill>
                  <a:prstClr val="black"/>
                </a:solidFill>
                <a:latin typeface="Times New Roman" panose="02020603050405020304" pitchFamily="18" charset="0"/>
                <a:cs typeface="Times New Roman" panose="02020603050405020304" pitchFamily="18" charset="0"/>
              </a:rPr>
              <a:t>Phụ nữ có tiền sử thai sản đặc biệt </a:t>
            </a:r>
            <a:endParaRPr lang="en-US" sz="2000">
              <a:solidFill>
                <a:prstClr val="black"/>
              </a:solidFill>
              <a:latin typeface="Times New Roman" panose="02020603050405020304" pitchFamily="18" charset="0"/>
              <a:cs typeface="Times New Roman" panose="02020603050405020304" pitchFamily="18" charset="0"/>
            </a:endParaRPr>
          </a:p>
          <a:p>
            <a:pPr>
              <a:lnSpc>
                <a:spcPct val="150000"/>
              </a:lnSpc>
            </a:pPr>
            <a:r>
              <a:rPr lang="en-US" sz="2000" smtClean="0">
                <a:solidFill>
                  <a:prstClr val="black"/>
                </a:solidFill>
                <a:latin typeface="Times New Roman" panose="02020603050405020304" pitchFamily="18" charset="0"/>
                <a:cs typeface="Times New Roman" panose="02020603050405020304" pitchFamily="18" charset="0"/>
              </a:rPr>
              <a:t>     </a:t>
            </a:r>
            <a:r>
              <a:rPr lang="vi-VN" sz="2000" smtClean="0">
                <a:solidFill>
                  <a:prstClr val="black"/>
                </a:solidFill>
                <a:latin typeface="Times New Roman" panose="02020603050405020304" pitchFamily="18" charset="0"/>
                <a:cs typeface="Times New Roman" panose="02020603050405020304" pitchFamily="18" charset="0"/>
              </a:rPr>
              <a:t>‒ </a:t>
            </a:r>
            <a:r>
              <a:rPr lang="vi-VN" sz="2000">
                <a:solidFill>
                  <a:prstClr val="black"/>
                </a:solidFill>
                <a:latin typeface="Times New Roman" panose="02020603050405020304" pitchFamily="18" charset="0"/>
                <a:cs typeface="Times New Roman" panose="02020603050405020304" pitchFamily="18" charset="0"/>
              </a:rPr>
              <a:t>Người có rối loạn lipid máu; đặc biệt khi </a:t>
            </a:r>
            <a:r>
              <a:rPr lang="vi-VN" sz="2000">
                <a:solidFill>
                  <a:srgbClr val="2F5897"/>
                </a:solidFill>
                <a:latin typeface="Times New Roman" panose="02020603050405020304" pitchFamily="18" charset="0"/>
                <a:cs typeface="Times New Roman" panose="02020603050405020304" pitchFamily="18" charset="0"/>
              </a:rPr>
              <a:t>HDL-c dưới 0,9 mmol/l </a:t>
            </a:r>
            <a:r>
              <a:rPr lang="vi-VN" sz="2000">
                <a:solidFill>
                  <a:prstClr val="black"/>
                </a:solidFill>
                <a:latin typeface="Times New Roman" panose="02020603050405020304" pitchFamily="18" charset="0"/>
                <a:cs typeface="Times New Roman" panose="02020603050405020304" pitchFamily="18" charset="0"/>
              </a:rPr>
              <a:t>và</a:t>
            </a:r>
            <a:r>
              <a:rPr lang="en-US" sz="2000">
                <a:solidFill>
                  <a:prstClr val="black"/>
                </a:solidFill>
                <a:latin typeface="Times New Roman" panose="02020603050405020304" pitchFamily="18" charset="0"/>
                <a:cs typeface="Times New Roman" panose="02020603050405020304" pitchFamily="18" charset="0"/>
              </a:rPr>
              <a:t> </a:t>
            </a:r>
            <a:r>
              <a:rPr lang="vi-VN" sz="2000">
                <a:solidFill>
                  <a:prstClr val="black"/>
                </a:solidFill>
                <a:latin typeface="Times New Roman" panose="02020603050405020304" pitchFamily="18" charset="0"/>
                <a:cs typeface="Times New Roman" panose="02020603050405020304" pitchFamily="18" charset="0"/>
              </a:rPr>
              <a:t>Triglycrid </a:t>
            </a:r>
            <a:r>
              <a:rPr lang="vi-VN" sz="2000">
                <a:solidFill>
                  <a:prstClr val="black"/>
                </a:solidFill>
                <a:latin typeface="Times New Roman" panose="02020603050405020304" pitchFamily="18" charset="0"/>
                <a:cs typeface="Times New Roman" panose="02020603050405020304" pitchFamily="18" charset="0"/>
              </a:rPr>
              <a:t>trên </a:t>
            </a:r>
            <a:r>
              <a:rPr lang="vi-VN" sz="2000" smtClean="0">
                <a:solidFill>
                  <a:srgbClr val="2F5897"/>
                </a:solidFill>
                <a:latin typeface="Times New Roman" panose="02020603050405020304" pitchFamily="18" charset="0"/>
                <a:cs typeface="Times New Roman" panose="02020603050405020304" pitchFamily="18" charset="0"/>
              </a:rPr>
              <a:t>2,2</a:t>
            </a:r>
            <a:r>
              <a:rPr lang="en-US" sz="2000" smtClean="0">
                <a:solidFill>
                  <a:srgbClr val="2F5897"/>
                </a:solidFill>
                <a:latin typeface="Times New Roman" panose="02020603050405020304" pitchFamily="18" charset="0"/>
                <a:cs typeface="Times New Roman" panose="02020603050405020304" pitchFamily="18" charset="0"/>
              </a:rPr>
              <a:t> </a:t>
            </a:r>
            <a:r>
              <a:rPr lang="vi-VN" sz="2000" smtClean="0">
                <a:solidFill>
                  <a:srgbClr val="2F5897"/>
                </a:solidFill>
                <a:latin typeface="Times New Roman" panose="02020603050405020304" pitchFamily="18" charset="0"/>
                <a:cs typeface="Times New Roman" panose="02020603050405020304" pitchFamily="18" charset="0"/>
              </a:rPr>
              <a:t>mmol/l</a:t>
            </a:r>
            <a:endParaRPr lang="en-US" sz="2000">
              <a:solidFill>
                <a:srgbClr val="2F5897"/>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76200" y="5207408"/>
            <a:ext cx="7543800" cy="1477328"/>
          </a:xfrm>
          <a:prstGeom prst="rect">
            <a:avLst/>
          </a:prstGeom>
          <a:noFill/>
        </p:spPr>
        <p:txBody>
          <a:bodyPr wrap="square" rtlCol="0">
            <a:spAutoFit/>
          </a:bodyPr>
          <a:lstStyle/>
          <a:p>
            <a:pPr>
              <a:lnSpc>
                <a:spcPct val="150000"/>
              </a:lnSpc>
            </a:pPr>
            <a:r>
              <a:rPr lang="vi-VN" sz="2000" b="1">
                <a:latin typeface="Times New Roman" panose="02020603050405020304" pitchFamily="18" charset="0"/>
                <a:cs typeface="Times New Roman" panose="02020603050405020304" pitchFamily="18" charset="0"/>
              </a:rPr>
              <a:t>3.3.2. Các bước tiến hành chẩn đoán bệnh</a:t>
            </a:r>
          </a:p>
          <a:p>
            <a:pPr>
              <a:lnSpc>
                <a:spcPct val="150000"/>
              </a:lnSpc>
            </a:pPr>
            <a:r>
              <a:rPr lang="en-US" sz="2000" smtClean="0">
                <a:solidFill>
                  <a:prstClr val="black"/>
                </a:solidFill>
                <a:latin typeface="Times New Roman" panose="02020603050405020304" pitchFamily="18" charset="0"/>
                <a:cs typeface="Times New Roman" panose="02020603050405020304" pitchFamily="18" charset="0"/>
              </a:rPr>
              <a:t>     </a:t>
            </a:r>
            <a:r>
              <a:rPr lang="vi-VN" sz="2000" smtClean="0">
                <a:solidFill>
                  <a:prstClr val="black"/>
                </a:solidFill>
                <a:latin typeface="Times New Roman" panose="02020603050405020304" pitchFamily="18" charset="0"/>
                <a:cs typeface="Times New Roman" panose="02020603050405020304" pitchFamily="18" charset="0"/>
              </a:rPr>
              <a:t>‒ </a:t>
            </a:r>
            <a:r>
              <a:rPr lang="vi-VN" sz="2000">
                <a:solidFill>
                  <a:prstClr val="black"/>
                </a:solidFill>
                <a:latin typeface="Times New Roman" panose="02020603050405020304" pitchFamily="18" charset="0"/>
                <a:cs typeface="Times New Roman" panose="02020603050405020304" pitchFamily="18" charset="0"/>
              </a:rPr>
              <a:t>Bước 1: Sàng lọc bằng câu hỏi, chọn ra các yếu tố nguy cơ.</a:t>
            </a:r>
          </a:p>
          <a:p>
            <a:pPr>
              <a:lnSpc>
                <a:spcPct val="150000"/>
              </a:lnSpc>
            </a:pPr>
            <a:r>
              <a:rPr lang="en-US" sz="2000" smtClean="0">
                <a:solidFill>
                  <a:prstClr val="black"/>
                </a:solidFill>
                <a:latin typeface="Times New Roman" panose="02020603050405020304" pitchFamily="18" charset="0"/>
                <a:cs typeface="Times New Roman" panose="02020603050405020304" pitchFamily="18" charset="0"/>
              </a:rPr>
              <a:t>     </a:t>
            </a:r>
            <a:r>
              <a:rPr lang="vi-VN" sz="2000" smtClean="0">
                <a:solidFill>
                  <a:prstClr val="black"/>
                </a:solidFill>
                <a:latin typeface="Times New Roman" panose="02020603050405020304" pitchFamily="18" charset="0"/>
                <a:cs typeface="Times New Roman" panose="02020603050405020304" pitchFamily="18" charset="0"/>
              </a:rPr>
              <a:t>‒ </a:t>
            </a:r>
            <a:r>
              <a:rPr lang="vi-VN" sz="2000">
                <a:solidFill>
                  <a:prstClr val="black"/>
                </a:solidFill>
                <a:latin typeface="Times New Roman" panose="02020603050405020304" pitchFamily="18" charset="0"/>
                <a:cs typeface="Times New Roman" panose="02020603050405020304" pitchFamily="18" charset="0"/>
              </a:rPr>
              <a:t>Bước 2: Chẩn đoán xác định theo các tiêu chuẩn </a:t>
            </a:r>
            <a:r>
              <a:rPr lang="vi-VN" sz="2000">
                <a:solidFill>
                  <a:srgbClr val="2F5897"/>
                </a:solidFill>
                <a:latin typeface="Times New Roman" panose="02020603050405020304" pitchFamily="18" charset="0"/>
                <a:cs typeface="Times New Roman" panose="02020603050405020304" pitchFamily="18" charset="0"/>
              </a:rPr>
              <a:t>WHO, IDF-2012</a:t>
            </a:r>
            <a:endParaRPr lang="en-US" sz="2000">
              <a:solidFill>
                <a:srgbClr val="2F589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000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83365592"/>
              </p:ext>
            </p:extLst>
          </p:nvPr>
        </p:nvGraphicFramePr>
        <p:xfrm>
          <a:off x="76200" y="654225"/>
          <a:ext cx="8991600" cy="6127575"/>
        </p:xfrm>
        <a:graphic>
          <a:graphicData uri="http://schemas.openxmlformats.org/drawingml/2006/table">
            <a:tbl>
              <a:tblPr firstRow="1" bandRow="1">
                <a:tableStyleId>{21E4AEA4-8DFA-4A89-87EB-49C32662AFE0}</a:tableStyleId>
              </a:tblPr>
              <a:tblGrid>
                <a:gridCol w="1123950"/>
                <a:gridCol w="2997200"/>
                <a:gridCol w="4870450"/>
              </a:tblGrid>
              <a:tr h="594797">
                <a:tc>
                  <a:txBody>
                    <a:bodyPr/>
                    <a:lstStyle/>
                    <a:p>
                      <a:pPr algn="l"/>
                      <a:endParaRPr lang="en-US" sz="2000">
                        <a:latin typeface="Times New Roman" pitchFamily="18" charset="0"/>
                        <a:cs typeface="Times New Roman" pitchFamily="18" charset="0"/>
                      </a:endParaRPr>
                    </a:p>
                  </a:txBody>
                  <a:tcPr anchor="ctr"/>
                </a:tc>
                <a:tc>
                  <a:txBody>
                    <a:bodyPr/>
                    <a:lstStyle/>
                    <a:p>
                      <a:pPr algn="ctr"/>
                      <a:r>
                        <a:rPr lang="en-US" sz="2400" smtClean="0">
                          <a:latin typeface="Times New Roman" panose="02020603050405020304" pitchFamily="18" charset="0"/>
                          <a:cs typeface="Times New Roman" panose="02020603050405020304" pitchFamily="18" charset="0"/>
                        </a:rPr>
                        <a:t>CẤP</a:t>
                      </a:r>
                      <a:r>
                        <a:rPr lang="en-US" sz="2400" baseline="0" smtClean="0">
                          <a:latin typeface="Times New Roman" panose="02020603050405020304" pitchFamily="18" charset="0"/>
                          <a:cs typeface="Times New Roman" panose="02020603050405020304" pitchFamily="18" charset="0"/>
                        </a:rPr>
                        <a:t> TÍNH</a:t>
                      </a:r>
                      <a:endParaRPr lang="en-US" sz="2400">
                        <a:latin typeface="Times New Roman" pitchFamily="18" charset="0"/>
                        <a:cs typeface="Times New Roman" pitchFamily="18" charset="0"/>
                      </a:endParaRPr>
                    </a:p>
                  </a:txBody>
                  <a:tcPr anchor="ctr"/>
                </a:tc>
                <a:tc>
                  <a:txBody>
                    <a:bodyPr/>
                    <a:lstStyle/>
                    <a:p>
                      <a:pPr algn="ctr"/>
                      <a:r>
                        <a:rPr lang="en-US" sz="2400" smtClean="0">
                          <a:latin typeface="Times New Roman" panose="02020603050405020304" pitchFamily="18" charset="0"/>
                          <a:cs typeface="Times New Roman" panose="02020603050405020304" pitchFamily="18" charset="0"/>
                        </a:rPr>
                        <a:t>MẠN</a:t>
                      </a:r>
                      <a:r>
                        <a:rPr lang="en-US" sz="2400" baseline="0" smtClean="0">
                          <a:latin typeface="Times New Roman" panose="02020603050405020304" pitchFamily="18" charset="0"/>
                          <a:cs typeface="Times New Roman" panose="02020603050405020304" pitchFamily="18" charset="0"/>
                        </a:rPr>
                        <a:t> TÍNH</a:t>
                      </a:r>
                      <a:endParaRPr lang="en-US" sz="2400" b="1">
                        <a:latin typeface="Times New Roman" pitchFamily="18" charset="0"/>
                        <a:cs typeface="Times New Roman" pitchFamily="18" charset="0"/>
                      </a:endParaRPr>
                    </a:p>
                  </a:txBody>
                  <a:tcPr anchor="ctr"/>
                </a:tc>
              </a:tr>
              <a:tr h="2019721">
                <a:tc>
                  <a:txBody>
                    <a:bodyPr/>
                    <a:lstStyle/>
                    <a:p>
                      <a:pPr algn="ctr"/>
                      <a:r>
                        <a:rPr lang="en-US" sz="2000" b="1" smtClean="0">
                          <a:latin typeface="Times New Roman" panose="02020603050405020304" pitchFamily="18" charset="0"/>
                          <a:cs typeface="Times New Roman" panose="02020603050405020304" pitchFamily="18" charset="0"/>
                        </a:rPr>
                        <a:t>ĐỊNH</a:t>
                      </a:r>
                      <a:r>
                        <a:rPr lang="en-US" sz="2000" b="1" baseline="0" smtClean="0">
                          <a:latin typeface="Times New Roman" panose="02020603050405020304" pitchFamily="18" charset="0"/>
                          <a:cs typeface="Times New Roman" panose="02020603050405020304" pitchFamily="18" charset="0"/>
                        </a:rPr>
                        <a:t> </a:t>
                      </a:r>
                      <a:r>
                        <a:rPr lang="en-US" sz="2000" b="1" baseline="0" smtClean="0">
                          <a:latin typeface="Times New Roman" panose="02020603050405020304" pitchFamily="18" charset="0"/>
                          <a:cs typeface="Times New Roman" panose="02020603050405020304" pitchFamily="18" charset="0"/>
                        </a:rPr>
                        <a:t>NGHĨA</a:t>
                      </a:r>
                      <a:endParaRPr lang="en-US" sz="2000" b="1">
                        <a:latin typeface="Times New Roman" pitchFamily="18" charset="0"/>
                        <a:cs typeface="Times New Roman" pitchFamily="18" charset="0"/>
                      </a:endParaRPr>
                    </a:p>
                  </a:txBody>
                  <a:tcPr anchor="ctr"/>
                </a:tc>
                <a:tc>
                  <a:txBody>
                    <a:bodyPr/>
                    <a:lstStyle/>
                    <a:p>
                      <a:pPr algn="l"/>
                      <a:r>
                        <a:rPr lang="en-US" sz="2000" smtClean="0">
                          <a:latin typeface="Times New Roman" panose="02020603050405020304" pitchFamily="18" charset="0"/>
                          <a:cs typeface="Times New Roman" panose="02020603050405020304" pitchFamily="18" charset="0"/>
                        </a:rPr>
                        <a:t>X</a:t>
                      </a:r>
                      <a:r>
                        <a:rPr lang="vi-VN" sz="2000" smtClean="0">
                          <a:latin typeface="Times New Roman" panose="02020603050405020304" pitchFamily="18" charset="0"/>
                          <a:cs typeface="Times New Roman" panose="02020603050405020304" pitchFamily="18" charset="0"/>
                        </a:rPr>
                        <a:t>ảy ra đột ngột, diễn biến nhanh, dễ đe doạ mạng sống của </a:t>
                      </a:r>
                      <a:r>
                        <a:rPr lang="en-US" sz="2000" smtClean="0">
                          <a:latin typeface="Times New Roman" panose="02020603050405020304" pitchFamily="18" charset="0"/>
                          <a:cs typeface="Times New Roman" panose="02020603050405020304" pitchFamily="18" charset="0"/>
                        </a:rPr>
                        <a:t>BN</a:t>
                      </a:r>
                      <a:r>
                        <a:rPr lang="vi-VN" sz="2000" smtClean="0">
                          <a:latin typeface="Times New Roman" panose="02020603050405020304" pitchFamily="18" charset="0"/>
                          <a:cs typeface="Times New Roman" panose="02020603050405020304" pitchFamily="18" charset="0"/>
                        </a:rPr>
                        <a:t> nếu không được cấp cứu kịp thời.</a:t>
                      </a:r>
                      <a:endParaRPr lang="en-US" sz="2000">
                        <a:latin typeface="Times New Roman" pitchFamily="18" charset="0"/>
                        <a:cs typeface="Times New Roman" pitchFamily="18" charset="0"/>
                      </a:endParaRPr>
                    </a:p>
                  </a:txBody>
                  <a:tcPr anchor="ctr"/>
                </a:tc>
                <a:tc>
                  <a:txBody>
                    <a:bodyPr/>
                    <a:lstStyle/>
                    <a:p>
                      <a:pPr algn="l"/>
                      <a:r>
                        <a:rPr lang="en-US" sz="2000" smtClean="0">
                          <a:latin typeface="Times New Roman" panose="02020603050405020304" pitchFamily="18" charset="0"/>
                          <a:cs typeface="Times New Roman" panose="02020603050405020304" pitchFamily="18" charset="0"/>
                        </a:rPr>
                        <a:t>X</a:t>
                      </a:r>
                      <a:r>
                        <a:rPr lang="vi-VN" sz="2000" smtClean="0">
                          <a:latin typeface="Times New Roman" panose="02020603050405020304" pitchFamily="18" charset="0"/>
                          <a:cs typeface="Times New Roman" panose="02020603050405020304" pitchFamily="18" charset="0"/>
                        </a:rPr>
                        <a:t>ảy ra liên tục và kín đáo, </a:t>
                      </a:r>
                      <a:r>
                        <a:rPr lang="en-US" sz="2000" smtClean="0">
                          <a:latin typeface="Times New Roman" panose="02020603050405020304" pitchFamily="18" charset="0"/>
                          <a:cs typeface="Times New Roman" panose="02020603050405020304" pitchFamily="18" charset="0"/>
                        </a:rPr>
                        <a:t>khó</a:t>
                      </a:r>
                      <a:r>
                        <a:rPr lang="vi-VN" sz="2000" smtClean="0">
                          <a:latin typeface="Times New Roman" panose="02020603050405020304" pitchFamily="18" charset="0"/>
                          <a:cs typeface="Times New Roman" panose="02020603050405020304" pitchFamily="18" charset="0"/>
                        </a:rPr>
                        <a:t> nhận thấy những thay đổi; mức độ nặng nhẹ thay đổi theo thời gian, phụ thuộc vào điều trị bệnh. </a:t>
                      </a:r>
                      <a:r>
                        <a:rPr lang="en-US" sz="2000" smtClean="0">
                          <a:latin typeface="Times New Roman" panose="02020603050405020304" pitchFamily="18" charset="0"/>
                          <a:cs typeface="Times New Roman" panose="02020603050405020304" pitchFamily="18" charset="0"/>
                        </a:rPr>
                        <a:t>K</a:t>
                      </a:r>
                      <a:r>
                        <a:rPr lang="vi-VN" sz="2000" smtClean="0">
                          <a:latin typeface="Times New Roman" panose="02020603050405020304" pitchFamily="18" charset="0"/>
                          <a:cs typeface="Times New Roman" panose="02020603050405020304" pitchFamily="18" charset="0"/>
                        </a:rPr>
                        <a:t>hông đe dọa mạng sống một cách "cấp tính</a:t>
                      </a:r>
                      <a:r>
                        <a:rPr lang="vi-VN" sz="2000" smtClean="0">
                          <a:latin typeface="Times New Roman" panose="02020603050405020304" pitchFamily="18" charset="0"/>
                          <a:cs typeface="Times New Roman" panose="02020603050405020304" pitchFamily="18" charset="0"/>
                        </a:rPr>
                        <a:t>"</a:t>
                      </a:r>
                      <a:r>
                        <a:rPr lang="en-US" sz="2000" smtClean="0">
                          <a:latin typeface="Times New Roman" panose="02020603050405020304" pitchFamily="18" charset="0"/>
                          <a:cs typeface="Times New Roman" panose="02020603050405020304" pitchFamily="18" charset="0"/>
                        </a:rPr>
                        <a:t>, </a:t>
                      </a:r>
                      <a:r>
                        <a:rPr lang="vi-VN" sz="2000" smtClean="0">
                          <a:latin typeface="Times New Roman" panose="02020603050405020304" pitchFamily="18" charset="0"/>
                          <a:cs typeface="Times New Roman" panose="02020603050405020304" pitchFamily="18" charset="0"/>
                        </a:rPr>
                        <a:t>nhưng </a:t>
                      </a:r>
                      <a:r>
                        <a:rPr lang="vi-VN" sz="2000" smtClean="0">
                          <a:latin typeface="Times New Roman" panose="02020603050405020304" pitchFamily="18" charset="0"/>
                          <a:cs typeface="Times New Roman" panose="02020603050405020304" pitchFamily="18" charset="0"/>
                        </a:rPr>
                        <a:t>nó liên tục phá hủy cơ thể </a:t>
                      </a:r>
                      <a:r>
                        <a:rPr lang="en-US" sz="2000" smtClean="0">
                          <a:latin typeface="Times New Roman" panose="02020603050405020304" pitchFamily="18" charset="0"/>
                          <a:cs typeface="Times New Roman" panose="02020603050405020304" pitchFamily="18" charset="0"/>
                        </a:rPr>
                        <a:t>BN.</a:t>
                      </a:r>
                      <a:endParaRPr lang="en-US" sz="2000">
                        <a:latin typeface="Times New Roman" pitchFamily="18" charset="0"/>
                        <a:cs typeface="Times New Roman" pitchFamily="18" charset="0"/>
                      </a:endParaRPr>
                    </a:p>
                  </a:txBody>
                  <a:tcPr anchor="ctr"/>
                </a:tc>
              </a:tr>
              <a:tr h="3513057">
                <a:tc>
                  <a:txBody>
                    <a:bodyPr/>
                    <a:lstStyle/>
                    <a:p>
                      <a:pPr algn="ctr"/>
                      <a:r>
                        <a:rPr lang="en-US" sz="1800" b="1" smtClean="0">
                          <a:latin typeface="Times New Roman" panose="02020603050405020304" pitchFamily="18" charset="0"/>
                          <a:cs typeface="Times New Roman" panose="02020603050405020304" pitchFamily="18" charset="0"/>
                        </a:rPr>
                        <a:t>BIẾN</a:t>
                      </a:r>
                      <a:r>
                        <a:rPr lang="en-US" sz="1800" b="1" baseline="0" smtClean="0">
                          <a:latin typeface="Times New Roman" panose="02020603050405020304" pitchFamily="18" charset="0"/>
                          <a:cs typeface="Times New Roman" panose="02020603050405020304" pitchFamily="18" charset="0"/>
                        </a:rPr>
                        <a:t> </a:t>
                      </a:r>
                      <a:r>
                        <a:rPr lang="en-US" sz="1800" b="1" baseline="0" smtClean="0">
                          <a:latin typeface="Times New Roman" panose="02020603050405020304" pitchFamily="18" charset="0"/>
                          <a:cs typeface="Times New Roman" panose="02020603050405020304" pitchFamily="18" charset="0"/>
                        </a:rPr>
                        <a:t>CHỨNG</a:t>
                      </a:r>
                      <a:endParaRPr lang="en-US" sz="1800" b="1">
                        <a:latin typeface="Times New Roman" pitchFamily="18" charset="0"/>
                        <a:cs typeface="Times New Roman" pitchFamily="18" charset="0"/>
                      </a:endParaRPr>
                    </a:p>
                  </a:txBody>
                  <a:tcPr anchor="ctr"/>
                </a:tc>
                <a:tc>
                  <a:txBody>
                    <a:bodyPr/>
                    <a:lstStyle/>
                    <a:p>
                      <a:pPr algn="l"/>
                      <a:r>
                        <a:rPr lang="vi-VN" sz="2000" smtClean="0">
                          <a:latin typeface="Times New Roman" panose="02020603050405020304" pitchFamily="18" charset="0"/>
                          <a:cs typeface="Times New Roman" panose="02020603050405020304" pitchFamily="18" charset="0"/>
                        </a:rPr>
                        <a:t>‒ Hôn mê nhiễm </a:t>
                      </a:r>
                      <a:r>
                        <a:rPr lang="vi-VN" sz="2000" smtClean="0">
                          <a:latin typeface="Times New Roman" panose="02020603050405020304" pitchFamily="18" charset="0"/>
                          <a:cs typeface="Times New Roman" panose="02020603050405020304" pitchFamily="18" charset="0"/>
                        </a:rPr>
                        <a:t>toan</a:t>
                      </a:r>
                      <a:r>
                        <a:rPr lang="en-US" sz="2000" baseline="0" smtClean="0">
                          <a:latin typeface="Times New Roman" panose="02020603050405020304" pitchFamily="18" charset="0"/>
                          <a:cs typeface="Times New Roman" panose="02020603050405020304" pitchFamily="18" charset="0"/>
                        </a:rPr>
                        <a:t> </a:t>
                      </a:r>
                      <a:r>
                        <a:rPr lang="vi-VN" sz="2000" smtClean="0">
                          <a:latin typeface="Times New Roman" panose="02020603050405020304" pitchFamily="18" charset="0"/>
                          <a:cs typeface="Times New Roman" panose="02020603050405020304" pitchFamily="18" charset="0"/>
                        </a:rPr>
                        <a:t>ceton </a:t>
                      </a:r>
                      <a:endParaRPr lang="en-US" sz="2000" smtClean="0">
                        <a:latin typeface="Times New Roman" panose="02020603050405020304" pitchFamily="18" charset="0"/>
                        <a:cs typeface="Times New Roman" panose="02020603050405020304" pitchFamily="18" charset="0"/>
                      </a:endParaRPr>
                    </a:p>
                    <a:p>
                      <a:pPr algn="l"/>
                      <a:r>
                        <a:rPr lang="vi-VN" sz="2000" smtClean="0">
                          <a:latin typeface="Times New Roman" panose="02020603050405020304" pitchFamily="18" charset="0"/>
                          <a:cs typeface="Times New Roman" panose="02020603050405020304" pitchFamily="18" charset="0"/>
                        </a:rPr>
                        <a:t>‒ Hạ glucose máu </a:t>
                      </a:r>
                      <a:endParaRPr lang="en-US" sz="2000" smtClean="0">
                        <a:latin typeface="Times New Roman" panose="02020603050405020304" pitchFamily="18" charset="0"/>
                        <a:cs typeface="Times New Roman" panose="02020603050405020304" pitchFamily="18" charset="0"/>
                      </a:endParaRPr>
                    </a:p>
                    <a:p>
                      <a:pPr algn="l"/>
                      <a:r>
                        <a:rPr lang="vi-VN" sz="2000" smtClean="0">
                          <a:latin typeface="Times New Roman" panose="02020603050405020304" pitchFamily="18" charset="0"/>
                          <a:cs typeface="Times New Roman" panose="02020603050405020304" pitchFamily="18" charset="0"/>
                        </a:rPr>
                        <a:t>‒ Hôn mê tăng glucose máu không nhiễm toan ceton </a:t>
                      </a:r>
                      <a:endParaRPr lang="en-US" sz="2000" smtClean="0">
                        <a:latin typeface="Times New Roman" panose="02020603050405020304" pitchFamily="18" charset="0"/>
                        <a:cs typeface="Times New Roman" panose="02020603050405020304" pitchFamily="18" charset="0"/>
                      </a:endParaRPr>
                    </a:p>
                    <a:p>
                      <a:pPr algn="l"/>
                      <a:r>
                        <a:rPr lang="vi-VN" sz="2000" smtClean="0">
                          <a:latin typeface="Times New Roman" panose="02020603050405020304" pitchFamily="18" charset="0"/>
                          <a:cs typeface="Times New Roman" panose="02020603050405020304" pitchFamily="18" charset="0"/>
                        </a:rPr>
                        <a:t>‒ Hôn mê nhiễm toan lactic </a:t>
                      </a:r>
                      <a:endParaRPr lang="en-US" sz="2000" smtClean="0">
                        <a:latin typeface="Times New Roman" panose="02020603050405020304" pitchFamily="18" charset="0"/>
                        <a:cs typeface="Times New Roman" panose="02020603050405020304" pitchFamily="18" charset="0"/>
                      </a:endParaRPr>
                    </a:p>
                    <a:p>
                      <a:pPr algn="l"/>
                      <a:r>
                        <a:rPr lang="vi-VN" sz="2000" smtClean="0">
                          <a:latin typeface="Times New Roman" panose="02020603050405020304" pitchFamily="18" charset="0"/>
                          <a:cs typeface="Times New Roman" panose="02020603050405020304" pitchFamily="18" charset="0"/>
                        </a:rPr>
                        <a:t>‒ Các bệnh nhiễm trùng cấp tính. </a:t>
                      </a:r>
                      <a:endParaRPr lang="en-US" sz="2000">
                        <a:latin typeface="Times New Roman" pitchFamily="18" charset="0"/>
                        <a:cs typeface="Times New Roman" pitchFamily="18" charset="0"/>
                      </a:endParaRPr>
                    </a:p>
                  </a:txBody>
                  <a:tcPr anchor="ctr"/>
                </a:tc>
                <a:tc>
                  <a:txBody>
                    <a:bodyPr/>
                    <a:lstStyle/>
                    <a:p>
                      <a:pPr algn="l"/>
                      <a:r>
                        <a:rPr lang="vi-VN" sz="2000" smtClean="0">
                          <a:latin typeface="Times New Roman" panose="02020603050405020304" pitchFamily="18" charset="0"/>
                          <a:cs typeface="Times New Roman" panose="02020603050405020304" pitchFamily="18" charset="0"/>
                        </a:rPr>
                        <a:t>‒</a:t>
                      </a:r>
                      <a:r>
                        <a:rPr lang="en-US" sz="2000" smtClean="0">
                          <a:latin typeface="Times New Roman" panose="02020603050405020304" pitchFamily="18" charset="0"/>
                          <a:cs typeface="Times New Roman" panose="02020603050405020304" pitchFamily="18" charset="0"/>
                        </a:rPr>
                        <a:t> </a:t>
                      </a:r>
                      <a:r>
                        <a:rPr lang="vi-VN" sz="2000" smtClean="0">
                          <a:latin typeface="Times New Roman" panose="02020603050405020304" pitchFamily="18" charset="0"/>
                          <a:cs typeface="Times New Roman" panose="02020603050405020304" pitchFamily="18" charset="0"/>
                        </a:rPr>
                        <a:t> </a:t>
                      </a:r>
                      <a:r>
                        <a:rPr lang="en-US" sz="2000" smtClean="0">
                          <a:latin typeface="Times New Roman" panose="02020603050405020304" pitchFamily="18" charset="0"/>
                          <a:cs typeface="Times New Roman" panose="02020603050405020304" pitchFamily="18" charset="0"/>
                        </a:rPr>
                        <a:t>M</a:t>
                      </a:r>
                      <a:r>
                        <a:rPr lang="en-US" sz="2000" baseline="0" smtClean="0">
                          <a:latin typeface="Times New Roman" panose="02020603050405020304" pitchFamily="18" charset="0"/>
                          <a:cs typeface="Times New Roman" panose="02020603050405020304" pitchFamily="18" charset="0"/>
                        </a:rPr>
                        <a:t>. máu</a:t>
                      </a:r>
                      <a:r>
                        <a:rPr lang="vi-VN" sz="2000" smtClean="0">
                          <a:latin typeface="Times New Roman" panose="02020603050405020304" pitchFamily="18" charset="0"/>
                          <a:cs typeface="Times New Roman" panose="02020603050405020304" pitchFamily="18" charset="0"/>
                        </a:rPr>
                        <a:t> lớn: Xơ vữa mạch vành tim </a:t>
                      </a:r>
                      <a:r>
                        <a:rPr lang="en-US" sz="2000" smtClean="0">
                          <a:latin typeface="Times New Roman" panose="02020603050405020304" pitchFamily="18" charset="0"/>
                          <a:cs typeface="Times New Roman" panose="02020603050405020304" pitchFamily="18" charset="0"/>
                        </a:rPr>
                        <a:t>-&gt;</a:t>
                      </a:r>
                      <a:r>
                        <a:rPr lang="en-US" sz="2000" baseline="0" smtClean="0">
                          <a:latin typeface="Times New Roman" panose="02020603050405020304" pitchFamily="18" charset="0"/>
                          <a:cs typeface="Times New Roman" panose="02020603050405020304" pitchFamily="18" charset="0"/>
                        </a:rPr>
                        <a:t> </a:t>
                      </a:r>
                      <a:r>
                        <a:rPr lang="vi-VN" sz="2000" smtClean="0">
                          <a:latin typeface="Times New Roman" panose="02020603050405020304" pitchFamily="18" charset="0"/>
                          <a:cs typeface="Times New Roman" panose="02020603050405020304" pitchFamily="18" charset="0"/>
                        </a:rPr>
                        <a:t>nhồi máu cơ </a:t>
                      </a:r>
                      <a:r>
                        <a:rPr lang="vi-VN" sz="2000" smtClean="0">
                          <a:latin typeface="Times New Roman" panose="02020603050405020304" pitchFamily="18" charset="0"/>
                          <a:cs typeface="Times New Roman" panose="02020603050405020304" pitchFamily="18" charset="0"/>
                        </a:rPr>
                        <a:t>ti</a:t>
                      </a:r>
                      <a:r>
                        <a:rPr lang="en-US" sz="2000" smtClean="0">
                          <a:latin typeface="Times New Roman" panose="02020603050405020304" pitchFamily="18" charset="0"/>
                          <a:cs typeface="Times New Roman" panose="02020603050405020304" pitchFamily="18" charset="0"/>
                        </a:rPr>
                        <a:t>m;</a:t>
                      </a:r>
                      <a:r>
                        <a:rPr lang="vi-VN" sz="2000" smtClean="0">
                          <a:latin typeface="Times New Roman" panose="02020603050405020304" pitchFamily="18" charset="0"/>
                          <a:cs typeface="Times New Roman" panose="02020603050405020304" pitchFamily="18" charset="0"/>
                        </a:rPr>
                        <a:t> </a:t>
                      </a:r>
                      <a:r>
                        <a:rPr lang="vi-VN" sz="2000" smtClean="0">
                          <a:latin typeface="Times New Roman" panose="02020603050405020304" pitchFamily="18" charset="0"/>
                          <a:cs typeface="Times New Roman" panose="02020603050405020304" pitchFamily="18" charset="0"/>
                        </a:rPr>
                        <a:t>mạch vành cấp, xơ vữa mạch não </a:t>
                      </a:r>
                      <a:r>
                        <a:rPr lang="en-US" sz="2000" smtClean="0">
                          <a:latin typeface="Times New Roman" panose="02020603050405020304" pitchFamily="18" charset="0"/>
                          <a:cs typeface="Times New Roman" panose="02020603050405020304" pitchFamily="18" charset="0"/>
                        </a:rPr>
                        <a:t>-&gt;</a:t>
                      </a:r>
                      <a:r>
                        <a:rPr lang="vi-VN" sz="2000" smtClean="0">
                          <a:latin typeface="Times New Roman" panose="02020603050405020304" pitchFamily="18" charset="0"/>
                          <a:cs typeface="Times New Roman" panose="02020603050405020304" pitchFamily="18" charset="0"/>
                        </a:rPr>
                        <a:t> đột qu</a:t>
                      </a:r>
                      <a:r>
                        <a:rPr lang="en-US" sz="2000" smtClean="0">
                          <a:latin typeface="Times New Roman" panose="02020603050405020304" pitchFamily="18" charset="0"/>
                          <a:cs typeface="Times New Roman" panose="02020603050405020304" pitchFamily="18" charset="0"/>
                        </a:rPr>
                        <a:t>ỵ;</a:t>
                      </a:r>
                      <a:r>
                        <a:rPr lang="vi-VN" sz="2000" smtClean="0">
                          <a:latin typeface="Times New Roman" panose="02020603050405020304" pitchFamily="18" charset="0"/>
                          <a:cs typeface="Times New Roman" panose="02020603050405020304" pitchFamily="18" charset="0"/>
                        </a:rPr>
                        <a:t> xơ vữa động mạch ngoại vi </a:t>
                      </a:r>
                      <a:r>
                        <a:rPr lang="en-US" sz="2000" smtClean="0">
                          <a:latin typeface="Times New Roman" panose="02020603050405020304" pitchFamily="18" charset="0"/>
                          <a:cs typeface="Times New Roman" panose="02020603050405020304" pitchFamily="18" charset="0"/>
                        </a:rPr>
                        <a:t> -&gt;</a:t>
                      </a:r>
                      <a:r>
                        <a:rPr lang="en-US" sz="2000" baseline="0" smtClean="0">
                          <a:latin typeface="Times New Roman" panose="02020603050405020304" pitchFamily="18" charset="0"/>
                          <a:cs typeface="Times New Roman" panose="02020603050405020304" pitchFamily="18" charset="0"/>
                        </a:rPr>
                        <a:t> </a:t>
                      </a:r>
                      <a:r>
                        <a:rPr lang="vi-VN" sz="2000" smtClean="0">
                          <a:latin typeface="Times New Roman" panose="02020603050405020304" pitchFamily="18" charset="0"/>
                          <a:cs typeface="Times New Roman" panose="02020603050405020304" pitchFamily="18" charset="0"/>
                        </a:rPr>
                        <a:t>tắc mạch</a:t>
                      </a:r>
                      <a:r>
                        <a:rPr lang="vi-VN" sz="2000" smtClean="0">
                          <a:latin typeface="Times New Roman" panose="02020603050405020304" pitchFamily="18" charset="0"/>
                          <a:cs typeface="Times New Roman" panose="02020603050405020304" pitchFamily="18" charset="0"/>
                        </a:rPr>
                        <a:t>.</a:t>
                      </a:r>
                      <a:endParaRPr lang="en-US" sz="2000" smtClean="0">
                        <a:latin typeface="Times New Roman" panose="02020603050405020304" pitchFamily="18" charset="0"/>
                        <a:cs typeface="Times New Roman" panose="02020603050405020304" pitchFamily="18" charset="0"/>
                      </a:endParaRPr>
                    </a:p>
                    <a:p>
                      <a:pPr algn="l"/>
                      <a:r>
                        <a:rPr lang="vi-VN" sz="2000" smtClean="0">
                          <a:latin typeface="Times New Roman" panose="02020603050405020304" pitchFamily="18" charset="0"/>
                          <a:cs typeface="Times New Roman" panose="02020603050405020304" pitchFamily="18" charset="0"/>
                        </a:rPr>
                        <a:t>‒</a:t>
                      </a:r>
                      <a:r>
                        <a:rPr lang="en-US" sz="2000" smtClean="0">
                          <a:latin typeface="Times New Roman" panose="02020603050405020304" pitchFamily="18" charset="0"/>
                          <a:cs typeface="Times New Roman" panose="02020603050405020304" pitchFamily="18" charset="0"/>
                        </a:rPr>
                        <a:t> </a:t>
                      </a:r>
                      <a:r>
                        <a:rPr lang="vi-VN" sz="2000" smtClean="0">
                          <a:latin typeface="Times New Roman" panose="02020603050405020304" pitchFamily="18" charset="0"/>
                          <a:cs typeface="Times New Roman" panose="02020603050405020304" pitchFamily="18" charset="0"/>
                        </a:rPr>
                        <a:t> </a:t>
                      </a:r>
                      <a:r>
                        <a:rPr lang="en-US" sz="2000" smtClean="0">
                          <a:latin typeface="Times New Roman" panose="02020603050405020304" pitchFamily="18" charset="0"/>
                          <a:cs typeface="Times New Roman" panose="02020603050405020304" pitchFamily="18" charset="0"/>
                        </a:rPr>
                        <a:t>M. m</a:t>
                      </a:r>
                      <a:r>
                        <a:rPr lang="en-US" sz="2000" baseline="0" smtClean="0">
                          <a:latin typeface="Times New Roman" panose="02020603050405020304" pitchFamily="18" charset="0"/>
                          <a:cs typeface="Times New Roman" panose="02020603050405020304" pitchFamily="18" charset="0"/>
                        </a:rPr>
                        <a:t>áu</a:t>
                      </a:r>
                      <a:r>
                        <a:rPr lang="vi-VN" sz="2000" smtClean="0">
                          <a:latin typeface="Times New Roman" panose="02020603050405020304" pitchFamily="18" charset="0"/>
                          <a:cs typeface="Times New Roman" panose="02020603050405020304" pitchFamily="18" charset="0"/>
                        </a:rPr>
                        <a:t> nhỏ: Bệnh võng mạc </a:t>
                      </a:r>
                      <a:r>
                        <a:rPr lang="en-US" sz="2000" smtClean="0">
                          <a:latin typeface="Times New Roman" panose="02020603050405020304" pitchFamily="18" charset="0"/>
                          <a:cs typeface="Times New Roman" panose="02020603050405020304" pitchFamily="18" charset="0"/>
                        </a:rPr>
                        <a:t>ĐTĐ</a:t>
                      </a:r>
                      <a:r>
                        <a:rPr lang="vi-VN" sz="2000" smtClean="0">
                          <a:latin typeface="Times New Roman" panose="02020603050405020304" pitchFamily="18" charset="0"/>
                          <a:cs typeface="Times New Roman" panose="02020603050405020304" pitchFamily="18" charset="0"/>
                        </a:rPr>
                        <a:t>, bệnh thận </a:t>
                      </a:r>
                      <a:r>
                        <a:rPr lang="en-US" sz="2000" smtClean="0">
                          <a:latin typeface="Times New Roman" panose="02020603050405020304" pitchFamily="18" charset="0"/>
                          <a:cs typeface="Times New Roman" panose="02020603050405020304" pitchFamily="18" charset="0"/>
                        </a:rPr>
                        <a:t>ĐTĐ</a:t>
                      </a:r>
                      <a:r>
                        <a:rPr lang="vi-VN" sz="2000" smtClean="0">
                          <a:latin typeface="Times New Roman" panose="02020603050405020304" pitchFamily="18" charset="0"/>
                          <a:cs typeface="Times New Roman" panose="02020603050405020304" pitchFamily="18" charset="0"/>
                        </a:rPr>
                        <a:t>, bệnh thần kinh </a:t>
                      </a:r>
                      <a:r>
                        <a:rPr lang="en-US" sz="2000" smtClean="0">
                          <a:latin typeface="Times New Roman" panose="02020603050405020304" pitchFamily="18" charset="0"/>
                          <a:cs typeface="Times New Roman" panose="02020603050405020304" pitchFamily="18" charset="0"/>
                        </a:rPr>
                        <a:t>ĐTĐ</a:t>
                      </a:r>
                      <a:r>
                        <a:rPr lang="vi-VN" sz="2000" smtClean="0">
                          <a:latin typeface="Times New Roman" panose="02020603050405020304" pitchFamily="18" charset="0"/>
                          <a:cs typeface="Times New Roman" panose="02020603050405020304" pitchFamily="18" charset="0"/>
                        </a:rPr>
                        <a:t> (Bệnh lý thần kinh cảm giác - vận động, thần kinh tự động</a:t>
                      </a:r>
                      <a:r>
                        <a:rPr lang="vi-VN" sz="2000" smtClean="0">
                          <a:latin typeface="Times New Roman" panose="02020603050405020304" pitchFamily="18" charset="0"/>
                          <a:cs typeface="Times New Roman" panose="02020603050405020304" pitchFamily="18" charset="0"/>
                        </a:rPr>
                        <a:t>)</a:t>
                      </a:r>
                      <a:endParaRPr lang="en-US" sz="2000" smtClean="0">
                        <a:latin typeface="Times New Roman" panose="02020603050405020304" pitchFamily="18" charset="0"/>
                        <a:cs typeface="Times New Roman" panose="02020603050405020304" pitchFamily="18" charset="0"/>
                      </a:endParaRPr>
                    </a:p>
                    <a:p>
                      <a:pPr algn="l"/>
                      <a:r>
                        <a:rPr lang="vi-VN" sz="2000" smtClean="0">
                          <a:latin typeface="Times New Roman" panose="02020603050405020304" pitchFamily="18" charset="0"/>
                          <a:cs typeface="Times New Roman" panose="02020603050405020304" pitchFamily="18" charset="0"/>
                        </a:rPr>
                        <a:t> </a:t>
                      </a:r>
                      <a:endParaRPr lang="en-US" sz="2000" smtClean="0">
                        <a:latin typeface="Times New Roman" panose="02020603050405020304" pitchFamily="18" charset="0"/>
                        <a:cs typeface="Times New Roman" panose="02020603050405020304" pitchFamily="18" charset="0"/>
                      </a:endParaRPr>
                    </a:p>
                    <a:p>
                      <a:pPr algn="l"/>
                      <a:r>
                        <a:rPr lang="vi-VN" sz="2000" smtClean="0">
                          <a:latin typeface="Times New Roman" panose="02020603050405020304" pitchFamily="18" charset="0"/>
                          <a:cs typeface="Times New Roman" panose="02020603050405020304" pitchFamily="18" charset="0"/>
                        </a:rPr>
                        <a:t>‒</a:t>
                      </a:r>
                      <a:r>
                        <a:rPr lang="en-US" sz="2000" smtClean="0">
                          <a:latin typeface="Times New Roman" panose="02020603050405020304" pitchFamily="18" charset="0"/>
                          <a:cs typeface="Times New Roman" panose="02020603050405020304" pitchFamily="18" charset="0"/>
                        </a:rPr>
                        <a:t> </a:t>
                      </a:r>
                      <a:r>
                        <a:rPr lang="vi-VN" sz="2000" smtClean="0">
                          <a:latin typeface="Times New Roman" panose="02020603050405020304" pitchFamily="18" charset="0"/>
                          <a:cs typeface="Times New Roman" panose="02020603050405020304" pitchFamily="18" charset="0"/>
                        </a:rPr>
                        <a:t> Phối hợp bệnh lý thần kinh và mạch máu: Loét bàn chân đái tháo đường. </a:t>
                      </a:r>
                      <a:endParaRPr lang="en-US" sz="2000">
                        <a:latin typeface="Times New Roman" pitchFamily="18" charset="0"/>
                        <a:cs typeface="Times New Roman" pitchFamily="18" charset="0"/>
                      </a:endParaRPr>
                    </a:p>
                  </a:txBody>
                  <a:tcPr anchor="ctr"/>
                </a:tc>
              </a:tr>
            </a:tbl>
          </a:graphicData>
        </a:graphic>
      </p:graphicFrame>
      <p:sp>
        <p:nvSpPr>
          <p:cNvPr id="3" name="Title 1"/>
          <p:cNvSpPr txBox="1">
            <a:spLocks/>
          </p:cNvSpPr>
          <p:nvPr/>
        </p:nvSpPr>
        <p:spPr>
          <a:xfrm>
            <a:off x="533400" y="44624"/>
            <a:ext cx="7772400" cy="685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smtClean="0">
                <a:solidFill>
                  <a:srgbClr val="FF0000"/>
                </a:solidFill>
                <a:latin typeface="Times New Roman" pitchFamily="18" charset="0"/>
                <a:cs typeface="Times New Roman" pitchFamily="18" charset="0"/>
              </a:rPr>
              <a:t>4. BIẾN CHỨNG </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138828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
            <a:ext cx="7772400" cy="692696"/>
          </a:xfrm>
        </p:spPr>
        <p:txBody>
          <a:bodyPr>
            <a:normAutofit/>
          </a:bodyPr>
          <a:lstStyle/>
          <a:p>
            <a:r>
              <a:rPr lang="en-US" sz="3600" b="1" smtClean="0">
                <a:solidFill>
                  <a:srgbClr val="FF0000"/>
                </a:solidFill>
                <a:latin typeface="Times New Roman" panose="02020603050405020304" pitchFamily="18" charset="0"/>
                <a:cs typeface="Times New Roman" panose="02020603050405020304" pitchFamily="18" charset="0"/>
              </a:rPr>
              <a:t>5. ĐIỀU TRỊ</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0" y="476672"/>
            <a:ext cx="9144000" cy="6381328"/>
          </a:xfrm>
        </p:spPr>
        <p:txBody>
          <a:bodyPr>
            <a:normAutofit/>
          </a:bodyPr>
          <a:lstStyle/>
          <a:p>
            <a:pPr algn="l"/>
            <a:r>
              <a:rPr lang="en-US" sz="2400" b="1" smtClean="0">
                <a:solidFill>
                  <a:schemeClr val="tx2"/>
                </a:solidFill>
                <a:latin typeface="Times New Roman" panose="02020603050405020304" pitchFamily="18" charset="0"/>
                <a:cs typeface="Times New Roman" panose="02020603050405020304" pitchFamily="18" charset="0"/>
              </a:rPr>
              <a:t>5.1 </a:t>
            </a:r>
            <a:r>
              <a:rPr lang="en-US" sz="2400" b="1" u="sng" smtClean="0">
                <a:solidFill>
                  <a:schemeClr val="tx2"/>
                </a:solidFill>
                <a:latin typeface="Times New Roman" panose="02020603050405020304" pitchFamily="18" charset="0"/>
                <a:cs typeface="Times New Roman" panose="02020603050405020304" pitchFamily="18" charset="0"/>
              </a:rPr>
              <a:t>Mục tiêu điều trị:</a:t>
            </a:r>
          </a:p>
          <a:p>
            <a:pPr marL="342900" indent="-342900" algn="l">
              <a:buFontTx/>
              <a:buChar char="-"/>
            </a:pPr>
            <a:r>
              <a:rPr lang="en-US" sz="2400" smtClean="0">
                <a:solidFill>
                  <a:schemeClr val="tx1"/>
                </a:solidFill>
                <a:latin typeface="Times New Roman" panose="02020603050405020304" pitchFamily="18" charset="0"/>
                <a:cs typeface="Times New Roman" panose="02020603050405020304" pitchFamily="18" charset="0"/>
              </a:rPr>
              <a:t>ĐTĐ là bệnh mãn tính không chữa khỏi, trừ một số trường hợp như: ĐTĐ thai kỳ, ĐTĐ do dùng thuốc…</a:t>
            </a:r>
          </a:p>
          <a:p>
            <a:pPr marL="342900" indent="-342900" algn="l">
              <a:buFontTx/>
              <a:buChar char="-"/>
            </a:pPr>
            <a:r>
              <a:rPr lang="en-US" sz="2400" smtClean="0">
                <a:solidFill>
                  <a:schemeClr val="tx1"/>
                </a:solidFill>
                <a:latin typeface="Times New Roman" panose="02020603050405020304" pitchFamily="18" charset="0"/>
                <a:cs typeface="Times New Roman" panose="02020603050405020304" pitchFamily="18" charset="0"/>
              </a:rPr>
              <a:t>Mục tiêu điều trị ĐTĐ là phòng ngừa làm chậm xuất hiện các biến chứng mạch máu lớn, biến chứng mạch máu nhỏ, cải thiện sức khỏe toàn diện và điều trị các biến chứng.</a:t>
            </a:r>
          </a:p>
          <a:p>
            <a:pPr algn="l"/>
            <a:r>
              <a:rPr lang="en-US" sz="2400" smtClean="0">
                <a:solidFill>
                  <a:schemeClr val="tx1"/>
                </a:solidFill>
                <a:latin typeface="Times New Roman" panose="02020603050405020304" pitchFamily="18" charset="0"/>
                <a:cs typeface="Times New Roman" panose="02020603050405020304" pitchFamily="18" charset="0"/>
              </a:rPr>
              <a:t>    </a:t>
            </a:r>
            <a:r>
              <a:rPr lang="en-US" sz="2400" smtClean="0">
                <a:solidFill>
                  <a:schemeClr val="accent2">
                    <a:lumMod val="75000"/>
                  </a:schemeClr>
                </a:solidFill>
                <a:latin typeface="Times New Roman" panose="02020603050405020304" pitchFamily="18" charset="0"/>
                <a:cs typeface="Times New Roman" panose="02020603050405020304" pitchFamily="18" charset="0"/>
              </a:rPr>
              <a:t>Bảng mục tiêu điều trị:</a:t>
            </a:r>
          </a:p>
          <a:p>
            <a:pPr algn="l"/>
            <a:endParaRPr lang="en-US" sz="2400" smtClean="0">
              <a:solidFill>
                <a:schemeClr val="tx1"/>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41" y="3281183"/>
            <a:ext cx="8266709" cy="3576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5900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
            <a:ext cx="7772400" cy="692696"/>
          </a:xfrm>
        </p:spPr>
        <p:txBody>
          <a:bodyPr>
            <a:normAutofit/>
          </a:bodyPr>
          <a:lstStyle/>
          <a:p>
            <a:r>
              <a:rPr lang="en-US" sz="3600" b="1" smtClean="0">
                <a:solidFill>
                  <a:srgbClr val="FF0000"/>
                </a:solidFill>
                <a:latin typeface="Times New Roman" panose="02020603050405020304" pitchFamily="18" charset="0"/>
                <a:cs typeface="Times New Roman" panose="02020603050405020304" pitchFamily="18" charset="0"/>
              </a:rPr>
              <a:t>5. ĐIỀU TRỊ</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0" y="620688"/>
            <a:ext cx="9144000" cy="6237312"/>
          </a:xfrm>
        </p:spPr>
        <p:txBody>
          <a:bodyPr>
            <a:normAutofit/>
          </a:bodyPr>
          <a:lstStyle/>
          <a:p>
            <a:pPr algn="l"/>
            <a:r>
              <a:rPr lang="en-US" sz="2400" b="1" smtClean="0">
                <a:solidFill>
                  <a:schemeClr val="tx2"/>
                </a:solidFill>
                <a:latin typeface="Times New Roman" panose="02020603050405020304" pitchFamily="18" charset="0"/>
                <a:cs typeface="Times New Roman" panose="02020603050405020304" pitchFamily="18" charset="0"/>
              </a:rPr>
              <a:t>5.2 </a:t>
            </a:r>
            <a:r>
              <a:rPr lang="en-US" sz="2400" b="1" u="sng" smtClean="0">
                <a:solidFill>
                  <a:schemeClr val="tx2"/>
                </a:solidFill>
                <a:latin typeface="Times New Roman" panose="02020603050405020304" pitchFamily="18" charset="0"/>
                <a:cs typeface="Times New Roman" panose="02020603050405020304" pitchFamily="18" charset="0"/>
              </a:rPr>
              <a:t>Phương pháp điều trị cụ thể:</a:t>
            </a:r>
          </a:p>
          <a:p>
            <a:pPr algn="l"/>
            <a:endParaRPr lang="en-US" sz="2400" b="1" u="sng">
              <a:solidFill>
                <a:schemeClr val="tx2"/>
              </a:solidFill>
            </a:endParaRPr>
          </a:p>
        </p:txBody>
      </p:sp>
      <p:grpSp>
        <p:nvGrpSpPr>
          <p:cNvPr id="4" name="Group 7"/>
          <p:cNvGrpSpPr>
            <a:grpSpLocks/>
          </p:cNvGrpSpPr>
          <p:nvPr/>
        </p:nvGrpSpPr>
        <p:grpSpPr bwMode="auto">
          <a:xfrm>
            <a:off x="194766" y="1267095"/>
            <a:ext cx="3945186" cy="5402264"/>
            <a:chOff x="457200" y="1239996"/>
            <a:chExt cx="2177144" cy="2804886"/>
          </a:xfrm>
        </p:grpSpPr>
        <p:sp>
          <p:nvSpPr>
            <p:cNvPr id="5" name="Rectangle 4"/>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536316" y="1293865"/>
              <a:ext cx="2018913" cy="2694698"/>
            </a:xfrm>
            <a:prstGeom prst="rect">
              <a:avLst/>
            </a:prstGeom>
            <a:noFill/>
            <a:ln w="19050">
              <a:solidFill>
                <a:schemeClr val="accent2">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grpSp>
        <p:nvGrpSpPr>
          <p:cNvPr id="7" name="Group 6"/>
          <p:cNvGrpSpPr>
            <a:grpSpLocks/>
          </p:cNvGrpSpPr>
          <p:nvPr/>
        </p:nvGrpSpPr>
        <p:grpSpPr bwMode="auto">
          <a:xfrm flipV="1">
            <a:off x="6452" y="1221666"/>
            <a:ext cx="3515092" cy="839179"/>
            <a:chOff x="4763053" y="2429435"/>
            <a:chExt cx="2840865" cy="833718"/>
          </a:xfrm>
        </p:grpSpPr>
        <p:sp>
          <p:nvSpPr>
            <p:cNvPr id="8" name="Freeform 7"/>
            <p:cNvSpPr/>
            <p:nvPr/>
          </p:nvSpPr>
          <p:spPr bwMode="gray">
            <a:xfrm>
              <a:off x="4770794"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2">
                    <a:lumMod val="75000"/>
                  </a:schemeClr>
                </a:gs>
                <a:gs pos="69000">
                  <a:schemeClr val="accent2"/>
                </a:gs>
                <a:gs pos="100000">
                  <a:schemeClr val="accent2">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solidFill>
                  <a:prstClr val="white"/>
                </a:solidFill>
              </a:endParaRPr>
            </a:p>
          </p:txBody>
        </p:sp>
        <p:sp>
          <p:nvSpPr>
            <p:cNvPr id="9" name="Pie 8"/>
            <p:cNvSpPr/>
            <p:nvPr/>
          </p:nvSpPr>
          <p:spPr bwMode="gray">
            <a:xfrm>
              <a:off x="4763053" y="3083859"/>
              <a:ext cx="304685" cy="179294"/>
            </a:xfrm>
            <a:prstGeom prst="pie">
              <a:avLst>
                <a:gd name="adj1" fmla="val 5429925"/>
                <a:gd name="adj2" fmla="val 1620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grpSp>
      <p:sp>
        <p:nvSpPr>
          <p:cNvPr id="10" name="Rectangle 79"/>
          <p:cNvSpPr>
            <a:spLocks noChangeArrowheads="1"/>
          </p:cNvSpPr>
          <p:nvPr/>
        </p:nvSpPr>
        <p:spPr bwMode="auto">
          <a:xfrm>
            <a:off x="319641" y="2129982"/>
            <a:ext cx="3727484"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285750" indent="-285750" eaLnBrk="1" hangingPunct="1">
              <a:buFont typeface="Wingdings" panose="05000000000000000000" pitchFamily="2" charset="2"/>
              <a:buChar char="Ø"/>
            </a:pPr>
            <a:r>
              <a:rPr lang="en-US" altLang="en-US" sz="2000" b="1" smtClean="0">
                <a:solidFill>
                  <a:prstClr val="black"/>
                </a:solidFill>
                <a:latin typeface="Times New Roman" panose="02020603050405020304" pitchFamily="18" charset="0"/>
                <a:cs typeface="Times New Roman" panose="02020603050405020304" pitchFamily="18" charset="0"/>
              </a:rPr>
              <a:t>Chế độ ăn: </a:t>
            </a:r>
            <a:r>
              <a:rPr lang="en-US" altLang="en-US" sz="2000" smtClean="0">
                <a:solidFill>
                  <a:prstClr val="black"/>
                </a:solidFill>
                <a:latin typeface="Times New Roman" panose="02020603050405020304" pitchFamily="18" charset="0"/>
                <a:cs typeface="Times New Roman" panose="02020603050405020304" pitchFamily="18" charset="0"/>
              </a:rPr>
              <a:t>tùy theo thể trạng và tình trạng bệnh</a:t>
            </a:r>
          </a:p>
          <a:p>
            <a:pPr eaLnBrk="1" hangingPunct="1"/>
            <a:r>
              <a:rPr lang="en-US" altLang="en-US" sz="2000">
                <a:solidFill>
                  <a:prstClr val="black"/>
                </a:solidFill>
                <a:latin typeface="Times New Roman" panose="02020603050405020304" pitchFamily="18" charset="0"/>
                <a:cs typeface="Times New Roman" panose="02020603050405020304" pitchFamily="18" charset="0"/>
              </a:rPr>
              <a:t> </a:t>
            </a:r>
            <a:r>
              <a:rPr lang="en-US" altLang="en-US" sz="2000" smtClean="0">
                <a:solidFill>
                  <a:prstClr val="black"/>
                </a:solidFill>
                <a:latin typeface="Times New Roman" panose="02020603050405020304" pitchFamily="18" charset="0"/>
                <a:cs typeface="Times New Roman" panose="02020603050405020304" pitchFamily="18" charset="0"/>
              </a:rPr>
              <a:t>   + </a:t>
            </a:r>
            <a:r>
              <a:rPr lang="vi-VN" altLang="en-US" sz="2000" smtClean="0">
                <a:solidFill>
                  <a:prstClr val="black"/>
                </a:solidFill>
                <a:latin typeface="Times New Roman" panose="02020603050405020304" pitchFamily="18" charset="0"/>
                <a:cs typeface="Times New Roman" panose="02020603050405020304" pitchFamily="18" charset="0"/>
              </a:rPr>
              <a:t> Đảm bảo năng lượng 30-40 Kcal/kg/ngày</a:t>
            </a:r>
            <a:r>
              <a:rPr lang="en-US" altLang="en-US" sz="2000" smtClean="0">
                <a:solidFill>
                  <a:prstClr val="black"/>
                </a:solidFill>
                <a:latin typeface="Times New Roman" panose="02020603050405020304" pitchFamily="18" charset="0"/>
                <a:cs typeface="Times New Roman" panose="02020603050405020304" pitchFamily="18" charset="0"/>
              </a:rPr>
              <a:t>.</a:t>
            </a:r>
          </a:p>
          <a:p>
            <a:pPr eaLnBrk="1" hangingPunct="1"/>
            <a:r>
              <a:rPr lang="en-US" altLang="en-US" sz="2000">
                <a:solidFill>
                  <a:prstClr val="black"/>
                </a:solidFill>
                <a:latin typeface="Times New Roman" panose="02020603050405020304" pitchFamily="18" charset="0"/>
                <a:cs typeface="Times New Roman" panose="02020603050405020304" pitchFamily="18" charset="0"/>
              </a:rPr>
              <a:t> </a:t>
            </a:r>
            <a:r>
              <a:rPr lang="en-US" altLang="en-US" sz="2000" smtClean="0">
                <a:solidFill>
                  <a:prstClr val="black"/>
                </a:solidFill>
                <a:latin typeface="Times New Roman" panose="02020603050405020304" pitchFamily="18" charset="0"/>
                <a:cs typeface="Times New Roman" panose="02020603050405020304" pitchFamily="18" charset="0"/>
              </a:rPr>
              <a:t>    + ↓ Carbohydrate, ↑ chất xơ, không dùng chất kích thích.</a:t>
            </a:r>
          </a:p>
          <a:p>
            <a:pPr marL="285750" indent="-285750" eaLnBrk="1" hangingPunct="1">
              <a:buFont typeface="Wingdings" panose="05000000000000000000" pitchFamily="2" charset="2"/>
              <a:buChar char="Ø"/>
            </a:pPr>
            <a:r>
              <a:rPr lang="en-US" altLang="en-US" sz="2000" b="1" smtClean="0">
                <a:solidFill>
                  <a:prstClr val="black"/>
                </a:solidFill>
                <a:latin typeface="Times New Roman" panose="02020603050405020304" pitchFamily="18" charset="0"/>
                <a:cs typeface="Times New Roman" panose="02020603050405020304" pitchFamily="18" charset="0"/>
              </a:rPr>
              <a:t>Vận động thể lực</a:t>
            </a:r>
          </a:p>
          <a:p>
            <a:pPr marL="285750" indent="-285750" eaLnBrk="1" hangingPunct="1">
              <a:buFont typeface="Wingdings" panose="05000000000000000000" pitchFamily="2" charset="2"/>
              <a:buChar char="Ø"/>
            </a:pPr>
            <a:r>
              <a:rPr lang="en-US" altLang="en-US" sz="2000" b="1" smtClean="0">
                <a:solidFill>
                  <a:prstClr val="black"/>
                </a:solidFill>
                <a:latin typeface="Times New Roman" panose="02020603050405020304" pitchFamily="18" charset="0"/>
                <a:cs typeface="Times New Roman" panose="02020603050405020304" pitchFamily="18" charset="0"/>
              </a:rPr>
              <a:t>Kiểm soát đường huyết thường xuyên</a:t>
            </a:r>
          </a:p>
          <a:p>
            <a:pPr marL="285750" indent="-285750" eaLnBrk="1" hangingPunct="1">
              <a:buFont typeface="Wingdings" panose="05000000000000000000" pitchFamily="2" charset="2"/>
              <a:buChar char="Ø"/>
            </a:pPr>
            <a:r>
              <a:rPr lang="en-US" altLang="en-US" sz="2000" b="1" smtClean="0">
                <a:solidFill>
                  <a:prstClr val="black"/>
                </a:solidFill>
                <a:latin typeface="Times New Roman" panose="02020603050405020304" pitchFamily="18" charset="0"/>
                <a:cs typeface="Times New Roman" panose="02020603050405020304" pitchFamily="18" charset="0"/>
              </a:rPr>
              <a:t>Giáo dục người bệnh</a:t>
            </a:r>
          </a:p>
          <a:p>
            <a:pPr eaLnBrk="1" hangingPunct="1"/>
            <a:r>
              <a:rPr lang="en-US" altLang="en-US" sz="2000" smtClean="0">
                <a:solidFill>
                  <a:prstClr val="black"/>
                </a:solidFill>
                <a:latin typeface="Times New Roman" panose="02020603050405020304" pitchFamily="18" charset="0"/>
                <a:cs typeface="Times New Roman" panose="02020603050405020304" pitchFamily="18" charset="0"/>
              </a:rPr>
              <a:t>    + Biết tự theo dõi đường huyết và ăn uống hợp lý( tùy theo GI).</a:t>
            </a:r>
          </a:p>
          <a:p>
            <a:pPr eaLnBrk="1" hangingPunct="1"/>
            <a:r>
              <a:rPr lang="en-US" altLang="en-US" sz="2000">
                <a:solidFill>
                  <a:prstClr val="black"/>
                </a:solidFill>
                <a:latin typeface="Times New Roman" panose="02020603050405020304" pitchFamily="18" charset="0"/>
                <a:cs typeface="Times New Roman" panose="02020603050405020304" pitchFamily="18" charset="0"/>
              </a:rPr>
              <a:t> </a:t>
            </a:r>
            <a:r>
              <a:rPr lang="en-US" altLang="en-US" sz="2000" smtClean="0">
                <a:solidFill>
                  <a:prstClr val="black"/>
                </a:solidFill>
                <a:latin typeface="Times New Roman" panose="02020603050405020304" pitchFamily="18" charset="0"/>
                <a:cs typeface="Times New Roman" panose="02020603050405020304" pitchFamily="18" charset="0"/>
              </a:rPr>
              <a:t>   + Biết cách tự sd Insulin (typ I)</a:t>
            </a:r>
          </a:p>
          <a:p>
            <a:pPr marL="285750" indent="-285750" eaLnBrk="1" hangingPunct="1">
              <a:buFont typeface="Wingdings" panose="05000000000000000000" pitchFamily="2" charset="2"/>
              <a:buChar char="Ø"/>
            </a:pPr>
            <a:r>
              <a:rPr lang="en-US" altLang="en-US" sz="2000" b="1" smtClean="0">
                <a:solidFill>
                  <a:prstClr val="black"/>
                </a:solidFill>
                <a:latin typeface="Times New Roman" panose="02020603050405020304" pitchFamily="18" charset="0"/>
                <a:cs typeface="Times New Roman" panose="02020603050405020304" pitchFamily="18" charset="0"/>
              </a:rPr>
              <a:t>Kiểm tra sức khỏe định kỳ</a:t>
            </a:r>
            <a:endParaRPr lang="en-US" altLang="en-US" sz="2000" b="1">
              <a:solidFill>
                <a:prstClr val="black"/>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49627" y="1376911"/>
            <a:ext cx="3198237" cy="769441"/>
          </a:xfrm>
          <a:prstGeom prst="rect">
            <a:avLst/>
          </a:prstGeom>
          <a:noFill/>
        </p:spPr>
        <p:txBody>
          <a:bodyPr wrap="square" anchor="ctr">
            <a:spAutoFit/>
          </a:bodyPr>
          <a:lstStyle/>
          <a:p>
            <a:pPr>
              <a:defRPr/>
            </a:pPr>
            <a:r>
              <a:rPr lang="en-US" sz="2200" b="1">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BIỆN PHÁP KHÔNG DÙNG THUỐC</a:t>
            </a:r>
            <a:endParaRPr lang="en-US" sz="22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12" name="Group 57"/>
          <p:cNvGrpSpPr>
            <a:grpSpLocks/>
          </p:cNvGrpSpPr>
          <p:nvPr/>
        </p:nvGrpSpPr>
        <p:grpSpPr bwMode="auto">
          <a:xfrm>
            <a:off x="4499992" y="1279526"/>
            <a:ext cx="4392488" cy="5389834"/>
            <a:chOff x="457200" y="1239996"/>
            <a:chExt cx="2177144" cy="2804886"/>
          </a:xfrm>
        </p:grpSpPr>
        <p:sp>
          <p:nvSpPr>
            <p:cNvPr id="13" name="Rectangle 12"/>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 name="Rectangle 13"/>
            <p:cNvSpPr/>
            <p:nvPr/>
          </p:nvSpPr>
          <p:spPr>
            <a:xfrm>
              <a:off x="536316" y="1293865"/>
              <a:ext cx="2018913" cy="2694698"/>
            </a:xfrm>
            <a:prstGeom prst="rect">
              <a:avLst/>
            </a:prstGeom>
            <a:noFill/>
            <a:ln w="19050">
              <a:solidFill>
                <a:schemeClr val="accent1">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grpSp>
        <p:nvGrpSpPr>
          <p:cNvPr id="15" name="Group 60"/>
          <p:cNvGrpSpPr>
            <a:grpSpLocks/>
          </p:cNvGrpSpPr>
          <p:nvPr/>
        </p:nvGrpSpPr>
        <p:grpSpPr bwMode="auto">
          <a:xfrm flipV="1">
            <a:off x="4332692" y="1221669"/>
            <a:ext cx="3913630" cy="839179"/>
            <a:chOff x="4782670" y="2429435"/>
            <a:chExt cx="2840865" cy="833718"/>
          </a:xfrm>
        </p:grpSpPr>
        <p:sp>
          <p:nvSpPr>
            <p:cNvPr id="16" name="Freeform 15"/>
            <p:cNvSpPr/>
            <p:nvPr/>
          </p:nvSpPr>
          <p:spPr bwMode="gray">
            <a:xfrm>
              <a:off x="4790411"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1">
                    <a:lumMod val="75000"/>
                  </a:schemeClr>
                </a:gs>
                <a:gs pos="69000">
                  <a:schemeClr val="accent1"/>
                </a:gs>
                <a:gs pos="100000">
                  <a:schemeClr val="accent1">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solidFill>
                  <a:prstClr val="white"/>
                </a:solidFill>
              </a:endParaRPr>
            </a:p>
          </p:txBody>
        </p:sp>
        <p:sp>
          <p:nvSpPr>
            <p:cNvPr id="17" name="Pie 16"/>
            <p:cNvSpPr/>
            <p:nvPr/>
          </p:nvSpPr>
          <p:spPr bwMode="gray">
            <a:xfrm>
              <a:off x="4782670" y="3083859"/>
              <a:ext cx="304685" cy="179294"/>
            </a:xfrm>
            <a:prstGeom prst="pie">
              <a:avLst>
                <a:gd name="adj1" fmla="val 5429925"/>
                <a:gd name="adj2" fmla="val 1620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grpSp>
      <p:sp>
        <p:nvSpPr>
          <p:cNvPr id="18" name="Rectangle 82"/>
          <p:cNvSpPr>
            <a:spLocks noChangeArrowheads="1"/>
          </p:cNvSpPr>
          <p:nvPr/>
        </p:nvSpPr>
        <p:spPr bwMode="auto">
          <a:xfrm>
            <a:off x="4653009" y="2384013"/>
            <a:ext cx="4150102"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2100" smtClean="0">
                <a:solidFill>
                  <a:prstClr val="black"/>
                </a:solidFill>
                <a:latin typeface="Times New Roman" panose="02020603050405020304" pitchFamily="18" charset="0"/>
                <a:cs typeface="Times New Roman" panose="02020603050405020304" pitchFamily="18" charset="0"/>
              </a:rPr>
              <a:t>Các thuốc điều trị ĐTĐ gồm: </a:t>
            </a:r>
          </a:p>
          <a:p>
            <a:pPr marL="285750" indent="-285750" eaLnBrk="1" hangingPunct="1">
              <a:buFont typeface="Wingdings" panose="05000000000000000000" pitchFamily="2" charset="2"/>
              <a:buChar char="Ø"/>
            </a:pPr>
            <a:r>
              <a:rPr lang="vi-VN" altLang="en-US" sz="2100" smtClean="0">
                <a:solidFill>
                  <a:prstClr val="black"/>
                </a:solidFill>
                <a:latin typeface="Times New Roman" panose="02020603050405020304" pitchFamily="18" charset="0"/>
                <a:cs typeface="Times New Roman" panose="02020603050405020304" pitchFamily="18" charset="0"/>
              </a:rPr>
              <a:t> </a:t>
            </a:r>
            <a:r>
              <a:rPr lang="vi-VN" altLang="en-US" sz="2100" b="1" smtClean="0">
                <a:solidFill>
                  <a:prstClr val="black"/>
                </a:solidFill>
                <a:latin typeface="Times New Roman" panose="02020603050405020304" pitchFamily="18" charset="0"/>
                <a:cs typeface="Times New Roman" panose="02020603050405020304" pitchFamily="18" charset="0"/>
              </a:rPr>
              <a:t>Insulin</a:t>
            </a:r>
            <a:r>
              <a:rPr lang="en-US" altLang="en-US" sz="2100" smtClean="0">
                <a:solidFill>
                  <a:prstClr val="black"/>
                </a:solidFill>
                <a:latin typeface="Times New Roman" panose="02020603050405020304" pitchFamily="18" charset="0"/>
                <a:cs typeface="Times New Roman" panose="02020603050405020304" pitchFamily="18" charset="0"/>
              </a:rPr>
              <a:t>:</a:t>
            </a:r>
            <a:r>
              <a:rPr lang="vi-VN" altLang="en-US" sz="2100" smtClean="0">
                <a:solidFill>
                  <a:prstClr val="black"/>
                </a:solidFill>
                <a:latin typeface="Times New Roman" panose="02020603050405020304" pitchFamily="18" charset="0"/>
                <a:cs typeface="Times New Roman" panose="02020603050405020304" pitchFamily="18" charset="0"/>
              </a:rPr>
              <a:t> là nội tiết tố tuyến tụy có khả năng làm hạ đường máu </a:t>
            </a:r>
            <a:endParaRPr lang="en-US" altLang="en-US" sz="2100" smtClean="0">
              <a:solidFill>
                <a:prstClr val="black"/>
              </a:solidFill>
              <a:latin typeface="Times New Roman" panose="02020603050405020304" pitchFamily="18" charset="0"/>
              <a:cs typeface="Times New Roman" panose="02020603050405020304" pitchFamily="18" charset="0"/>
            </a:endParaRPr>
          </a:p>
          <a:p>
            <a:pPr marL="285750" indent="-285750" eaLnBrk="1" hangingPunct="1">
              <a:buFont typeface="Wingdings" panose="05000000000000000000" pitchFamily="2" charset="2"/>
              <a:buChar char="Ø"/>
            </a:pPr>
            <a:r>
              <a:rPr lang="en-US" altLang="en-US" sz="2100" b="1" smtClean="0">
                <a:solidFill>
                  <a:prstClr val="black"/>
                </a:solidFill>
                <a:latin typeface="Times New Roman" panose="02020603050405020304" pitchFamily="18" charset="0"/>
                <a:cs typeface="Times New Roman" panose="02020603050405020304" pitchFamily="18" charset="0"/>
              </a:rPr>
              <a:t>Các thuốc uống</a:t>
            </a:r>
            <a:r>
              <a:rPr lang="en-US" altLang="en-US" sz="2100" smtClean="0">
                <a:solidFill>
                  <a:prstClr val="black"/>
                </a:solidFill>
                <a:latin typeface="Times New Roman" panose="02020603050405020304" pitchFamily="18" charset="0"/>
                <a:cs typeface="Times New Roman" panose="02020603050405020304" pitchFamily="18" charset="0"/>
              </a:rPr>
              <a:t>: dựa theo cơ chế tác dụng có </a:t>
            </a:r>
            <a:r>
              <a:rPr lang="en-US" altLang="en-US" sz="2100" u="sng" smtClean="0">
                <a:solidFill>
                  <a:prstClr val="black"/>
                </a:solidFill>
                <a:latin typeface="Times New Roman" panose="02020603050405020304" pitchFamily="18" charset="0"/>
                <a:cs typeface="Times New Roman" panose="02020603050405020304" pitchFamily="18" charset="0"/>
              </a:rPr>
              <a:t>6 nhóm </a:t>
            </a:r>
            <a:r>
              <a:rPr lang="en-US" altLang="en-US" sz="2100" smtClean="0">
                <a:solidFill>
                  <a:prstClr val="black"/>
                </a:solidFill>
                <a:latin typeface="Times New Roman" panose="02020603050405020304" pitchFamily="18" charset="0"/>
                <a:cs typeface="Times New Roman" panose="02020603050405020304" pitchFamily="18" charset="0"/>
              </a:rPr>
              <a:t>thuốc. </a:t>
            </a:r>
            <a:endParaRPr lang="en-US" sz="2100" b="1">
              <a:solidFill>
                <a:prstClr val="black"/>
              </a:solidFill>
              <a:latin typeface="Times New Roman" panose="02020603050405020304" pitchFamily="18" charset="0"/>
              <a:cs typeface="Times New Roman" panose="02020603050405020304" pitchFamily="18" charset="0"/>
            </a:endParaRPr>
          </a:p>
          <a:p>
            <a:pPr eaLnBrk="1" hangingPunct="1"/>
            <a:r>
              <a:rPr lang="en-US" sz="2100" b="1" smtClean="0">
                <a:solidFill>
                  <a:prstClr val="black"/>
                </a:solidFill>
                <a:latin typeface="Times New Roman" panose="02020603050405020304" pitchFamily="18" charset="0"/>
                <a:cs typeface="Times New Roman" panose="02020603050405020304" pitchFamily="18" charset="0"/>
              </a:rPr>
              <a:t>    1. Các thuốc kt làm ↑ tiết insulin</a:t>
            </a:r>
          </a:p>
          <a:p>
            <a:r>
              <a:rPr lang="en-US" sz="2100" b="1" smtClean="0">
                <a:solidFill>
                  <a:prstClr val="black"/>
                </a:solidFill>
                <a:latin typeface="Times New Roman" panose="02020603050405020304" pitchFamily="18" charset="0"/>
                <a:cs typeface="Times New Roman" panose="02020603050405020304" pitchFamily="18" charset="0"/>
              </a:rPr>
              <a:t>    2</a:t>
            </a:r>
            <a:r>
              <a:rPr lang="en-US" sz="2100" b="1">
                <a:solidFill>
                  <a:prstClr val="black"/>
                </a:solidFill>
                <a:latin typeface="Times New Roman" panose="02020603050405020304" pitchFamily="18" charset="0"/>
                <a:cs typeface="Times New Roman" panose="02020603050405020304" pitchFamily="18" charset="0"/>
              </a:rPr>
              <a:t>. Nhóm Biguanide – </a:t>
            </a:r>
            <a:r>
              <a:rPr lang="en-US" sz="2100" b="1" smtClean="0">
                <a:solidFill>
                  <a:prstClr val="black"/>
                </a:solidFill>
                <a:latin typeface="Times New Roman" panose="02020603050405020304" pitchFamily="18" charset="0"/>
                <a:cs typeface="Times New Roman" panose="02020603050405020304" pitchFamily="18" charset="0"/>
              </a:rPr>
              <a:t>Metformin</a:t>
            </a:r>
          </a:p>
          <a:p>
            <a:r>
              <a:rPr lang="en-US" sz="2100" b="1" smtClean="0">
                <a:solidFill>
                  <a:prstClr val="black"/>
                </a:solidFill>
                <a:latin typeface="Times New Roman" panose="02020603050405020304" pitchFamily="18" charset="0"/>
                <a:cs typeface="Times New Roman" panose="02020603050405020304" pitchFamily="18" charset="0"/>
              </a:rPr>
              <a:t>    3</a:t>
            </a:r>
            <a:r>
              <a:rPr lang="en-US" sz="2100" b="1">
                <a:solidFill>
                  <a:prstClr val="black"/>
                </a:solidFill>
                <a:latin typeface="Times New Roman" panose="02020603050405020304" pitchFamily="18" charset="0"/>
                <a:cs typeface="Times New Roman" panose="02020603050405020304" pitchFamily="18" charset="0"/>
              </a:rPr>
              <a:t>. Nhóm </a:t>
            </a:r>
            <a:r>
              <a:rPr lang="en-US" sz="2100" b="1" smtClean="0">
                <a:solidFill>
                  <a:prstClr val="black"/>
                </a:solidFill>
                <a:latin typeface="Times New Roman" panose="02020603050405020304" pitchFamily="18" charset="0"/>
                <a:cs typeface="Times New Roman" panose="02020603050405020304" pitchFamily="18" charset="0"/>
              </a:rPr>
              <a:t>ư/c men </a:t>
            </a:r>
            <a:r>
              <a:rPr lang="en-US" sz="2100" b="1">
                <a:solidFill>
                  <a:prstClr val="black"/>
                </a:solidFill>
                <a:latin typeface="Times New Roman" panose="02020603050405020304" pitchFamily="18" charset="0"/>
                <a:cs typeface="Times New Roman" panose="02020603050405020304" pitchFamily="18" charset="0"/>
              </a:rPr>
              <a:t>α </a:t>
            </a:r>
            <a:r>
              <a:rPr lang="en-US" sz="2100" b="1" smtClean="0">
                <a:solidFill>
                  <a:prstClr val="black"/>
                </a:solidFill>
                <a:latin typeface="Times New Roman" panose="02020603050405020304" pitchFamily="18" charset="0"/>
                <a:cs typeface="Times New Roman" panose="02020603050405020304" pitchFamily="18" charset="0"/>
              </a:rPr>
              <a:t>-glucosidase                                                                                       </a:t>
            </a:r>
            <a:endParaRPr lang="en-US" sz="2100" b="1">
              <a:solidFill>
                <a:prstClr val="black"/>
              </a:solidFill>
              <a:latin typeface="Times New Roman" panose="02020603050405020304" pitchFamily="18" charset="0"/>
              <a:cs typeface="Times New Roman" panose="02020603050405020304" pitchFamily="18" charset="0"/>
            </a:endParaRPr>
          </a:p>
          <a:p>
            <a:r>
              <a:rPr lang="en-US" sz="2100" b="1" smtClean="0">
                <a:solidFill>
                  <a:prstClr val="black"/>
                </a:solidFill>
                <a:latin typeface="Times New Roman" panose="02020603050405020304" pitchFamily="18" charset="0"/>
                <a:cs typeface="Times New Roman" panose="02020603050405020304" pitchFamily="18" charset="0"/>
              </a:rPr>
              <a:t>    4</a:t>
            </a:r>
            <a:r>
              <a:rPr lang="en-US" sz="2100" b="1">
                <a:solidFill>
                  <a:prstClr val="black"/>
                </a:solidFill>
                <a:latin typeface="Times New Roman" panose="02020603050405020304" pitchFamily="18" charset="0"/>
                <a:cs typeface="Times New Roman" panose="02020603050405020304" pitchFamily="18" charset="0"/>
              </a:rPr>
              <a:t>. Nhóm </a:t>
            </a:r>
            <a:r>
              <a:rPr lang="en-US" sz="2100" b="1" smtClean="0">
                <a:solidFill>
                  <a:prstClr val="black"/>
                </a:solidFill>
                <a:latin typeface="Times New Roman" panose="02020603050405020304" pitchFamily="18" charset="0"/>
                <a:cs typeface="Times New Roman" panose="02020603050405020304" pitchFamily="18" charset="0"/>
              </a:rPr>
              <a:t>Thiazolidinedione</a:t>
            </a:r>
            <a:endParaRPr lang="en-US" sz="2100" b="1">
              <a:solidFill>
                <a:prstClr val="black"/>
              </a:solidFill>
              <a:latin typeface="Times New Roman" panose="02020603050405020304" pitchFamily="18" charset="0"/>
              <a:cs typeface="Times New Roman" panose="02020603050405020304" pitchFamily="18" charset="0"/>
            </a:endParaRPr>
          </a:p>
          <a:p>
            <a:r>
              <a:rPr lang="en-US" sz="2100" b="1" smtClean="0">
                <a:solidFill>
                  <a:prstClr val="black"/>
                </a:solidFill>
                <a:latin typeface="Times New Roman" panose="02020603050405020304" pitchFamily="18" charset="0"/>
                <a:cs typeface="Times New Roman" panose="02020603050405020304" pitchFamily="18" charset="0"/>
              </a:rPr>
              <a:t>    5</a:t>
            </a:r>
            <a:r>
              <a:rPr lang="en-US" sz="2100" b="1">
                <a:solidFill>
                  <a:prstClr val="black"/>
                </a:solidFill>
                <a:latin typeface="Times New Roman" panose="02020603050405020304" pitchFamily="18" charset="0"/>
                <a:cs typeface="Times New Roman" panose="02020603050405020304" pitchFamily="18" charset="0"/>
              </a:rPr>
              <a:t>. Nhóm ức chế men </a:t>
            </a:r>
            <a:r>
              <a:rPr lang="en-US" sz="2100" b="1" smtClean="0">
                <a:solidFill>
                  <a:prstClr val="black"/>
                </a:solidFill>
                <a:latin typeface="Times New Roman" panose="02020603050405020304" pitchFamily="18" charset="0"/>
                <a:cs typeface="Times New Roman" panose="02020603050405020304" pitchFamily="18" charset="0"/>
              </a:rPr>
              <a:t>DPP-4</a:t>
            </a:r>
            <a:endParaRPr lang="en-US" sz="2100" b="1">
              <a:solidFill>
                <a:prstClr val="black"/>
              </a:solidFill>
              <a:latin typeface="Times New Roman" panose="02020603050405020304" pitchFamily="18" charset="0"/>
              <a:cs typeface="Times New Roman" panose="02020603050405020304" pitchFamily="18" charset="0"/>
            </a:endParaRPr>
          </a:p>
          <a:p>
            <a:r>
              <a:rPr lang="en-US" sz="2100" b="1" smtClean="0">
                <a:solidFill>
                  <a:prstClr val="black"/>
                </a:solidFill>
                <a:latin typeface="Times New Roman" panose="02020603050405020304" pitchFamily="18" charset="0"/>
                <a:cs typeface="Times New Roman" panose="02020603050405020304" pitchFamily="18" charset="0"/>
              </a:rPr>
              <a:t>    6</a:t>
            </a:r>
            <a:r>
              <a:rPr lang="en-US" sz="2100" b="1">
                <a:solidFill>
                  <a:prstClr val="black"/>
                </a:solidFill>
                <a:latin typeface="Times New Roman" panose="02020603050405020304" pitchFamily="18" charset="0"/>
                <a:cs typeface="Times New Roman" panose="02020603050405020304" pitchFamily="18" charset="0"/>
              </a:rPr>
              <a:t>. </a:t>
            </a:r>
            <a:r>
              <a:rPr lang="en-US" sz="2100" b="1" smtClean="0">
                <a:solidFill>
                  <a:prstClr val="black"/>
                </a:solidFill>
                <a:latin typeface="Times New Roman" panose="02020603050405020304" pitchFamily="18" charset="0"/>
                <a:cs typeface="Times New Roman" panose="02020603050405020304" pitchFamily="18" charset="0"/>
              </a:rPr>
              <a:t>Insulin</a:t>
            </a:r>
            <a:endParaRPr lang="en-US" altLang="en-US" sz="2100" b="1">
              <a:solidFill>
                <a:prstClr val="black"/>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4499992" y="1376911"/>
            <a:ext cx="3312368" cy="769441"/>
          </a:xfrm>
          <a:prstGeom prst="rect">
            <a:avLst/>
          </a:prstGeom>
          <a:noFill/>
        </p:spPr>
        <p:txBody>
          <a:bodyPr wrap="square" anchor="ctr">
            <a:spAutoFit/>
          </a:bodyPr>
          <a:lstStyle/>
          <a:p>
            <a:pPr>
              <a:defRPr/>
            </a:pPr>
            <a:r>
              <a:rPr lang="en-US" sz="2200" b="1">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BIỆN PHÁP DÙNG THUỐC</a:t>
            </a:r>
            <a:endParaRPr lang="en-US" sz="22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2501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1352"/>
            <a:ext cx="8229600" cy="432048"/>
          </a:xfrm>
        </p:spPr>
        <p:txBody>
          <a:bodyPr vert="horz" lIns="91440" tIns="45720" rIns="91440" bIns="45720" rtlCol="0" anchor="ctr">
            <a:noAutofit/>
          </a:bodyPr>
          <a:lstStyle/>
          <a:p>
            <a:r>
              <a:rPr lang="en-US" sz="3600" b="1" smtClean="0">
                <a:solidFill>
                  <a:srgbClr val="FF0000"/>
                </a:solidFill>
                <a:latin typeface="Times New Roman" panose="02020603050405020304" pitchFamily="18" charset="0"/>
                <a:cs typeface="Times New Roman" panose="02020603050405020304" pitchFamily="18" charset="0"/>
              </a:rPr>
              <a:t>6. </a:t>
            </a:r>
            <a:r>
              <a:rPr lang="en-US" sz="3600" b="1">
                <a:solidFill>
                  <a:srgbClr val="FF0000"/>
                </a:solidFill>
                <a:latin typeface="Times New Roman" panose="02020603050405020304" pitchFamily="18" charset="0"/>
                <a:cs typeface="Times New Roman" panose="02020603050405020304" pitchFamily="18" charset="0"/>
              </a:rPr>
              <a:t>NHÓM THUỐC ĐIỀU TRỊ ĐTĐ</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533872"/>
            <a:ext cx="9144000" cy="6552728"/>
          </a:xfrm>
        </p:spPr>
        <p:txBody>
          <a:bodyPr>
            <a:normAutofit/>
          </a:bodyPr>
          <a:lstStyle/>
          <a:p>
            <a:pPr marL="0" indent="0">
              <a:buNone/>
            </a:pPr>
            <a:r>
              <a:rPr lang="en-US" sz="2400" b="1" smtClean="0">
                <a:solidFill>
                  <a:schemeClr val="tx2">
                    <a:lumMod val="75000"/>
                  </a:schemeClr>
                </a:solidFill>
                <a:latin typeface="Times New Roman" panose="02020603050405020304" pitchFamily="18" charset="0"/>
                <a:cs typeface="Times New Roman" panose="02020603050405020304" pitchFamily="18" charset="0"/>
              </a:rPr>
              <a:t>6.1 </a:t>
            </a:r>
            <a:r>
              <a:rPr lang="en-US" sz="2400" b="1" u="sng" smtClean="0">
                <a:solidFill>
                  <a:schemeClr val="tx2">
                    <a:lumMod val="75000"/>
                  </a:schemeClr>
                </a:solidFill>
                <a:latin typeface="Times New Roman" panose="02020603050405020304" pitchFamily="18" charset="0"/>
                <a:cs typeface="Times New Roman" panose="02020603050405020304" pitchFamily="18" charset="0"/>
              </a:rPr>
              <a:t>Các </a:t>
            </a:r>
            <a:r>
              <a:rPr lang="en-US" sz="2400" b="1" u="sng" smtClean="0">
                <a:solidFill>
                  <a:schemeClr val="tx2">
                    <a:lumMod val="75000"/>
                  </a:schemeClr>
                </a:solidFill>
                <a:latin typeface="Times New Roman" panose="02020603050405020304" pitchFamily="18" charset="0"/>
                <a:cs typeface="Times New Roman" panose="02020603050405020304" pitchFamily="18" charset="0"/>
              </a:rPr>
              <a:t>thuốc kích thích làm tăng tiết </a:t>
            </a:r>
            <a:r>
              <a:rPr lang="en-US" sz="2400" b="1" u="sng" smtClean="0">
                <a:solidFill>
                  <a:schemeClr val="tx2">
                    <a:lumMod val="75000"/>
                  </a:schemeClr>
                </a:solidFill>
                <a:latin typeface="Times New Roman" panose="02020603050405020304" pitchFamily="18" charset="0"/>
                <a:cs typeface="Times New Roman" panose="02020603050405020304" pitchFamily="18" charset="0"/>
              </a:rPr>
              <a:t>Insulin</a:t>
            </a:r>
            <a:r>
              <a:rPr lang="en-US" sz="2400" b="1" smtClean="0">
                <a:solidFill>
                  <a:schemeClr val="tx2">
                    <a:lumMod val="75000"/>
                  </a:schemeClr>
                </a:solidFill>
                <a:latin typeface="Times New Roman" panose="02020603050405020304" pitchFamily="18" charset="0"/>
                <a:cs typeface="Times New Roman" panose="02020603050405020304" pitchFamily="18" charset="0"/>
              </a:rPr>
              <a:t>:</a:t>
            </a:r>
            <a:endParaRPr lang="en-US" sz="2400" b="1" smtClean="0">
              <a:solidFill>
                <a:schemeClr val="tx2">
                  <a:lumMod val="75000"/>
                </a:schemeClr>
              </a:solidFill>
              <a:latin typeface="Times New Roman" panose="02020603050405020304" pitchFamily="18" charset="0"/>
              <a:cs typeface="Times New Roman" panose="02020603050405020304" pitchFamily="18" charset="0"/>
            </a:endParaRPr>
          </a:p>
          <a:p>
            <a:pPr marL="0" indent="0">
              <a:buNone/>
            </a:pPr>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  </a:t>
            </a:r>
            <a:r>
              <a:rPr lang="en-US" sz="2000" smtClean="0">
                <a:latin typeface="Times New Roman" panose="02020603050405020304" pitchFamily="18" charset="0"/>
                <a:cs typeface="Times New Roman" panose="02020603050405020304" pitchFamily="18" charset="0"/>
              </a:rPr>
              <a:t>- </a:t>
            </a:r>
            <a:r>
              <a:rPr lang="en-US" sz="2000" b="1">
                <a:latin typeface="Times New Roman" panose="02020603050405020304" pitchFamily="18" charset="0"/>
                <a:cs typeface="Times New Roman" panose="02020603050405020304" pitchFamily="18" charset="0"/>
              </a:rPr>
              <a:t>Các Sulfonylurea </a:t>
            </a:r>
            <a:r>
              <a:rPr lang="en-US" sz="2000">
                <a:latin typeface="Times New Roman" panose="02020603050405020304" pitchFamily="18" charset="0"/>
                <a:cs typeface="Times New Roman" panose="02020603050405020304" pitchFamily="18" charset="0"/>
              </a:rPr>
              <a:t>(Sulphamid hạ đường máu</a:t>
            </a:r>
            <a:r>
              <a:rPr lang="en-US" sz="2000" smtClean="0">
                <a:latin typeface="Times New Roman" panose="02020603050405020304" pitchFamily="18" charset="0"/>
                <a:cs typeface="Times New Roman" panose="02020603050405020304" pitchFamily="18" charset="0"/>
              </a:rPr>
              <a:t>):</a:t>
            </a:r>
          </a:p>
          <a:p>
            <a:pPr marL="0" indent="0">
              <a:buNone/>
            </a:pPr>
            <a:r>
              <a:rPr lang="en-US" sz="2000" b="1" smtClean="0">
                <a:latin typeface="Times New Roman" panose="02020603050405020304" pitchFamily="18" charset="0"/>
                <a:cs typeface="Times New Roman" panose="02020603050405020304" pitchFamily="18" charset="0"/>
              </a:rPr>
              <a:t>THẾ HỆ </a:t>
            </a:r>
            <a:r>
              <a:rPr lang="en-US" sz="2000" b="1">
                <a:latin typeface="Times New Roman" panose="02020603050405020304" pitchFamily="18" charset="0"/>
                <a:cs typeface="Times New Roman" panose="02020603050405020304" pitchFamily="18" charset="0"/>
              </a:rPr>
              <a:t>1</a:t>
            </a:r>
            <a:r>
              <a:rPr lang="en-US" sz="1800" b="1" smtClean="0">
                <a:latin typeface="Times New Roman" panose="02020603050405020304" pitchFamily="18" charset="0"/>
                <a:cs typeface="Times New Roman" panose="02020603050405020304" pitchFamily="18" charset="0"/>
              </a:rPr>
              <a:t>: </a:t>
            </a:r>
            <a:r>
              <a:rPr lang="en-US" sz="2000" b="1" smtClean="0">
                <a:latin typeface="Times New Roman" panose="02020603050405020304" pitchFamily="18" charset="0"/>
                <a:cs typeface="Times New Roman" panose="02020603050405020304" pitchFamily="18" charset="0"/>
              </a:rPr>
              <a:t>Tolbutamid</a:t>
            </a:r>
            <a:r>
              <a:rPr lang="en-US" sz="2000" b="1">
                <a:latin typeface="Times New Roman" panose="02020603050405020304" pitchFamily="18" charset="0"/>
                <a:cs typeface="Times New Roman" panose="02020603050405020304" pitchFamily="18" charset="0"/>
              </a:rPr>
              <a:t>, Chlopropamid, Diabetol</a:t>
            </a:r>
            <a:r>
              <a:rPr lang="en-US" sz="2000" b="1" smtClean="0">
                <a:latin typeface="Times New Roman" panose="02020603050405020304" pitchFamily="18" charset="0"/>
                <a:cs typeface="Times New Roman" panose="02020603050405020304" pitchFamily="18" charset="0"/>
              </a:rPr>
              <a:t>…    </a:t>
            </a:r>
            <a:r>
              <a:rPr lang="en-US" sz="2000" b="1" smtClean="0">
                <a:latin typeface="Times New Roman" panose="02020603050405020304" pitchFamily="18" charset="0"/>
                <a:cs typeface="Times New Roman" panose="02020603050405020304" pitchFamily="18" charset="0"/>
              </a:rPr>
              <a:t>THẾ </a:t>
            </a:r>
            <a:r>
              <a:rPr lang="en-US" sz="2000" b="1" smtClean="0">
                <a:latin typeface="Times New Roman" panose="02020603050405020304" pitchFamily="18" charset="0"/>
                <a:cs typeface="Times New Roman" panose="02020603050405020304" pitchFamily="18" charset="0"/>
              </a:rPr>
              <a:t>HỆ 2: Glibenclamide</a:t>
            </a:r>
            <a:r>
              <a:rPr lang="en-US" sz="2000" b="1">
                <a:latin typeface="Times New Roman" panose="02020603050405020304" pitchFamily="18" charset="0"/>
                <a:cs typeface="Times New Roman" panose="02020603050405020304" pitchFamily="18" charset="0"/>
              </a:rPr>
              <a:t>… </a:t>
            </a:r>
            <a:endParaRPr lang="en-US" sz="2000" b="1" smtClean="0">
              <a:latin typeface="Times New Roman" panose="02020603050405020304" pitchFamily="18" charset="0"/>
              <a:cs typeface="Times New Roman" panose="02020603050405020304" pitchFamily="18" charset="0"/>
            </a:endParaRPr>
          </a:p>
          <a:p>
            <a:pPr marL="0" indent="0">
              <a:buNone/>
            </a:pPr>
            <a:endParaRPr lang="en-US" sz="2400" b="1">
              <a:latin typeface="Times New Roman" panose="02020603050405020304" pitchFamily="18" charset="0"/>
              <a:cs typeface="Times New Roman" panose="02020603050405020304" pitchFamily="18" charset="0"/>
            </a:endParaRPr>
          </a:p>
          <a:p>
            <a:pPr marL="0" indent="0">
              <a:buNone/>
            </a:pPr>
            <a:endParaRPr lang="en-US" sz="2400" b="1" smtClean="0">
              <a:latin typeface="Times New Roman" panose="02020603050405020304" pitchFamily="18" charset="0"/>
              <a:cs typeface="Times New Roman" panose="02020603050405020304" pitchFamily="18" charset="0"/>
            </a:endParaRPr>
          </a:p>
          <a:p>
            <a:pPr marL="0" indent="0">
              <a:buNone/>
            </a:pPr>
            <a:endParaRPr lang="en-US" sz="2400" b="1">
              <a:latin typeface="Times New Roman" panose="02020603050405020304" pitchFamily="18" charset="0"/>
              <a:cs typeface="Times New Roman" panose="02020603050405020304" pitchFamily="18" charset="0"/>
            </a:endParaRPr>
          </a:p>
          <a:p>
            <a:pPr marL="0" indent="0">
              <a:buNone/>
            </a:pPr>
            <a:endParaRPr lang="en-US" sz="2400" b="1" smtClean="0">
              <a:latin typeface="Times New Roman" panose="02020603050405020304" pitchFamily="18" charset="0"/>
              <a:cs typeface="Times New Roman" panose="02020603050405020304" pitchFamily="18" charset="0"/>
            </a:endParaRPr>
          </a:p>
          <a:p>
            <a:pPr marL="0" indent="0">
              <a:buNone/>
            </a:pPr>
            <a:r>
              <a:rPr lang="en-US" sz="2000" b="1" smtClean="0">
                <a:latin typeface="Times New Roman" panose="02020603050405020304" pitchFamily="18" charset="0"/>
                <a:cs typeface="Times New Roman" panose="02020603050405020304" pitchFamily="18" charset="0"/>
              </a:rPr>
              <a:t>  </a:t>
            </a:r>
          </a:p>
          <a:p>
            <a:pPr marL="0" indent="0">
              <a:buNone/>
            </a:pPr>
            <a:r>
              <a:rPr lang="en-US" sz="2000" b="1" smtClean="0">
                <a:latin typeface="Times New Roman" panose="02020603050405020304" pitchFamily="18" charset="0"/>
                <a:cs typeface="Times New Roman" panose="02020603050405020304" pitchFamily="18" charset="0"/>
              </a:rPr>
              <a:t>- </a:t>
            </a:r>
            <a:r>
              <a:rPr lang="en-US" sz="2000" b="1">
                <a:latin typeface="Times New Roman" panose="02020603050405020304" pitchFamily="18" charset="0"/>
                <a:cs typeface="Times New Roman" panose="02020603050405020304" pitchFamily="18" charset="0"/>
              </a:rPr>
              <a:t>N</a:t>
            </a:r>
            <a:r>
              <a:rPr lang="en-US" sz="2000" b="1" smtClean="0">
                <a:latin typeface="Times New Roman" panose="02020603050405020304" pitchFamily="18" charset="0"/>
                <a:cs typeface="Times New Roman" panose="02020603050405020304" pitchFamily="18" charset="0"/>
              </a:rPr>
              <a:t>hóm Meglitinide </a:t>
            </a:r>
            <a:r>
              <a:rPr lang="en-US" sz="2000">
                <a:latin typeface="Times New Roman" panose="02020603050405020304" pitchFamily="18" charset="0"/>
                <a:cs typeface="Times New Roman" panose="02020603050405020304" pitchFamily="18" charset="0"/>
              </a:rPr>
              <a:t>:Repaglinide , Nateglitinide </a:t>
            </a:r>
            <a:endParaRPr lang="en-US" sz="2000" b="1">
              <a:latin typeface="Times New Roman" panose="02020603050405020304" pitchFamily="18" charset="0"/>
              <a:cs typeface="Times New Roman" panose="02020603050405020304" pitchFamily="18" charset="0"/>
            </a:endParaRP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720" y="1900920"/>
            <a:ext cx="2520280" cy="1909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3390" y="1900920"/>
            <a:ext cx="2889210" cy="1909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860" y="4724400"/>
            <a:ext cx="3510140" cy="1936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8897" y="4485928"/>
            <a:ext cx="4536503" cy="2372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4980" y="1905000"/>
            <a:ext cx="2857500" cy="1949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6660232" y="3526160"/>
            <a:ext cx="223224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prstClr val="white"/>
                </a:solidFill>
              </a:rPr>
              <a:t>Hộp 5 vỉ:  26.000đ</a:t>
            </a:r>
            <a:endParaRPr lang="en-US">
              <a:solidFill>
                <a:prstClr val="white"/>
              </a:solidFill>
            </a:endParaRPr>
          </a:p>
        </p:txBody>
      </p:sp>
    </p:spTree>
    <p:extLst>
      <p:ext uri="{BB962C8B-B14F-4D97-AF65-F5344CB8AC3E}">
        <p14:creationId xmlns:p14="http://schemas.microsoft.com/office/powerpoint/2010/main" val="11736821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9392"/>
            <a:ext cx="9144000" cy="7200800"/>
          </a:xfrm>
        </p:spPr>
        <p:txBody>
          <a:bodyPr>
            <a:normAutofit/>
          </a:bodyPr>
          <a:lstStyle/>
          <a:p>
            <a:pPr algn="l"/>
            <a:r>
              <a:rPr lang="en-US" sz="2400" smtClean="0">
                <a:solidFill>
                  <a:schemeClr val="tx1"/>
                </a:solidFill>
                <a:latin typeface="Times New Roman" panose="02020603050405020304" pitchFamily="18" charset="0"/>
                <a:cs typeface="Times New Roman" panose="02020603050405020304" pitchFamily="18" charset="0"/>
              </a:rPr>
              <a:t>  </a:t>
            </a:r>
            <a:r>
              <a:rPr lang="en-US" sz="2400" b="1" smtClean="0">
                <a:solidFill>
                  <a:schemeClr val="tx2">
                    <a:lumMod val="75000"/>
                  </a:schemeClr>
                </a:solidFill>
                <a:latin typeface="Times New Roman" panose="02020603050405020304" pitchFamily="18" charset="0"/>
                <a:cs typeface="Times New Roman" panose="02020603050405020304" pitchFamily="18" charset="0"/>
              </a:rPr>
              <a:t>6.</a:t>
            </a:r>
            <a:r>
              <a:rPr lang="en-US" sz="2400" b="1" smtClean="0">
                <a:solidFill>
                  <a:schemeClr val="tx2">
                    <a:lumMod val="75000"/>
                  </a:schemeClr>
                </a:solidFill>
                <a:latin typeface="Times New Roman" panose="02020603050405020304" pitchFamily="18" charset="0"/>
                <a:cs typeface="Times New Roman" panose="02020603050405020304" pitchFamily="18" charset="0"/>
              </a:rPr>
              <a:t>2</a:t>
            </a:r>
            <a:r>
              <a:rPr lang="en-US" sz="2400" b="1">
                <a:solidFill>
                  <a:schemeClr val="tx2">
                    <a:lumMod val="75000"/>
                  </a:schemeClr>
                </a:solidFill>
                <a:latin typeface="Times New Roman" panose="02020603050405020304" pitchFamily="18" charset="0"/>
                <a:cs typeface="Times New Roman" panose="02020603050405020304" pitchFamily="18" charset="0"/>
              </a:rPr>
              <a:t>. </a:t>
            </a:r>
            <a:r>
              <a:rPr lang="en-US" sz="2400" b="1" u="sng">
                <a:solidFill>
                  <a:schemeClr val="tx2">
                    <a:lumMod val="75000"/>
                  </a:schemeClr>
                </a:solidFill>
                <a:latin typeface="Times New Roman" panose="02020603050405020304" pitchFamily="18" charset="0"/>
                <a:cs typeface="Times New Roman" panose="02020603050405020304" pitchFamily="18" charset="0"/>
              </a:rPr>
              <a:t>Nhóm Biguanide – Metformin</a:t>
            </a:r>
            <a:r>
              <a:rPr lang="en-US" sz="2400">
                <a:solidFill>
                  <a:schemeClr val="tx1"/>
                </a:solidFill>
                <a:latin typeface="Times New Roman" panose="02020603050405020304" pitchFamily="18" charset="0"/>
                <a:cs typeface="Times New Roman" panose="02020603050405020304" pitchFamily="18" charset="0"/>
              </a:rPr>
              <a:t>: </a:t>
            </a:r>
            <a:r>
              <a:rPr lang="en-US" sz="2400" smtClean="0">
                <a:solidFill>
                  <a:schemeClr val="tx1"/>
                </a:solidFill>
                <a:latin typeface="Times New Roman" panose="02020603050405020304" pitchFamily="18" charset="0"/>
                <a:cs typeface="Times New Roman" panose="02020603050405020304" pitchFamily="18" charset="0"/>
              </a:rPr>
              <a:t>Glucophage</a:t>
            </a:r>
            <a:r>
              <a:rPr lang="en-US" sz="2400">
                <a:solidFill>
                  <a:schemeClr val="tx1"/>
                </a:solidFill>
                <a:latin typeface="Times New Roman" panose="02020603050405020304" pitchFamily="18" charset="0"/>
                <a:cs typeface="Times New Roman" panose="02020603050405020304" pitchFamily="18" charset="0"/>
              </a:rPr>
              <a:t>, Glucofast… </a:t>
            </a:r>
            <a:endParaRPr lang="en-US" sz="2400" smtClean="0">
              <a:solidFill>
                <a:schemeClr val="tx1"/>
              </a:solidFill>
              <a:latin typeface="Times New Roman" panose="02020603050405020304" pitchFamily="18" charset="0"/>
              <a:cs typeface="Times New Roman" panose="02020603050405020304" pitchFamily="18" charset="0"/>
            </a:endParaRPr>
          </a:p>
          <a:p>
            <a:pPr algn="l"/>
            <a:endParaRPr lang="en-US" sz="2400">
              <a:solidFill>
                <a:schemeClr val="tx1"/>
              </a:solidFill>
            </a:endParaRPr>
          </a:p>
          <a:p>
            <a:pPr algn="l"/>
            <a:endParaRPr lang="en-US" sz="2400" smtClean="0">
              <a:solidFill>
                <a:schemeClr val="tx1"/>
              </a:solidFill>
            </a:endParaRPr>
          </a:p>
          <a:p>
            <a:pPr algn="l"/>
            <a:endParaRPr lang="en-US" sz="2400">
              <a:solidFill>
                <a:schemeClr val="tx1"/>
              </a:solidFill>
            </a:endParaRPr>
          </a:p>
          <a:p>
            <a:pPr algn="l"/>
            <a:endParaRPr lang="en-US" sz="2400" smtClean="0">
              <a:solidFill>
                <a:schemeClr val="tx1"/>
              </a:solidFill>
            </a:endParaRPr>
          </a:p>
          <a:p>
            <a:pPr algn="l"/>
            <a:endParaRPr lang="en-US" sz="2400" smtClean="0">
              <a:solidFill>
                <a:schemeClr val="tx1"/>
              </a:solidFill>
            </a:endParaRPr>
          </a:p>
          <a:p>
            <a:pPr algn="l"/>
            <a:r>
              <a:rPr lang="en-US" sz="2400" smtClean="0">
                <a:solidFill>
                  <a:schemeClr val="tx1"/>
                </a:solidFill>
                <a:latin typeface="Times New Roman" panose="02020603050405020304" pitchFamily="18" charset="0"/>
                <a:cs typeface="Times New Roman" panose="02020603050405020304" pitchFamily="18" charset="0"/>
              </a:rPr>
              <a:t>  </a:t>
            </a:r>
            <a:r>
              <a:rPr lang="en-US" sz="2400" b="1" smtClean="0">
                <a:solidFill>
                  <a:schemeClr val="tx2">
                    <a:lumMod val="75000"/>
                  </a:schemeClr>
                </a:solidFill>
                <a:latin typeface="Times New Roman" panose="02020603050405020304" pitchFamily="18" charset="0"/>
                <a:cs typeface="Times New Roman" panose="02020603050405020304" pitchFamily="18" charset="0"/>
              </a:rPr>
              <a:t>6.3</a:t>
            </a:r>
            <a:r>
              <a:rPr lang="en-US" sz="2400" b="1">
                <a:solidFill>
                  <a:schemeClr val="tx2">
                    <a:lumMod val="75000"/>
                  </a:schemeClr>
                </a:solidFill>
                <a:latin typeface="Times New Roman" panose="02020603050405020304" pitchFamily="18" charset="0"/>
                <a:cs typeface="Times New Roman" panose="02020603050405020304" pitchFamily="18" charset="0"/>
              </a:rPr>
              <a:t>. </a:t>
            </a:r>
            <a:r>
              <a:rPr lang="en-US" sz="2400" b="1" u="sng">
                <a:solidFill>
                  <a:schemeClr val="tx2">
                    <a:lumMod val="75000"/>
                  </a:schemeClr>
                </a:solidFill>
                <a:latin typeface="Times New Roman" panose="02020603050405020304" pitchFamily="18" charset="0"/>
                <a:cs typeface="Times New Roman" panose="02020603050405020304" pitchFamily="18" charset="0"/>
              </a:rPr>
              <a:t>Nhóm ức chế men </a:t>
            </a:r>
            <a:r>
              <a:rPr lang="el-GR" sz="2400" b="1" u="sng">
                <a:solidFill>
                  <a:schemeClr val="tx2">
                    <a:lumMod val="75000"/>
                  </a:schemeClr>
                </a:solidFill>
                <a:latin typeface="Times New Roman" panose="02020603050405020304" pitchFamily="18" charset="0"/>
                <a:cs typeface="Times New Roman" panose="02020603050405020304" pitchFamily="18" charset="0"/>
              </a:rPr>
              <a:t>α – </a:t>
            </a:r>
            <a:r>
              <a:rPr lang="en-US" sz="2400" b="1" u="sng">
                <a:solidFill>
                  <a:schemeClr val="tx2">
                    <a:lumMod val="75000"/>
                  </a:schemeClr>
                </a:solidFill>
                <a:latin typeface="Times New Roman" panose="02020603050405020304" pitchFamily="18" charset="0"/>
                <a:cs typeface="Times New Roman" panose="02020603050405020304" pitchFamily="18" charset="0"/>
              </a:rPr>
              <a:t>Glucosidase</a:t>
            </a:r>
            <a:r>
              <a:rPr lang="en-US" sz="2400">
                <a:solidFill>
                  <a:schemeClr val="tx1"/>
                </a:solidFill>
                <a:latin typeface="Times New Roman" panose="02020603050405020304" pitchFamily="18" charset="0"/>
                <a:cs typeface="Times New Roman" panose="02020603050405020304" pitchFamily="18" charset="0"/>
              </a:rPr>
              <a:t>: Acarbose, Miglitol… </a:t>
            </a:r>
            <a:endParaRPr lang="en-US" sz="2400" smtClean="0">
              <a:solidFill>
                <a:schemeClr val="tx1"/>
              </a:solidFill>
              <a:latin typeface="Times New Roman" panose="02020603050405020304" pitchFamily="18" charset="0"/>
              <a:cs typeface="Times New Roman" panose="02020603050405020304" pitchFamily="18" charset="0"/>
            </a:endParaRPr>
          </a:p>
          <a:p>
            <a:pPr algn="l"/>
            <a:endParaRPr lang="en-US" sz="2400">
              <a:solidFill>
                <a:schemeClr val="tx1"/>
              </a:solidFill>
            </a:endParaRPr>
          </a:p>
          <a:p>
            <a:pPr algn="l"/>
            <a:endParaRPr lang="en-US" sz="2400" smtClean="0">
              <a:solidFill>
                <a:schemeClr val="tx1"/>
              </a:solidFill>
            </a:endParaRPr>
          </a:p>
          <a:p>
            <a:pPr algn="l"/>
            <a:endParaRPr lang="en-US" sz="2400">
              <a:solidFill>
                <a:schemeClr val="tx1"/>
              </a:solidFill>
            </a:endParaRPr>
          </a:p>
          <a:p>
            <a:pPr algn="l"/>
            <a:endParaRPr lang="en-US" sz="2400" smtClean="0">
              <a:solidFill>
                <a:schemeClr val="tx1"/>
              </a:solidFill>
            </a:endParaRPr>
          </a:p>
          <a:p>
            <a:pPr algn="l"/>
            <a:r>
              <a:rPr lang="en-US" sz="2400" smtClean="0">
                <a:solidFill>
                  <a:schemeClr val="tx1"/>
                </a:solidFill>
                <a:latin typeface="Times New Roman" panose="02020603050405020304" pitchFamily="18" charset="0"/>
                <a:cs typeface="Times New Roman" panose="02020603050405020304" pitchFamily="18" charset="0"/>
              </a:rPr>
              <a:t>  </a:t>
            </a:r>
            <a:r>
              <a:rPr lang="en-US" sz="2400" b="1" smtClean="0">
                <a:solidFill>
                  <a:schemeClr val="tx2">
                    <a:lumMod val="75000"/>
                  </a:schemeClr>
                </a:solidFill>
                <a:latin typeface="Times New Roman" panose="02020603050405020304" pitchFamily="18" charset="0"/>
                <a:cs typeface="Times New Roman" panose="02020603050405020304" pitchFamily="18" charset="0"/>
              </a:rPr>
              <a:t>6.4</a:t>
            </a:r>
            <a:r>
              <a:rPr lang="en-US" sz="2400" b="1" smtClean="0">
                <a:solidFill>
                  <a:schemeClr val="tx2">
                    <a:lumMod val="75000"/>
                  </a:schemeClr>
                </a:solidFill>
                <a:latin typeface="Times New Roman" panose="02020603050405020304" pitchFamily="18" charset="0"/>
                <a:cs typeface="Times New Roman" panose="02020603050405020304" pitchFamily="18" charset="0"/>
              </a:rPr>
              <a:t>. </a:t>
            </a:r>
            <a:r>
              <a:rPr lang="en-US" sz="2400" b="1" u="sng">
                <a:solidFill>
                  <a:schemeClr val="tx2">
                    <a:lumMod val="75000"/>
                  </a:schemeClr>
                </a:solidFill>
                <a:latin typeface="Times New Roman" panose="02020603050405020304" pitchFamily="18" charset="0"/>
                <a:cs typeface="Times New Roman" panose="02020603050405020304" pitchFamily="18" charset="0"/>
              </a:rPr>
              <a:t>Nhóm Thiazolidinedione</a:t>
            </a:r>
            <a:r>
              <a:rPr lang="en-US" sz="2400">
                <a:solidFill>
                  <a:schemeClr val="tx1"/>
                </a:solidFill>
                <a:latin typeface="Times New Roman" panose="02020603050405020304" pitchFamily="18" charset="0"/>
                <a:cs typeface="Times New Roman" panose="02020603050405020304" pitchFamily="18" charset="0"/>
              </a:rPr>
              <a:t>:  Actos, Pionorm…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65797"/>
            <a:ext cx="3073723" cy="1844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195437" y="1676400"/>
            <a:ext cx="2462163"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prstClr val="white"/>
                </a:solidFill>
              </a:rPr>
              <a:t>30 viên/ hộp: 145.000đ</a:t>
            </a:r>
            <a:endParaRPr lang="en-US" sz="2400">
              <a:solidFill>
                <a:prstClr val="white"/>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1040" y="553616"/>
            <a:ext cx="3240360"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716688" y="1676400"/>
            <a:ext cx="2198712"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prstClr val="white"/>
                </a:solidFill>
              </a:rPr>
              <a:t>60 viên/ hộp: 51.000đ</a:t>
            </a:r>
            <a:endParaRPr lang="en-US" sz="2400">
              <a:solidFill>
                <a:prstClr val="white"/>
              </a:solidFill>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910061"/>
            <a:ext cx="292962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209800" y="3962400"/>
            <a:ext cx="2362200" cy="686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prstClr val="white"/>
                </a:solidFill>
              </a:rPr>
              <a:t>100 viên/hộp: 276.500đ</a:t>
            </a:r>
            <a:endParaRPr lang="en-US" sz="2400">
              <a:solidFill>
                <a:prstClr val="white"/>
              </a:solidFill>
            </a:endParaRPr>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5165" y="2924188"/>
            <a:ext cx="4186435" cy="1728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928" y="5191125"/>
            <a:ext cx="2884872"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8064" y="5154885"/>
            <a:ext cx="3384376" cy="16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6354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7957"/>
            <a:ext cx="9036496" cy="6846243"/>
          </a:xfrm>
        </p:spPr>
        <p:txBody>
          <a:bodyPr>
            <a:normAutofit/>
          </a:bodyPr>
          <a:lstStyle/>
          <a:p>
            <a:pPr marL="0" indent="0">
              <a:buNone/>
            </a:pPr>
            <a:r>
              <a:rPr lang="en-US" sz="2400" b="1" smtClean="0">
                <a:latin typeface="Times New Roman" panose="02020603050405020304" pitchFamily="18" charset="0"/>
                <a:cs typeface="Times New Roman" panose="02020603050405020304" pitchFamily="18" charset="0"/>
              </a:rPr>
              <a:t>     </a:t>
            </a:r>
            <a:r>
              <a:rPr lang="en-US" sz="2400" b="1" smtClean="0">
                <a:solidFill>
                  <a:schemeClr val="tx2"/>
                </a:solidFill>
                <a:latin typeface="Times New Roman" panose="02020603050405020304" pitchFamily="18" charset="0"/>
                <a:cs typeface="Times New Roman" panose="02020603050405020304" pitchFamily="18" charset="0"/>
              </a:rPr>
              <a:t>6.5</a:t>
            </a:r>
            <a:r>
              <a:rPr lang="en-US" sz="2400" b="1" smtClean="0">
                <a:solidFill>
                  <a:schemeClr val="tx2"/>
                </a:solidFill>
                <a:latin typeface="Times New Roman" panose="02020603050405020304" pitchFamily="18" charset="0"/>
                <a:cs typeface="Times New Roman" panose="02020603050405020304" pitchFamily="18" charset="0"/>
              </a:rPr>
              <a:t>. </a:t>
            </a:r>
            <a:r>
              <a:rPr lang="en-US" sz="2400" b="1" u="sng">
                <a:solidFill>
                  <a:schemeClr val="tx2"/>
                </a:solidFill>
                <a:latin typeface="Times New Roman" panose="02020603050405020304" pitchFamily="18" charset="0"/>
                <a:cs typeface="Times New Roman" panose="02020603050405020304" pitchFamily="18" charset="0"/>
              </a:rPr>
              <a:t>Nhóm ức chế men DPP-4</a:t>
            </a:r>
            <a:r>
              <a:rPr lang="en-US" sz="2400" b="1">
                <a:solidFill>
                  <a:schemeClr val="tx2"/>
                </a:solidFill>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Sitagliptin, Vildagliptin </a:t>
            </a:r>
            <a:r>
              <a:rPr lang="en-US" sz="2400" smtClean="0">
                <a:latin typeface="Times New Roman" panose="02020603050405020304" pitchFamily="18" charset="0"/>
                <a:cs typeface="Times New Roman" panose="02020603050405020304" pitchFamily="18" charset="0"/>
              </a:rPr>
              <a:t>…</a:t>
            </a:r>
          </a:p>
          <a:p>
            <a:pPr marL="0" indent="0">
              <a:buNone/>
            </a:pPr>
            <a:endParaRPr lang="en-US" sz="2400">
              <a:latin typeface="Times New Roman" panose="02020603050405020304" pitchFamily="18" charset="0"/>
              <a:cs typeface="Times New Roman" panose="02020603050405020304" pitchFamily="18" charset="0"/>
            </a:endParaRPr>
          </a:p>
          <a:p>
            <a:pPr marL="0" indent="0">
              <a:buNone/>
            </a:pPr>
            <a:endParaRPr lang="en-US" sz="2400" smtClean="0">
              <a:latin typeface="Times New Roman" panose="02020603050405020304" pitchFamily="18" charset="0"/>
              <a:cs typeface="Times New Roman" panose="02020603050405020304" pitchFamily="18" charset="0"/>
            </a:endParaRPr>
          </a:p>
          <a:p>
            <a:pPr marL="0" indent="0">
              <a:buNone/>
            </a:pPr>
            <a:endParaRPr lang="en-US" sz="2400">
              <a:latin typeface="Times New Roman" panose="02020603050405020304" pitchFamily="18" charset="0"/>
              <a:cs typeface="Times New Roman" panose="02020603050405020304" pitchFamily="18" charset="0"/>
            </a:endParaRPr>
          </a:p>
          <a:p>
            <a:pPr marL="0" indent="0">
              <a:buNone/>
            </a:pPr>
            <a:endParaRPr lang="en-US" sz="2400" smtClean="0">
              <a:latin typeface="Times New Roman" panose="02020603050405020304" pitchFamily="18" charset="0"/>
              <a:cs typeface="Times New Roman" panose="02020603050405020304" pitchFamily="18" charset="0"/>
            </a:endParaRPr>
          </a:p>
          <a:p>
            <a:pPr marL="0" indent="0">
              <a:buNone/>
            </a:pPr>
            <a:endParaRPr lang="en-US" sz="2400">
              <a:latin typeface="Times New Roman" panose="02020603050405020304" pitchFamily="18" charset="0"/>
              <a:cs typeface="Times New Roman" panose="02020603050405020304" pitchFamily="18" charset="0"/>
            </a:endParaRPr>
          </a:p>
          <a:p>
            <a:pPr marL="0" indent="0">
              <a:buNone/>
            </a:pPr>
            <a:r>
              <a:rPr lang="en-US" sz="2400" b="1" smtClean="0">
                <a:latin typeface="Times New Roman" panose="02020603050405020304" pitchFamily="18" charset="0"/>
                <a:cs typeface="Times New Roman" panose="02020603050405020304" pitchFamily="18" charset="0"/>
              </a:rPr>
              <a:t>     </a:t>
            </a:r>
            <a:r>
              <a:rPr lang="en-US" sz="2400" b="1" smtClean="0">
                <a:solidFill>
                  <a:schemeClr val="tx2"/>
                </a:solidFill>
                <a:latin typeface="Times New Roman" panose="02020603050405020304" pitchFamily="18" charset="0"/>
                <a:cs typeface="Times New Roman" panose="02020603050405020304" pitchFamily="18" charset="0"/>
              </a:rPr>
              <a:t>6.6</a:t>
            </a:r>
            <a:r>
              <a:rPr lang="en-US" sz="2400" b="1" smtClean="0">
                <a:solidFill>
                  <a:schemeClr val="tx2"/>
                </a:solidFill>
                <a:latin typeface="Times New Roman" panose="02020603050405020304" pitchFamily="18" charset="0"/>
                <a:cs typeface="Times New Roman" panose="02020603050405020304" pitchFamily="18" charset="0"/>
              </a:rPr>
              <a:t>. </a:t>
            </a:r>
            <a:r>
              <a:rPr lang="en-US" sz="2400" b="1" u="sng">
                <a:solidFill>
                  <a:schemeClr val="tx2"/>
                </a:solidFill>
                <a:latin typeface="Times New Roman" panose="02020603050405020304" pitchFamily="18" charset="0"/>
                <a:cs typeface="Times New Roman" panose="02020603050405020304" pitchFamily="18" charset="0"/>
              </a:rPr>
              <a:t>Insulin</a:t>
            </a:r>
            <a:r>
              <a:rPr lang="en-US" sz="2400">
                <a:latin typeface="Times New Roman" panose="02020603050405020304" pitchFamily="18" charset="0"/>
                <a:cs typeface="Times New Roman" panose="02020603050405020304" pitchFamily="18" charset="0"/>
              </a:rPr>
              <a:t>: Regular, Actrapid, Insulin lente, Lantus, …Mixtard </a:t>
            </a:r>
            <a:endParaRPr lang="en-US" sz="2400" smtClean="0">
              <a:latin typeface="Times New Roman" panose="02020603050405020304" pitchFamily="18" charset="0"/>
              <a:cs typeface="Times New Roman" panose="02020603050405020304" pitchFamily="18" charset="0"/>
            </a:endParaRPr>
          </a:p>
          <a:p>
            <a:pPr marL="0" indent="0">
              <a:buNone/>
            </a:pPr>
            <a:endParaRPr lang="en-US" sz="2400">
              <a:latin typeface="Times New Roman" panose="02020603050405020304" pitchFamily="18" charset="0"/>
              <a:cs typeface="Times New Roman" panose="02020603050405020304" pitchFamily="18" charset="0"/>
            </a:endParaRPr>
          </a:p>
          <a:p>
            <a:pPr marL="0" indent="0">
              <a:buNone/>
            </a:pPr>
            <a:endParaRPr lang="en-US" sz="240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33748"/>
            <a:ext cx="2957314" cy="1880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373510" y="2286000"/>
            <a:ext cx="2741290" cy="351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prstClr val="white"/>
                </a:solidFill>
              </a:rPr>
              <a:t>28 viên/ hộp: 525.000đ</a:t>
            </a:r>
            <a:endParaRPr lang="en-US">
              <a:solidFill>
                <a:prstClr val="white"/>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7700" y="533400"/>
            <a:ext cx="47625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942112" y="2243596"/>
            <a:ext cx="2592288" cy="4234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prstClr val="white"/>
                </a:solidFill>
              </a:rPr>
              <a:t>28 viên/ hộp: 240.000đ</a:t>
            </a:r>
            <a:endParaRPr lang="en-US">
              <a:solidFill>
                <a:prstClr val="white"/>
              </a:solidFill>
            </a:endParaRP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3276600"/>
            <a:ext cx="2681089" cy="1819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654671" y="4817368"/>
            <a:ext cx="1240929"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prstClr val="white"/>
                </a:solidFill>
              </a:rPr>
              <a:t>330.000đ</a:t>
            </a:r>
            <a:endParaRPr lang="en-US">
              <a:solidFill>
                <a:prstClr val="white"/>
              </a:solidFill>
            </a:endParaRPr>
          </a:p>
        </p:txBody>
      </p:sp>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1" y="3581400"/>
            <a:ext cx="34766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267200" y="5963888"/>
            <a:ext cx="1656184" cy="360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prstClr val="white"/>
                </a:solidFill>
              </a:rPr>
              <a:t>280.000đ</a:t>
            </a:r>
            <a:endParaRPr lang="en-US">
              <a:solidFill>
                <a:prstClr val="white"/>
              </a:solidFill>
            </a:endParaRPr>
          </a:p>
        </p:txBody>
      </p:sp>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200" y="3328993"/>
            <a:ext cx="2718668" cy="3300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7380312" y="6421760"/>
            <a:ext cx="17105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prstClr val="white"/>
                </a:solidFill>
              </a:rPr>
              <a:t>590.000đ</a:t>
            </a:r>
            <a:endParaRPr lang="en-US">
              <a:solidFill>
                <a:prstClr val="white"/>
              </a:solidFill>
            </a:endParaRPr>
          </a:p>
        </p:txBody>
      </p:sp>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04" y="5257800"/>
            <a:ext cx="2681089"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615692" y="6561348"/>
            <a:ext cx="1584708" cy="296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prstClr val="white"/>
                </a:solidFill>
              </a:rPr>
              <a:t>330.000đ</a:t>
            </a:r>
            <a:endParaRPr lang="en-US">
              <a:solidFill>
                <a:prstClr val="white"/>
              </a:solidFill>
            </a:endParaRPr>
          </a:p>
        </p:txBody>
      </p:sp>
    </p:spTree>
    <p:extLst>
      <p:ext uri="{BB962C8B-B14F-4D97-AF65-F5344CB8AC3E}">
        <p14:creationId xmlns:p14="http://schemas.microsoft.com/office/powerpoint/2010/main" val="1599615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99392"/>
            <a:ext cx="8784976" cy="6530008"/>
          </a:xfrm>
        </p:spPr>
        <p:txBody>
          <a:bodyPr>
            <a:normAutofit/>
          </a:bodyPr>
          <a:lstStyle/>
          <a:p>
            <a:pPr marL="0" indent="0" algn="ctr">
              <a:buNone/>
            </a:pPr>
            <a:r>
              <a:rPr lang="en-US" b="1" smtClean="0">
                <a:solidFill>
                  <a:srgbClr val="FF0000"/>
                </a:solidFill>
                <a:latin typeface="Times New Roman" panose="02020603050405020304" pitchFamily="18" charset="0"/>
                <a:cs typeface="Times New Roman" panose="02020603050405020304" pitchFamily="18" charset="0"/>
              </a:rPr>
              <a:t>CHỈ ĐỊNH SỬ DỤNG </a:t>
            </a:r>
            <a:r>
              <a:rPr lang="en-US" b="1" smtClean="0">
                <a:solidFill>
                  <a:srgbClr val="FF0000"/>
                </a:solidFill>
                <a:latin typeface="Times New Roman" panose="02020603050405020304" pitchFamily="18" charset="0"/>
                <a:cs typeface="Times New Roman" panose="02020603050405020304" pitchFamily="18" charset="0"/>
              </a:rPr>
              <a:t>INSULIN</a:t>
            </a:r>
            <a:endParaRPr lang="vi-VN" sz="2400" b="1">
              <a:solidFill>
                <a:schemeClr val="tx2"/>
              </a:solidFill>
              <a:latin typeface="Times New Roman" panose="02020603050405020304" pitchFamily="18" charset="0"/>
              <a:cs typeface="Times New Roman" panose="02020603050405020304" pitchFamily="18" charset="0"/>
            </a:endParaRPr>
          </a:p>
          <a:p>
            <a:pPr marL="0" indent="0">
              <a:lnSpc>
                <a:spcPct val="150000"/>
              </a:lnSpc>
              <a:buNone/>
            </a:pPr>
            <a:r>
              <a:rPr lang="vi-VN" sz="2400">
                <a:latin typeface="Times New Roman" panose="02020603050405020304" pitchFamily="18" charset="0"/>
                <a:cs typeface="Times New Roman" panose="02020603050405020304" pitchFamily="18" charset="0"/>
              </a:rPr>
              <a:t>‒ Có thể chỉ định insulin ngay từ lần khám đầu tiên nếu HbA1C &gt; </a:t>
            </a:r>
            <a:r>
              <a:rPr lang="vi-VN" sz="2400" smtClean="0">
                <a:latin typeface="Times New Roman" panose="02020603050405020304" pitchFamily="18" charset="0"/>
                <a:cs typeface="Times New Roman" panose="02020603050405020304" pitchFamily="18" charset="0"/>
              </a:rPr>
              <a:t>9</a:t>
            </a:r>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và </a:t>
            </a:r>
            <a:r>
              <a:rPr lang="vi-VN" sz="2400">
                <a:latin typeface="Times New Roman" panose="02020603050405020304" pitchFamily="18" charset="0"/>
                <a:cs typeface="Times New Roman" panose="02020603050405020304" pitchFamily="18" charset="0"/>
              </a:rPr>
              <a:t>glucose máu lúc đói trên 15,0 mmol/l (270 mg/dL). </a:t>
            </a:r>
            <a:endParaRPr lang="en-US" sz="2400" smtClean="0">
              <a:latin typeface="Times New Roman" panose="02020603050405020304" pitchFamily="18" charset="0"/>
              <a:cs typeface="Times New Roman" panose="02020603050405020304" pitchFamily="18" charset="0"/>
            </a:endParaRPr>
          </a:p>
          <a:p>
            <a:pPr marL="0" indent="0">
              <a:lnSpc>
                <a:spcPct val="150000"/>
              </a:lnSpc>
              <a:buNone/>
            </a:pPr>
            <a:r>
              <a:rPr lang="vi-VN" sz="2400" smtClean="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Người bệnh </a:t>
            </a:r>
            <a:r>
              <a:rPr lang="en-US" sz="2400" smtClean="0">
                <a:latin typeface="Times New Roman" panose="02020603050405020304" pitchFamily="18" charset="0"/>
                <a:cs typeface="Times New Roman" panose="02020603050405020304" pitchFamily="18" charset="0"/>
              </a:rPr>
              <a:t>ĐTĐ</a:t>
            </a:r>
            <a:r>
              <a:rPr lang="vi-VN" sz="2400" smtClean="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typ 2 đang mắc một bệnh cấp tính </a:t>
            </a:r>
            <a:r>
              <a:rPr lang="vi-VN" sz="2400" smtClean="0">
                <a:latin typeface="Times New Roman" panose="02020603050405020304" pitchFamily="18" charset="0"/>
                <a:cs typeface="Times New Roman" panose="02020603050405020304" pitchFamily="18" charset="0"/>
              </a:rPr>
              <a:t>khác</a:t>
            </a:r>
            <a:r>
              <a:rPr lang="en-US" sz="2400" smtClean="0">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nhiễm </a:t>
            </a:r>
            <a:r>
              <a:rPr lang="vi-VN" sz="2400">
                <a:latin typeface="Times New Roman" panose="02020603050405020304" pitchFamily="18" charset="0"/>
                <a:cs typeface="Times New Roman" panose="02020603050405020304" pitchFamily="18" charset="0"/>
              </a:rPr>
              <a:t>trùng nặng, nhồi máu cơ tim, đột quỵ… </a:t>
            </a:r>
            <a:endParaRPr lang="en-US" sz="2400" smtClean="0">
              <a:latin typeface="Times New Roman" panose="02020603050405020304" pitchFamily="18" charset="0"/>
              <a:cs typeface="Times New Roman" panose="02020603050405020304" pitchFamily="18" charset="0"/>
            </a:endParaRPr>
          </a:p>
          <a:p>
            <a:pPr marL="0" indent="0">
              <a:lnSpc>
                <a:spcPct val="150000"/>
              </a:lnSpc>
              <a:buNone/>
            </a:pPr>
            <a:r>
              <a:rPr lang="vi-VN" sz="2400">
                <a:latin typeface="Times New Roman" panose="02020603050405020304" pitchFamily="18" charset="0"/>
                <a:cs typeface="Times New Roman" panose="02020603050405020304" pitchFamily="18" charset="0"/>
              </a:rPr>
              <a:t>‒ Người bệnh </a:t>
            </a:r>
            <a:r>
              <a:rPr lang="en-US" sz="2400" smtClean="0">
                <a:latin typeface="Times New Roman" panose="02020603050405020304" pitchFamily="18" charset="0"/>
                <a:cs typeface="Times New Roman" panose="02020603050405020304" pitchFamily="18" charset="0"/>
              </a:rPr>
              <a:t>ĐTĐ</a:t>
            </a:r>
            <a:r>
              <a:rPr lang="vi-VN" sz="2400" smtClean="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suy thận có </a:t>
            </a:r>
            <a:r>
              <a:rPr lang="en-US" sz="2400" smtClean="0">
                <a:latin typeface="Times New Roman" panose="02020603050405020304" pitchFamily="18" charset="0"/>
                <a:cs typeface="Times New Roman" panose="02020603050405020304" pitchFamily="18" charset="0"/>
              </a:rPr>
              <a:t>CCĐ</a:t>
            </a:r>
            <a:r>
              <a:rPr lang="vi-VN" sz="2400" smtClean="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dùng </a:t>
            </a:r>
            <a:r>
              <a:rPr lang="vi-VN" sz="2400" smtClean="0">
                <a:latin typeface="Times New Roman" panose="02020603050405020304" pitchFamily="18" charset="0"/>
                <a:cs typeface="Times New Roman" panose="02020603050405020304" pitchFamily="18" charset="0"/>
              </a:rPr>
              <a:t>viên </a:t>
            </a:r>
            <a:r>
              <a:rPr lang="vi-VN" sz="2400">
                <a:latin typeface="Times New Roman" panose="02020603050405020304" pitchFamily="18" charset="0"/>
                <a:cs typeface="Times New Roman" panose="02020603050405020304" pitchFamily="18" charset="0"/>
              </a:rPr>
              <a:t>hạ glucose máu; </a:t>
            </a:r>
            <a:r>
              <a:rPr lang="en-US" sz="2400" smtClean="0">
                <a:latin typeface="Times New Roman" panose="02020603050405020304" pitchFamily="18" charset="0"/>
                <a:cs typeface="Times New Roman" panose="02020603050405020304" pitchFamily="18" charset="0"/>
              </a:rPr>
              <a:t>BN</a:t>
            </a:r>
            <a:r>
              <a:rPr lang="vi-VN" sz="2400" smtClean="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tổn thương gan… </a:t>
            </a:r>
            <a:endParaRPr lang="en-US" sz="2400" smtClean="0">
              <a:latin typeface="Times New Roman" panose="02020603050405020304" pitchFamily="18" charset="0"/>
              <a:cs typeface="Times New Roman" panose="02020603050405020304" pitchFamily="18" charset="0"/>
            </a:endParaRPr>
          </a:p>
          <a:p>
            <a:pPr marL="0" indent="0">
              <a:lnSpc>
                <a:spcPct val="150000"/>
              </a:lnSpc>
              <a:buNone/>
            </a:pPr>
            <a:r>
              <a:rPr lang="vi-VN" sz="2400" smtClean="0">
                <a:latin typeface="Times New Roman" panose="02020603050405020304" pitchFamily="18" charset="0"/>
                <a:cs typeface="Times New Roman" panose="02020603050405020304" pitchFamily="18" charset="0"/>
              </a:rPr>
              <a:t>‒ Người</a:t>
            </a:r>
            <a:r>
              <a:rPr lang="en-US" sz="2400" smtClean="0">
                <a:latin typeface="Times New Roman" panose="02020603050405020304" pitchFamily="18" charset="0"/>
                <a:cs typeface="Times New Roman" panose="02020603050405020304" pitchFamily="18" charset="0"/>
              </a:rPr>
              <a:t> bệnh </a:t>
            </a:r>
            <a:r>
              <a:rPr lang="vi-VN" sz="2400" smtClean="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mang thai hoặc </a:t>
            </a:r>
            <a:r>
              <a:rPr lang="en-US" sz="2400" smtClean="0">
                <a:latin typeface="Times New Roman" panose="02020603050405020304" pitchFamily="18" charset="0"/>
                <a:cs typeface="Times New Roman" panose="02020603050405020304" pitchFamily="18" charset="0"/>
              </a:rPr>
              <a:t>ĐTĐ</a:t>
            </a:r>
            <a:r>
              <a:rPr lang="vi-VN" sz="2400" smtClean="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thai kỳ</a:t>
            </a:r>
            <a:r>
              <a:rPr lang="vi-VN" sz="2400" smtClean="0">
                <a:latin typeface="Times New Roman" panose="02020603050405020304" pitchFamily="18" charset="0"/>
                <a:cs typeface="Times New Roman" panose="02020603050405020304" pitchFamily="18" charset="0"/>
              </a:rPr>
              <a:t>.</a:t>
            </a:r>
            <a:endParaRPr lang="en-US" sz="2400" smtClean="0">
              <a:latin typeface="Times New Roman" panose="02020603050405020304" pitchFamily="18" charset="0"/>
              <a:cs typeface="Times New Roman" panose="02020603050405020304" pitchFamily="18" charset="0"/>
            </a:endParaRPr>
          </a:p>
          <a:p>
            <a:pPr marL="0" indent="0">
              <a:lnSpc>
                <a:spcPct val="150000"/>
              </a:lnSpc>
              <a:buNone/>
            </a:pPr>
            <a:r>
              <a:rPr lang="vi-VN" sz="2400" smtClean="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Người điều trị các thuốc hạ glucose máu bằng thuốc viên không hiệu quả; người bị dị ứng với các thuốc viên hạ glucose máu… </a:t>
            </a:r>
            <a:endParaRPr lang="en-US" sz="2400" b="1" smtClean="0">
              <a:solidFill>
                <a:srgbClr val="FF0000"/>
              </a:solidFill>
              <a:latin typeface="Times New Roman" panose="02020603050405020304" pitchFamily="18" charset="0"/>
              <a:cs typeface="Times New Roman" panose="02020603050405020304" pitchFamily="18" charset="0"/>
            </a:endParaRPr>
          </a:p>
          <a:p>
            <a:pPr marL="0" indent="0" algn="ctr">
              <a:lnSpc>
                <a:spcPct val="150000"/>
              </a:lnSpc>
              <a:buNone/>
            </a:pP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86220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54854987"/>
              </p:ext>
            </p:extLst>
          </p:nvPr>
        </p:nvGraphicFramePr>
        <p:xfrm>
          <a:off x="19372" y="620688"/>
          <a:ext cx="9144000" cy="5400600"/>
        </p:xfrm>
        <a:graphic>
          <a:graphicData uri="http://schemas.openxmlformats.org/drawingml/2006/table">
            <a:tbl>
              <a:tblPr firstRow="1" bandRow="1">
                <a:tableStyleId>{FABFCF23-3B69-468F-B69F-88F6DE6A72F2}</a:tableStyleId>
              </a:tblPr>
              <a:tblGrid>
                <a:gridCol w="4912668"/>
                <a:gridCol w="4231332"/>
              </a:tblGrid>
              <a:tr h="720080">
                <a:tc>
                  <a:txBody>
                    <a:bodyPr/>
                    <a:lstStyle/>
                    <a:p>
                      <a:pPr marL="0" indent="0">
                        <a:buFont typeface="Wingdings" pitchFamily="2" charset="2"/>
                        <a:buNone/>
                      </a:pPr>
                      <a:endParaRPr lang="en-US" sz="2200" smtClean="0">
                        <a:latin typeface="Times New Roman" pitchFamily="18" charset="0"/>
                        <a:cs typeface="Times New Roman" pitchFamily="18" charset="0"/>
                      </a:endParaRPr>
                    </a:p>
                  </a:txBody>
                  <a:tcPr/>
                </a:tc>
                <a:tc>
                  <a:txBody>
                    <a:bodyPr/>
                    <a:lstStyle/>
                    <a:p>
                      <a:endParaRPr lang="en-US" sz="2200">
                        <a:latin typeface="Times New Roman" pitchFamily="18" charset="0"/>
                        <a:cs typeface="Times New Roman" pitchFamily="18" charset="0"/>
                      </a:endParaRPr>
                    </a:p>
                  </a:txBody>
                  <a:tcPr/>
                </a:tc>
              </a:tr>
              <a:tr h="4680520">
                <a:tc>
                  <a:txBody>
                    <a:bodyPr/>
                    <a:lstStyle/>
                    <a:p>
                      <a:r>
                        <a:rPr lang="en-US" sz="2200" smtClean="0">
                          <a:latin typeface="Times New Roman" panose="02020603050405020304" pitchFamily="18" charset="0"/>
                          <a:cs typeface="Times New Roman" panose="02020603050405020304" pitchFamily="18" charset="0"/>
                        </a:rPr>
                        <a:t>- </a:t>
                      </a:r>
                      <a:r>
                        <a:rPr lang="vi-VN" sz="2200" smtClean="0">
                          <a:latin typeface="Times New Roman" panose="02020603050405020304" pitchFamily="18" charset="0"/>
                          <a:cs typeface="Times New Roman" panose="02020603050405020304" pitchFamily="18" charset="0"/>
                        </a:rPr>
                        <a:t>Kiểm soát cân nặng</a:t>
                      </a:r>
                      <a:r>
                        <a:rPr lang="en-US" sz="2200" smtClean="0">
                          <a:latin typeface="Times New Roman" panose="02020603050405020304" pitchFamily="18" charset="0"/>
                          <a:cs typeface="Times New Roman" panose="02020603050405020304" pitchFamily="18" charset="0"/>
                        </a:rPr>
                        <a:t>- chiến</a:t>
                      </a:r>
                      <a:r>
                        <a:rPr lang="en-US" sz="2200" baseline="0" smtClean="0">
                          <a:latin typeface="Times New Roman" panose="02020603050405020304" pitchFamily="18" charset="0"/>
                          <a:cs typeface="Times New Roman" panose="02020603050405020304" pitchFamily="18" charset="0"/>
                        </a:rPr>
                        <a:t> lược đầu tiên</a:t>
                      </a:r>
                      <a:endParaRPr lang="en-US" sz="2200" smtClean="0">
                        <a:latin typeface="Times New Roman" panose="02020603050405020304" pitchFamily="18" charset="0"/>
                        <a:cs typeface="Times New Roman" panose="02020603050405020304" pitchFamily="18" charset="0"/>
                      </a:endParaRPr>
                    </a:p>
                    <a:p>
                      <a:r>
                        <a:rPr lang="en-US" sz="2200" smtClean="0">
                          <a:latin typeface="Times New Roman" panose="02020603050405020304" pitchFamily="18" charset="0"/>
                          <a:cs typeface="Times New Roman" panose="02020603050405020304" pitchFamily="18" charset="0"/>
                        </a:rPr>
                        <a:t>- L</a:t>
                      </a:r>
                      <a:r>
                        <a:rPr lang="vi-VN" sz="2200" smtClean="0">
                          <a:latin typeface="Times New Roman" panose="02020603050405020304" pitchFamily="18" charset="0"/>
                          <a:cs typeface="Times New Roman" panose="02020603050405020304" pitchFamily="18" charset="0"/>
                        </a:rPr>
                        <a:t>uyện tập thể dục </a:t>
                      </a:r>
                      <a:r>
                        <a:rPr lang="en-US" sz="2200" smtClean="0">
                          <a:latin typeface="Times New Roman" panose="02020603050405020304" pitchFamily="18" charset="0"/>
                          <a:cs typeface="Times New Roman" panose="02020603050405020304" pitchFamily="18" charset="0"/>
                        </a:rPr>
                        <a:t>( giảm</a:t>
                      </a:r>
                      <a:r>
                        <a:rPr lang="en-US" sz="2200" baseline="0" smtClean="0">
                          <a:latin typeface="Times New Roman" panose="02020603050405020304" pitchFamily="18" charset="0"/>
                          <a:cs typeface="Times New Roman" panose="02020603050405020304" pitchFamily="18" charset="0"/>
                        </a:rPr>
                        <a:t> 30%)</a:t>
                      </a:r>
                      <a:endParaRPr lang="en-US" sz="2200" smtClean="0">
                        <a:latin typeface="Times New Roman" panose="02020603050405020304" pitchFamily="18" charset="0"/>
                        <a:cs typeface="Times New Roman" panose="02020603050405020304" pitchFamily="18" charset="0"/>
                      </a:endParaRPr>
                    </a:p>
                    <a:p>
                      <a:r>
                        <a:rPr lang="en-US" sz="2200" smtClean="0">
                          <a:latin typeface="Times New Roman" panose="02020603050405020304" pitchFamily="18" charset="0"/>
                          <a:cs typeface="Times New Roman" panose="02020603050405020304" pitchFamily="18" charset="0"/>
                        </a:rPr>
                        <a:t>- C</a:t>
                      </a:r>
                      <a:r>
                        <a:rPr lang="vi-VN" sz="2200" smtClean="0">
                          <a:latin typeface="Times New Roman" panose="02020603050405020304" pitchFamily="18" charset="0"/>
                          <a:cs typeface="Times New Roman" panose="02020603050405020304" pitchFamily="18" charset="0"/>
                        </a:rPr>
                        <a:t>hế độ ăn, uống khoa học</a:t>
                      </a:r>
                      <a:endParaRPr lang="en-US" sz="2200" smtClean="0">
                        <a:latin typeface="Times New Roman" panose="02020603050405020304" pitchFamily="18" charset="0"/>
                        <a:cs typeface="Times New Roman" panose="02020603050405020304" pitchFamily="18" charset="0"/>
                      </a:endParaRPr>
                    </a:p>
                    <a:p>
                      <a:r>
                        <a:rPr lang="en-US" sz="2200" smtClean="0">
                          <a:latin typeface="Times New Roman" panose="02020603050405020304" pitchFamily="18" charset="0"/>
                          <a:cs typeface="Times New Roman" panose="02020603050405020304" pitchFamily="18" charset="0"/>
                        </a:rPr>
                        <a:t>  + Ngũ cốc nguyên hạt và các sp từ ngũ cốc </a:t>
                      </a:r>
                      <a:br>
                        <a:rPr lang="en-US" sz="2200" smtClean="0">
                          <a:latin typeface="Times New Roman" panose="02020603050405020304" pitchFamily="18" charset="0"/>
                          <a:cs typeface="Times New Roman" panose="02020603050405020304" pitchFamily="18" charset="0"/>
                        </a:rPr>
                      </a:br>
                      <a:r>
                        <a:rPr lang="en-US" sz="2200" smtClean="0">
                          <a:latin typeface="Times New Roman" panose="02020603050405020304" pitchFamily="18" charset="0"/>
                          <a:cs typeface="Times New Roman" panose="02020603050405020304" pitchFamily="18" charset="0"/>
                        </a:rPr>
                        <a:t>  +N</a:t>
                      </a:r>
                      <a:r>
                        <a:rPr lang="vi-VN" sz="2200" smtClean="0">
                          <a:latin typeface="Times New Roman" panose="02020603050405020304" pitchFamily="18" charset="0"/>
                          <a:cs typeface="Times New Roman" panose="02020603050405020304" pitchFamily="18" charset="0"/>
                        </a:rPr>
                        <a:t>ước lọc, cà phê không đường hoặc các loại trà thảo mộc</a:t>
                      </a:r>
                      <a:br>
                        <a:rPr lang="vi-VN" sz="2200" smtClean="0">
                          <a:latin typeface="Times New Roman" panose="02020603050405020304" pitchFamily="18" charset="0"/>
                          <a:cs typeface="Times New Roman" panose="02020603050405020304" pitchFamily="18" charset="0"/>
                        </a:rPr>
                      </a:br>
                      <a:r>
                        <a:rPr lang="en-US" sz="2200" smtClean="0">
                          <a:latin typeface="Times New Roman" panose="02020603050405020304" pitchFamily="18" charset="0"/>
                          <a:cs typeface="Times New Roman" panose="02020603050405020304" pitchFamily="18" charset="0"/>
                        </a:rPr>
                        <a:t>  + Chất béo tốt</a:t>
                      </a:r>
                      <a:br>
                        <a:rPr lang="en-US" sz="2200" smtClean="0">
                          <a:latin typeface="Times New Roman" panose="02020603050405020304" pitchFamily="18" charset="0"/>
                          <a:cs typeface="Times New Roman" panose="02020603050405020304" pitchFamily="18" charset="0"/>
                        </a:rPr>
                      </a:br>
                      <a:r>
                        <a:rPr lang="en-US" sz="2200" smtClean="0">
                          <a:latin typeface="Times New Roman" panose="02020603050405020304" pitchFamily="18" charset="0"/>
                          <a:cs typeface="Times New Roman" panose="02020603050405020304" pitchFamily="18" charset="0"/>
                        </a:rPr>
                        <a:t>  + C</a:t>
                      </a:r>
                      <a:r>
                        <a:rPr lang="vi-VN" sz="2200" smtClean="0">
                          <a:latin typeface="Times New Roman" panose="02020603050405020304" pitchFamily="18" charset="0"/>
                          <a:cs typeface="Times New Roman" panose="02020603050405020304" pitchFamily="18" charset="0"/>
                        </a:rPr>
                        <a:t>ác loại thịt gia cầm hoặc cá</a:t>
                      </a:r>
                      <a:br>
                        <a:rPr lang="vi-VN" sz="2200" smtClean="0">
                          <a:latin typeface="Times New Roman" panose="02020603050405020304" pitchFamily="18" charset="0"/>
                          <a:cs typeface="Times New Roman" panose="02020603050405020304" pitchFamily="18" charset="0"/>
                        </a:rPr>
                      </a:br>
                      <a:r>
                        <a:rPr lang="en-US" sz="2200" smtClean="0">
                          <a:latin typeface="Times New Roman" panose="02020603050405020304" pitchFamily="18" charset="0"/>
                          <a:cs typeface="Times New Roman" panose="02020603050405020304" pitchFamily="18" charset="0"/>
                        </a:rPr>
                        <a:t>- </a:t>
                      </a:r>
                      <a:r>
                        <a:rPr lang="vi-VN" sz="2200" smtClean="0">
                          <a:latin typeface="Times New Roman" panose="02020603050405020304" pitchFamily="18" charset="0"/>
                          <a:cs typeface="Times New Roman" panose="02020603050405020304" pitchFamily="18" charset="0"/>
                        </a:rPr>
                        <a:t>Thảo dược giúp ngăn chặn bệnh tiểu đường phát triển</a:t>
                      </a:r>
                      <a:br>
                        <a:rPr lang="vi-VN" sz="2200" smtClean="0">
                          <a:latin typeface="Times New Roman" panose="02020603050405020304" pitchFamily="18" charset="0"/>
                          <a:cs typeface="Times New Roman" panose="02020603050405020304" pitchFamily="18" charset="0"/>
                        </a:rPr>
                      </a:br>
                      <a:r>
                        <a:rPr lang="vi-VN" sz="2200" smtClean="0">
                          <a:latin typeface="Times New Roman" panose="02020603050405020304" pitchFamily="18" charset="0"/>
                          <a:cs typeface="Times New Roman" panose="02020603050405020304" pitchFamily="18" charset="0"/>
                        </a:rPr>
                        <a:t> </a:t>
                      </a:r>
                      <a:r>
                        <a:rPr lang="en-US" sz="2200" baseline="0" smtClean="0">
                          <a:latin typeface="Times New Roman" panose="02020603050405020304" pitchFamily="18" charset="0"/>
                          <a:cs typeface="Times New Roman" panose="02020603050405020304" pitchFamily="18" charset="0"/>
                        </a:rPr>
                        <a:t>  </a:t>
                      </a:r>
                      <a:r>
                        <a:rPr lang="vi-VN" sz="2200" smtClean="0">
                          <a:latin typeface="Times New Roman" panose="02020603050405020304" pitchFamily="18" charset="0"/>
                          <a:cs typeface="Times New Roman" panose="02020603050405020304" pitchFamily="18" charset="0"/>
                        </a:rPr>
                        <a:t>4 thảo dược: Nhàu, Câu kỷ tử,</a:t>
                      </a:r>
                      <a:r>
                        <a:rPr lang="en-US" sz="2200" smtClean="0">
                          <a:latin typeface="Times New Roman" panose="02020603050405020304" pitchFamily="18" charset="0"/>
                          <a:cs typeface="Times New Roman" panose="02020603050405020304" pitchFamily="18" charset="0"/>
                        </a:rPr>
                        <a:t> </a:t>
                      </a:r>
                      <a:r>
                        <a:rPr lang="vi-VN" sz="2200" smtClean="0">
                          <a:latin typeface="Times New Roman" panose="02020603050405020304" pitchFamily="18" charset="0"/>
                          <a:cs typeface="Times New Roman" panose="02020603050405020304" pitchFamily="18" charset="0"/>
                        </a:rPr>
                        <a:t>Hoài sơn, Mạch môn</a:t>
                      </a:r>
                      <a:endParaRPr lang="en-US" sz="2200" smtClean="0">
                        <a:latin typeface="Times New Roman" panose="02020603050405020304" pitchFamily="18" charset="0"/>
                        <a:cs typeface="Times New Roman" panose="02020603050405020304" pitchFamily="18" charset="0"/>
                      </a:endParaRPr>
                    </a:p>
                  </a:txBody>
                  <a:tcPr/>
                </a:tc>
                <a:tc>
                  <a:txBody>
                    <a:bodyPr/>
                    <a:lstStyle/>
                    <a:p>
                      <a:r>
                        <a:rPr lang="en-US" sz="2200" smtClean="0">
                          <a:latin typeface="Times New Roman" panose="02020603050405020304" pitchFamily="18" charset="0"/>
                          <a:cs typeface="Times New Roman" panose="02020603050405020304" pitchFamily="18" charset="0"/>
                        </a:rPr>
                        <a:t>+ </a:t>
                      </a:r>
                      <a:r>
                        <a:rPr lang="vi-VN" sz="2200" smtClean="0">
                          <a:latin typeface="Times New Roman" panose="02020603050405020304" pitchFamily="18" charset="0"/>
                          <a:cs typeface="Times New Roman" panose="02020603050405020304" pitchFamily="18" charset="0"/>
                        </a:rPr>
                        <a:t>Thuốc lá </a:t>
                      </a:r>
                      <a:r>
                        <a:rPr lang="en-US" sz="2200" smtClean="0">
                          <a:latin typeface="Times New Roman" panose="02020603050405020304" pitchFamily="18" charset="0"/>
                          <a:cs typeface="Times New Roman" panose="02020603050405020304" pitchFamily="18" charset="0"/>
                        </a:rPr>
                        <a:t>&amp;</a:t>
                      </a:r>
                      <a:r>
                        <a:rPr lang="en-US" sz="2200" baseline="0" smtClean="0">
                          <a:latin typeface="Times New Roman" panose="02020603050405020304" pitchFamily="18" charset="0"/>
                          <a:cs typeface="Times New Roman" panose="02020603050405020304" pitchFamily="18" charset="0"/>
                        </a:rPr>
                        <a:t> </a:t>
                      </a:r>
                      <a:r>
                        <a:rPr lang="vi-VN" sz="2200" smtClean="0">
                          <a:latin typeface="Times New Roman" panose="02020603050405020304" pitchFamily="18" charset="0"/>
                          <a:cs typeface="Times New Roman" panose="02020603050405020304" pitchFamily="18" charset="0"/>
                        </a:rPr>
                        <a:t> rượu</a:t>
                      </a:r>
                      <a:endParaRPr lang="en-US" sz="2200" smtClean="0">
                        <a:latin typeface="Times New Roman" panose="02020603050405020304" pitchFamily="18" charset="0"/>
                        <a:cs typeface="Times New Roman" panose="02020603050405020304" pitchFamily="18" charset="0"/>
                      </a:endParaRPr>
                    </a:p>
                    <a:p>
                      <a:endParaRPr lang="en-US" sz="2200" smtClean="0">
                        <a:latin typeface="Times New Roman" panose="02020603050405020304" pitchFamily="18" charset="0"/>
                        <a:cs typeface="Times New Roman" panose="02020603050405020304" pitchFamily="18" charset="0"/>
                      </a:endParaRPr>
                    </a:p>
                    <a:p>
                      <a:r>
                        <a:rPr lang="en-US" sz="2200" smtClean="0">
                          <a:latin typeface="Times New Roman" panose="02020603050405020304" pitchFamily="18" charset="0"/>
                          <a:cs typeface="Times New Roman" panose="02020603050405020304" pitchFamily="18" charset="0"/>
                        </a:rPr>
                        <a:t>+ Tinh bột</a:t>
                      </a:r>
                      <a:r>
                        <a:rPr lang="en-US" sz="2200" baseline="0" smtClean="0">
                          <a:latin typeface="Times New Roman" panose="02020603050405020304" pitchFamily="18" charset="0"/>
                          <a:cs typeface="Times New Roman" panose="02020603050405020304" pitchFamily="18" charset="0"/>
                        </a:rPr>
                        <a:t> tinh chế</a:t>
                      </a:r>
                    </a:p>
                    <a:p>
                      <a:endParaRPr lang="en-US" sz="2200" smtClean="0">
                        <a:latin typeface="Times New Roman" panose="02020603050405020304" pitchFamily="18" charset="0"/>
                        <a:cs typeface="Times New Roman" panose="02020603050405020304" pitchFamily="18" charset="0"/>
                      </a:endParaRPr>
                    </a:p>
                    <a:p>
                      <a:r>
                        <a:rPr lang="en-US" sz="2200" smtClean="0">
                          <a:latin typeface="Times New Roman" panose="02020603050405020304" pitchFamily="18" charset="0"/>
                          <a:cs typeface="Times New Roman" panose="02020603050405020304" pitchFamily="18" charset="0"/>
                        </a:rPr>
                        <a:t>+ Đ</a:t>
                      </a:r>
                      <a:r>
                        <a:rPr lang="vi-VN" sz="2200" smtClean="0">
                          <a:latin typeface="Times New Roman" panose="02020603050405020304" pitchFamily="18" charset="0"/>
                          <a:cs typeface="Times New Roman" panose="02020603050405020304" pitchFamily="18" charset="0"/>
                        </a:rPr>
                        <a:t>ồ uống có đường</a:t>
                      </a:r>
                      <a:endParaRPr lang="en-US" sz="2200" smtClean="0">
                        <a:latin typeface="Times New Roman" panose="02020603050405020304" pitchFamily="18" charset="0"/>
                        <a:cs typeface="Times New Roman" panose="02020603050405020304" pitchFamily="18" charset="0"/>
                      </a:endParaRPr>
                    </a:p>
                    <a:p>
                      <a:endParaRPr lang="en-US" sz="2200" smtClean="0">
                        <a:latin typeface="Times New Roman" panose="02020603050405020304" pitchFamily="18" charset="0"/>
                        <a:cs typeface="Times New Roman" panose="02020603050405020304" pitchFamily="18" charset="0"/>
                      </a:endParaRPr>
                    </a:p>
                    <a:p>
                      <a:r>
                        <a:rPr lang="en-US" sz="2200" smtClean="0">
                          <a:latin typeface="Times New Roman" panose="02020603050405020304" pitchFamily="18" charset="0"/>
                          <a:cs typeface="Times New Roman" panose="02020603050405020304" pitchFamily="18" charset="0"/>
                        </a:rPr>
                        <a:t>+</a:t>
                      </a:r>
                      <a:r>
                        <a:rPr lang="en-US" sz="2200" baseline="0" smtClean="0">
                          <a:latin typeface="Times New Roman" panose="02020603050405020304" pitchFamily="18" charset="0"/>
                          <a:cs typeface="Times New Roman" panose="02020603050405020304" pitchFamily="18" charset="0"/>
                        </a:rPr>
                        <a:t> C</a:t>
                      </a:r>
                      <a:r>
                        <a:rPr lang="en-US" sz="2200" smtClean="0">
                          <a:latin typeface="Times New Roman" panose="02020603050405020304" pitchFamily="18" charset="0"/>
                          <a:cs typeface="Times New Roman" panose="02020603050405020304" pitchFamily="18" charset="0"/>
                        </a:rPr>
                        <a:t>hất béo có</a:t>
                      </a:r>
                      <a:r>
                        <a:rPr lang="en-US" sz="2200" baseline="0" smtClean="0">
                          <a:latin typeface="Times New Roman" panose="02020603050405020304" pitchFamily="18" charset="0"/>
                          <a:cs typeface="Times New Roman" panose="02020603050405020304" pitchFamily="18" charset="0"/>
                        </a:rPr>
                        <a:t> </a:t>
                      </a:r>
                      <a:r>
                        <a:rPr lang="en-US" sz="2200" smtClean="0">
                          <a:latin typeface="Times New Roman" panose="02020603050405020304" pitchFamily="18" charset="0"/>
                          <a:cs typeface="Times New Roman" panose="02020603050405020304" pitchFamily="18" charset="0"/>
                        </a:rPr>
                        <a:t>hại</a:t>
                      </a:r>
                    </a:p>
                    <a:p>
                      <a:endParaRPr lang="en-US" sz="2200" smtClean="0">
                        <a:latin typeface="Times New Roman" panose="02020603050405020304" pitchFamily="18" charset="0"/>
                        <a:cs typeface="Times New Roman" panose="02020603050405020304" pitchFamily="18" charset="0"/>
                      </a:endParaRPr>
                    </a:p>
                    <a:p>
                      <a:r>
                        <a:rPr lang="en-US" sz="2200" smtClean="0">
                          <a:latin typeface="Times New Roman" panose="02020603050405020304" pitchFamily="18" charset="0"/>
                          <a:cs typeface="Times New Roman" panose="02020603050405020304" pitchFamily="18" charset="0"/>
                        </a:rPr>
                        <a:t>+ </a:t>
                      </a:r>
                      <a:r>
                        <a:rPr lang="vi-VN" sz="2200" smtClean="0">
                          <a:latin typeface="Times New Roman" panose="02020603050405020304" pitchFamily="18" charset="0"/>
                          <a:cs typeface="Times New Roman" panose="02020603050405020304" pitchFamily="18" charset="0"/>
                        </a:rPr>
                        <a:t>Hạn chế thịt đỏ, thịt chế biến sẵn</a:t>
                      </a:r>
                      <a:endParaRPr lang="en-US" sz="2200" smtClean="0">
                        <a:latin typeface="Times New Roman" panose="02020603050405020304" pitchFamily="18" charset="0"/>
                        <a:cs typeface="Times New Roman" panose="02020603050405020304" pitchFamily="18" charset="0"/>
                      </a:endParaRPr>
                    </a:p>
                    <a:p>
                      <a:endParaRPr lang="en-US" sz="2200" smtClean="0">
                        <a:latin typeface="Times New Roman" panose="02020603050405020304" pitchFamily="18" charset="0"/>
                        <a:cs typeface="Times New Roman" panose="02020603050405020304" pitchFamily="18" charset="0"/>
                      </a:endParaRPr>
                    </a:p>
                    <a:p>
                      <a:r>
                        <a:rPr lang="vi-VN" sz="2200" smtClean="0">
                          <a:latin typeface="Times New Roman" panose="02020603050405020304" pitchFamily="18" charset="0"/>
                          <a:cs typeface="Times New Roman" panose="02020603050405020304" pitchFamily="18" charset="0"/>
                        </a:rPr>
                        <a:t/>
                      </a:r>
                      <a:br>
                        <a:rPr lang="vi-VN" sz="2200" smtClean="0">
                          <a:latin typeface="Times New Roman" panose="02020603050405020304" pitchFamily="18" charset="0"/>
                          <a:cs typeface="Times New Roman" panose="02020603050405020304" pitchFamily="18" charset="0"/>
                        </a:rPr>
                      </a:br>
                      <a:endParaRPr lang="en-US" sz="2200">
                        <a:latin typeface="Times New Roman" pitchFamily="18" charset="0"/>
                        <a:cs typeface="Times New Roman" pitchFamily="18" charset="0"/>
                      </a:endParaRPr>
                    </a:p>
                  </a:txBody>
                  <a:tcPr/>
                </a:tc>
              </a:tr>
            </a:tbl>
          </a:graphicData>
        </a:graphic>
      </p:graphicFrame>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123728" y="620688"/>
            <a:ext cx="883288" cy="703797"/>
          </a:xfrm>
          <a:prstGeom prst="ellipse">
            <a:avLst/>
          </a:prstGeom>
          <a:ln>
            <a:noFill/>
          </a:ln>
          <a:effectLst>
            <a:softEdge rad="112500"/>
          </a:effectLst>
          <a:scene3d>
            <a:camera prst="orthographicFront">
              <a:rot lat="0" lon="0" rev="0"/>
            </a:camera>
            <a:lightRig rig="glow" dir="t">
              <a:rot lat="0" lon="0" rev="14100000"/>
            </a:lightRig>
          </a:scene3d>
          <a:sp3d prstMaterial="softEdge">
            <a:bevelT w="127000" prst="artDeco"/>
          </a:sp3d>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414836" y="548680"/>
            <a:ext cx="1037484" cy="864097"/>
          </a:xfrm>
          <a:prstGeom prst="rect">
            <a:avLst/>
          </a:prstGeom>
          <a:ln>
            <a:noFill/>
          </a:ln>
          <a:effectLst>
            <a:softEdge rad="63500"/>
          </a:effectLst>
        </p:spPr>
      </p:pic>
      <p:sp>
        <p:nvSpPr>
          <p:cNvPr id="7" name="Title 1"/>
          <p:cNvSpPr txBox="1">
            <a:spLocks/>
          </p:cNvSpPr>
          <p:nvPr/>
        </p:nvSpPr>
        <p:spPr>
          <a:xfrm>
            <a:off x="0" y="-37404"/>
            <a:ext cx="8610600" cy="65809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a:solidFill>
                  <a:srgbClr val="FF0000"/>
                </a:solidFill>
                <a:latin typeface="Times New Roman" pitchFamily="18" charset="0"/>
                <a:cs typeface="Times New Roman" pitchFamily="18" charset="0"/>
              </a:rPr>
              <a:t>7</a:t>
            </a:r>
            <a:r>
              <a:rPr lang="en-US" sz="3600" b="1" smtClean="0">
                <a:solidFill>
                  <a:srgbClr val="FF0000"/>
                </a:solidFill>
                <a:latin typeface="Times New Roman" pitchFamily="18" charset="0"/>
                <a:cs typeface="Times New Roman" pitchFamily="18" charset="0"/>
              </a:rPr>
              <a:t>.PHÒNG </a:t>
            </a:r>
            <a:r>
              <a:rPr lang="en-US" sz="3600" b="1" smtClean="0">
                <a:solidFill>
                  <a:srgbClr val="FF0000"/>
                </a:solidFill>
                <a:latin typeface="Times New Roman" pitchFamily="18" charset="0"/>
                <a:cs typeface="Times New Roman" pitchFamily="18" charset="0"/>
              </a:rPr>
              <a:t>BỆNH </a:t>
            </a:r>
            <a:endParaRPr lang="en-US" sz="3600" b="1">
              <a:solidFill>
                <a:srgbClr val="FF0000"/>
              </a:solidFill>
              <a:latin typeface="Times New Roman" pitchFamily="18" charset="0"/>
              <a:cs typeface="Times New Roman" pitchFamily="18" charset="0"/>
            </a:endParaRPr>
          </a:p>
        </p:txBody>
      </p:sp>
      <p:cxnSp>
        <p:nvCxnSpPr>
          <p:cNvPr id="8" name="Straight Connector 7"/>
          <p:cNvCxnSpPr/>
          <p:nvPr/>
        </p:nvCxnSpPr>
        <p:spPr>
          <a:xfrm>
            <a:off x="4932040" y="620688"/>
            <a:ext cx="0" cy="5544616"/>
          </a:xfrm>
          <a:prstGeom prst="line">
            <a:avLst/>
          </a:prstGeom>
        </p:spPr>
        <p:style>
          <a:lnRef idx="2">
            <a:schemeClr val="accent5"/>
          </a:lnRef>
          <a:fillRef idx="0">
            <a:schemeClr val="accent5"/>
          </a:fillRef>
          <a:effectRef idx="1">
            <a:schemeClr val="accent5"/>
          </a:effectRef>
          <a:fontRef idx="minor">
            <a:schemeClr val="tx1"/>
          </a:fontRef>
        </p:style>
      </p:cxnSp>
      <p:sp>
        <p:nvSpPr>
          <p:cNvPr id="10" name="Rectangle 9"/>
          <p:cNvSpPr/>
          <p:nvPr/>
        </p:nvSpPr>
        <p:spPr>
          <a:xfrm>
            <a:off x="0" y="6096000"/>
            <a:ext cx="9144000" cy="620688"/>
          </a:xfrm>
          <a:prstGeom prst="rect">
            <a:avLst/>
          </a:prstGeom>
          <a:ln>
            <a:solidFill>
              <a:schemeClr val="bg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CẢM ƠN CÁC BẠN ĐÃ CHÚ Ý LẮNG NGHE!</a:t>
            </a:r>
            <a:endParaRPr lang="en-US" sz="32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20365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601200" cy="563562"/>
          </a:xfrm>
          <a:noFill/>
          <a:ln>
            <a:noFill/>
          </a:ln>
        </p:spPr>
        <p:style>
          <a:lnRef idx="2">
            <a:schemeClr val="dk1"/>
          </a:lnRef>
          <a:fillRef idx="1">
            <a:schemeClr val="lt1"/>
          </a:fillRef>
          <a:effectRef idx="0">
            <a:schemeClr val="dk1"/>
          </a:effectRef>
          <a:fontRef idx="minor">
            <a:schemeClr val="dk1"/>
          </a:fontRef>
        </p:style>
        <p:txBody>
          <a:bodyPr rtlCol="0" anchor="ctr">
            <a:normAutofit fontScale="90000"/>
          </a:bodyPr>
          <a:lstStyle/>
          <a:p>
            <a:r>
              <a:rPr lang="en-US" sz="3600" b="1" dirty="0">
                <a:solidFill>
                  <a:srgbClr val="FF0000"/>
                </a:solidFill>
                <a:latin typeface="Times New Roman" panose="02020603050405020304" pitchFamily="18" charset="0"/>
                <a:ea typeface="+mn-ea"/>
                <a:cs typeface="Times New Roman" panose="02020603050405020304" pitchFamily="18" charset="0"/>
              </a:rPr>
              <a:t>1</a:t>
            </a:r>
            <a:r>
              <a:rPr lang="en-US" sz="3600" b="1">
                <a:solidFill>
                  <a:srgbClr val="FF0000"/>
                </a:solidFill>
                <a:latin typeface="Times New Roman" panose="02020603050405020304" pitchFamily="18" charset="0"/>
                <a:ea typeface="+mn-ea"/>
                <a:cs typeface="Times New Roman" panose="02020603050405020304" pitchFamily="18" charset="0"/>
              </a:rPr>
              <a:t>. </a:t>
            </a:r>
            <a:r>
              <a:rPr lang="en-US" sz="3600" b="1" smtClean="0">
                <a:solidFill>
                  <a:srgbClr val="FF0000"/>
                </a:solidFill>
                <a:latin typeface="Times New Roman" panose="02020603050405020304" pitchFamily="18" charset="0"/>
                <a:ea typeface="+mn-ea"/>
                <a:cs typeface="Times New Roman" panose="02020603050405020304" pitchFamily="18" charset="0"/>
              </a:rPr>
              <a:t>SINH LÝ INSULIN VÀ CHUYỂN HÓA GLUCOSE</a:t>
            </a:r>
            <a:endParaRPr lang="en-US" sz="3600" b="1" dirty="0">
              <a:solidFill>
                <a:srgbClr val="FF0000"/>
              </a:solidFill>
              <a:latin typeface="Times New Roman" panose="02020603050405020304" pitchFamily="18" charset="0"/>
              <a:ea typeface="+mn-ea"/>
              <a:cs typeface="Times New Roman" panose="02020603050405020304" pitchFamily="18" charset="0"/>
            </a:endParaRPr>
          </a:p>
        </p:txBody>
      </p:sp>
      <p:sp>
        <p:nvSpPr>
          <p:cNvPr id="5" name="Content Placeholder 4"/>
          <p:cNvSpPr>
            <a:spLocks noGrp="1"/>
          </p:cNvSpPr>
          <p:nvPr>
            <p:ph sz="half" idx="1"/>
          </p:nvPr>
        </p:nvSpPr>
        <p:spPr>
          <a:xfrm>
            <a:off x="76200" y="990600"/>
            <a:ext cx="4953000" cy="6172200"/>
          </a:xfrm>
        </p:spPr>
        <p:txBody>
          <a:bodyPr>
            <a:noAutofit/>
          </a:bodyPr>
          <a:lstStyle/>
          <a:p>
            <a:pPr marL="0" indent="0">
              <a:lnSpc>
                <a:spcPct val="150000"/>
              </a:lnSpc>
              <a:buNone/>
            </a:pPr>
            <a:r>
              <a:rPr lang="en-US" sz="2100" smtClean="0">
                <a:latin typeface="Times New Roman" panose="02020603050405020304" pitchFamily="18" charset="0"/>
                <a:cs typeface="Times New Roman" panose="02020603050405020304" pitchFamily="18" charset="0"/>
              </a:rPr>
              <a:t> - </a:t>
            </a:r>
            <a:r>
              <a:rPr lang="vi-VN" sz="2100" smtClean="0">
                <a:latin typeface="Times New Roman" panose="02020603050405020304" pitchFamily="18" charset="0"/>
                <a:cs typeface="Times New Roman" panose="02020603050405020304" pitchFamily="18" charset="0"/>
              </a:rPr>
              <a:t>Insulin</a:t>
            </a:r>
            <a:r>
              <a:rPr lang="en-US" sz="2100" smtClean="0">
                <a:latin typeface="Times New Roman" panose="02020603050405020304" pitchFamily="18" charset="0"/>
                <a:cs typeface="Times New Roman" panose="02020603050405020304" pitchFamily="18" charset="0"/>
              </a:rPr>
              <a:t> </a:t>
            </a:r>
            <a:r>
              <a:rPr lang="vi-VN" sz="2100" smtClean="0">
                <a:latin typeface="Times New Roman" panose="02020603050405020304" pitchFamily="18" charset="0"/>
                <a:cs typeface="Times New Roman" panose="02020603050405020304" pitchFamily="18" charset="0"/>
              </a:rPr>
              <a:t>được tổng hợp từ tế bào Beta tuyến tụy</a:t>
            </a:r>
            <a:r>
              <a:rPr lang="en-US" sz="2100" smtClean="0">
                <a:latin typeface="Times New Roman" panose="02020603050405020304" pitchFamily="18" charset="0"/>
                <a:cs typeface="Times New Roman" panose="02020603050405020304" pitchFamily="18" charset="0"/>
              </a:rPr>
              <a:t>.</a:t>
            </a:r>
          </a:p>
          <a:p>
            <a:pPr marL="0" indent="0">
              <a:lnSpc>
                <a:spcPct val="150000"/>
              </a:lnSpc>
              <a:buNone/>
            </a:pPr>
            <a:r>
              <a:rPr lang="en-US" sz="2100" smtClean="0">
                <a:latin typeface="Times New Roman" panose="02020603050405020304" pitchFamily="18" charset="0"/>
                <a:cs typeface="Times New Roman" panose="02020603050405020304" pitchFamily="18" charset="0"/>
              </a:rPr>
              <a:t> - </a:t>
            </a:r>
            <a:r>
              <a:rPr lang="vi-VN" sz="2100" smtClean="0">
                <a:latin typeface="Times New Roman" panose="02020603050405020304" pitchFamily="18" charset="0"/>
                <a:cs typeface="Times New Roman" panose="02020603050405020304" pitchFamily="18" charset="0"/>
              </a:rPr>
              <a:t>Nồng độ glucose máu là yếu tố chính kiểm</a:t>
            </a:r>
            <a:r>
              <a:rPr lang="en-US" sz="2100" smtClean="0">
                <a:latin typeface="Times New Roman" panose="02020603050405020304" pitchFamily="18" charset="0"/>
                <a:cs typeface="Times New Roman" panose="02020603050405020304" pitchFamily="18" charset="0"/>
              </a:rPr>
              <a:t> </a:t>
            </a:r>
            <a:r>
              <a:rPr lang="vi-VN" sz="2100" smtClean="0">
                <a:latin typeface="Times New Roman" panose="02020603050405020304" pitchFamily="18" charset="0"/>
                <a:cs typeface="Times New Roman" panose="02020603050405020304" pitchFamily="18" charset="0"/>
              </a:rPr>
              <a:t>soát sự bài tiết insulin</a:t>
            </a:r>
            <a:r>
              <a:rPr lang="en-US" sz="2100" smtClean="0">
                <a:latin typeface="Times New Roman" panose="02020603050405020304" pitchFamily="18" charset="0"/>
                <a:cs typeface="Times New Roman" panose="02020603050405020304" pitchFamily="18" charset="0"/>
              </a:rPr>
              <a:t>.</a:t>
            </a:r>
          </a:p>
          <a:p>
            <a:pPr marL="0" indent="0">
              <a:lnSpc>
                <a:spcPct val="150000"/>
              </a:lnSpc>
              <a:buNone/>
            </a:pPr>
            <a:r>
              <a:rPr lang="en-US" sz="2100" smtClean="0">
                <a:latin typeface="Times New Roman" panose="02020603050405020304" pitchFamily="18" charset="0"/>
                <a:cs typeface="Times New Roman" panose="02020603050405020304" pitchFamily="18" charset="0"/>
              </a:rPr>
              <a:t> - </a:t>
            </a:r>
            <a:r>
              <a:rPr lang="vi-VN" sz="2100" smtClean="0">
                <a:latin typeface="Times New Roman" panose="02020603050405020304" pitchFamily="18" charset="0"/>
                <a:cs typeface="Times New Roman" panose="02020603050405020304" pitchFamily="18" charset="0"/>
              </a:rPr>
              <a:t>Trên bề mặt các tế bào của các mô nhạy cảm với insulin có</a:t>
            </a:r>
            <a:r>
              <a:rPr lang="en-US" sz="2100" smtClean="0">
                <a:latin typeface="Times New Roman" panose="02020603050405020304" pitchFamily="18" charset="0"/>
                <a:cs typeface="Times New Roman" panose="02020603050405020304" pitchFamily="18" charset="0"/>
              </a:rPr>
              <a:t> </a:t>
            </a:r>
            <a:r>
              <a:rPr lang="vi-VN" sz="2100" smtClean="0">
                <a:latin typeface="Times New Roman" panose="02020603050405020304" pitchFamily="18" charset="0"/>
                <a:cs typeface="Times New Roman" panose="02020603050405020304" pitchFamily="18" charset="0"/>
              </a:rPr>
              <a:t>các receptor</a:t>
            </a:r>
            <a:r>
              <a:rPr lang="en-US" sz="2100" smtClean="0">
                <a:latin typeface="Times New Roman" panose="02020603050405020304" pitchFamily="18" charset="0"/>
                <a:cs typeface="Times New Roman" panose="02020603050405020304" pitchFamily="18" charset="0"/>
              </a:rPr>
              <a:t>: </a:t>
            </a:r>
            <a:r>
              <a:rPr lang="vi-VN" sz="2100" smtClean="0">
                <a:latin typeface="Times New Roman" panose="02020603050405020304" pitchFamily="18" charset="0"/>
                <a:cs typeface="Times New Roman" panose="02020603050405020304" pitchFamily="18" charset="0"/>
              </a:rPr>
              <a:t>ái lực</a:t>
            </a:r>
            <a:r>
              <a:rPr lang="en-US" sz="2100" smtClean="0">
                <a:latin typeface="Times New Roman" panose="02020603050405020304" pitchFamily="18" charset="0"/>
                <a:cs typeface="Times New Roman" panose="02020603050405020304" pitchFamily="18" charset="0"/>
              </a:rPr>
              <a:t>, </a:t>
            </a:r>
            <a:r>
              <a:rPr lang="vi-VN" sz="2100" smtClean="0">
                <a:latin typeface="Times New Roman" panose="02020603050405020304" pitchFamily="18" charset="0"/>
                <a:cs typeface="Times New Roman" panose="02020603050405020304" pitchFamily="18" charset="0"/>
              </a:rPr>
              <a:t>tính đặc hiệu cao với insulin.</a:t>
            </a:r>
            <a:endParaRPr lang="en-US" sz="2100" smtClean="0">
              <a:latin typeface="Times New Roman" panose="02020603050405020304" pitchFamily="18" charset="0"/>
              <a:cs typeface="Times New Roman" panose="02020603050405020304" pitchFamily="18" charset="0"/>
            </a:endParaRPr>
          </a:p>
          <a:p>
            <a:pPr marL="0" indent="0">
              <a:lnSpc>
                <a:spcPct val="150000"/>
              </a:lnSpc>
              <a:buNone/>
            </a:pPr>
            <a:r>
              <a:rPr lang="en-US" sz="2100" smtClean="0">
                <a:latin typeface="Times New Roman" panose="02020603050405020304" pitchFamily="18" charset="0"/>
                <a:cs typeface="Times New Roman" panose="02020603050405020304" pitchFamily="18" charset="0"/>
              </a:rPr>
              <a:t> - </a:t>
            </a:r>
            <a:r>
              <a:rPr lang="vi-VN" sz="2100" smtClean="0">
                <a:latin typeface="Times New Roman" panose="02020603050405020304" pitchFamily="18" charset="0"/>
                <a:cs typeface="Times New Roman" panose="02020603050405020304" pitchFamily="18" charset="0"/>
              </a:rPr>
              <a:t>Huyết  sắc  tố  kết  hợp</a:t>
            </a:r>
            <a:r>
              <a:rPr lang="en-US" sz="2100" smtClean="0">
                <a:latin typeface="Times New Roman" panose="02020603050405020304" pitchFamily="18" charset="0"/>
                <a:cs typeface="Times New Roman" panose="02020603050405020304" pitchFamily="18" charset="0"/>
              </a:rPr>
              <a:t> </a:t>
            </a:r>
            <a:r>
              <a:rPr lang="vi-VN" sz="2100" smtClean="0">
                <a:latin typeface="Times New Roman" panose="02020603050405020304" pitchFamily="18" charset="0"/>
                <a:cs typeface="Times New Roman" panose="02020603050405020304" pitchFamily="18" charset="0"/>
              </a:rPr>
              <a:t>glucose: có 3 loại HbA1a,</a:t>
            </a:r>
            <a:r>
              <a:rPr lang="en-US" sz="2100" smtClean="0">
                <a:latin typeface="Times New Roman" panose="02020603050405020304" pitchFamily="18" charset="0"/>
                <a:cs typeface="Times New Roman" panose="02020603050405020304" pitchFamily="18" charset="0"/>
              </a:rPr>
              <a:t> </a:t>
            </a:r>
            <a:r>
              <a:rPr lang="vi-VN" sz="2100" smtClean="0">
                <a:latin typeface="Times New Roman" panose="02020603050405020304" pitchFamily="18" charset="0"/>
                <a:cs typeface="Times New Roman" panose="02020603050405020304" pitchFamily="18" charset="0"/>
              </a:rPr>
              <a:t>HbA1b, HbA1c</a:t>
            </a:r>
            <a:r>
              <a:rPr lang="en-US" sz="2100" smtClean="0">
                <a:latin typeface="Times New Roman" panose="02020603050405020304" pitchFamily="18" charset="0"/>
                <a:cs typeface="Times New Roman" panose="02020603050405020304" pitchFamily="18" charset="0"/>
              </a:rPr>
              <a:t>. </a:t>
            </a:r>
            <a:r>
              <a:rPr lang="vi-VN" sz="2100" smtClean="0">
                <a:latin typeface="Times New Roman" panose="02020603050405020304" pitchFamily="18" charset="0"/>
                <a:cs typeface="Times New Roman" panose="02020603050405020304" pitchFamily="18" charset="0"/>
              </a:rPr>
              <a:t>HbA1c  tăng  khi  tăng</a:t>
            </a:r>
            <a:r>
              <a:rPr lang="en-US" sz="2100" smtClean="0">
                <a:latin typeface="Times New Roman" panose="02020603050405020304" pitchFamily="18" charset="0"/>
                <a:cs typeface="Times New Roman" panose="02020603050405020304" pitchFamily="18" charset="0"/>
              </a:rPr>
              <a:t> </a:t>
            </a:r>
            <a:r>
              <a:rPr lang="vi-VN" sz="2100" smtClean="0">
                <a:latin typeface="Times New Roman" panose="02020603050405020304" pitchFamily="18" charset="0"/>
                <a:cs typeface="Times New Roman" panose="02020603050405020304" pitchFamily="18" charset="0"/>
              </a:rPr>
              <a:t>đường  huyết  mãn</a:t>
            </a:r>
            <a:r>
              <a:rPr lang="en-US" sz="2100" smtClean="0">
                <a:latin typeface="Times New Roman" panose="02020603050405020304" pitchFamily="18" charset="0"/>
                <a:cs typeface="Times New Roman" panose="02020603050405020304" pitchFamily="18" charset="0"/>
              </a:rPr>
              <a:t>, </a:t>
            </a:r>
            <a:r>
              <a:rPr lang="vi-VN" sz="2100" smtClean="0">
                <a:latin typeface="Times New Roman" panose="02020603050405020304" pitchFamily="18" charset="0"/>
                <a:cs typeface="Times New Roman" panose="02020603050405020304" pitchFamily="18" charset="0"/>
              </a:rPr>
              <a:t>nếu &gt; 10% tổng số</a:t>
            </a:r>
            <a:r>
              <a:rPr lang="en-US" sz="2100" smtClean="0">
                <a:latin typeface="Times New Roman" panose="02020603050405020304" pitchFamily="18" charset="0"/>
                <a:cs typeface="Times New Roman" panose="02020603050405020304" pitchFamily="18" charset="0"/>
              </a:rPr>
              <a:t> </a:t>
            </a:r>
            <a:r>
              <a:rPr lang="vi-VN" sz="2100" smtClean="0">
                <a:latin typeface="Times New Roman" panose="02020603050405020304" pitchFamily="18" charset="0"/>
                <a:cs typeface="Times New Roman" panose="02020603050405020304" pitchFamily="18" charset="0"/>
              </a:rPr>
              <a:t>Hb</a:t>
            </a:r>
            <a:r>
              <a:rPr lang="en-US" sz="2100" smtClean="0">
                <a:latin typeface="Times New Roman" panose="02020603050405020304" pitchFamily="18" charset="0"/>
                <a:cs typeface="Times New Roman" panose="02020603050405020304" pitchFamily="18" charset="0"/>
              </a:rPr>
              <a:t> </a:t>
            </a:r>
            <a:r>
              <a:rPr lang="en-US" sz="2100" smtClean="0">
                <a:latin typeface="Times New Roman" panose="02020603050405020304" pitchFamily="18" charset="0"/>
                <a:cs typeface="Times New Roman" panose="02020603050405020304" pitchFamily="18" charset="0"/>
                <a:sym typeface="Wingdings" pitchFamily="2" charset="2"/>
              </a:rPr>
              <a:t> </a:t>
            </a:r>
            <a:r>
              <a:rPr lang="vi-VN" sz="2100" smtClean="0">
                <a:latin typeface="Times New Roman" panose="02020603050405020304" pitchFamily="18" charset="0"/>
                <a:cs typeface="Times New Roman" panose="02020603050405020304" pitchFamily="18" charset="0"/>
              </a:rPr>
              <a:t>không kiểm  soát</a:t>
            </a:r>
            <a:r>
              <a:rPr lang="en-US" sz="2100" smtClean="0">
                <a:latin typeface="Times New Roman" panose="02020603050405020304" pitchFamily="18" charset="0"/>
                <a:cs typeface="Times New Roman" panose="02020603050405020304" pitchFamily="18" charset="0"/>
              </a:rPr>
              <a:t> </a:t>
            </a:r>
            <a:r>
              <a:rPr lang="vi-VN" sz="2100" smtClean="0">
                <a:latin typeface="Times New Roman" panose="02020603050405020304" pitchFamily="18" charset="0"/>
                <a:cs typeface="Times New Roman" panose="02020603050405020304" pitchFamily="18" charset="0"/>
              </a:rPr>
              <a:t>được đường</a:t>
            </a:r>
            <a:r>
              <a:rPr lang="en-US" sz="2100" smtClean="0">
                <a:latin typeface="Times New Roman" panose="02020603050405020304" pitchFamily="18" charset="0"/>
                <a:cs typeface="Times New Roman" panose="02020603050405020304" pitchFamily="18" charset="0"/>
              </a:rPr>
              <a:t> </a:t>
            </a:r>
            <a:r>
              <a:rPr lang="vi-VN" sz="2100" smtClean="0">
                <a:latin typeface="Times New Roman" panose="02020603050405020304" pitchFamily="18" charset="0"/>
                <a:cs typeface="Times New Roman" panose="02020603050405020304" pitchFamily="18" charset="0"/>
              </a:rPr>
              <a:t>huyết</a:t>
            </a:r>
            <a:r>
              <a:rPr lang="en-US" sz="2100" smtClean="0">
                <a:latin typeface="Times New Roman" panose="02020603050405020304" pitchFamily="18" charset="0"/>
                <a:cs typeface="Times New Roman" panose="02020603050405020304" pitchFamily="18" charset="0"/>
              </a:rPr>
              <a:t>.</a:t>
            </a:r>
            <a:endParaRPr lang="en-US" sz="2100" dirty="0">
              <a:latin typeface="Times New Roman" panose="02020603050405020304" pitchFamily="18" charset="0"/>
              <a:cs typeface="Times New Roman" panose="02020603050405020304" pitchFamily="18" charset="0"/>
            </a:endParaRP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00600" y="990600"/>
            <a:ext cx="4343400" cy="266700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3657600"/>
            <a:ext cx="3962400" cy="3200400"/>
          </a:xfrm>
          <a:prstGeom prst="rect">
            <a:avLst/>
          </a:prstGeom>
        </p:spPr>
      </p:pic>
    </p:spTree>
    <p:extLst>
      <p:ext uri="{BB962C8B-B14F-4D97-AF65-F5344CB8AC3E}">
        <p14:creationId xmlns:p14="http://schemas.microsoft.com/office/powerpoint/2010/main" val="2622064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458200" cy="639762"/>
          </a:xfrm>
        </p:spPr>
        <p:txBody>
          <a:bodyPr>
            <a:normAutofit/>
          </a:bodyPr>
          <a:lstStyle/>
          <a:p>
            <a:pPr algn="l"/>
            <a:r>
              <a:rPr lang="en-US" sz="2800" b="1" u="sng" dirty="0" err="1">
                <a:solidFill>
                  <a:schemeClr val="tx2"/>
                </a:solidFill>
                <a:latin typeface="Times New Roman" panose="02020603050405020304" pitchFamily="18" charset="0"/>
                <a:ea typeface="+mn-ea"/>
                <a:cs typeface="Times New Roman" panose="02020603050405020304" pitchFamily="18" charset="0"/>
              </a:rPr>
              <a:t>Tác</a:t>
            </a:r>
            <a:r>
              <a:rPr lang="en-US" sz="2800" b="1" u="sng" dirty="0">
                <a:solidFill>
                  <a:schemeClr val="tx2"/>
                </a:solidFill>
                <a:latin typeface="Times New Roman" panose="02020603050405020304" pitchFamily="18" charset="0"/>
                <a:ea typeface="+mn-ea"/>
                <a:cs typeface="Times New Roman" panose="02020603050405020304" pitchFamily="18" charset="0"/>
              </a:rPr>
              <a:t> </a:t>
            </a:r>
            <a:r>
              <a:rPr lang="en-US" sz="2800" b="1" u="sng" dirty="0" err="1">
                <a:solidFill>
                  <a:schemeClr val="tx2"/>
                </a:solidFill>
                <a:latin typeface="Times New Roman" panose="02020603050405020304" pitchFamily="18" charset="0"/>
                <a:ea typeface="+mn-ea"/>
                <a:cs typeface="Times New Roman" panose="02020603050405020304" pitchFamily="18" charset="0"/>
              </a:rPr>
              <a:t>dụng</a:t>
            </a:r>
            <a:r>
              <a:rPr lang="en-US" sz="2800" b="1" u="sng" dirty="0">
                <a:solidFill>
                  <a:schemeClr val="tx2"/>
                </a:solidFill>
                <a:latin typeface="Times New Roman" panose="02020603050405020304" pitchFamily="18" charset="0"/>
                <a:ea typeface="+mn-ea"/>
                <a:cs typeface="Times New Roman" panose="02020603050405020304" pitchFamily="18" charset="0"/>
              </a:rPr>
              <a:t> </a:t>
            </a:r>
            <a:r>
              <a:rPr lang="en-US" sz="2800" b="1" u="sng" dirty="0" err="1">
                <a:solidFill>
                  <a:schemeClr val="tx2"/>
                </a:solidFill>
                <a:latin typeface="Times New Roman" panose="02020603050405020304" pitchFamily="18" charset="0"/>
                <a:ea typeface="+mn-ea"/>
                <a:cs typeface="Times New Roman" panose="02020603050405020304" pitchFamily="18" charset="0"/>
              </a:rPr>
              <a:t>của</a:t>
            </a:r>
            <a:r>
              <a:rPr lang="en-US" sz="2800" b="1" u="sng" dirty="0">
                <a:solidFill>
                  <a:schemeClr val="tx2"/>
                </a:solidFill>
                <a:latin typeface="Times New Roman" panose="02020603050405020304" pitchFamily="18" charset="0"/>
                <a:ea typeface="+mn-ea"/>
                <a:cs typeface="Times New Roman" panose="02020603050405020304" pitchFamily="18" charset="0"/>
              </a:rPr>
              <a:t> Insulin: </a:t>
            </a:r>
            <a:endParaRPr lang="en-US" sz="2800" b="1" u="sng" dirty="0">
              <a:solidFill>
                <a:schemeClr val="tx2"/>
              </a:solidFill>
              <a:latin typeface="Times New Roman" panose="02020603050405020304" pitchFamily="18" charset="0"/>
              <a:ea typeface="+mn-ea"/>
              <a:cs typeface="Times New Roman" panose="02020603050405020304" pitchFamily="18" charset="0"/>
            </a:endParaRPr>
          </a:p>
        </p:txBody>
      </p:sp>
      <p:sp>
        <p:nvSpPr>
          <p:cNvPr id="6" name="Content Placeholder 5"/>
          <p:cNvSpPr>
            <a:spLocks noGrp="1"/>
          </p:cNvSpPr>
          <p:nvPr>
            <p:ph idx="1"/>
          </p:nvPr>
        </p:nvSpPr>
        <p:spPr>
          <a:xfrm>
            <a:off x="152400" y="914400"/>
            <a:ext cx="8763000" cy="5791200"/>
          </a:xfrm>
        </p:spPr>
        <p:txBody>
          <a:bodyPr>
            <a:normAutofit/>
          </a:bodyPr>
          <a:lstStyle/>
          <a:p>
            <a:pPr marL="0" indent="0">
              <a:lnSpc>
                <a:spcPct val="150000"/>
              </a:lnSpc>
              <a:buNone/>
            </a:pPr>
            <a:r>
              <a:rPr lang="en-US" sz="2400" smtClean="0">
                <a:latin typeface="Times New Roman" panose="02020603050405020304" pitchFamily="18" charset="0"/>
                <a:cs typeface="Times New Roman" panose="02020603050405020304" pitchFamily="18" charset="0"/>
              </a:rPr>
              <a:t>- I</a:t>
            </a:r>
            <a:r>
              <a:rPr lang="vi-VN" sz="2400" smtClean="0">
                <a:latin typeface="Times New Roman" panose="02020603050405020304" pitchFamily="18" charset="0"/>
                <a:cs typeface="Times New Roman" panose="02020603050405020304" pitchFamily="18" charset="0"/>
              </a:rPr>
              <a:t>nsulin </a:t>
            </a:r>
            <a:r>
              <a:rPr lang="vi-VN" sz="2400" dirty="0">
                <a:latin typeface="Times New Roman" panose="02020603050405020304" pitchFamily="18" charset="0"/>
                <a:cs typeface="Times New Roman" panose="02020603050405020304" pitchFamily="18" charset="0"/>
              </a:rPr>
              <a:t>là hormone đồng hóa chính</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Wingdings" pitchFamily="2" charset="2"/>
              </a:rPr>
              <a:t> </a:t>
            </a:r>
            <a:r>
              <a:rPr lang="vi-VN" sz="2400" dirty="0">
                <a:latin typeface="Times New Roman" panose="02020603050405020304" pitchFamily="18" charset="0"/>
                <a:cs typeface="Times New Roman" panose="02020603050405020304" pitchFamily="18" charset="0"/>
              </a:rPr>
              <a:t>dự trữ năng lượng do</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insulin thúc đấy sự thu nạp glucose vào trong các tế bào</a:t>
            </a:r>
            <a:r>
              <a:rPr lang="en-US" sz="2400" dirty="0">
                <a:latin typeface="Times New Roman" panose="02020603050405020304" pitchFamily="18" charset="0"/>
                <a:cs typeface="Times New Roman" panose="02020603050405020304" pitchFamily="18" charset="0"/>
              </a:rPr>
              <a:t>.</a:t>
            </a:r>
          </a:p>
          <a:p>
            <a:pPr marL="0" indent="0">
              <a:lnSpc>
                <a:spcPct val="150000"/>
              </a:lnSpc>
              <a:buNone/>
            </a:pPr>
            <a:r>
              <a:rPr lang="en-US" sz="2400" smtClean="0">
                <a:latin typeface="Times New Roman" panose="02020603050405020304" pitchFamily="18" charset="0"/>
                <a:cs typeface="Times New Roman" panose="02020603050405020304" pitchFamily="18" charset="0"/>
              </a:rPr>
              <a:t>- Các </a:t>
            </a:r>
            <a:r>
              <a:rPr lang="en-US" sz="2400" dirty="0">
                <a:latin typeface="Times New Roman" panose="02020603050405020304" pitchFamily="18" charset="0"/>
                <a:cs typeface="Times New Roman" panose="02020603050405020304" pitchFamily="18" charset="0"/>
              </a:rPr>
              <a:t>hormone </a:t>
            </a:r>
            <a:r>
              <a:rPr lang="en-US" sz="2400" dirty="0" err="1">
                <a:latin typeface="Times New Roman" panose="02020603050405020304" pitchFamily="18" charset="0"/>
                <a:cs typeface="Times New Roman" panose="02020603050405020304" pitchFamily="18" charset="0"/>
              </a:rPr>
              <a:t>dị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(như  adrenalin,corticoid</a:t>
            </a:r>
            <a:r>
              <a:rPr lang="vi-VN" sz="240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glucagon…)</a:t>
            </a:r>
            <a:r>
              <a:rPr lang="en-US" sz="2400" smtClean="0">
                <a:latin typeface="Times New Roman" panose="02020603050405020304" pitchFamily="18" charset="0"/>
                <a:cs typeface="Times New Roman" panose="02020603050405020304" pitchFamily="18" charset="0"/>
              </a:rPr>
              <a:t> </a:t>
            </a:r>
          </a:p>
          <a:p>
            <a:pPr marL="0" indent="0">
              <a:lnSpc>
                <a:spcPct val="150000"/>
              </a:lnSpc>
              <a:buNone/>
            </a:pPr>
            <a:r>
              <a:rPr lang="en-US" sz="2400" smtClean="0">
                <a:latin typeface="Times New Roman" panose="02020603050405020304" pitchFamily="18" charset="0"/>
                <a:cs typeface="Times New Roman" panose="02020603050405020304" pitchFamily="18" charset="0"/>
                <a:sym typeface="Wingdings" pitchFamily="2" charset="2"/>
              </a:rPr>
              <a:t>       </a:t>
            </a:r>
            <a:r>
              <a:rPr lang="vi-VN" sz="2400" smtClean="0">
                <a:latin typeface="Times New Roman" panose="02020603050405020304" pitchFamily="18" charset="0"/>
                <a:cs typeface="Times New Roman" panose="02020603050405020304" pitchFamily="18" charset="0"/>
                <a:sym typeface="Wingdings" pitchFamily="2" charset="2"/>
              </a:rPr>
              <a:t>huy </a:t>
            </a:r>
            <a:r>
              <a:rPr lang="vi-VN" sz="2400" dirty="0">
                <a:latin typeface="Times New Roman" panose="02020603050405020304" pitchFamily="18" charset="0"/>
                <a:cs typeface="Times New Roman" panose="02020603050405020304" pitchFamily="18" charset="0"/>
                <a:sym typeface="Wingdings" pitchFamily="2" charset="2"/>
              </a:rPr>
              <a:t>động glucose để sử</a:t>
            </a:r>
            <a:r>
              <a:rPr lang="en-US" sz="2400" dirty="0">
                <a:latin typeface="Times New Roman" panose="02020603050405020304" pitchFamily="18" charset="0"/>
                <a:cs typeface="Times New Roman" panose="02020603050405020304" pitchFamily="18" charset="0"/>
                <a:sym typeface="Wingdings" pitchFamily="2" charset="2"/>
              </a:rPr>
              <a:t> </a:t>
            </a:r>
            <a:r>
              <a:rPr lang="vi-VN" sz="2400" dirty="0">
                <a:latin typeface="Times New Roman" panose="02020603050405020304" pitchFamily="18" charset="0"/>
                <a:cs typeface="Times New Roman" panose="02020603050405020304" pitchFamily="18" charset="0"/>
                <a:sym typeface="Wingdings" pitchFamily="2" charset="2"/>
              </a:rPr>
              <a:t>dụng khi cần tăng tiêu thụ </a:t>
            </a:r>
            <a:r>
              <a:rPr lang="vi-VN" sz="2400">
                <a:latin typeface="Times New Roman" panose="02020603050405020304" pitchFamily="18" charset="0"/>
                <a:cs typeface="Times New Roman" panose="02020603050405020304" pitchFamily="18" charset="0"/>
                <a:sym typeface="Wingdings" pitchFamily="2" charset="2"/>
              </a:rPr>
              <a:t>năng</a:t>
            </a:r>
            <a:r>
              <a:rPr lang="en-US" sz="2400">
                <a:latin typeface="Times New Roman" panose="02020603050405020304" pitchFamily="18" charset="0"/>
                <a:cs typeface="Times New Roman" panose="02020603050405020304" pitchFamily="18" charset="0"/>
                <a:sym typeface="Wingdings" pitchFamily="2" charset="2"/>
              </a:rPr>
              <a:t> </a:t>
            </a:r>
            <a:r>
              <a:rPr lang="vi-VN" sz="2400" smtClean="0">
                <a:latin typeface="Times New Roman" panose="02020603050405020304" pitchFamily="18" charset="0"/>
                <a:cs typeface="Times New Roman" panose="02020603050405020304" pitchFamily="18" charset="0"/>
                <a:sym typeface="Wingdings" pitchFamily="2" charset="2"/>
              </a:rPr>
              <a:t>lượng</a:t>
            </a:r>
            <a:endParaRPr lang="en-US" sz="2400" dirty="0">
              <a:latin typeface="Times New Roman" panose="02020603050405020304" pitchFamily="18" charset="0"/>
              <a:cs typeface="Times New Roman" panose="02020603050405020304" pitchFamily="18" charset="0"/>
              <a:sym typeface="Wingdings" pitchFamily="2" charset="2"/>
            </a:endParaRPr>
          </a:p>
          <a:p>
            <a:pPr marL="0" indent="0">
              <a:lnSpc>
                <a:spcPct val="150000"/>
              </a:lnSpc>
              <a:buNone/>
            </a:pPr>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Khi  </a:t>
            </a:r>
            <a:r>
              <a:rPr lang="vi-VN" sz="2400" dirty="0">
                <a:latin typeface="Times New Roman" panose="02020603050405020304" pitchFamily="18" charset="0"/>
                <a:cs typeface="Times New Roman" panose="02020603050405020304" pitchFamily="18" charset="0"/>
              </a:rPr>
              <a:t>có  nhiễm  khuẩn,  chấn  thương nặng…các  hormon  dị  hóa  (như  adrenalin,corticoid, glucagon …) sẽ tăng </a:t>
            </a:r>
            <a:r>
              <a:rPr lang="vi-VN" sz="2400">
                <a:latin typeface="Times New Roman" panose="02020603050405020304" pitchFamily="18" charset="0"/>
                <a:cs typeface="Times New Roman" panose="02020603050405020304" pitchFamily="18" charset="0"/>
              </a:rPr>
              <a:t>đảo </a:t>
            </a:r>
            <a:r>
              <a:rPr lang="vi-VN" sz="2400" smtClean="0">
                <a:latin typeface="Times New Roman" panose="02020603050405020304" pitchFamily="18" charset="0"/>
                <a:cs typeface="Times New Roman" panose="02020603050405020304" pitchFamily="18" charset="0"/>
              </a:rPr>
              <a:t>chiều</a:t>
            </a:r>
            <a:r>
              <a:rPr lang="en-US" sz="2400" smtClean="0">
                <a:latin typeface="Times New Roman" panose="02020603050405020304" pitchFamily="18" charset="0"/>
                <a:cs typeface="Times New Roman" panose="02020603050405020304" pitchFamily="18" charset="0"/>
              </a:rPr>
              <a:t> </a:t>
            </a:r>
          </a:p>
          <a:p>
            <a:pPr marL="0" indent="0">
              <a:lnSpc>
                <a:spcPct val="150000"/>
              </a:lnSpc>
              <a:buNone/>
            </a:pPr>
            <a:r>
              <a:rPr lang="en-US" sz="2400" smtClean="0">
                <a:latin typeface="Times New Roman" panose="02020603050405020304" pitchFamily="18" charset="0"/>
                <a:cs typeface="Times New Roman" panose="02020603050405020304" pitchFamily="18" charset="0"/>
                <a:sym typeface="Wingdings" pitchFamily="2" charset="2"/>
              </a:rPr>
              <a:t>       </a:t>
            </a:r>
            <a:r>
              <a:rPr lang="vi-VN" sz="2400" smtClean="0">
                <a:latin typeface="Times New Roman" panose="02020603050405020304" pitchFamily="18" charset="0"/>
                <a:cs typeface="Times New Roman" panose="02020603050405020304" pitchFamily="18" charset="0"/>
              </a:rPr>
              <a:t>Glucose </a:t>
            </a:r>
            <a:r>
              <a:rPr lang="vi-VN" sz="2400" dirty="0">
                <a:latin typeface="Times New Roman" panose="02020603050405020304" pitchFamily="18" charset="0"/>
                <a:cs typeface="Times New Roman" panose="02020603050405020304" pitchFamily="18" charset="0"/>
              </a:rPr>
              <a:t>tăng nhanh </a:t>
            </a:r>
            <a:r>
              <a:rPr lang="en-US" sz="2400" dirty="0">
                <a:latin typeface="Times New Roman" panose="02020603050405020304" pitchFamily="18" charset="0"/>
                <a:cs typeface="Times New Roman" panose="02020603050405020304" pitchFamily="18" charset="0"/>
              </a:rPr>
              <a:t>+ c</a:t>
            </a:r>
            <a:r>
              <a:rPr lang="vi-VN" sz="2400" dirty="0">
                <a:latin typeface="Times New Roman" panose="02020603050405020304" pitchFamily="18" charset="0"/>
                <a:cs typeface="Times New Roman" panose="02020603050405020304" pitchFamily="18" charset="0"/>
              </a:rPr>
              <a:t>hất béo</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được giải phóng thành acid béo </a:t>
            </a:r>
            <a:r>
              <a:rPr lang="vi-VN" sz="2400">
                <a:latin typeface="Times New Roman" panose="02020603050405020304" pitchFamily="18" charset="0"/>
                <a:cs typeface="Times New Roman" panose="02020603050405020304" pitchFamily="18" charset="0"/>
              </a:rPr>
              <a:t>tự</a:t>
            </a:r>
            <a:r>
              <a:rPr lang="en-US" sz="240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do</a:t>
            </a:r>
            <a:r>
              <a:rPr lang="en-US" sz="2400" smtClean="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sym typeface="Wingdings" pitchFamily="2" charset="2"/>
              </a:rPr>
              <a:t> </a:t>
            </a:r>
            <a:r>
              <a:rPr lang="vi-VN" sz="2400" dirty="0">
                <a:latin typeface="Times New Roman" panose="02020603050405020304" pitchFamily="18" charset="0"/>
                <a:cs typeface="Times New Roman" panose="02020603050405020304" pitchFamily="18" charset="0"/>
              </a:rPr>
              <a:t>cung cấp năng lượng cho cơ</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2814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229600" cy="563562"/>
          </a:xfrm>
        </p:spPr>
        <p:txBody>
          <a:bodyPr>
            <a:normAutofit fontScale="90000"/>
          </a:bodyPr>
          <a:lstStyle/>
          <a:p>
            <a:pPr algn="l"/>
            <a:r>
              <a:rPr lang="en-US" dirty="0" smtClean="0"/>
              <a:t> </a:t>
            </a:r>
            <a:r>
              <a:rPr lang="en-US" sz="3100" b="1" u="sng" dirty="0" err="1">
                <a:solidFill>
                  <a:schemeClr val="tx2"/>
                </a:solidFill>
                <a:latin typeface="Times New Roman" panose="02020603050405020304" pitchFamily="18" charset="0"/>
                <a:ea typeface="+mn-ea"/>
                <a:cs typeface="Times New Roman" panose="02020603050405020304" pitchFamily="18" charset="0"/>
              </a:rPr>
              <a:t>Thiếu</a:t>
            </a:r>
            <a:r>
              <a:rPr lang="en-US" sz="3100" b="1" u="sng" dirty="0">
                <a:solidFill>
                  <a:schemeClr val="tx2"/>
                </a:solidFill>
                <a:latin typeface="Times New Roman" panose="02020603050405020304" pitchFamily="18" charset="0"/>
                <a:ea typeface="+mn-ea"/>
                <a:cs typeface="Times New Roman" panose="02020603050405020304" pitchFamily="18" charset="0"/>
              </a:rPr>
              <a:t> </a:t>
            </a:r>
            <a:r>
              <a:rPr lang="en-US" sz="3100" b="1" u="sng" err="1">
                <a:solidFill>
                  <a:schemeClr val="tx2"/>
                </a:solidFill>
                <a:latin typeface="Times New Roman" panose="02020603050405020304" pitchFamily="18" charset="0"/>
                <a:ea typeface="+mn-ea"/>
                <a:cs typeface="Times New Roman" panose="02020603050405020304" pitchFamily="18" charset="0"/>
              </a:rPr>
              <a:t>hụt</a:t>
            </a:r>
            <a:r>
              <a:rPr lang="en-US" sz="3100" b="1" u="sng">
                <a:solidFill>
                  <a:schemeClr val="tx2"/>
                </a:solidFill>
                <a:latin typeface="Times New Roman" panose="02020603050405020304" pitchFamily="18" charset="0"/>
                <a:ea typeface="+mn-ea"/>
                <a:cs typeface="Times New Roman" panose="02020603050405020304" pitchFamily="18" charset="0"/>
              </a:rPr>
              <a:t> </a:t>
            </a:r>
            <a:r>
              <a:rPr lang="en-US" sz="3100" b="1" u="sng" smtClean="0">
                <a:solidFill>
                  <a:schemeClr val="tx2"/>
                </a:solidFill>
                <a:latin typeface="Times New Roman" panose="02020603050405020304" pitchFamily="18" charset="0"/>
                <a:ea typeface="+mn-ea"/>
                <a:cs typeface="Times New Roman" panose="02020603050405020304" pitchFamily="18" charset="0"/>
              </a:rPr>
              <a:t>Insulin:</a:t>
            </a:r>
            <a:endParaRPr lang="en-US" sz="3100" b="1" u="sng" dirty="0">
              <a:solidFill>
                <a:schemeClr val="tx2"/>
              </a:solidFill>
              <a:latin typeface="Times New Roman" panose="02020603050405020304" pitchFamily="18" charset="0"/>
              <a:ea typeface="+mn-ea"/>
              <a:cs typeface="Times New Roman" panose="02020603050405020304" pitchFamily="18" charset="0"/>
            </a:endParaRPr>
          </a:p>
        </p:txBody>
      </p:sp>
      <p:sp>
        <p:nvSpPr>
          <p:cNvPr id="4" name="Content Placeholder 3"/>
          <p:cNvSpPr>
            <a:spLocks noGrp="1"/>
          </p:cNvSpPr>
          <p:nvPr>
            <p:ph sz="half" idx="1"/>
          </p:nvPr>
        </p:nvSpPr>
        <p:spPr>
          <a:xfrm>
            <a:off x="0" y="838200"/>
            <a:ext cx="5410200" cy="5943600"/>
          </a:xfrm>
        </p:spPr>
        <p:txBody>
          <a:bodyPr>
            <a:normAutofit fontScale="92500" lnSpcReduction="10000"/>
          </a:bodyPr>
          <a:lstStyle/>
          <a:p>
            <a:pPr marL="0" indent="0">
              <a:lnSpc>
                <a:spcPct val="150000"/>
              </a:lnSpc>
              <a:buNone/>
            </a:pPr>
            <a:r>
              <a:rPr lang="en-US" b="1" smtClean="0">
                <a:latin typeface="Times New Roman" panose="02020603050405020304" pitchFamily="18" charset="0"/>
                <a:cs typeface="Times New Roman" panose="02020603050405020304" pitchFamily="18" charset="0"/>
              </a:rPr>
              <a:t> </a:t>
            </a:r>
            <a:r>
              <a:rPr lang="en-US" sz="2400" b="1" smtClean="0">
                <a:latin typeface="Times New Roman" panose="02020603050405020304" pitchFamily="18" charset="0"/>
                <a:cs typeface="Times New Roman" panose="02020603050405020304" pitchFamily="18" charset="0"/>
              </a:rPr>
              <a:t>Thiếu </a:t>
            </a:r>
            <a:r>
              <a:rPr lang="en-US" sz="2400" b="1" dirty="0" err="1" smtClean="0">
                <a:latin typeface="Times New Roman" panose="02020603050405020304" pitchFamily="18" charset="0"/>
                <a:cs typeface="Times New Roman" panose="02020603050405020304" pitchFamily="18" charset="0"/>
              </a:rPr>
              <a:t>hụt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toàn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bộ</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typ</a:t>
            </a:r>
            <a:r>
              <a:rPr lang="en-US" sz="2400" b="1" dirty="0" smtClean="0">
                <a:latin typeface="Times New Roman" panose="02020603050405020304" pitchFamily="18" charset="0"/>
                <a:cs typeface="Times New Roman" panose="02020603050405020304" pitchFamily="18" charset="0"/>
              </a:rPr>
              <a:t> 1)</a:t>
            </a:r>
          </a:p>
          <a:p>
            <a:pPr marL="0" indent="0">
              <a:lnSpc>
                <a:spcPct val="150000"/>
              </a:lnSpc>
              <a:buNone/>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Biểu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lâm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sàng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chủ</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yếu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err="1" smtClean="0">
                <a:latin typeface="Times New Roman" panose="02020603050405020304" pitchFamily="18" charset="0"/>
                <a:cs typeface="Times New Roman" panose="02020603050405020304" pitchFamily="18" charset="0"/>
              </a:rPr>
              <a:t>các</a:t>
            </a:r>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rối loạn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chuyển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hóa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bào</a:t>
            </a:r>
            <a:r>
              <a:rPr lang="en-US" sz="2400" dirty="0" smtClean="0">
                <a:latin typeface="Times New Roman" panose="02020603050405020304" pitchFamily="18" charset="0"/>
                <a:cs typeface="Times New Roman" panose="02020603050405020304" pitchFamily="18" charset="0"/>
              </a:rPr>
              <a:t>.</a:t>
            </a:r>
          </a:p>
          <a:p>
            <a:pPr marL="0" indent="0">
              <a:lnSpc>
                <a:spcPct val="150000"/>
              </a:lnSpc>
              <a:buNone/>
            </a:pPr>
            <a:r>
              <a:rPr lang="en-US" sz="2400" b="1" smtClean="0">
                <a:latin typeface="Times New Roman" panose="02020603050405020304" pitchFamily="18" charset="0"/>
                <a:cs typeface="Times New Roman" panose="02020603050405020304" pitchFamily="18" charset="0"/>
              </a:rPr>
              <a:t> Thiếu </a:t>
            </a:r>
            <a:r>
              <a:rPr lang="en-US" sz="2400" b="1" dirty="0" err="1" smtClean="0">
                <a:latin typeface="Times New Roman" panose="02020603050405020304" pitchFamily="18" charset="0"/>
                <a:cs typeface="Times New Roman" panose="02020603050405020304" pitchFamily="18" charset="0"/>
              </a:rPr>
              <a:t>hụt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một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phần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typ</a:t>
            </a:r>
            <a:r>
              <a:rPr lang="en-US" sz="2400" b="1" dirty="0" smtClean="0">
                <a:latin typeface="Times New Roman" panose="02020603050405020304" pitchFamily="18" charset="0"/>
                <a:cs typeface="Times New Roman" panose="02020603050405020304" pitchFamily="18" charset="0"/>
              </a:rPr>
              <a:t> 2)</a:t>
            </a:r>
          </a:p>
          <a:p>
            <a:pPr marL="0" indent="0">
              <a:lnSpc>
                <a:spcPct val="150000"/>
              </a:lnSpc>
              <a:buNone/>
            </a:pPr>
            <a:r>
              <a:rPr lang="en-US" sz="2400" smtClean="0">
                <a:latin typeface="Times New Roman" panose="02020603050405020304" pitchFamily="18" charset="0"/>
                <a:cs typeface="Times New Roman" panose="02020603050405020304" pitchFamily="18" charset="0"/>
              </a:rPr>
              <a:t> - </a:t>
            </a:r>
            <a:r>
              <a:rPr lang="vi-VN" sz="2400" smtClean="0">
                <a:latin typeface="Times New Roman" panose="02020603050405020304" pitchFamily="18" charset="0"/>
                <a:cs typeface="Times New Roman" panose="02020603050405020304" pitchFamily="18" charset="0"/>
              </a:rPr>
              <a:t>Biểu </a:t>
            </a:r>
            <a:r>
              <a:rPr lang="vi-VN" sz="2400" dirty="0" smtClean="0">
                <a:latin typeface="Times New Roman" panose="02020603050405020304" pitchFamily="18" charset="0"/>
                <a:cs typeface="Times New Roman" panose="02020603050405020304" pitchFamily="18" charset="0"/>
              </a:rPr>
              <a:t>hiện lâm sàng là hậu </a:t>
            </a:r>
            <a:r>
              <a:rPr lang="vi-VN" sz="2400" smtClean="0">
                <a:latin typeface="Times New Roman" panose="02020603050405020304" pitchFamily="18" charset="0"/>
                <a:cs typeface="Times New Roman" panose="02020603050405020304" pitchFamily="18" charset="0"/>
              </a:rPr>
              <a:t>quả </a:t>
            </a:r>
            <a:r>
              <a:rPr lang="vi-VN" sz="2400" smtClean="0">
                <a:latin typeface="Times New Roman" panose="02020603050405020304" pitchFamily="18" charset="0"/>
                <a:cs typeface="Times New Roman" panose="02020603050405020304" pitchFamily="18" charset="0"/>
              </a:rPr>
              <a:t>trực</a:t>
            </a:r>
            <a:r>
              <a:rPr lang="en-US" sz="2400" smtClean="0">
                <a:latin typeface="Times New Roman" panose="02020603050405020304" pitchFamily="18" charset="0"/>
                <a:cs typeface="Times New Roman" panose="02020603050405020304" pitchFamily="18" charset="0"/>
              </a:rPr>
              <a:t> t</a:t>
            </a:r>
            <a:r>
              <a:rPr lang="vi-VN" sz="2400" dirty="0" smtClean="0">
                <a:latin typeface="Times New Roman" panose="02020603050405020304" pitchFamily="18" charset="0"/>
                <a:cs typeface="Times New Roman" panose="02020603050405020304" pitchFamily="18" charset="0"/>
              </a:rPr>
              <a:t>iếp của tăng đường huyết</a:t>
            </a:r>
            <a:r>
              <a:rPr lang="en-US" sz="2400" dirty="0" smtClean="0">
                <a:latin typeface="Times New Roman" panose="02020603050405020304" pitchFamily="18" charset="0"/>
                <a:cs typeface="Times New Roman" panose="02020603050405020304" pitchFamily="18" charset="0"/>
              </a:rPr>
              <a:t>.</a:t>
            </a:r>
          </a:p>
          <a:p>
            <a:pPr marL="0" indent="0">
              <a:lnSpc>
                <a:spcPct val="150000"/>
              </a:lnSpc>
              <a:buNone/>
            </a:pPr>
            <a:r>
              <a:rPr lang="en-US" sz="2400" smtClean="0">
                <a:latin typeface="Times New Roman" panose="02020603050405020304" pitchFamily="18" charset="0"/>
                <a:cs typeface="Times New Roman" panose="02020603050405020304" pitchFamily="18" charset="0"/>
              </a:rPr>
              <a:t> - </a:t>
            </a:r>
            <a:r>
              <a:rPr lang="vi-VN" sz="2400" smtClean="0">
                <a:latin typeface="Times New Roman" panose="02020603050405020304" pitchFamily="18" charset="0"/>
                <a:cs typeface="Times New Roman" panose="02020603050405020304" pitchFamily="18" charset="0"/>
              </a:rPr>
              <a:t>Insulin</a:t>
            </a:r>
            <a:r>
              <a:rPr lang="en-US" sz="240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không  phát  huy  </a:t>
            </a:r>
            <a:r>
              <a:rPr lang="vi-VN" sz="2400" smtClean="0">
                <a:latin typeface="Times New Roman" panose="02020603050405020304" pitchFamily="18" charset="0"/>
                <a:cs typeface="Times New Roman" panose="02020603050405020304" pitchFamily="18" charset="0"/>
              </a:rPr>
              <a:t>được  </a:t>
            </a:r>
            <a:r>
              <a:rPr lang="vi-VN" sz="2400" smtClean="0">
                <a:latin typeface="Times New Roman" panose="02020603050405020304" pitchFamily="18" charset="0"/>
                <a:cs typeface="Times New Roman" panose="02020603050405020304" pitchFamily="18" charset="0"/>
              </a:rPr>
              <a:t>tác  dụng</a:t>
            </a:r>
            <a:r>
              <a:rPr lang="en-US" sz="2400" dirty="0" smtClean="0">
                <a:latin typeface="Times New Roman" panose="02020603050405020304" pitchFamily="18" charset="0"/>
                <a:cs typeface="Times New Roman" panose="02020603050405020304" pitchFamily="18" charset="0"/>
              </a:rPr>
              <a:t>.</a:t>
            </a:r>
          </a:p>
          <a:p>
            <a:pPr marL="0" indent="0">
              <a:lnSpc>
                <a:spcPct val="150000"/>
              </a:lnSpc>
              <a:buNone/>
            </a:pPr>
            <a:r>
              <a:rPr lang="en-US" sz="2400" smtClean="0">
                <a:latin typeface="Times New Roman" panose="02020603050405020304" pitchFamily="18" charset="0"/>
                <a:cs typeface="Times New Roman" panose="02020603050405020304" pitchFamily="18" charset="0"/>
              </a:rPr>
              <a:t> - G</a:t>
            </a:r>
            <a:r>
              <a:rPr lang="vi-VN" sz="2400" smtClean="0">
                <a:latin typeface="Times New Roman" panose="02020603050405020304" pitchFamily="18" charset="0"/>
                <a:cs typeface="Times New Roman" panose="02020603050405020304" pitchFamily="18" charset="0"/>
              </a:rPr>
              <a:t>lucose  </a:t>
            </a:r>
            <a:r>
              <a:rPr lang="vi-VN" sz="2400" dirty="0" smtClean="0">
                <a:latin typeface="Times New Roman" panose="02020603050405020304" pitchFamily="18" charset="0"/>
                <a:cs typeface="Times New Roman" panose="02020603050405020304" pitchFamily="18" charset="0"/>
              </a:rPr>
              <a:t>vượt  ngưỡng  thận</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(&gt;180  mg/dl)  xuất  hiện  </a:t>
            </a:r>
            <a:r>
              <a:rPr lang="vi-VN" sz="2400" smtClean="0">
                <a:latin typeface="Times New Roman" panose="02020603050405020304" pitchFamily="18" charset="0"/>
                <a:cs typeface="Times New Roman" panose="02020603050405020304" pitchFamily="18" charset="0"/>
              </a:rPr>
              <a:t>glucose</a:t>
            </a:r>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niệu</a:t>
            </a:r>
            <a:r>
              <a:rPr lang="en-US" sz="2400" smtClean="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sym typeface="Wingdings" pitchFamily="2" charset="2"/>
              </a:rPr>
              <a:t></a:t>
            </a:r>
            <a:r>
              <a:rPr lang="vi-VN" sz="240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tăng áp lực thẩm thấu</a:t>
            </a:r>
            <a:r>
              <a:rPr lang="en-US" sz="2400" dirty="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niệu </a:t>
            </a:r>
            <a:r>
              <a:rPr lang="en-US" sz="2400" smtClean="0">
                <a:latin typeface="Times New Roman" panose="02020603050405020304" pitchFamily="18" charset="0"/>
                <a:cs typeface="Times New Roman" panose="02020603050405020304" pitchFamily="18" charset="0"/>
                <a:sym typeface="Wingdings" pitchFamily="2" charset="2"/>
              </a:rPr>
              <a:t> </a:t>
            </a:r>
            <a:r>
              <a:rPr lang="vi-VN" sz="2400" smtClean="0">
                <a:latin typeface="Times New Roman" panose="02020603050405020304" pitchFamily="18" charset="0"/>
                <a:cs typeface="Times New Roman" panose="02020603050405020304" pitchFamily="18" charset="0"/>
              </a:rPr>
              <a:t>gây </a:t>
            </a:r>
            <a:r>
              <a:rPr lang="vi-VN" sz="2400" dirty="0" smtClean="0">
                <a:latin typeface="Times New Roman" panose="02020603050405020304" pitchFamily="18" charset="0"/>
                <a:cs typeface="Times New Roman" panose="02020603050405020304" pitchFamily="18" charset="0"/>
              </a:rPr>
              <a:t>khát, u</a:t>
            </a:r>
            <a:r>
              <a:rPr lang="en-US" sz="2400" dirty="0" err="1" smtClean="0">
                <a:latin typeface="Times New Roman" panose="02020603050405020304" pitchFamily="18" charset="0"/>
                <a:cs typeface="Times New Roman" panose="02020603050405020304" pitchFamily="18" charset="0"/>
              </a:rPr>
              <a:t>ống</a:t>
            </a:r>
            <a:r>
              <a:rPr lang="vi-VN" sz="2400" dirty="0" smtClean="0">
                <a:latin typeface="Times New Roman" panose="02020603050405020304" pitchFamily="18" charset="0"/>
                <a:cs typeface="Times New Roman" panose="02020603050405020304" pitchFamily="18" charset="0"/>
              </a:rPr>
              <a:t> nhiều, đái</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nhiều, giảm cân…</a:t>
            </a:r>
            <a:endParaRPr lang="en-US" sz="2400"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57800" y="20782"/>
            <a:ext cx="3886200" cy="6456218"/>
          </a:xfrm>
        </p:spPr>
      </p:pic>
    </p:spTree>
    <p:extLst>
      <p:ext uri="{BB962C8B-B14F-4D97-AF65-F5344CB8AC3E}">
        <p14:creationId xmlns:p14="http://schemas.microsoft.com/office/powerpoint/2010/main" val="1259490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219200"/>
            <a:ext cx="9296400" cy="5715000"/>
          </a:xfrm>
        </p:spPr>
        <p:txBody>
          <a:bodyPr>
            <a:noAutofit/>
          </a:bodyPr>
          <a:lstStyle/>
          <a:p>
            <a:pPr algn="l"/>
            <a:r>
              <a:rPr lang="en-US" sz="2000" b="1" smtClean="0">
                <a:solidFill>
                  <a:schemeClr val="tx2"/>
                </a:solidFill>
                <a:latin typeface="Times New Roman" panose="02020603050405020304" pitchFamily="18" charset="0"/>
                <a:cs typeface="Times New Roman" panose="02020603050405020304" pitchFamily="18" charset="0"/>
              </a:rPr>
              <a:t>2.1</a:t>
            </a:r>
            <a:r>
              <a:rPr lang="en-US" sz="2000" b="1">
                <a:solidFill>
                  <a:schemeClr val="tx2"/>
                </a:solidFill>
                <a:latin typeface="Times New Roman" panose="02020603050405020304" pitchFamily="18" charset="0"/>
                <a:cs typeface="Times New Roman" panose="02020603050405020304" pitchFamily="18" charset="0"/>
              </a:rPr>
              <a:t>. </a:t>
            </a:r>
            <a:r>
              <a:rPr lang="en-US" sz="2000" b="1" u="sng">
                <a:solidFill>
                  <a:schemeClr val="tx2"/>
                </a:solidFill>
                <a:latin typeface="Times New Roman" panose="02020603050405020304" pitchFamily="18" charset="0"/>
                <a:cs typeface="Times New Roman" panose="02020603050405020304" pitchFamily="18" charset="0"/>
              </a:rPr>
              <a:t>Định </a:t>
            </a:r>
            <a:r>
              <a:rPr lang="en-US" sz="2000" b="1" u="sng" smtClean="0">
                <a:solidFill>
                  <a:schemeClr val="tx2"/>
                </a:solidFill>
                <a:latin typeface="Times New Roman" panose="02020603050405020304" pitchFamily="18" charset="0"/>
                <a:cs typeface="Times New Roman" panose="02020603050405020304" pitchFamily="18" charset="0"/>
              </a:rPr>
              <a:t>nghĩa</a:t>
            </a:r>
            <a:r>
              <a:rPr lang="en-US" sz="2000" b="1" smtClean="0">
                <a:solidFill>
                  <a:schemeClr val="tx2"/>
                </a:solidFill>
                <a:latin typeface="Times New Roman" panose="02020603050405020304" pitchFamily="18" charset="0"/>
                <a:cs typeface="Times New Roman" panose="02020603050405020304" pitchFamily="18" charset="0"/>
              </a:rPr>
              <a:t>:</a:t>
            </a:r>
            <a:endParaRPr lang="en-US" sz="2000" b="1" u="sng">
              <a:solidFill>
                <a:schemeClr val="tx2"/>
              </a:solidFill>
              <a:latin typeface="Times New Roman" panose="02020603050405020304" pitchFamily="18" charset="0"/>
              <a:cs typeface="Times New Roman" panose="02020603050405020304" pitchFamily="18" charset="0"/>
            </a:endParaRPr>
          </a:p>
          <a:p>
            <a:pPr algn="l"/>
            <a:r>
              <a:rPr lang="en-US" sz="2000" smtClean="0">
                <a:solidFill>
                  <a:schemeClr val="tx1"/>
                </a:solidFill>
                <a:latin typeface="Times New Roman" panose="02020603050405020304" pitchFamily="18" charset="0"/>
                <a:cs typeface="Times New Roman" panose="02020603050405020304" pitchFamily="18" charset="0"/>
              </a:rPr>
              <a:t>   </a:t>
            </a:r>
            <a:r>
              <a:rPr lang="vi-VN" sz="2000" smtClean="0">
                <a:solidFill>
                  <a:schemeClr val="tx1"/>
                </a:solidFill>
                <a:latin typeface="Times New Roman" panose="02020603050405020304" pitchFamily="18" charset="0"/>
                <a:cs typeface="Times New Roman" panose="02020603050405020304" pitchFamily="18" charset="0"/>
              </a:rPr>
              <a:t>Đái tháo đường “Là một rối loạn mạn tính, có những thuộc tính sau: </a:t>
            </a:r>
            <a:endParaRPr lang="en-US" sz="2000" smtClean="0">
              <a:solidFill>
                <a:schemeClr val="tx1"/>
              </a:solidFill>
              <a:latin typeface="Times New Roman" panose="02020603050405020304" pitchFamily="18" charset="0"/>
              <a:cs typeface="Times New Roman" panose="02020603050405020304" pitchFamily="18" charset="0"/>
            </a:endParaRPr>
          </a:p>
          <a:p>
            <a:pPr algn="l"/>
            <a:r>
              <a:rPr lang="en-US" sz="2000" smtClean="0">
                <a:solidFill>
                  <a:schemeClr val="tx1"/>
                </a:solidFill>
                <a:latin typeface="Times New Roman" panose="02020603050405020304" pitchFamily="18" charset="0"/>
                <a:cs typeface="Times New Roman" panose="02020603050405020304" pitchFamily="18" charset="0"/>
              </a:rPr>
              <a:t>        + </a:t>
            </a:r>
            <a:r>
              <a:rPr lang="vi-VN" sz="2000" smtClean="0">
                <a:solidFill>
                  <a:schemeClr val="tx1"/>
                </a:solidFill>
                <a:latin typeface="Times New Roman" panose="02020603050405020304" pitchFamily="18" charset="0"/>
                <a:cs typeface="Times New Roman" panose="02020603050405020304" pitchFamily="18" charset="0"/>
              </a:rPr>
              <a:t>Tăng glucose máu</a:t>
            </a:r>
            <a:endParaRPr lang="en-US" sz="2000" smtClean="0">
              <a:solidFill>
                <a:schemeClr val="tx1"/>
              </a:solidFill>
              <a:latin typeface="Times New Roman" panose="02020603050405020304" pitchFamily="18" charset="0"/>
              <a:cs typeface="Times New Roman" panose="02020603050405020304" pitchFamily="18" charset="0"/>
            </a:endParaRPr>
          </a:p>
          <a:p>
            <a:pPr algn="l"/>
            <a:r>
              <a:rPr lang="en-US" sz="2000">
                <a:solidFill>
                  <a:schemeClr val="tx1"/>
                </a:solidFill>
                <a:latin typeface="Times New Roman" panose="02020603050405020304" pitchFamily="18" charset="0"/>
                <a:cs typeface="Times New Roman" panose="02020603050405020304" pitchFamily="18" charset="0"/>
              </a:rPr>
              <a:t> </a:t>
            </a:r>
            <a:r>
              <a:rPr lang="en-US" sz="2000" smtClean="0">
                <a:solidFill>
                  <a:schemeClr val="tx1"/>
                </a:solidFill>
                <a:latin typeface="Times New Roman" panose="02020603050405020304" pitchFamily="18" charset="0"/>
                <a:cs typeface="Times New Roman" panose="02020603050405020304" pitchFamily="18" charset="0"/>
              </a:rPr>
              <a:t>       +</a:t>
            </a:r>
            <a:r>
              <a:rPr lang="vi-VN" sz="2000" smtClean="0">
                <a:solidFill>
                  <a:schemeClr val="tx1"/>
                </a:solidFill>
                <a:latin typeface="Times New Roman" panose="02020603050405020304" pitchFamily="18" charset="0"/>
                <a:cs typeface="Times New Roman" panose="02020603050405020304" pitchFamily="18" charset="0"/>
              </a:rPr>
              <a:t> Kết hợp với những bất thường về chuyển hoá carbohydrat, lipid và protein</a:t>
            </a:r>
            <a:r>
              <a:rPr lang="en-US" sz="2000" smtClean="0">
                <a:solidFill>
                  <a:schemeClr val="tx1"/>
                </a:solidFill>
                <a:latin typeface="Times New Roman" panose="02020603050405020304" pitchFamily="18" charset="0"/>
                <a:cs typeface="Times New Roman" panose="02020603050405020304" pitchFamily="18" charset="0"/>
              </a:rPr>
              <a:t> </a:t>
            </a:r>
          </a:p>
          <a:p>
            <a:pPr algn="l"/>
            <a:r>
              <a:rPr lang="en-US" sz="2000">
                <a:solidFill>
                  <a:schemeClr val="tx1"/>
                </a:solidFill>
                <a:latin typeface="Times New Roman" panose="02020603050405020304" pitchFamily="18" charset="0"/>
                <a:cs typeface="Times New Roman" panose="02020603050405020304" pitchFamily="18" charset="0"/>
              </a:rPr>
              <a:t> </a:t>
            </a:r>
            <a:r>
              <a:rPr lang="en-US" sz="2000" smtClean="0">
                <a:solidFill>
                  <a:schemeClr val="tx1"/>
                </a:solidFill>
                <a:latin typeface="Times New Roman" panose="02020603050405020304" pitchFamily="18" charset="0"/>
                <a:cs typeface="Times New Roman" panose="02020603050405020304" pitchFamily="18" charset="0"/>
              </a:rPr>
              <a:t>       + </a:t>
            </a:r>
            <a:r>
              <a:rPr lang="vi-VN" sz="2000" smtClean="0">
                <a:solidFill>
                  <a:schemeClr val="tx1"/>
                </a:solidFill>
                <a:latin typeface="Times New Roman" panose="02020603050405020304" pitchFamily="18" charset="0"/>
                <a:cs typeface="Times New Roman" panose="02020603050405020304" pitchFamily="18" charset="0"/>
              </a:rPr>
              <a:t>Bệnh luôn gắn liền với xu hướng phát triển các bệnh lý về thận, đáy mắt, thần kinh và các bệnh tim mạch do hậu quả của xơ vữa động mạch”</a:t>
            </a:r>
            <a:endParaRPr lang="en-US" sz="2000" smtClean="0">
              <a:solidFill>
                <a:schemeClr val="tx1"/>
              </a:solidFill>
              <a:latin typeface="Times New Roman" panose="02020603050405020304" pitchFamily="18" charset="0"/>
              <a:cs typeface="Times New Roman" panose="02020603050405020304" pitchFamily="18" charset="0"/>
            </a:endParaRPr>
          </a:p>
          <a:p>
            <a:pPr algn="l"/>
            <a:r>
              <a:rPr lang="en-US" sz="2000" b="1">
                <a:solidFill>
                  <a:schemeClr val="tx2"/>
                </a:solidFill>
                <a:latin typeface="Times New Roman" panose="02020603050405020304" pitchFamily="18" charset="0"/>
                <a:cs typeface="Times New Roman" panose="02020603050405020304" pitchFamily="18" charset="0"/>
              </a:rPr>
              <a:t>2.2. </a:t>
            </a:r>
            <a:r>
              <a:rPr lang="en-US" sz="2000" b="1" u="sng">
                <a:solidFill>
                  <a:schemeClr val="tx2"/>
                </a:solidFill>
                <a:latin typeface="Times New Roman" panose="02020603050405020304" pitchFamily="18" charset="0"/>
                <a:cs typeface="Times New Roman" panose="02020603050405020304" pitchFamily="18" charset="0"/>
              </a:rPr>
              <a:t>Nguyên nhân</a:t>
            </a:r>
            <a:r>
              <a:rPr lang="en-US" sz="2000" b="1">
                <a:solidFill>
                  <a:schemeClr val="tx2"/>
                </a:solidFill>
                <a:latin typeface="Times New Roman" panose="02020603050405020304" pitchFamily="18" charset="0"/>
                <a:cs typeface="Times New Roman" panose="02020603050405020304" pitchFamily="18" charset="0"/>
              </a:rPr>
              <a:t>:</a:t>
            </a:r>
          </a:p>
          <a:p>
            <a:pPr algn="l">
              <a:lnSpc>
                <a:spcPct val="150000"/>
              </a:lnSpc>
            </a:pPr>
            <a:r>
              <a:rPr lang="en-US" sz="2000">
                <a:solidFill>
                  <a:schemeClr val="tx1"/>
                </a:solidFill>
                <a:latin typeface="Times New Roman" panose="02020603050405020304" pitchFamily="18" charset="0"/>
                <a:cs typeface="Times New Roman" panose="02020603050405020304" pitchFamily="18" charset="0"/>
              </a:rPr>
              <a:t>- </a:t>
            </a:r>
            <a:r>
              <a:rPr lang="vi-VN" sz="2000">
                <a:solidFill>
                  <a:schemeClr val="tx1"/>
                </a:solidFill>
                <a:latin typeface="Times New Roman" panose="02020603050405020304" pitchFamily="18" charset="0"/>
                <a:cs typeface="Times New Roman" panose="02020603050405020304" pitchFamily="18" charset="0"/>
              </a:rPr>
              <a:t>Yếu tố di truyền.  </a:t>
            </a:r>
          </a:p>
          <a:p>
            <a:pPr algn="l">
              <a:lnSpc>
                <a:spcPct val="150000"/>
              </a:lnSpc>
            </a:pPr>
            <a:r>
              <a:rPr lang="en-US" sz="2000">
                <a:solidFill>
                  <a:schemeClr val="tx1"/>
                </a:solidFill>
                <a:latin typeface="Times New Roman" panose="02020603050405020304" pitchFamily="18" charset="0"/>
                <a:cs typeface="Times New Roman" panose="02020603050405020304" pitchFamily="18" charset="0"/>
              </a:rPr>
              <a:t>- </a:t>
            </a:r>
            <a:r>
              <a:rPr lang="vi-VN" sz="2000">
                <a:solidFill>
                  <a:schemeClr val="tx1"/>
                </a:solidFill>
                <a:latin typeface="Times New Roman" panose="02020603050405020304" pitchFamily="18" charset="0"/>
                <a:cs typeface="Times New Roman" panose="02020603050405020304" pitchFamily="18" charset="0"/>
              </a:rPr>
              <a:t>Yếu tố môi trường:</a:t>
            </a:r>
            <a:r>
              <a:rPr lang="en-US" sz="2000">
                <a:solidFill>
                  <a:schemeClr val="tx1"/>
                </a:solidFill>
                <a:latin typeface="Times New Roman" panose="02020603050405020304" pitchFamily="18" charset="0"/>
                <a:cs typeface="Times New Roman" panose="02020603050405020304" pitchFamily="18" charset="0"/>
              </a:rPr>
              <a:t> </a:t>
            </a:r>
            <a:r>
              <a:rPr lang="vi-VN" sz="2000">
                <a:solidFill>
                  <a:schemeClr val="tx1"/>
                </a:solidFill>
                <a:latin typeface="Times New Roman" panose="02020603050405020304" pitchFamily="18" charset="0"/>
                <a:cs typeface="Times New Roman" panose="02020603050405020304" pitchFamily="18" charset="0"/>
              </a:rPr>
              <a:t>có thể can thiệp để làm giảm tỷ lệ mắc bệnh. </a:t>
            </a:r>
            <a:endParaRPr lang="en-US" sz="2000">
              <a:solidFill>
                <a:schemeClr val="tx1"/>
              </a:solidFill>
              <a:latin typeface="Times New Roman" panose="02020603050405020304" pitchFamily="18" charset="0"/>
              <a:cs typeface="Times New Roman" panose="02020603050405020304" pitchFamily="18" charset="0"/>
            </a:endParaRPr>
          </a:p>
          <a:p>
            <a:pPr algn="l">
              <a:lnSpc>
                <a:spcPct val="150000"/>
              </a:lnSpc>
            </a:pPr>
            <a:r>
              <a:rPr lang="en-US" sz="2000" smtClean="0">
                <a:solidFill>
                  <a:schemeClr val="tx1"/>
                </a:solidFill>
                <a:latin typeface="Times New Roman" panose="02020603050405020304" pitchFamily="18" charset="0"/>
                <a:cs typeface="Times New Roman" panose="02020603050405020304" pitchFamily="18" charset="0"/>
              </a:rPr>
              <a:t>           </a:t>
            </a:r>
            <a:r>
              <a:rPr lang="vi-VN" sz="2000" smtClean="0">
                <a:solidFill>
                  <a:schemeClr val="tx1"/>
                </a:solidFill>
                <a:latin typeface="Times New Roman" panose="02020603050405020304" pitchFamily="18" charset="0"/>
                <a:cs typeface="Times New Roman" panose="02020603050405020304" pitchFamily="18" charset="0"/>
              </a:rPr>
              <a:t>+ </a:t>
            </a:r>
            <a:r>
              <a:rPr lang="vi-VN" sz="2000">
                <a:solidFill>
                  <a:schemeClr val="tx1"/>
                </a:solidFill>
                <a:latin typeface="Times New Roman" panose="02020603050405020304" pitchFamily="18" charset="0"/>
                <a:cs typeface="Times New Roman" panose="02020603050405020304" pitchFamily="18" charset="0"/>
              </a:rPr>
              <a:t>Sự thay đổi lối </a:t>
            </a:r>
            <a:r>
              <a:rPr lang="vi-VN" sz="2000">
                <a:solidFill>
                  <a:schemeClr val="tx1"/>
                </a:solidFill>
                <a:latin typeface="Times New Roman" panose="02020603050405020304" pitchFamily="18" charset="0"/>
                <a:cs typeface="Times New Roman" panose="02020603050405020304" pitchFamily="18" charset="0"/>
              </a:rPr>
              <a:t>sống</a:t>
            </a:r>
            <a:r>
              <a:rPr lang="en-US" sz="2000">
                <a:solidFill>
                  <a:schemeClr val="tx1"/>
                </a:solidFill>
                <a:latin typeface="Times New Roman" panose="02020603050405020304" pitchFamily="18" charset="0"/>
                <a:cs typeface="Times New Roman" panose="02020603050405020304" pitchFamily="18" charset="0"/>
              </a:rPr>
              <a:t>     </a:t>
            </a:r>
            <a:r>
              <a:rPr lang="en-US" sz="2000" smtClean="0">
                <a:solidFill>
                  <a:schemeClr val="tx1"/>
                </a:solidFill>
                <a:latin typeface="Times New Roman" panose="02020603050405020304" pitchFamily="18" charset="0"/>
                <a:cs typeface="Times New Roman" panose="02020603050405020304" pitchFamily="18" charset="0"/>
              </a:rPr>
              <a:t>       </a:t>
            </a:r>
          </a:p>
          <a:p>
            <a:pPr algn="l">
              <a:lnSpc>
                <a:spcPct val="150000"/>
              </a:lnSpc>
            </a:pPr>
            <a:r>
              <a:rPr lang="en-US" sz="2000">
                <a:solidFill>
                  <a:schemeClr val="tx1"/>
                </a:solidFill>
                <a:latin typeface="Times New Roman" panose="02020603050405020304" pitchFamily="18" charset="0"/>
                <a:cs typeface="Times New Roman" panose="02020603050405020304" pitchFamily="18" charset="0"/>
              </a:rPr>
              <a:t> </a:t>
            </a:r>
            <a:r>
              <a:rPr lang="en-US" sz="2000" smtClean="0">
                <a:solidFill>
                  <a:schemeClr val="tx1"/>
                </a:solidFill>
                <a:latin typeface="Times New Roman" panose="02020603050405020304" pitchFamily="18" charset="0"/>
                <a:cs typeface="Times New Roman" panose="02020603050405020304" pitchFamily="18" charset="0"/>
              </a:rPr>
              <a:t>          </a:t>
            </a:r>
            <a:r>
              <a:rPr lang="vi-VN" sz="2000">
                <a:solidFill>
                  <a:schemeClr val="tx1"/>
                </a:solidFill>
                <a:latin typeface="Times New Roman" panose="02020603050405020304" pitchFamily="18" charset="0"/>
                <a:cs typeface="Times New Roman" panose="02020603050405020304" pitchFamily="18" charset="0"/>
              </a:rPr>
              <a:t>+ Chất lượng thực phẩm</a:t>
            </a:r>
            <a:endParaRPr lang="en-US" sz="2000">
              <a:solidFill>
                <a:schemeClr val="tx1"/>
              </a:solidFill>
              <a:latin typeface="Times New Roman" panose="02020603050405020304" pitchFamily="18" charset="0"/>
              <a:cs typeface="Times New Roman" panose="02020603050405020304" pitchFamily="18" charset="0"/>
            </a:endParaRPr>
          </a:p>
          <a:p>
            <a:pPr algn="l">
              <a:lnSpc>
                <a:spcPct val="150000"/>
              </a:lnSpc>
            </a:pPr>
            <a:r>
              <a:rPr lang="en-US" sz="2000">
                <a:solidFill>
                  <a:schemeClr val="tx1"/>
                </a:solidFill>
                <a:latin typeface="Times New Roman" panose="02020603050405020304" pitchFamily="18" charset="0"/>
                <a:cs typeface="Times New Roman" panose="02020603050405020304" pitchFamily="18" charset="0"/>
              </a:rPr>
              <a:t>       </a:t>
            </a:r>
            <a:r>
              <a:rPr lang="en-US" sz="2000" smtClean="0">
                <a:solidFill>
                  <a:schemeClr val="tx1"/>
                </a:solidFill>
                <a:latin typeface="Times New Roman" panose="02020603050405020304" pitchFamily="18" charset="0"/>
                <a:cs typeface="Times New Roman" panose="02020603050405020304" pitchFamily="18" charset="0"/>
              </a:rPr>
              <a:t>    </a:t>
            </a:r>
            <a:r>
              <a:rPr lang="vi-VN" sz="2000" smtClean="0">
                <a:solidFill>
                  <a:schemeClr val="tx1"/>
                </a:solidFill>
                <a:latin typeface="Times New Roman" panose="02020603050405020304" pitchFamily="18" charset="0"/>
                <a:cs typeface="Times New Roman" panose="02020603050405020304" pitchFamily="18" charset="0"/>
              </a:rPr>
              <a:t>+ </a:t>
            </a:r>
            <a:r>
              <a:rPr lang="vi-VN" sz="2000">
                <a:solidFill>
                  <a:schemeClr val="tx1"/>
                </a:solidFill>
                <a:latin typeface="Times New Roman" panose="02020603050405020304" pitchFamily="18" charset="0"/>
                <a:cs typeface="Times New Roman" panose="02020603050405020304" pitchFamily="18" charset="0"/>
              </a:rPr>
              <a:t>Các stress về </a:t>
            </a:r>
            <a:r>
              <a:rPr lang="vi-VN" sz="2000">
                <a:solidFill>
                  <a:schemeClr val="tx1"/>
                </a:solidFill>
                <a:latin typeface="Times New Roman" panose="02020603050405020304" pitchFamily="18" charset="0"/>
                <a:cs typeface="Times New Roman" panose="02020603050405020304" pitchFamily="18" charset="0"/>
              </a:rPr>
              <a:t>tâm </a:t>
            </a:r>
            <a:r>
              <a:rPr lang="vi-VN" sz="2000" smtClean="0">
                <a:solidFill>
                  <a:schemeClr val="tx1"/>
                </a:solidFill>
                <a:latin typeface="Times New Roman" panose="02020603050405020304" pitchFamily="18" charset="0"/>
                <a:cs typeface="Times New Roman" panose="02020603050405020304" pitchFamily="18" charset="0"/>
              </a:rPr>
              <a:t>lý</a:t>
            </a:r>
            <a:endParaRPr lang="vi-VN" sz="2000">
              <a:solidFill>
                <a:schemeClr val="tx1"/>
              </a:solidFill>
              <a:latin typeface="Times New Roman" panose="02020603050405020304" pitchFamily="18" charset="0"/>
              <a:cs typeface="Times New Roman" panose="02020603050405020304" pitchFamily="18" charset="0"/>
            </a:endParaRPr>
          </a:p>
          <a:p>
            <a:pPr algn="l">
              <a:lnSpc>
                <a:spcPct val="150000"/>
              </a:lnSpc>
            </a:pPr>
            <a:r>
              <a:rPr lang="vi-VN" sz="2000">
                <a:solidFill>
                  <a:schemeClr val="tx1"/>
                </a:solidFill>
                <a:latin typeface="Times New Roman" panose="02020603050405020304" pitchFamily="18" charset="0"/>
                <a:cs typeface="Times New Roman" panose="02020603050405020304" pitchFamily="18" charset="0"/>
              </a:rPr>
              <a:t>- Tuổi thọ ngày càng tăng, nguy cơ mắc bệnh càng cao: không thể can thiệp được. </a:t>
            </a:r>
            <a:endParaRPr lang="en-US" sz="2000">
              <a:solidFill>
                <a:schemeClr val="tx1"/>
              </a:solidFill>
              <a:latin typeface="Times New Roman" panose="02020603050405020304" pitchFamily="18" charset="0"/>
              <a:cs typeface="Times New Roman" panose="02020603050405020304" pitchFamily="18" charset="0"/>
            </a:endParaRPr>
          </a:p>
          <a:p>
            <a:pPr algn="l"/>
            <a:endParaRPr lang="en-US" sz="2400" smtClean="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228600" y="228600"/>
            <a:ext cx="8915399" cy="8382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spcBef>
                <a:spcPct val="0"/>
              </a:spcBef>
            </a:pPr>
            <a:r>
              <a:rPr lang="en-US" sz="3600" b="1">
                <a:solidFill>
                  <a:srgbClr val="FF0000"/>
                </a:solidFill>
                <a:latin typeface="Times New Roman" panose="02020603050405020304" pitchFamily="18" charset="0"/>
                <a:cs typeface="Times New Roman" panose="02020603050405020304" pitchFamily="18" charset="0"/>
              </a:rPr>
              <a:t>2</a:t>
            </a:r>
            <a:r>
              <a:rPr lang="en-US" sz="3600" b="1" smtClean="0">
                <a:solidFill>
                  <a:srgbClr val="FF0000"/>
                </a:solidFill>
                <a:latin typeface="Times New Roman" panose="02020603050405020304" pitchFamily="18" charset="0"/>
                <a:cs typeface="Times New Roman" panose="02020603050405020304" pitchFamily="18" charset="0"/>
              </a:rPr>
              <a:t>. </a:t>
            </a:r>
            <a:r>
              <a:rPr lang="en-US" sz="3600" b="1">
                <a:solidFill>
                  <a:srgbClr val="FF0000"/>
                </a:solidFill>
                <a:latin typeface="Times New Roman" panose="02020603050405020304" pitchFamily="18" charset="0"/>
                <a:cs typeface="Times New Roman" panose="02020603050405020304" pitchFamily="18" charset="0"/>
              </a:rPr>
              <a:t>ĐỊNH </a:t>
            </a:r>
            <a:r>
              <a:rPr lang="en-US" sz="3600" b="1">
                <a:solidFill>
                  <a:srgbClr val="FF0000"/>
                </a:solidFill>
                <a:latin typeface="Times New Roman" panose="02020603050405020304" pitchFamily="18" charset="0"/>
                <a:cs typeface="Times New Roman" panose="02020603050405020304" pitchFamily="18" charset="0"/>
              </a:rPr>
              <a:t>NGHĨA</a:t>
            </a:r>
            <a:r>
              <a:rPr lang="en-US" sz="3600" b="1">
                <a:solidFill>
                  <a:srgbClr val="FF0000"/>
                </a:solidFill>
                <a:latin typeface="Times New Roman" panose="02020603050405020304" pitchFamily="18" charset="0"/>
                <a:cs typeface="Times New Roman" panose="02020603050405020304" pitchFamily="18" charset="0"/>
              </a:rPr>
              <a:t>, </a:t>
            </a:r>
            <a:r>
              <a:rPr lang="en-US" sz="3600" b="1" smtClean="0">
                <a:solidFill>
                  <a:srgbClr val="FF0000"/>
                </a:solidFill>
                <a:latin typeface="Times New Roman" panose="02020603050405020304" pitchFamily="18" charset="0"/>
                <a:cs typeface="Times New Roman" panose="02020603050405020304" pitchFamily="18" charset="0"/>
              </a:rPr>
              <a:t>PHÂN LOẠI,</a:t>
            </a:r>
          </a:p>
          <a:p>
            <a:pPr algn="ctr">
              <a:spcBef>
                <a:spcPct val="0"/>
              </a:spcBef>
            </a:pPr>
            <a:r>
              <a:rPr lang="en-US" sz="3600" b="1" smtClean="0">
                <a:solidFill>
                  <a:srgbClr val="FF0000"/>
                </a:solidFill>
                <a:latin typeface="Times New Roman" panose="02020603050405020304" pitchFamily="18" charset="0"/>
                <a:cs typeface="Times New Roman" panose="02020603050405020304" pitchFamily="18" charset="0"/>
              </a:rPr>
              <a:t> NGUYÊN NHÂN,CƠ CHẾ BỆNH SINH</a:t>
            </a:r>
            <a:endParaRPr lang="en-US" sz="36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15481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839200" cy="6629400"/>
          </a:xfrm>
        </p:spPr>
        <p:txBody>
          <a:bodyPr>
            <a:noAutofit/>
          </a:bodyPr>
          <a:lstStyle/>
          <a:p>
            <a:pPr marL="0" indent="0" algn="just">
              <a:buNone/>
            </a:pPr>
            <a:r>
              <a:rPr lang="vi-VN" sz="2400" b="1">
                <a:solidFill>
                  <a:schemeClr val="tx2"/>
                </a:solidFill>
                <a:latin typeface="Times New Roman" panose="02020603050405020304" pitchFamily="18" charset="0"/>
                <a:cs typeface="Times New Roman" panose="02020603050405020304" pitchFamily="18" charset="0"/>
              </a:rPr>
              <a:t>2.3 </a:t>
            </a:r>
            <a:r>
              <a:rPr lang="vi-VN" sz="2400" b="1" u="sng">
                <a:solidFill>
                  <a:schemeClr val="tx2"/>
                </a:solidFill>
                <a:latin typeface="Times New Roman" panose="02020603050405020304" pitchFamily="18" charset="0"/>
                <a:cs typeface="Times New Roman" panose="02020603050405020304" pitchFamily="18" charset="0"/>
              </a:rPr>
              <a:t>Phân </a:t>
            </a:r>
            <a:r>
              <a:rPr lang="vi-VN" sz="2400" b="1" u="sng" smtClean="0">
                <a:solidFill>
                  <a:schemeClr val="tx2"/>
                </a:solidFill>
                <a:latin typeface="Times New Roman" panose="02020603050405020304" pitchFamily="18" charset="0"/>
                <a:cs typeface="Times New Roman" panose="02020603050405020304" pitchFamily="18" charset="0"/>
              </a:rPr>
              <a:t>loại</a:t>
            </a:r>
            <a:r>
              <a:rPr lang="en-US" sz="2400" b="1" smtClean="0">
                <a:solidFill>
                  <a:schemeClr val="tx2"/>
                </a:solidFill>
                <a:latin typeface="Times New Roman" panose="02020603050405020304" pitchFamily="18" charset="0"/>
                <a:cs typeface="Times New Roman" panose="02020603050405020304" pitchFamily="18" charset="0"/>
              </a:rPr>
              <a:t>: </a:t>
            </a:r>
            <a:r>
              <a:rPr lang="vi-VN" sz="2400" b="1" smtClean="0">
                <a:latin typeface="Times New Roman" panose="02020603050405020304" pitchFamily="18" charset="0"/>
                <a:cs typeface="Times New Roman" panose="02020603050405020304" pitchFamily="18" charset="0"/>
              </a:rPr>
              <a:t>(tóm </a:t>
            </a:r>
            <a:r>
              <a:rPr lang="vi-VN" sz="2400" b="1">
                <a:latin typeface="Times New Roman" panose="02020603050405020304" pitchFamily="18" charset="0"/>
                <a:cs typeface="Times New Roman" panose="02020603050405020304" pitchFamily="18" charset="0"/>
              </a:rPr>
              <a:t>tắt  - phân loại đơn giản)</a:t>
            </a:r>
            <a:endParaRPr lang="en-US" sz="2400" b="1">
              <a:latin typeface="Times New Roman" panose="02020603050405020304" pitchFamily="18" charset="0"/>
              <a:cs typeface="Times New Roman" panose="02020603050405020304" pitchFamily="18" charset="0"/>
            </a:endParaRPr>
          </a:p>
          <a:p>
            <a:pPr marL="0" indent="0" algn="just">
              <a:buNone/>
            </a:pPr>
            <a:r>
              <a:rPr lang="vi-VN" sz="2000">
                <a:latin typeface="Times New Roman" panose="02020603050405020304" pitchFamily="18" charset="0"/>
                <a:cs typeface="Times New Roman" panose="02020603050405020304" pitchFamily="18" charset="0"/>
              </a:rPr>
              <a:t> 2.3.1. Đái tháo đường typ </a:t>
            </a:r>
            <a:r>
              <a:rPr lang="vi-VN" sz="2000">
                <a:latin typeface="Times New Roman" panose="02020603050405020304" pitchFamily="18" charset="0"/>
                <a:cs typeface="Times New Roman" panose="02020603050405020304" pitchFamily="18" charset="0"/>
              </a:rPr>
              <a:t>1 </a:t>
            </a:r>
            <a:endParaRPr lang="en-US" sz="2000" smtClean="0">
              <a:latin typeface="Times New Roman" panose="02020603050405020304" pitchFamily="18" charset="0"/>
              <a:cs typeface="Times New Roman" panose="02020603050405020304" pitchFamily="18" charset="0"/>
            </a:endParaRPr>
          </a:p>
          <a:p>
            <a:pPr marL="0" indent="0" algn="just">
              <a:lnSpc>
                <a:spcPct val="150000"/>
              </a:lnSpc>
              <a:buNone/>
            </a:pPr>
            <a:r>
              <a:rPr lang="en-US" sz="2000" smtClean="0">
                <a:latin typeface="Times New Roman" panose="02020603050405020304" pitchFamily="18" charset="0"/>
                <a:cs typeface="Times New Roman" panose="02020603050405020304" pitchFamily="18" charset="0"/>
              </a:rPr>
              <a:t>     </a:t>
            </a:r>
            <a:r>
              <a:rPr lang="vi-VN" sz="2000" smtClean="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Là hậu quả của quá trình huỷ hoại các tế bào beta của đảo tuỵ. Do đó cần </a:t>
            </a:r>
            <a:r>
              <a:rPr lang="vi-VN" sz="2000">
                <a:latin typeface="Times New Roman" panose="02020603050405020304" pitchFamily="18" charset="0"/>
                <a:cs typeface="Times New Roman" panose="02020603050405020304" pitchFamily="18" charset="0"/>
              </a:rPr>
              <a:t>phải </a:t>
            </a:r>
            <a:r>
              <a:rPr lang="en-US" sz="2000" smtClean="0">
                <a:latin typeface="Times New Roman" panose="02020603050405020304" pitchFamily="18" charset="0"/>
                <a:cs typeface="Times New Roman" panose="02020603050405020304" pitchFamily="18" charset="0"/>
              </a:rPr>
              <a:t>  </a:t>
            </a:r>
            <a:r>
              <a:rPr lang="vi-VN" sz="2000" smtClean="0">
                <a:latin typeface="Times New Roman" panose="02020603050405020304" pitchFamily="18" charset="0"/>
                <a:cs typeface="Times New Roman" panose="02020603050405020304" pitchFamily="18" charset="0"/>
              </a:rPr>
              <a:t>sử </a:t>
            </a:r>
            <a:r>
              <a:rPr lang="vi-VN" sz="2000">
                <a:latin typeface="Times New Roman" panose="02020603050405020304" pitchFamily="18" charset="0"/>
                <a:cs typeface="Times New Roman" panose="02020603050405020304" pitchFamily="18" charset="0"/>
              </a:rPr>
              <a:t>dụng insulin ngoại lai để duy trì chuyển hoá, ngăn ngừa tình trạng nhiễm toan ceton có thể gây hôn mê và tử vong”. Trước kia được gọi là ‘’Đái tháo đường lệ thuộc insulin (IDDM) ‘’. </a:t>
            </a:r>
            <a:endParaRPr lang="en-US" sz="2000">
              <a:latin typeface="Times New Roman" panose="02020603050405020304" pitchFamily="18" charset="0"/>
              <a:cs typeface="Times New Roman" panose="02020603050405020304" pitchFamily="18" charset="0"/>
            </a:endParaRPr>
          </a:p>
          <a:p>
            <a:pPr marL="0" indent="0" algn="just">
              <a:buNone/>
            </a:pPr>
            <a:r>
              <a:rPr lang="vi-VN" sz="2000">
                <a:latin typeface="Times New Roman" panose="02020603050405020304" pitchFamily="18" charset="0"/>
                <a:cs typeface="Times New Roman" panose="02020603050405020304" pitchFamily="18" charset="0"/>
              </a:rPr>
              <a:t>2.3.2. Đái tháo đường typ </a:t>
            </a:r>
            <a:r>
              <a:rPr lang="vi-VN" sz="2000">
                <a:latin typeface="Times New Roman" panose="02020603050405020304" pitchFamily="18" charset="0"/>
                <a:cs typeface="Times New Roman" panose="02020603050405020304" pitchFamily="18" charset="0"/>
              </a:rPr>
              <a:t>2 </a:t>
            </a:r>
            <a:endParaRPr lang="en-US" sz="2000" smtClean="0">
              <a:latin typeface="Times New Roman" panose="02020603050405020304" pitchFamily="18" charset="0"/>
              <a:cs typeface="Times New Roman" panose="02020603050405020304" pitchFamily="18" charset="0"/>
            </a:endParaRPr>
          </a:p>
          <a:p>
            <a:pPr marL="0" indent="0" algn="just">
              <a:buNone/>
            </a:pPr>
            <a:r>
              <a:rPr lang="en-US" sz="2000" smtClean="0">
                <a:latin typeface="Times New Roman" panose="02020603050405020304" pitchFamily="18" charset="0"/>
                <a:cs typeface="Times New Roman" panose="02020603050405020304" pitchFamily="18" charset="0"/>
              </a:rPr>
              <a:t>     </a:t>
            </a:r>
            <a:r>
              <a:rPr lang="vi-VN" sz="2000" smtClean="0">
                <a:latin typeface="Times New Roman" panose="02020603050405020304" pitchFamily="18" charset="0"/>
                <a:cs typeface="Times New Roman" panose="02020603050405020304" pitchFamily="18" charset="0"/>
              </a:rPr>
              <a:t>Yếu </a:t>
            </a:r>
            <a:r>
              <a:rPr lang="vi-VN" sz="2000">
                <a:latin typeface="Times New Roman" panose="02020603050405020304" pitchFamily="18" charset="0"/>
                <a:cs typeface="Times New Roman" panose="02020603050405020304" pitchFamily="18" charset="0"/>
              </a:rPr>
              <a:t>tố chính gây </a:t>
            </a:r>
            <a:r>
              <a:rPr lang="vi-VN" sz="2000">
                <a:latin typeface="Times New Roman" panose="02020603050405020304" pitchFamily="18" charset="0"/>
                <a:cs typeface="Times New Roman" panose="02020603050405020304" pitchFamily="18" charset="0"/>
              </a:rPr>
              <a:t>ra </a:t>
            </a:r>
            <a:r>
              <a:rPr lang="en-US" sz="2000" smtClean="0">
                <a:latin typeface="Times New Roman" panose="02020603050405020304" pitchFamily="18" charset="0"/>
                <a:cs typeface="Times New Roman" panose="02020603050405020304" pitchFamily="18" charset="0"/>
              </a:rPr>
              <a:t>ĐTĐ</a:t>
            </a:r>
            <a:r>
              <a:rPr lang="vi-VN" sz="2000" smtClean="0">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typ 2 là do tình trạng kháng insulin, thường khới phát lúc &gt; 40 tuổi  </a:t>
            </a:r>
            <a:endParaRPr lang="en-US" sz="2000">
              <a:latin typeface="Times New Roman" panose="02020603050405020304" pitchFamily="18" charset="0"/>
              <a:cs typeface="Times New Roman" panose="02020603050405020304" pitchFamily="18" charset="0"/>
            </a:endParaRPr>
          </a:p>
          <a:p>
            <a:pPr marL="0" indent="0" algn="just">
              <a:buNone/>
            </a:pPr>
            <a:r>
              <a:rPr lang="vi-VN" sz="2000">
                <a:latin typeface="Times New Roman" panose="02020603050405020304" pitchFamily="18" charset="0"/>
                <a:cs typeface="Times New Roman" panose="02020603050405020304" pitchFamily="18" charset="0"/>
              </a:rPr>
              <a:t>2.3.3 Các thể đặc biệt </a:t>
            </a:r>
            <a:r>
              <a:rPr lang="vi-VN" sz="2000">
                <a:latin typeface="Times New Roman" panose="02020603050405020304" pitchFamily="18" charset="0"/>
                <a:cs typeface="Times New Roman" panose="02020603050405020304" pitchFamily="18" charset="0"/>
              </a:rPr>
              <a:t>khác </a:t>
            </a:r>
            <a:endParaRPr lang="en-US" sz="2000" smtClean="0">
              <a:latin typeface="Times New Roman" panose="02020603050405020304" pitchFamily="18" charset="0"/>
              <a:cs typeface="Times New Roman" panose="02020603050405020304" pitchFamily="18" charset="0"/>
            </a:endParaRPr>
          </a:p>
          <a:p>
            <a:pPr marL="0" indent="0">
              <a:buNone/>
            </a:pPr>
            <a:r>
              <a:rPr lang="en-US" sz="2000" smtClean="0">
                <a:latin typeface="Times New Roman" panose="02020603050405020304" pitchFamily="18" charset="0"/>
                <a:cs typeface="Times New Roman" panose="02020603050405020304" pitchFamily="18" charset="0"/>
              </a:rPr>
              <a:t>     - </a:t>
            </a:r>
            <a:r>
              <a:rPr lang="vi-VN" sz="2000" smtClean="0">
                <a:latin typeface="Times New Roman" panose="02020603050405020304" pitchFamily="18" charset="0"/>
                <a:cs typeface="Times New Roman" panose="02020603050405020304" pitchFamily="18" charset="0"/>
              </a:rPr>
              <a:t>Khiếm </a:t>
            </a:r>
            <a:r>
              <a:rPr lang="vi-VN" sz="2000">
                <a:latin typeface="Times New Roman" panose="02020603050405020304" pitchFamily="18" charset="0"/>
                <a:cs typeface="Times New Roman" panose="02020603050405020304" pitchFamily="18" charset="0"/>
              </a:rPr>
              <a:t>khuyết chức năng tế bào beta, giảm hoạt tính của insulin do gen</a:t>
            </a:r>
            <a:r>
              <a:rPr lang="vi-VN" sz="2000">
                <a:latin typeface="Times New Roman" panose="02020603050405020304" pitchFamily="18" charset="0"/>
                <a:cs typeface="Times New Roman" panose="02020603050405020304" pitchFamily="18" charset="0"/>
              </a:rPr>
              <a:t>. </a:t>
            </a:r>
            <a:endParaRPr lang="en-US" sz="2000" smtClean="0">
              <a:latin typeface="Times New Roman" panose="02020603050405020304" pitchFamily="18" charset="0"/>
              <a:cs typeface="Times New Roman" panose="02020603050405020304" pitchFamily="18" charset="0"/>
            </a:endParaRPr>
          </a:p>
          <a:p>
            <a:pPr marL="0" indent="0">
              <a:buNone/>
            </a:pPr>
            <a:r>
              <a:rPr lang="en-US" sz="2000" smtClean="0">
                <a:latin typeface="Times New Roman" panose="02020603050405020304" pitchFamily="18" charset="0"/>
                <a:cs typeface="Times New Roman" panose="02020603050405020304" pitchFamily="18" charset="0"/>
              </a:rPr>
              <a:t>     </a:t>
            </a:r>
            <a:r>
              <a:rPr lang="vi-VN" sz="2000" smtClean="0">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Bệnh lý của tuỵ ngoại tiết</a:t>
            </a:r>
            <a:r>
              <a:rPr lang="vi-VN" sz="2000">
                <a:latin typeface="Times New Roman" panose="02020603050405020304" pitchFamily="18" charset="0"/>
                <a:cs typeface="Times New Roman" panose="02020603050405020304" pitchFamily="18" charset="0"/>
              </a:rPr>
              <a:t>. </a:t>
            </a:r>
            <a:endParaRPr lang="en-US" sz="2000" smtClean="0">
              <a:latin typeface="Times New Roman" panose="02020603050405020304" pitchFamily="18" charset="0"/>
              <a:cs typeface="Times New Roman" panose="02020603050405020304" pitchFamily="18" charset="0"/>
            </a:endParaRPr>
          </a:p>
          <a:p>
            <a:pPr marL="0" indent="0">
              <a:buNone/>
            </a:pPr>
            <a:r>
              <a:rPr lang="en-US" sz="2000" smtClean="0">
                <a:latin typeface="Times New Roman" panose="02020603050405020304" pitchFamily="18" charset="0"/>
                <a:cs typeface="Times New Roman" panose="02020603050405020304" pitchFamily="18" charset="0"/>
              </a:rPr>
              <a:t>     </a:t>
            </a:r>
            <a:r>
              <a:rPr lang="vi-VN" sz="2000" smtClean="0">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Do các bệnh nội tiết khác</a:t>
            </a:r>
            <a:r>
              <a:rPr lang="vi-VN" sz="2000">
                <a:latin typeface="Times New Roman" panose="02020603050405020304" pitchFamily="18" charset="0"/>
                <a:cs typeface="Times New Roman" panose="02020603050405020304" pitchFamily="18" charset="0"/>
              </a:rPr>
              <a:t>. </a:t>
            </a:r>
            <a:endParaRPr lang="en-US" sz="2000" smtClean="0">
              <a:latin typeface="Times New Roman" panose="02020603050405020304" pitchFamily="18" charset="0"/>
              <a:cs typeface="Times New Roman" panose="02020603050405020304" pitchFamily="18" charset="0"/>
            </a:endParaRPr>
          </a:p>
          <a:p>
            <a:pPr marL="0" indent="0">
              <a:buNone/>
            </a:pPr>
            <a:r>
              <a:rPr lang="en-US" sz="2000" smtClean="0">
                <a:latin typeface="Times New Roman" panose="02020603050405020304" pitchFamily="18" charset="0"/>
                <a:cs typeface="Times New Roman" panose="02020603050405020304" pitchFamily="18" charset="0"/>
              </a:rPr>
              <a:t>     </a:t>
            </a:r>
            <a:r>
              <a:rPr lang="vi-VN" sz="2000" smtClean="0">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Nguyên nhân do thuốc hoặc hoá chất khác</a:t>
            </a:r>
            <a:r>
              <a:rPr lang="vi-VN" sz="2000">
                <a:latin typeface="Times New Roman" panose="02020603050405020304" pitchFamily="18" charset="0"/>
                <a:cs typeface="Times New Roman" panose="02020603050405020304" pitchFamily="18" charset="0"/>
              </a:rPr>
              <a:t>. </a:t>
            </a:r>
            <a:endParaRPr lang="en-US" sz="2000" smtClean="0">
              <a:latin typeface="Times New Roman" panose="02020603050405020304" pitchFamily="18" charset="0"/>
              <a:cs typeface="Times New Roman" panose="02020603050405020304" pitchFamily="18" charset="0"/>
            </a:endParaRPr>
          </a:p>
          <a:p>
            <a:pPr marL="0" indent="0">
              <a:buNone/>
            </a:pPr>
            <a:r>
              <a:rPr lang="en-US" sz="2000" smtClean="0">
                <a:latin typeface="Times New Roman" panose="02020603050405020304" pitchFamily="18" charset="0"/>
                <a:cs typeface="Times New Roman" panose="02020603050405020304" pitchFamily="18" charset="0"/>
              </a:rPr>
              <a:t>     </a:t>
            </a:r>
            <a:r>
              <a:rPr lang="vi-VN" sz="2000" smtClean="0">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Nguyên nhân do nhiễm </a:t>
            </a:r>
            <a:r>
              <a:rPr lang="vi-VN" sz="2000">
                <a:latin typeface="Times New Roman" panose="02020603050405020304" pitchFamily="18" charset="0"/>
                <a:cs typeface="Times New Roman" panose="02020603050405020304" pitchFamily="18" charset="0"/>
              </a:rPr>
              <a:t>trùng </a:t>
            </a:r>
            <a:endParaRPr lang="en-US" sz="2000" smtClean="0">
              <a:latin typeface="Times New Roman" panose="02020603050405020304" pitchFamily="18" charset="0"/>
              <a:cs typeface="Times New Roman" panose="02020603050405020304" pitchFamily="18" charset="0"/>
            </a:endParaRPr>
          </a:p>
          <a:p>
            <a:pPr marL="0" indent="0">
              <a:buNone/>
            </a:pPr>
            <a:r>
              <a:rPr lang="en-US" sz="2000" smtClean="0">
                <a:latin typeface="Times New Roman" panose="02020603050405020304" pitchFamily="18" charset="0"/>
                <a:cs typeface="Times New Roman" panose="02020603050405020304" pitchFamily="18" charset="0"/>
              </a:rPr>
              <a:t>     </a:t>
            </a:r>
            <a:r>
              <a:rPr lang="vi-VN" sz="2000" smtClean="0">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Các thể ít gặp, các bệnh nhiễm sắc thể... </a:t>
            </a:r>
            <a:endParaRPr lang="en-US" sz="2000">
              <a:latin typeface="Times New Roman" panose="02020603050405020304" pitchFamily="18" charset="0"/>
              <a:cs typeface="Times New Roman" panose="02020603050405020304" pitchFamily="18" charset="0"/>
            </a:endParaRPr>
          </a:p>
          <a:p>
            <a:pPr marL="0" indent="0" algn="just">
              <a:buNone/>
            </a:pPr>
            <a:r>
              <a:rPr lang="vi-VN" sz="2000">
                <a:latin typeface="Times New Roman" panose="02020603050405020304" pitchFamily="18" charset="0"/>
                <a:cs typeface="Times New Roman" panose="02020603050405020304" pitchFamily="18" charset="0"/>
              </a:rPr>
              <a:t>2.3. 4. Đái tháo đường thai kỳ </a:t>
            </a:r>
            <a:endParaRPr lang="en-US"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2690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691" y="-152400"/>
            <a:ext cx="4648715" cy="7010400"/>
          </a:xfrm>
        </p:spPr>
        <p:txBody>
          <a:bodyPr>
            <a:normAutofit fontScale="92500" lnSpcReduction="10000"/>
          </a:bodyPr>
          <a:lstStyle/>
          <a:p>
            <a:pPr marL="0" indent="0">
              <a:lnSpc>
                <a:spcPct val="190000"/>
              </a:lnSpc>
              <a:buNone/>
            </a:pPr>
            <a:r>
              <a:rPr lang="vi-VN" sz="2600" b="1">
                <a:solidFill>
                  <a:schemeClr val="tx2"/>
                </a:solidFill>
                <a:latin typeface="Times New Roman" panose="02020603050405020304" pitchFamily="18" charset="0"/>
                <a:cs typeface="Times New Roman" panose="02020603050405020304" pitchFamily="18" charset="0"/>
              </a:rPr>
              <a:t>2.4 </a:t>
            </a:r>
            <a:r>
              <a:rPr lang="vi-VN" sz="2600" b="1" u="sng">
                <a:solidFill>
                  <a:schemeClr val="tx2"/>
                </a:solidFill>
                <a:latin typeface="Times New Roman" panose="02020603050405020304" pitchFamily="18" charset="0"/>
                <a:cs typeface="Times New Roman" panose="02020603050405020304" pitchFamily="18" charset="0"/>
              </a:rPr>
              <a:t>Cơ chế </a:t>
            </a:r>
            <a:r>
              <a:rPr lang="vi-VN" sz="2600" b="1" u="sng">
                <a:solidFill>
                  <a:schemeClr val="tx2"/>
                </a:solidFill>
                <a:latin typeface="Times New Roman" panose="02020603050405020304" pitchFamily="18" charset="0"/>
                <a:cs typeface="Times New Roman" panose="02020603050405020304" pitchFamily="18" charset="0"/>
              </a:rPr>
              <a:t>bệnh </a:t>
            </a:r>
            <a:r>
              <a:rPr lang="vi-VN" sz="2600" b="1" u="sng" smtClean="0">
                <a:solidFill>
                  <a:schemeClr val="tx2"/>
                </a:solidFill>
                <a:latin typeface="Times New Roman" panose="02020603050405020304" pitchFamily="18" charset="0"/>
                <a:cs typeface="Times New Roman" panose="02020603050405020304" pitchFamily="18" charset="0"/>
              </a:rPr>
              <a:t>sinh</a:t>
            </a:r>
            <a:r>
              <a:rPr lang="en-US" sz="2600" b="1">
                <a:solidFill>
                  <a:schemeClr val="tx2"/>
                </a:solidFill>
                <a:latin typeface="Times New Roman" panose="02020603050405020304" pitchFamily="18" charset="0"/>
                <a:cs typeface="Times New Roman" panose="02020603050405020304" pitchFamily="18" charset="0"/>
              </a:rPr>
              <a:t>:</a:t>
            </a:r>
            <a:r>
              <a:rPr lang="vi-VN" sz="2600" b="1" u="sng" smtClean="0">
                <a:solidFill>
                  <a:schemeClr val="tx2"/>
                </a:solidFill>
                <a:latin typeface="Times New Roman" panose="02020603050405020304" pitchFamily="18" charset="0"/>
                <a:cs typeface="Times New Roman" panose="02020603050405020304" pitchFamily="18" charset="0"/>
              </a:rPr>
              <a:t> </a:t>
            </a:r>
            <a:endParaRPr lang="en-US" sz="2600" b="1" u="sng">
              <a:solidFill>
                <a:schemeClr val="tx2"/>
              </a:solidFill>
              <a:latin typeface="Times New Roman" panose="02020603050405020304" pitchFamily="18" charset="0"/>
              <a:cs typeface="Times New Roman" panose="02020603050405020304" pitchFamily="18" charset="0"/>
            </a:endParaRPr>
          </a:p>
          <a:p>
            <a:pPr marL="0" indent="0">
              <a:lnSpc>
                <a:spcPct val="110000"/>
              </a:lnSpc>
              <a:buFont typeface="Arial" panose="020B0604020202020204" pitchFamily="34" charset="0"/>
              <a:buNone/>
            </a:pPr>
            <a:r>
              <a:rPr lang="vi-VN" sz="2200" b="1" smtClean="0">
                <a:latin typeface="Times New Roman" panose="02020603050405020304" pitchFamily="18" charset="0"/>
                <a:cs typeface="Times New Roman" panose="02020603050405020304" pitchFamily="18" charset="0"/>
              </a:rPr>
              <a:t>2.4.1 </a:t>
            </a:r>
            <a:r>
              <a:rPr lang="vi-VN" sz="2200" b="1">
                <a:latin typeface="Times New Roman" panose="02020603050405020304" pitchFamily="18" charset="0"/>
                <a:cs typeface="Times New Roman" panose="02020603050405020304" pitchFamily="18" charset="0"/>
              </a:rPr>
              <a:t>Đái tháo đường typ </a:t>
            </a:r>
            <a:r>
              <a:rPr lang="vi-VN" sz="2200" b="1">
                <a:latin typeface="Times New Roman" panose="02020603050405020304" pitchFamily="18" charset="0"/>
                <a:cs typeface="Times New Roman" panose="02020603050405020304" pitchFamily="18" charset="0"/>
              </a:rPr>
              <a:t>1 </a:t>
            </a:r>
            <a:endParaRPr lang="en-US" sz="2200" b="1" smtClean="0">
              <a:latin typeface="Times New Roman" panose="02020603050405020304" pitchFamily="18" charset="0"/>
              <a:cs typeface="Times New Roman" panose="02020603050405020304" pitchFamily="18" charset="0"/>
            </a:endParaRPr>
          </a:p>
          <a:p>
            <a:pPr marL="0" indent="0">
              <a:lnSpc>
                <a:spcPct val="110000"/>
              </a:lnSpc>
              <a:buFont typeface="Arial" panose="020B0604020202020204" pitchFamily="34" charset="0"/>
              <a:buNone/>
            </a:pPr>
            <a:r>
              <a:rPr lang="en-US" sz="2200" smtClean="0">
                <a:latin typeface="Times New Roman" panose="02020603050405020304" pitchFamily="18" charset="0"/>
                <a:cs typeface="Times New Roman" panose="02020603050405020304" pitchFamily="18" charset="0"/>
              </a:rPr>
              <a:t>     </a:t>
            </a:r>
            <a:r>
              <a:rPr lang="vi-VN" sz="2200" smtClean="0">
                <a:latin typeface="Times New Roman" panose="02020603050405020304" pitchFamily="18" charset="0"/>
                <a:cs typeface="Times New Roman" panose="02020603050405020304" pitchFamily="18" charset="0"/>
              </a:rPr>
              <a:t>“</a:t>
            </a:r>
            <a:r>
              <a:rPr lang="vi-VN" sz="2200">
                <a:latin typeface="Times New Roman" panose="02020603050405020304" pitchFamily="18" charset="0"/>
                <a:cs typeface="Times New Roman" panose="02020603050405020304" pitchFamily="18" charset="0"/>
              </a:rPr>
              <a:t>Là hậu quả của quá trình huỷ hoại các tế bào beta của đảo tuỵ. Do đó cần phải sử dụng insulin ngoại lai để duy trì chuyển hoá, ngăn ngừa tình trạng nhiễm toan ceton có thể gây hôn mê và tử vong</a:t>
            </a:r>
            <a:r>
              <a:rPr lang="vi-VN" sz="2200">
                <a:latin typeface="Times New Roman" panose="02020603050405020304" pitchFamily="18" charset="0"/>
                <a:cs typeface="Times New Roman" panose="02020603050405020304" pitchFamily="18" charset="0"/>
              </a:rPr>
              <a:t>”. </a:t>
            </a:r>
            <a:endParaRPr lang="en-US" sz="2200" smtClean="0">
              <a:latin typeface="Times New Roman" panose="02020603050405020304" pitchFamily="18" charset="0"/>
              <a:cs typeface="Times New Roman" panose="02020603050405020304" pitchFamily="18" charset="0"/>
            </a:endParaRPr>
          </a:p>
          <a:p>
            <a:pPr marL="0" indent="0">
              <a:lnSpc>
                <a:spcPct val="110000"/>
              </a:lnSpc>
              <a:buFont typeface="Arial" panose="020B0604020202020204" pitchFamily="34" charset="0"/>
              <a:buNone/>
            </a:pPr>
            <a:r>
              <a:rPr lang="vi-VN" sz="2200" b="1" smtClean="0">
                <a:latin typeface="Times New Roman" panose="02020603050405020304" pitchFamily="18" charset="0"/>
                <a:cs typeface="Times New Roman" panose="02020603050405020304" pitchFamily="18" charset="0"/>
              </a:rPr>
              <a:t>2.4.2 </a:t>
            </a:r>
            <a:r>
              <a:rPr lang="vi-VN" sz="2200" b="1">
                <a:latin typeface="Times New Roman" panose="02020603050405020304" pitchFamily="18" charset="0"/>
                <a:cs typeface="Times New Roman" panose="02020603050405020304" pitchFamily="18" charset="0"/>
              </a:rPr>
              <a:t>Đái tháo đường typ </a:t>
            </a:r>
            <a:r>
              <a:rPr lang="vi-VN" sz="2200" b="1">
                <a:latin typeface="Times New Roman" panose="02020603050405020304" pitchFamily="18" charset="0"/>
                <a:cs typeface="Times New Roman" panose="02020603050405020304" pitchFamily="18" charset="0"/>
              </a:rPr>
              <a:t>2  </a:t>
            </a:r>
            <a:endParaRPr lang="en-US" sz="2200" b="1" smtClean="0">
              <a:latin typeface="Times New Roman" panose="02020603050405020304" pitchFamily="18" charset="0"/>
              <a:cs typeface="Times New Roman" panose="02020603050405020304" pitchFamily="18" charset="0"/>
            </a:endParaRPr>
          </a:p>
          <a:p>
            <a:pPr marL="0" indent="0">
              <a:lnSpc>
                <a:spcPct val="110000"/>
              </a:lnSpc>
              <a:buFont typeface="Arial" panose="020B0604020202020204" pitchFamily="34" charset="0"/>
              <a:buNone/>
            </a:pPr>
            <a:r>
              <a:rPr lang="en-US" sz="2200" smtClean="0">
                <a:latin typeface="Times New Roman" panose="02020603050405020304" pitchFamily="18" charset="0"/>
                <a:cs typeface="Times New Roman" panose="02020603050405020304" pitchFamily="18" charset="0"/>
              </a:rPr>
              <a:t>     </a:t>
            </a:r>
            <a:r>
              <a:rPr lang="vi-VN" sz="2200" smtClean="0">
                <a:latin typeface="Times New Roman" panose="02020603050405020304" pitchFamily="18" charset="0"/>
                <a:cs typeface="Times New Roman" panose="02020603050405020304" pitchFamily="18" charset="0"/>
              </a:rPr>
              <a:t>Suy </a:t>
            </a:r>
            <a:r>
              <a:rPr lang="vi-VN" sz="2200">
                <a:latin typeface="Times New Roman" panose="02020603050405020304" pitchFamily="18" charset="0"/>
                <a:cs typeface="Times New Roman" panose="02020603050405020304" pitchFamily="18" charset="0"/>
              </a:rPr>
              <a:t>giảm chức năng tế bào beta và kháng insulin</a:t>
            </a:r>
            <a:r>
              <a:rPr lang="vi-VN" sz="2200">
                <a:latin typeface="Times New Roman" panose="02020603050405020304" pitchFamily="18" charset="0"/>
                <a:cs typeface="Times New Roman" panose="02020603050405020304" pitchFamily="18" charset="0"/>
              </a:rPr>
              <a:t>:  </a:t>
            </a:r>
            <a:endParaRPr lang="en-US" sz="2200" smtClean="0">
              <a:latin typeface="Times New Roman" panose="02020603050405020304" pitchFamily="18" charset="0"/>
              <a:cs typeface="Times New Roman" panose="02020603050405020304" pitchFamily="18" charset="0"/>
            </a:endParaRPr>
          </a:p>
          <a:p>
            <a:pPr marL="0" indent="0">
              <a:lnSpc>
                <a:spcPct val="110000"/>
              </a:lnSpc>
              <a:buFont typeface="Arial" panose="020B0604020202020204" pitchFamily="34" charset="0"/>
              <a:buNone/>
            </a:pPr>
            <a:r>
              <a:rPr lang="en-US" sz="2200" smtClean="0">
                <a:latin typeface="Times New Roman" panose="02020603050405020304" pitchFamily="18" charset="0"/>
                <a:cs typeface="Times New Roman" panose="02020603050405020304" pitchFamily="18" charset="0"/>
              </a:rPr>
              <a:t>     </a:t>
            </a:r>
            <a:r>
              <a:rPr lang="vi-VN" sz="2200" smtClean="0">
                <a:latin typeface="Times New Roman" panose="02020603050405020304" pitchFamily="18" charset="0"/>
                <a:cs typeface="Times New Roman" panose="02020603050405020304" pitchFamily="18" charset="0"/>
              </a:rPr>
              <a:t>‒ </a:t>
            </a:r>
            <a:r>
              <a:rPr lang="vi-VN" sz="2200">
                <a:latin typeface="Times New Roman" panose="02020603050405020304" pitchFamily="18" charset="0"/>
                <a:cs typeface="Times New Roman" panose="02020603050405020304" pitchFamily="18" charset="0"/>
              </a:rPr>
              <a:t>Tình trạng thừa cân, béo phì, ít hoạt động </a:t>
            </a:r>
            <a:r>
              <a:rPr lang="vi-VN" sz="2200">
                <a:latin typeface="Times New Roman" panose="02020603050405020304" pitchFamily="18" charset="0"/>
                <a:cs typeface="Times New Roman" panose="02020603050405020304" pitchFamily="18" charset="0"/>
              </a:rPr>
              <a:t>thể </a:t>
            </a:r>
            <a:r>
              <a:rPr lang="vi-VN" sz="2200" smtClean="0">
                <a:latin typeface="Times New Roman" panose="02020603050405020304" pitchFamily="18" charset="0"/>
                <a:cs typeface="Times New Roman" panose="02020603050405020304" pitchFamily="18" charset="0"/>
              </a:rPr>
              <a:t>lực</a:t>
            </a:r>
            <a:endParaRPr lang="en-US" sz="2200" smtClean="0">
              <a:latin typeface="Times New Roman" panose="02020603050405020304" pitchFamily="18" charset="0"/>
              <a:cs typeface="Times New Roman" panose="02020603050405020304" pitchFamily="18" charset="0"/>
            </a:endParaRPr>
          </a:p>
          <a:p>
            <a:pPr marL="0" indent="0">
              <a:lnSpc>
                <a:spcPct val="110000"/>
              </a:lnSpc>
              <a:buNone/>
            </a:pPr>
            <a:r>
              <a:rPr lang="en-US" sz="2200">
                <a:latin typeface="Times New Roman" panose="02020603050405020304" pitchFamily="18" charset="0"/>
                <a:cs typeface="Times New Roman" panose="02020603050405020304" pitchFamily="18" charset="0"/>
              </a:rPr>
              <a:t> </a:t>
            </a:r>
            <a:r>
              <a:rPr lang="en-US" sz="2200" smtClean="0">
                <a:latin typeface="Times New Roman" panose="02020603050405020304" pitchFamily="18" charset="0"/>
                <a:cs typeface="Times New Roman" panose="02020603050405020304" pitchFamily="18" charset="0"/>
              </a:rPr>
              <a:t>    </a:t>
            </a:r>
            <a:r>
              <a:rPr lang="vi-VN" sz="2200" smtClean="0">
                <a:latin typeface="Times New Roman" panose="02020603050405020304" pitchFamily="18" charset="0"/>
                <a:cs typeface="Times New Roman" panose="02020603050405020304" pitchFamily="18" charset="0"/>
              </a:rPr>
              <a:t>‒</a:t>
            </a:r>
            <a:r>
              <a:rPr lang="en-US" sz="2200" smtClean="0">
                <a:latin typeface="Times New Roman" panose="02020603050405020304" pitchFamily="18" charset="0"/>
                <a:cs typeface="Times New Roman" panose="02020603050405020304" pitchFamily="18" charset="0"/>
              </a:rPr>
              <a:t> </a:t>
            </a:r>
            <a:r>
              <a:rPr lang="vi-VN" sz="2200" smtClean="0">
                <a:latin typeface="Times New Roman" panose="02020603050405020304" pitchFamily="18" charset="0"/>
                <a:cs typeface="Times New Roman" panose="02020603050405020304" pitchFamily="18" charset="0"/>
              </a:rPr>
              <a:t>Tăng </a:t>
            </a:r>
            <a:r>
              <a:rPr lang="vi-VN" sz="2200">
                <a:latin typeface="Times New Roman" panose="02020603050405020304" pitchFamily="18" charset="0"/>
                <a:cs typeface="Times New Roman" panose="02020603050405020304" pitchFamily="18" charset="0"/>
              </a:rPr>
              <a:t>insulin máu, kháng insulin còn gặp ở người tiền đái tháo đường, tăng huyết áp vô căn</a:t>
            </a:r>
            <a:r>
              <a:rPr lang="vi-VN" sz="2200">
                <a:latin typeface="Times New Roman" panose="02020603050405020304" pitchFamily="18" charset="0"/>
                <a:cs typeface="Times New Roman" panose="02020603050405020304" pitchFamily="18" charset="0"/>
              </a:rPr>
              <a:t>, </a:t>
            </a:r>
            <a:r>
              <a:rPr lang="vi-VN" sz="2200" smtClean="0">
                <a:latin typeface="Times New Roman" panose="02020603050405020304" pitchFamily="18" charset="0"/>
                <a:cs typeface="Times New Roman" panose="02020603050405020304" pitchFamily="18" charset="0"/>
              </a:rPr>
              <a:t>mắc </a:t>
            </a:r>
            <a:r>
              <a:rPr lang="vi-VN" sz="2200">
                <a:latin typeface="Times New Roman" panose="02020603050405020304" pitchFamily="18" charset="0"/>
                <a:cs typeface="Times New Roman" panose="02020603050405020304" pitchFamily="18" charset="0"/>
              </a:rPr>
              <a:t>hội chứng chuyển hóa v.v</a:t>
            </a:r>
            <a:r>
              <a:rPr lang="vi-VN" sz="2200">
                <a:latin typeface="Times New Roman" panose="02020603050405020304" pitchFamily="18" charset="0"/>
                <a:cs typeface="Times New Roman" panose="02020603050405020304" pitchFamily="18" charset="0"/>
              </a:rPr>
              <a:t>…  </a:t>
            </a:r>
            <a:endParaRPr lang="en-US" sz="2200" smtClean="0">
              <a:latin typeface="Times New Roman" panose="02020603050405020304" pitchFamily="18" charset="0"/>
              <a:cs typeface="Times New Roman" panose="02020603050405020304" pitchFamily="18" charset="0"/>
            </a:endParaRPr>
          </a:p>
          <a:p>
            <a:pPr marL="0" indent="0">
              <a:lnSpc>
                <a:spcPct val="110000"/>
              </a:lnSpc>
              <a:buFont typeface="Arial" panose="020B0604020202020204" pitchFamily="34" charset="0"/>
              <a:buNone/>
            </a:pPr>
            <a:r>
              <a:rPr lang="en-US" sz="2200" smtClean="0">
                <a:latin typeface="Times New Roman" panose="02020603050405020304" pitchFamily="18" charset="0"/>
                <a:cs typeface="Times New Roman" panose="02020603050405020304" pitchFamily="18" charset="0"/>
              </a:rPr>
              <a:t>      </a:t>
            </a:r>
            <a:r>
              <a:rPr lang="vi-VN" sz="2200" smtClean="0">
                <a:latin typeface="Times New Roman" panose="02020603050405020304" pitchFamily="18" charset="0"/>
                <a:cs typeface="Times New Roman" panose="02020603050405020304" pitchFamily="18" charset="0"/>
              </a:rPr>
              <a:t>‒ </a:t>
            </a:r>
            <a:r>
              <a:rPr lang="vi-VN" sz="2200">
                <a:latin typeface="Times New Roman" panose="02020603050405020304" pitchFamily="18" charset="0"/>
                <a:cs typeface="Times New Roman" panose="02020603050405020304" pitchFamily="18" charset="0"/>
              </a:rPr>
              <a:t>Người đái tháo đường typ 2 bên cạnh kháng insulin còn có thiếu insulin- đặc biệt khi lượng glucose huyết tương khi đói trên 10,0 mmol/L</a:t>
            </a:r>
            <a:r>
              <a:rPr lang="vi-VN" sz="2400">
                <a:latin typeface="Times New Roman" panose="02020603050405020304" pitchFamily="18" charset="0"/>
                <a:cs typeface="Times New Roman" panose="02020603050405020304" pitchFamily="18" charset="0"/>
              </a:rPr>
              <a:t>. </a:t>
            </a:r>
            <a:endParaRPr lang="en-US" sz="240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406" y="0"/>
            <a:ext cx="4370594" cy="213360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3406" y="2133600"/>
            <a:ext cx="4370594" cy="236220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3406" y="4495800"/>
            <a:ext cx="4370594" cy="2362200"/>
          </a:xfrm>
          <a:prstGeom prst="rect">
            <a:avLst/>
          </a:prstGeom>
        </p:spPr>
      </p:pic>
    </p:spTree>
    <p:extLst>
      <p:ext uri="{BB962C8B-B14F-4D97-AF65-F5344CB8AC3E}">
        <p14:creationId xmlns:p14="http://schemas.microsoft.com/office/powerpoint/2010/main" val="16507666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609600" y="0"/>
            <a:ext cx="8229600" cy="8382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spcBef>
                <a:spcPct val="0"/>
              </a:spcBef>
            </a:pPr>
            <a:r>
              <a:rPr lang="en-US" sz="3600" b="1">
                <a:solidFill>
                  <a:srgbClr val="FF0000"/>
                </a:solidFill>
                <a:latin typeface="Times New Roman" panose="02020603050405020304" pitchFamily="18" charset="0"/>
                <a:cs typeface="Times New Roman" panose="02020603050405020304" pitchFamily="18" charset="0"/>
              </a:rPr>
              <a:t>3. TRIỆU CHỨNG VÀ TCCĐ</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57200" y="609600"/>
            <a:ext cx="3041073" cy="523220"/>
          </a:xfrm>
          <a:prstGeom prst="rect">
            <a:avLst/>
          </a:prstGeom>
          <a:noFill/>
        </p:spPr>
        <p:txBody>
          <a:bodyPr wrap="square" rtlCol="0">
            <a:spAutoFit/>
          </a:bodyPr>
          <a:lstStyle/>
          <a:p>
            <a:r>
              <a:rPr lang="en-US" sz="2800" b="1">
                <a:solidFill>
                  <a:srgbClr val="2F5897">
                    <a:lumMod val="75000"/>
                  </a:srgbClr>
                </a:solidFill>
                <a:latin typeface="Times New Roman" panose="02020603050405020304" pitchFamily="18" charset="0"/>
                <a:cs typeface="Times New Roman" panose="02020603050405020304" pitchFamily="18" charset="0"/>
              </a:rPr>
              <a:t>3.1 </a:t>
            </a:r>
            <a:r>
              <a:rPr lang="en-US" sz="2800" b="1" u="sng">
                <a:solidFill>
                  <a:srgbClr val="2F5897">
                    <a:lumMod val="75000"/>
                  </a:srgbClr>
                </a:solidFill>
                <a:latin typeface="Times New Roman" panose="02020603050405020304" pitchFamily="18" charset="0"/>
                <a:cs typeface="Times New Roman" panose="02020603050405020304" pitchFamily="18" charset="0"/>
              </a:rPr>
              <a:t>Triệu </a:t>
            </a:r>
            <a:r>
              <a:rPr lang="en-US" sz="2800" b="1" u="sng">
                <a:solidFill>
                  <a:srgbClr val="2F5897">
                    <a:lumMod val="75000"/>
                  </a:srgbClr>
                </a:solidFill>
                <a:latin typeface="Times New Roman" panose="02020603050405020304" pitchFamily="18" charset="0"/>
                <a:cs typeface="Times New Roman" panose="02020603050405020304" pitchFamily="18" charset="0"/>
              </a:rPr>
              <a:t>c</a:t>
            </a:r>
            <a:r>
              <a:rPr lang="en-US" sz="2800" b="1" u="sng" smtClean="0">
                <a:solidFill>
                  <a:srgbClr val="2F5897">
                    <a:lumMod val="75000"/>
                  </a:srgbClr>
                </a:solidFill>
                <a:latin typeface="Times New Roman" panose="02020603050405020304" pitchFamily="18" charset="0"/>
                <a:cs typeface="Times New Roman" panose="02020603050405020304" pitchFamily="18" charset="0"/>
              </a:rPr>
              <a:t>hứng</a:t>
            </a:r>
            <a:r>
              <a:rPr lang="en-US" sz="2800" b="1" smtClean="0">
                <a:solidFill>
                  <a:srgbClr val="2F5897">
                    <a:lumMod val="75000"/>
                  </a:srgbClr>
                </a:solidFill>
                <a:latin typeface="Times New Roman" panose="02020603050405020304" pitchFamily="18" charset="0"/>
                <a:cs typeface="Times New Roman" panose="02020603050405020304" pitchFamily="18" charset="0"/>
              </a:rPr>
              <a:t>:  </a:t>
            </a:r>
            <a:endParaRPr lang="en-US" sz="2800" b="1">
              <a:solidFill>
                <a:srgbClr val="2F5897">
                  <a:lumMod val="75000"/>
                </a:srgb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52400" y="990600"/>
            <a:ext cx="8153400" cy="646331"/>
          </a:xfrm>
          <a:prstGeom prst="rect">
            <a:avLst/>
          </a:prstGeom>
          <a:noFill/>
        </p:spPr>
        <p:txBody>
          <a:bodyPr wrap="square" rtlCol="0">
            <a:spAutoFit/>
          </a:bodyPr>
          <a:lstStyle/>
          <a:p>
            <a:pPr>
              <a:lnSpc>
                <a:spcPct val="150000"/>
              </a:lnSpc>
            </a:pPr>
            <a:r>
              <a:rPr lang="vi-VN" sz="2400">
                <a:solidFill>
                  <a:prstClr val="black"/>
                </a:solidFill>
                <a:latin typeface="Times New Roman" panose="02020603050405020304" pitchFamily="18" charset="0"/>
                <a:cs typeface="Times New Roman" panose="02020603050405020304" pitchFamily="18" charset="0"/>
              </a:rPr>
              <a:t>Triệu chứng của ĐTĐ thể hiện mối quan hệ với cơ chế bệnh sinh</a:t>
            </a:r>
            <a:endParaRPr lang="en-US" sz="2400">
              <a:solidFill>
                <a:prstClr val="black"/>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52400" y="1425476"/>
            <a:ext cx="8382000" cy="2308324"/>
          </a:xfrm>
          <a:prstGeom prst="rect">
            <a:avLst/>
          </a:prstGeom>
          <a:noFill/>
        </p:spPr>
        <p:txBody>
          <a:bodyPr wrap="square" rtlCol="0">
            <a:spAutoFit/>
          </a:bodyPr>
          <a:lstStyle/>
          <a:p>
            <a:pPr>
              <a:lnSpc>
                <a:spcPct val="150000"/>
              </a:lnSpc>
            </a:pPr>
            <a:r>
              <a:rPr lang="vi-VN" sz="2400" b="1" smtClean="0">
                <a:latin typeface="Times New Roman" panose="02020603050405020304" pitchFamily="18" charset="0"/>
                <a:cs typeface="Times New Roman" panose="02020603050405020304" pitchFamily="18" charset="0"/>
              </a:rPr>
              <a:t>Hậu quả trực tiếp của tăng glucose máu:</a:t>
            </a:r>
            <a:endParaRPr lang="vi-VN" sz="2400" b="1">
              <a:latin typeface="Times New Roman" panose="02020603050405020304" pitchFamily="18" charset="0"/>
              <a:cs typeface="Times New Roman" panose="02020603050405020304" pitchFamily="18" charset="0"/>
            </a:endParaRPr>
          </a:p>
          <a:p>
            <a:pPr>
              <a:lnSpc>
                <a:spcPct val="150000"/>
              </a:lnSpc>
            </a:pPr>
            <a:r>
              <a:rPr lang="en-US" sz="2400" smtClean="0">
                <a:solidFill>
                  <a:prstClr val="black"/>
                </a:solidFill>
                <a:latin typeface="Times New Roman" panose="02020603050405020304" pitchFamily="18" charset="0"/>
                <a:cs typeface="Times New Roman" panose="02020603050405020304" pitchFamily="18" charset="0"/>
              </a:rPr>
              <a:t>     </a:t>
            </a:r>
            <a:r>
              <a:rPr lang="vi-VN" sz="2400" smtClean="0">
                <a:solidFill>
                  <a:prstClr val="black"/>
                </a:solidFill>
                <a:latin typeface="Times New Roman" panose="02020603050405020304" pitchFamily="18" charset="0"/>
                <a:cs typeface="Times New Roman" panose="02020603050405020304" pitchFamily="18" charset="0"/>
              </a:rPr>
              <a:t>+ </a:t>
            </a:r>
            <a:r>
              <a:rPr lang="vi-VN" sz="2400">
                <a:solidFill>
                  <a:prstClr val="black"/>
                </a:solidFill>
                <a:latin typeface="Times New Roman" panose="02020603050405020304" pitchFamily="18" charset="0"/>
                <a:cs typeface="Times New Roman" panose="02020603050405020304" pitchFamily="18" charset="0"/>
              </a:rPr>
              <a:t>Đái nhiều lần, lượng nước tiểu tăng, tiểu đêm và khát nhiều </a:t>
            </a:r>
          </a:p>
          <a:p>
            <a:pPr>
              <a:lnSpc>
                <a:spcPct val="150000"/>
              </a:lnSpc>
            </a:pPr>
            <a:r>
              <a:rPr lang="en-US" sz="2400" smtClean="0">
                <a:solidFill>
                  <a:prstClr val="black"/>
                </a:solidFill>
                <a:latin typeface="Times New Roman" panose="02020603050405020304" pitchFamily="18" charset="0"/>
                <a:cs typeface="Times New Roman" panose="02020603050405020304" pitchFamily="18" charset="0"/>
              </a:rPr>
              <a:t>     </a:t>
            </a:r>
            <a:r>
              <a:rPr lang="vi-VN" sz="2400" smtClean="0">
                <a:solidFill>
                  <a:prstClr val="black"/>
                </a:solidFill>
                <a:latin typeface="Times New Roman" panose="02020603050405020304" pitchFamily="18" charset="0"/>
                <a:cs typeface="Times New Roman" panose="02020603050405020304" pitchFamily="18" charset="0"/>
              </a:rPr>
              <a:t>+ </a:t>
            </a:r>
            <a:r>
              <a:rPr lang="vi-VN" sz="2400">
                <a:solidFill>
                  <a:prstClr val="black"/>
                </a:solidFill>
                <a:latin typeface="Times New Roman" panose="02020603050405020304" pitchFamily="18" charset="0"/>
                <a:cs typeface="Times New Roman" panose="02020603050405020304" pitchFamily="18" charset="0"/>
              </a:rPr>
              <a:t>Rối loạn thị giác </a:t>
            </a:r>
            <a:endParaRPr lang="en-US" sz="2400">
              <a:solidFill>
                <a:prstClr val="black"/>
              </a:solidFill>
              <a:latin typeface="Times New Roman" panose="02020603050405020304" pitchFamily="18" charset="0"/>
              <a:cs typeface="Times New Roman" panose="02020603050405020304" pitchFamily="18" charset="0"/>
            </a:endParaRPr>
          </a:p>
          <a:p>
            <a:pPr>
              <a:lnSpc>
                <a:spcPct val="150000"/>
              </a:lnSpc>
            </a:pPr>
            <a:r>
              <a:rPr lang="en-US" sz="2400" smtClean="0">
                <a:solidFill>
                  <a:prstClr val="black"/>
                </a:solidFill>
                <a:latin typeface="Times New Roman" panose="02020603050405020304" pitchFamily="18" charset="0"/>
                <a:cs typeface="Times New Roman" panose="02020603050405020304" pitchFamily="18" charset="0"/>
              </a:rPr>
              <a:t>     </a:t>
            </a:r>
            <a:r>
              <a:rPr lang="vi-VN" sz="2400" smtClean="0">
                <a:solidFill>
                  <a:prstClr val="black"/>
                </a:solidFill>
                <a:latin typeface="Times New Roman" panose="02020603050405020304" pitchFamily="18" charset="0"/>
                <a:cs typeface="Times New Roman" panose="02020603050405020304" pitchFamily="18" charset="0"/>
              </a:rPr>
              <a:t>+ </a:t>
            </a:r>
            <a:r>
              <a:rPr lang="vi-VN" sz="2400">
                <a:solidFill>
                  <a:prstClr val="black"/>
                </a:solidFill>
                <a:latin typeface="Times New Roman" panose="02020603050405020304" pitchFamily="18" charset="0"/>
                <a:cs typeface="Times New Roman" panose="02020603050405020304" pitchFamily="18" charset="0"/>
              </a:rPr>
              <a:t>Viêm âm hộ, âm đạo, niệu đạo, bao qui đầu</a:t>
            </a:r>
            <a:endParaRPr lang="en-US" sz="2400">
              <a:solidFill>
                <a:prstClr val="black"/>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52400" y="3503474"/>
            <a:ext cx="7543800" cy="1754326"/>
          </a:xfrm>
          <a:prstGeom prst="rect">
            <a:avLst/>
          </a:prstGeom>
          <a:noFill/>
        </p:spPr>
        <p:txBody>
          <a:bodyPr wrap="square" rtlCol="0">
            <a:spAutoFit/>
          </a:bodyPr>
          <a:lstStyle/>
          <a:p>
            <a:pPr>
              <a:lnSpc>
                <a:spcPct val="150000"/>
              </a:lnSpc>
            </a:pPr>
            <a:r>
              <a:rPr lang="vi-VN" sz="2400" b="1" smtClean="0">
                <a:latin typeface="Times New Roman" panose="02020603050405020304" pitchFamily="18" charset="0"/>
                <a:cs typeface="Times New Roman" panose="02020603050405020304" pitchFamily="18" charset="0"/>
              </a:rPr>
              <a:t>Hậu </a:t>
            </a:r>
            <a:r>
              <a:rPr lang="vi-VN" sz="2400" b="1">
                <a:latin typeface="Times New Roman" panose="02020603050405020304" pitchFamily="18" charset="0"/>
                <a:cs typeface="Times New Roman" panose="02020603050405020304" pitchFamily="18" charset="0"/>
              </a:rPr>
              <a:t>quả của rối loạn chuyển hóa glucose</a:t>
            </a:r>
            <a:r>
              <a:rPr lang="en-US" sz="2400" b="1">
                <a:latin typeface="Times New Roman" panose="02020603050405020304" pitchFamily="18" charset="0"/>
                <a:cs typeface="Times New Roman" panose="02020603050405020304" pitchFamily="18" charset="0"/>
              </a:rPr>
              <a:t> :</a:t>
            </a:r>
            <a:endParaRPr lang="vi-VN" sz="2400" b="1">
              <a:latin typeface="Times New Roman" panose="02020603050405020304" pitchFamily="18" charset="0"/>
              <a:cs typeface="Times New Roman" panose="02020603050405020304" pitchFamily="18" charset="0"/>
            </a:endParaRPr>
          </a:p>
          <a:p>
            <a:pPr>
              <a:lnSpc>
                <a:spcPct val="150000"/>
              </a:lnSpc>
            </a:pPr>
            <a:r>
              <a:rPr lang="en-US" sz="2400" smtClean="0">
                <a:solidFill>
                  <a:prstClr val="black"/>
                </a:solidFill>
                <a:latin typeface="Times New Roman" panose="02020603050405020304" pitchFamily="18" charset="0"/>
                <a:cs typeface="Times New Roman" panose="02020603050405020304" pitchFamily="18" charset="0"/>
              </a:rPr>
              <a:t>     </a:t>
            </a:r>
            <a:r>
              <a:rPr lang="vi-VN" sz="2400" smtClean="0">
                <a:solidFill>
                  <a:prstClr val="black"/>
                </a:solidFill>
                <a:latin typeface="Times New Roman" panose="02020603050405020304" pitchFamily="18" charset="0"/>
                <a:cs typeface="Times New Roman" panose="02020603050405020304" pitchFamily="18" charset="0"/>
              </a:rPr>
              <a:t>+ </a:t>
            </a:r>
            <a:r>
              <a:rPr lang="vi-VN" sz="2400">
                <a:solidFill>
                  <a:prstClr val="black"/>
                </a:solidFill>
                <a:latin typeface="Times New Roman" panose="02020603050405020304" pitchFamily="18" charset="0"/>
                <a:cs typeface="Times New Roman" panose="02020603050405020304" pitchFamily="18" charset="0"/>
              </a:rPr>
              <a:t>Ngủ lịm, yếu mệt, giảm cân </a:t>
            </a:r>
            <a:endParaRPr lang="en-US" sz="2400">
              <a:solidFill>
                <a:prstClr val="black"/>
              </a:solidFill>
              <a:latin typeface="Times New Roman" panose="02020603050405020304" pitchFamily="18" charset="0"/>
              <a:cs typeface="Times New Roman" panose="02020603050405020304" pitchFamily="18" charset="0"/>
            </a:endParaRPr>
          </a:p>
          <a:p>
            <a:pPr>
              <a:lnSpc>
                <a:spcPct val="150000"/>
              </a:lnSpc>
            </a:pPr>
            <a:r>
              <a:rPr lang="en-US" sz="2400" smtClean="0">
                <a:solidFill>
                  <a:prstClr val="black"/>
                </a:solidFill>
                <a:latin typeface="Times New Roman" panose="02020603050405020304" pitchFamily="18" charset="0"/>
                <a:cs typeface="Times New Roman" panose="02020603050405020304" pitchFamily="18" charset="0"/>
              </a:rPr>
              <a:t>     </a:t>
            </a:r>
            <a:r>
              <a:rPr lang="vi-VN" sz="2400" smtClean="0">
                <a:solidFill>
                  <a:prstClr val="black"/>
                </a:solidFill>
                <a:latin typeface="Times New Roman" panose="02020603050405020304" pitchFamily="18" charset="0"/>
                <a:cs typeface="Times New Roman" panose="02020603050405020304" pitchFamily="18" charset="0"/>
              </a:rPr>
              <a:t>+ </a:t>
            </a:r>
            <a:r>
              <a:rPr lang="vi-VN" sz="2400">
                <a:solidFill>
                  <a:prstClr val="black"/>
                </a:solidFill>
                <a:latin typeface="Times New Roman" panose="02020603050405020304" pitchFamily="18" charset="0"/>
                <a:cs typeface="Times New Roman" panose="02020603050405020304" pitchFamily="18" charset="0"/>
              </a:rPr>
              <a:t>Nhiễm toan ceton </a:t>
            </a:r>
            <a:endParaRPr lang="en-US" sz="2400">
              <a:solidFill>
                <a:prstClr val="black"/>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52400" y="5027474"/>
            <a:ext cx="8686800" cy="1754326"/>
          </a:xfrm>
          <a:prstGeom prst="rect">
            <a:avLst/>
          </a:prstGeom>
          <a:noFill/>
        </p:spPr>
        <p:txBody>
          <a:bodyPr wrap="square" rtlCol="0">
            <a:spAutoFit/>
          </a:bodyPr>
          <a:lstStyle/>
          <a:p>
            <a:pPr>
              <a:lnSpc>
                <a:spcPct val="150000"/>
              </a:lnSpc>
            </a:pPr>
            <a:r>
              <a:rPr lang="vi-VN" sz="2400" b="1" smtClean="0">
                <a:latin typeface="Times New Roman" panose="02020603050405020304" pitchFamily="18" charset="0"/>
                <a:cs typeface="Times New Roman" panose="02020603050405020304" pitchFamily="18" charset="0"/>
              </a:rPr>
              <a:t>Biến </a:t>
            </a:r>
            <a:r>
              <a:rPr lang="vi-VN" sz="2400" b="1">
                <a:latin typeface="Times New Roman" panose="02020603050405020304" pitchFamily="18" charset="0"/>
                <a:cs typeface="Times New Roman" panose="02020603050405020304" pitchFamily="18" charset="0"/>
              </a:rPr>
              <a:t>chứng mãn tính của tăng glucose và lipit máu: </a:t>
            </a:r>
            <a:endParaRPr lang="en-US" sz="2400" b="1">
              <a:latin typeface="Times New Roman" panose="02020603050405020304" pitchFamily="18" charset="0"/>
              <a:cs typeface="Times New Roman" panose="02020603050405020304" pitchFamily="18" charset="0"/>
            </a:endParaRPr>
          </a:p>
          <a:p>
            <a:pPr>
              <a:lnSpc>
                <a:spcPct val="150000"/>
              </a:lnSpc>
            </a:pPr>
            <a:r>
              <a:rPr lang="vi-VN" sz="2400">
                <a:solidFill>
                  <a:prstClr val="black"/>
                </a:solidFill>
                <a:latin typeface="Times New Roman" panose="02020603050405020304" pitchFamily="18" charset="0"/>
                <a:cs typeface="Times New Roman" panose="02020603050405020304" pitchFamily="18" charset="0"/>
              </a:rPr>
              <a:t>Hôn </a:t>
            </a:r>
            <a:r>
              <a:rPr lang="vi-VN" sz="2400">
                <a:solidFill>
                  <a:prstClr val="black"/>
                </a:solidFill>
                <a:latin typeface="Times New Roman" panose="02020603050405020304" pitchFamily="18" charset="0"/>
                <a:cs typeface="Times New Roman" panose="02020603050405020304" pitchFamily="18" charset="0"/>
              </a:rPr>
              <a:t>mê do tăng </a:t>
            </a:r>
            <a:r>
              <a:rPr lang="vi-VN" sz="2400">
                <a:solidFill>
                  <a:prstClr val="black"/>
                </a:solidFill>
                <a:latin typeface="Times New Roman" panose="02020603050405020304" pitchFamily="18" charset="0"/>
                <a:cs typeface="Times New Roman" panose="02020603050405020304" pitchFamily="18" charset="0"/>
              </a:rPr>
              <a:t>áp</a:t>
            </a:r>
            <a:r>
              <a:rPr lang="en-US" sz="2400">
                <a:solidFill>
                  <a:prstClr val="black"/>
                </a:solidFill>
                <a:latin typeface="Times New Roman" panose="02020603050405020304" pitchFamily="18" charset="0"/>
                <a:cs typeface="Times New Roman" panose="02020603050405020304" pitchFamily="18" charset="0"/>
              </a:rPr>
              <a:t> </a:t>
            </a:r>
            <a:r>
              <a:rPr lang="vi-VN" sz="2400">
                <a:solidFill>
                  <a:prstClr val="black"/>
                </a:solidFill>
                <a:latin typeface="Times New Roman" panose="02020603050405020304" pitchFamily="18" charset="0"/>
                <a:cs typeface="Times New Roman" panose="02020603050405020304" pitchFamily="18" charset="0"/>
              </a:rPr>
              <a:t>lực </a:t>
            </a:r>
            <a:r>
              <a:rPr lang="vi-VN" sz="2400">
                <a:solidFill>
                  <a:prstClr val="black"/>
                </a:solidFill>
                <a:latin typeface="Times New Roman" panose="02020603050405020304" pitchFamily="18" charset="0"/>
                <a:cs typeface="Times New Roman" panose="02020603050405020304" pitchFamily="18" charset="0"/>
              </a:rPr>
              <a:t>thẩm thấu, nhiễm toan ceton, bệnh lý mạch máu, tim, thạn, </a:t>
            </a:r>
            <a:r>
              <a:rPr lang="vi-VN" sz="2400">
                <a:solidFill>
                  <a:prstClr val="black"/>
                </a:solidFill>
                <a:latin typeface="Times New Roman" panose="02020603050405020304" pitchFamily="18" charset="0"/>
                <a:cs typeface="Times New Roman" panose="02020603050405020304" pitchFamily="18" charset="0"/>
              </a:rPr>
              <a:t>thần</a:t>
            </a:r>
            <a:r>
              <a:rPr lang="en-US" sz="2400">
                <a:solidFill>
                  <a:prstClr val="black"/>
                </a:solidFill>
                <a:latin typeface="Times New Roman" panose="02020603050405020304" pitchFamily="18" charset="0"/>
                <a:cs typeface="Times New Roman" panose="02020603050405020304" pitchFamily="18" charset="0"/>
              </a:rPr>
              <a:t> </a:t>
            </a:r>
            <a:r>
              <a:rPr lang="vi-VN" sz="2400">
                <a:solidFill>
                  <a:prstClr val="black"/>
                </a:solidFill>
                <a:latin typeface="Times New Roman" panose="02020603050405020304" pitchFamily="18" charset="0"/>
                <a:cs typeface="Times New Roman" panose="02020603050405020304" pitchFamily="18" charset="0"/>
              </a:rPr>
              <a:t>kinh</a:t>
            </a:r>
            <a:r>
              <a:rPr lang="vi-VN" sz="2400">
                <a:solidFill>
                  <a:prstClr val="black"/>
                </a:solidFill>
                <a:latin typeface="Times New Roman" panose="02020603050405020304" pitchFamily="18" charset="0"/>
                <a:cs typeface="Times New Roman" panose="02020603050405020304" pitchFamily="18" charset="0"/>
              </a:rPr>
              <a:t>, bệnh mắt, nhiễm khuẩn, bệnh khớp</a:t>
            </a:r>
            <a:endParaRPr lang="en-US" sz="2400">
              <a:solidFill>
                <a:prstClr val="black"/>
              </a:solidFill>
              <a:latin typeface="Times New Roman" panose="02020603050405020304" pitchFamily="18" charset="0"/>
              <a:cs typeface="Times New Roman" panose="02020603050405020304" pitchFamily="18" charset="0"/>
            </a:endParaRPr>
          </a:p>
        </p:txBody>
      </p:sp>
      <p:pic>
        <p:nvPicPr>
          <p:cNvPr id="1027" name="Picture 3" descr="C:\Users\Abcxyz\Desktop\dai thao duong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36932"/>
            <a:ext cx="9144000" cy="5234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9422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0"/>
            <a:ext cx="8229600" cy="8382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ts val="5800"/>
              </a:lnSpc>
              <a:spcBef>
                <a:spcPct val="0"/>
              </a:spcBef>
            </a:pPr>
            <a:r>
              <a:rPr lang="en-US" sz="3600" b="1">
                <a:solidFill>
                  <a:srgbClr val="FF0000"/>
                </a:solidFill>
                <a:latin typeface="Times New Roman" panose="02020603050405020304" pitchFamily="18" charset="0"/>
                <a:cs typeface="Times New Roman" panose="02020603050405020304" pitchFamily="18" charset="0"/>
              </a:rPr>
              <a:t>3. TRIỆU CHỨNG VÀ TCCĐ</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28600" y="695980"/>
            <a:ext cx="8382000" cy="523220"/>
          </a:xfrm>
          <a:prstGeom prst="rect">
            <a:avLst/>
          </a:prstGeom>
          <a:noFill/>
        </p:spPr>
        <p:txBody>
          <a:bodyPr wrap="square" rtlCol="0">
            <a:spAutoFit/>
          </a:bodyPr>
          <a:lstStyle/>
          <a:p>
            <a:r>
              <a:rPr lang="vi-VN" sz="2800" b="1">
                <a:solidFill>
                  <a:srgbClr val="2F5897">
                    <a:lumMod val="75000"/>
                  </a:srgbClr>
                </a:solidFill>
                <a:latin typeface="Times New Roman" panose="02020603050405020304" pitchFamily="18" charset="0"/>
                <a:cs typeface="Times New Roman" panose="02020603050405020304" pitchFamily="18" charset="0"/>
              </a:rPr>
              <a:t>3.2 </a:t>
            </a:r>
            <a:r>
              <a:rPr lang="vi-VN" sz="2800" b="1" u="sng">
                <a:solidFill>
                  <a:srgbClr val="2F5897">
                    <a:lumMod val="75000"/>
                  </a:srgbClr>
                </a:solidFill>
                <a:latin typeface="Times New Roman" panose="02020603050405020304" pitchFamily="18" charset="0"/>
                <a:cs typeface="Times New Roman" panose="02020603050405020304" pitchFamily="18" charset="0"/>
              </a:rPr>
              <a:t>Tiêu chuẩn chẩn </a:t>
            </a:r>
            <a:r>
              <a:rPr lang="vi-VN" sz="2800" b="1" u="sng">
                <a:solidFill>
                  <a:srgbClr val="2F5897">
                    <a:lumMod val="75000"/>
                  </a:srgbClr>
                </a:solidFill>
                <a:latin typeface="Times New Roman" panose="02020603050405020304" pitchFamily="18" charset="0"/>
                <a:cs typeface="Times New Roman" panose="02020603050405020304" pitchFamily="18" charset="0"/>
              </a:rPr>
              <a:t>đoán</a:t>
            </a:r>
            <a:r>
              <a:rPr lang="en-US" sz="2800" b="1">
                <a:solidFill>
                  <a:srgbClr val="2F5897">
                    <a:lumMod val="75000"/>
                  </a:srgbClr>
                </a:solidFill>
                <a:latin typeface="Times New Roman" panose="02020603050405020304" pitchFamily="18" charset="0"/>
                <a:cs typeface="Times New Roman" panose="02020603050405020304" pitchFamily="18" charset="0"/>
              </a:rPr>
              <a:t> (theo WHO; IDF </a:t>
            </a:r>
            <a:r>
              <a:rPr lang="en-US" sz="2800" b="1">
                <a:solidFill>
                  <a:srgbClr val="2F5897">
                    <a:lumMod val="75000"/>
                  </a:srgbClr>
                </a:solidFill>
                <a:latin typeface="Times New Roman" panose="02020603050405020304" pitchFamily="18" charset="0"/>
                <a:cs typeface="Times New Roman" panose="02020603050405020304" pitchFamily="18" charset="0"/>
              </a:rPr>
              <a:t>– 2012 )</a:t>
            </a:r>
            <a:endParaRPr lang="en-US" sz="2800" b="1">
              <a:solidFill>
                <a:srgbClr val="2F5897">
                  <a:lumMod val="75000"/>
                </a:srgbClr>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65842" y="1066800"/>
            <a:ext cx="8925758" cy="3268652"/>
          </a:xfrm>
          <a:prstGeom prst="rect">
            <a:avLst/>
          </a:prstGeom>
          <a:noFill/>
        </p:spPr>
        <p:txBody>
          <a:bodyPr wrap="square" rtlCol="0">
            <a:spAutoFit/>
          </a:bodyPr>
          <a:lstStyle/>
          <a:p>
            <a:pPr>
              <a:lnSpc>
                <a:spcPct val="150000"/>
              </a:lnSpc>
            </a:pPr>
            <a:r>
              <a:rPr lang="vi-VN" sz="2000">
                <a:solidFill>
                  <a:prstClr val="black"/>
                </a:solidFill>
                <a:latin typeface="Times New Roman" panose="02020603050405020304" pitchFamily="18" charset="0"/>
                <a:cs typeface="Times New Roman" panose="02020603050405020304" pitchFamily="18" charset="0"/>
              </a:rPr>
              <a:t>‒ Mức glucose huyết tương lúc đói </a:t>
            </a:r>
            <a:r>
              <a:rPr lang="vi-VN" sz="2000">
                <a:solidFill>
                  <a:srgbClr val="2F5897"/>
                </a:solidFill>
                <a:latin typeface="Times New Roman" panose="02020603050405020304" pitchFamily="18" charset="0"/>
                <a:cs typeface="Times New Roman" panose="02020603050405020304" pitchFamily="18" charset="0"/>
              </a:rPr>
              <a:t>≥</a:t>
            </a:r>
            <a:r>
              <a:rPr lang="vi-VN" sz="2000">
                <a:solidFill>
                  <a:srgbClr val="2F5897"/>
                </a:solidFill>
                <a:latin typeface="Times New Roman" panose="02020603050405020304" pitchFamily="18" charset="0"/>
                <a:cs typeface="Times New Roman" panose="02020603050405020304" pitchFamily="18" charset="0"/>
              </a:rPr>
              <a:t>7,0mmol/l </a:t>
            </a:r>
            <a:r>
              <a:rPr lang="vi-VN" sz="2000" smtClean="0">
                <a:solidFill>
                  <a:srgbClr val="2F5897"/>
                </a:solidFill>
                <a:latin typeface="Times New Roman" panose="02020603050405020304" pitchFamily="18" charset="0"/>
                <a:cs typeface="Times New Roman" panose="02020603050405020304" pitchFamily="18" charset="0"/>
              </a:rPr>
              <a:t>(</a:t>
            </a:r>
            <a:r>
              <a:rPr lang="vi-VN" sz="2000">
                <a:solidFill>
                  <a:srgbClr val="2F5897"/>
                </a:solidFill>
                <a:latin typeface="Times New Roman" panose="02020603050405020304" pitchFamily="18" charset="0"/>
                <a:cs typeface="Times New Roman" panose="02020603050405020304" pitchFamily="18" charset="0"/>
              </a:rPr>
              <a:t>≥</a:t>
            </a:r>
            <a:r>
              <a:rPr lang="vi-VN" sz="2000">
                <a:solidFill>
                  <a:srgbClr val="2F5897"/>
                </a:solidFill>
                <a:latin typeface="Times New Roman" panose="02020603050405020304" pitchFamily="18" charset="0"/>
                <a:cs typeface="Times New Roman" panose="02020603050405020304" pitchFamily="18" charset="0"/>
              </a:rPr>
              <a:t>126mg/dl</a:t>
            </a:r>
            <a:r>
              <a:rPr lang="vi-VN" sz="2000" smtClean="0">
                <a:solidFill>
                  <a:srgbClr val="2F5897"/>
                </a:solidFill>
                <a:latin typeface="Times New Roman" panose="02020603050405020304" pitchFamily="18" charset="0"/>
                <a:cs typeface="Times New Roman" panose="02020603050405020304" pitchFamily="18" charset="0"/>
              </a:rPr>
              <a:t>)</a:t>
            </a:r>
            <a:r>
              <a:rPr lang="vi-VN" sz="2000">
                <a:solidFill>
                  <a:prstClr val="black"/>
                </a:solidFill>
                <a:latin typeface="Times New Roman" panose="02020603050405020304" pitchFamily="18" charset="0"/>
                <a:cs typeface="Times New Roman" panose="02020603050405020304" pitchFamily="18" charset="0"/>
              </a:rPr>
              <a:t/>
            </a:r>
            <a:br>
              <a:rPr lang="vi-VN" sz="2000">
                <a:solidFill>
                  <a:prstClr val="black"/>
                </a:solidFill>
                <a:latin typeface="Times New Roman" panose="02020603050405020304" pitchFamily="18" charset="0"/>
                <a:cs typeface="Times New Roman" panose="02020603050405020304" pitchFamily="18" charset="0"/>
              </a:rPr>
            </a:br>
            <a:r>
              <a:rPr lang="vi-VN" sz="2000">
                <a:solidFill>
                  <a:prstClr val="black"/>
                </a:solidFill>
                <a:latin typeface="Times New Roman" panose="02020603050405020304" pitchFamily="18" charset="0"/>
                <a:cs typeface="Times New Roman" panose="02020603050405020304" pitchFamily="18" charset="0"/>
              </a:rPr>
              <a:t>‒ Mức glucose huyết tương </a:t>
            </a:r>
            <a:r>
              <a:rPr lang="vi-VN" sz="2000">
                <a:solidFill>
                  <a:srgbClr val="2F5897"/>
                </a:solidFill>
                <a:latin typeface="Times New Roman" panose="02020603050405020304" pitchFamily="18" charset="0"/>
                <a:cs typeface="Times New Roman" panose="02020603050405020304" pitchFamily="18" charset="0"/>
              </a:rPr>
              <a:t>≥ 11,1 </a:t>
            </a:r>
            <a:r>
              <a:rPr lang="vi-VN" sz="2000">
                <a:solidFill>
                  <a:srgbClr val="2F5897"/>
                </a:solidFill>
                <a:latin typeface="Times New Roman" panose="02020603050405020304" pitchFamily="18" charset="0"/>
                <a:cs typeface="Times New Roman" panose="02020603050405020304" pitchFamily="18" charset="0"/>
              </a:rPr>
              <a:t>mmol/l </a:t>
            </a:r>
            <a:r>
              <a:rPr lang="vi-VN" sz="2000" smtClean="0">
                <a:solidFill>
                  <a:srgbClr val="2F5897"/>
                </a:solidFill>
                <a:latin typeface="Times New Roman" panose="02020603050405020304" pitchFamily="18" charset="0"/>
                <a:cs typeface="Times New Roman" panose="02020603050405020304" pitchFamily="18" charset="0"/>
              </a:rPr>
              <a:t>(</a:t>
            </a:r>
            <a:r>
              <a:rPr lang="vi-VN" sz="2000">
                <a:solidFill>
                  <a:srgbClr val="2F5897"/>
                </a:solidFill>
                <a:latin typeface="Times New Roman" panose="02020603050405020304" pitchFamily="18" charset="0"/>
                <a:cs typeface="Times New Roman" panose="02020603050405020304" pitchFamily="18" charset="0"/>
              </a:rPr>
              <a:t>200mg/dl) </a:t>
            </a:r>
            <a:r>
              <a:rPr lang="vi-VN" sz="2000">
                <a:solidFill>
                  <a:prstClr val="black"/>
                </a:solidFill>
                <a:latin typeface="Times New Roman" panose="02020603050405020304" pitchFamily="18" charset="0"/>
                <a:cs typeface="Times New Roman" panose="02020603050405020304" pitchFamily="18" charset="0"/>
              </a:rPr>
              <a:t>ở thời điểm 2 giờ </a:t>
            </a:r>
            <a:r>
              <a:rPr lang="vi-VN" sz="2000">
                <a:solidFill>
                  <a:prstClr val="black"/>
                </a:solidFill>
                <a:latin typeface="Times New Roman" panose="02020603050405020304" pitchFamily="18" charset="0"/>
                <a:cs typeface="Times New Roman" panose="02020603050405020304" pitchFamily="18" charset="0"/>
              </a:rPr>
              <a:t>sau</a:t>
            </a:r>
            <a:r>
              <a:rPr lang="en-US" sz="2000">
                <a:solidFill>
                  <a:prstClr val="black"/>
                </a:solidFill>
                <a:latin typeface="Times New Roman" panose="02020603050405020304" pitchFamily="18" charset="0"/>
                <a:cs typeface="Times New Roman" panose="02020603050405020304" pitchFamily="18" charset="0"/>
              </a:rPr>
              <a:t> </a:t>
            </a:r>
            <a:r>
              <a:rPr lang="vi-VN" sz="2000">
                <a:solidFill>
                  <a:prstClr val="black"/>
                </a:solidFill>
                <a:latin typeface="Times New Roman" panose="02020603050405020304" pitchFamily="18" charset="0"/>
                <a:cs typeface="Times New Roman" panose="02020603050405020304" pitchFamily="18" charset="0"/>
              </a:rPr>
              <a:t>nghiệm </a:t>
            </a:r>
            <a:r>
              <a:rPr lang="vi-VN" sz="2000">
                <a:solidFill>
                  <a:prstClr val="black"/>
                </a:solidFill>
                <a:latin typeface="Times New Roman" panose="02020603050405020304" pitchFamily="18" charset="0"/>
                <a:cs typeface="Times New Roman" panose="02020603050405020304" pitchFamily="18" charset="0"/>
              </a:rPr>
              <a:t>pháp dung nạp glucose bằng đường uống</a:t>
            </a:r>
            <a:r>
              <a:rPr lang="vi-VN" sz="2000">
                <a:solidFill>
                  <a:prstClr val="black"/>
                </a:solidFill>
                <a:latin typeface="Times New Roman" panose="02020603050405020304" pitchFamily="18" charset="0"/>
                <a:cs typeface="Times New Roman" panose="02020603050405020304" pitchFamily="18" charset="0"/>
              </a:rPr>
              <a:t>. </a:t>
            </a:r>
            <a:r>
              <a:rPr lang="vi-VN" sz="2000">
                <a:solidFill>
                  <a:prstClr val="black"/>
                </a:solidFill>
                <a:latin typeface="Times New Roman" panose="02020603050405020304" pitchFamily="18" charset="0"/>
                <a:cs typeface="Times New Roman" panose="02020603050405020304" pitchFamily="18" charset="0"/>
              </a:rPr>
              <a:t/>
            </a:r>
            <a:br>
              <a:rPr lang="vi-VN" sz="2000">
                <a:solidFill>
                  <a:prstClr val="black"/>
                </a:solidFill>
                <a:latin typeface="Times New Roman" panose="02020603050405020304" pitchFamily="18" charset="0"/>
                <a:cs typeface="Times New Roman" panose="02020603050405020304" pitchFamily="18" charset="0"/>
              </a:rPr>
            </a:br>
            <a:r>
              <a:rPr lang="vi-VN" sz="2000">
                <a:solidFill>
                  <a:prstClr val="black"/>
                </a:solidFill>
                <a:latin typeface="Times New Roman" panose="02020603050405020304" pitchFamily="18" charset="0"/>
                <a:cs typeface="Times New Roman" panose="02020603050405020304" pitchFamily="18" charset="0"/>
              </a:rPr>
              <a:t>‒ HbA1c </a:t>
            </a:r>
            <a:r>
              <a:rPr lang="vi-VN" sz="2000">
                <a:solidFill>
                  <a:srgbClr val="2F5897"/>
                </a:solidFill>
                <a:latin typeface="Times New Roman" panose="02020603050405020304" pitchFamily="18" charset="0"/>
                <a:cs typeface="Times New Roman" panose="02020603050405020304" pitchFamily="18" charset="0"/>
              </a:rPr>
              <a:t>≥ 6,5% </a:t>
            </a:r>
            <a:r>
              <a:rPr lang="en-US" sz="2000">
                <a:solidFill>
                  <a:srgbClr val="2F5897"/>
                </a:solidFill>
                <a:latin typeface="Times New Roman" panose="02020603050405020304" pitchFamily="18" charset="0"/>
                <a:cs typeface="Times New Roman" panose="02020603050405020304" pitchFamily="18" charset="0"/>
              </a:rPr>
              <a:t> </a:t>
            </a:r>
            <a:r>
              <a:rPr lang="vi-VN" sz="2000">
                <a:solidFill>
                  <a:srgbClr val="2F5897"/>
                </a:solidFill>
                <a:latin typeface="Times New Roman" panose="02020603050405020304" pitchFamily="18" charset="0"/>
                <a:cs typeface="Times New Roman" panose="02020603050405020304" pitchFamily="18" charset="0"/>
              </a:rPr>
              <a:t>(</a:t>
            </a:r>
            <a:r>
              <a:rPr lang="vi-VN" sz="2000">
                <a:solidFill>
                  <a:srgbClr val="2F5897"/>
                </a:solidFill>
                <a:latin typeface="Times New Roman" panose="02020603050405020304" pitchFamily="18" charset="0"/>
                <a:cs typeface="Times New Roman" panose="02020603050405020304" pitchFamily="18" charset="0"/>
              </a:rPr>
              <a:t>48 </a:t>
            </a:r>
            <a:r>
              <a:rPr lang="vi-VN" sz="2000" smtClean="0">
                <a:solidFill>
                  <a:srgbClr val="2F5897"/>
                </a:solidFill>
                <a:latin typeface="Times New Roman" panose="02020603050405020304" pitchFamily="18" charset="0"/>
                <a:cs typeface="Times New Roman" panose="02020603050405020304" pitchFamily="18" charset="0"/>
              </a:rPr>
              <a:t>mmol/mol</a:t>
            </a:r>
            <a:r>
              <a:rPr lang="en-US" sz="2000" smtClean="0">
                <a:solidFill>
                  <a:srgbClr val="2F5897"/>
                </a:solidFill>
                <a:latin typeface="Times New Roman" panose="02020603050405020304" pitchFamily="18" charset="0"/>
                <a:cs typeface="Times New Roman" panose="02020603050405020304" pitchFamily="18" charset="0"/>
              </a:rPr>
              <a:t>)</a:t>
            </a:r>
            <a:r>
              <a:rPr lang="vi-VN" sz="2000" smtClean="0">
                <a:solidFill>
                  <a:srgbClr val="2F5897"/>
                </a:solidFill>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a:t>
            </a:r>
            <a:r>
              <a:rPr lang="vi-VN" sz="2000" smtClean="0">
                <a:solidFill>
                  <a:prstClr val="black"/>
                </a:solidFill>
                <a:latin typeface="Times New Roman" panose="02020603050405020304" pitchFamily="18" charset="0"/>
                <a:cs typeface="Times New Roman" panose="02020603050405020304" pitchFamily="18" charset="0"/>
              </a:rPr>
              <a:t>theo </a:t>
            </a:r>
            <a:r>
              <a:rPr lang="vi-VN" sz="2000">
                <a:solidFill>
                  <a:prstClr val="black"/>
                </a:solidFill>
                <a:latin typeface="Times New Roman" panose="02020603050405020304" pitchFamily="18" charset="0"/>
                <a:cs typeface="Times New Roman" panose="02020603050405020304" pitchFamily="18" charset="0"/>
              </a:rPr>
              <a:t>Liên đoàn Sinh hóa Lâm sàng Quốc </a:t>
            </a:r>
            <a:r>
              <a:rPr lang="vi-VN" sz="2000">
                <a:solidFill>
                  <a:prstClr val="black"/>
                </a:solidFill>
                <a:latin typeface="Times New Roman" panose="02020603050405020304" pitchFamily="18" charset="0"/>
                <a:cs typeface="Times New Roman" panose="02020603050405020304" pitchFamily="18" charset="0"/>
              </a:rPr>
              <a:t>tế</a:t>
            </a:r>
            <a:r>
              <a:rPr lang="en-US" sz="2000">
                <a:solidFill>
                  <a:prstClr val="black"/>
                </a:solidFill>
                <a:latin typeface="Times New Roman" panose="02020603050405020304" pitchFamily="18" charset="0"/>
                <a:cs typeface="Times New Roman" panose="02020603050405020304" pitchFamily="18" charset="0"/>
              </a:rPr>
              <a:t> </a:t>
            </a:r>
            <a:r>
              <a:rPr lang="vi-VN" sz="2000">
                <a:solidFill>
                  <a:prstClr val="black"/>
                </a:solidFill>
                <a:latin typeface="Times New Roman" panose="02020603050405020304" pitchFamily="18" charset="0"/>
                <a:cs typeface="Times New Roman" panose="02020603050405020304" pitchFamily="18" charset="0"/>
              </a:rPr>
              <a:t>IFCC</a:t>
            </a:r>
            <a:r>
              <a:rPr lang="vi-VN" sz="2000" smtClean="0">
                <a:solidFill>
                  <a:prstClr val="black"/>
                </a:solidFill>
                <a:latin typeface="Times New Roman" panose="02020603050405020304" pitchFamily="18" charset="0"/>
                <a:cs typeface="Times New Roman" panose="02020603050405020304" pitchFamily="18" charset="0"/>
              </a:rPr>
              <a:t>).</a:t>
            </a:r>
            <a:r>
              <a:rPr lang="en-US" sz="2000" smtClean="0">
                <a:solidFill>
                  <a:prstClr val="black"/>
                </a:solidFill>
                <a:latin typeface="Times New Roman" panose="02020603050405020304" pitchFamily="18" charset="0"/>
                <a:cs typeface="Times New Roman" panose="02020603050405020304" pitchFamily="18" charset="0"/>
              </a:rPr>
              <a:t> </a:t>
            </a:r>
            <a:r>
              <a:rPr lang="vi-VN" sz="2000">
                <a:solidFill>
                  <a:prstClr val="black"/>
                </a:solidFill>
                <a:latin typeface="Times New Roman" panose="02020603050405020304" pitchFamily="18" charset="0"/>
                <a:cs typeface="Times New Roman" panose="02020603050405020304" pitchFamily="18" charset="0"/>
              </a:rPr>
              <a:t/>
            </a:r>
            <a:br>
              <a:rPr lang="vi-VN" sz="2000">
                <a:solidFill>
                  <a:prstClr val="black"/>
                </a:solidFill>
                <a:latin typeface="Times New Roman" panose="02020603050405020304" pitchFamily="18" charset="0"/>
                <a:cs typeface="Times New Roman" panose="02020603050405020304" pitchFamily="18" charset="0"/>
              </a:rPr>
            </a:br>
            <a:r>
              <a:rPr lang="vi-VN" sz="2000">
                <a:solidFill>
                  <a:prstClr val="black"/>
                </a:solidFill>
                <a:latin typeface="Times New Roman" panose="02020603050405020304" pitchFamily="18" charset="0"/>
                <a:cs typeface="Times New Roman" panose="02020603050405020304" pitchFamily="18" charset="0"/>
              </a:rPr>
              <a:t>‒ Có các triệu chứng của đái tháo đường (lâm sàng); mức </a:t>
            </a:r>
            <a:r>
              <a:rPr lang="vi-VN" sz="2000">
                <a:solidFill>
                  <a:prstClr val="black"/>
                </a:solidFill>
                <a:latin typeface="Times New Roman" panose="02020603050405020304" pitchFamily="18" charset="0"/>
                <a:cs typeface="Times New Roman" panose="02020603050405020304" pitchFamily="18" charset="0"/>
              </a:rPr>
              <a:t>glucose </a:t>
            </a:r>
            <a:r>
              <a:rPr lang="vi-VN" sz="2000" smtClean="0">
                <a:solidFill>
                  <a:prstClr val="black"/>
                </a:solidFill>
                <a:latin typeface="Times New Roman" panose="02020603050405020304" pitchFamily="18" charset="0"/>
                <a:cs typeface="Times New Roman" panose="02020603050405020304" pitchFamily="18" charset="0"/>
              </a:rPr>
              <a:t>huyết</a:t>
            </a:r>
            <a:r>
              <a:rPr lang="en-US" sz="2000" smtClean="0">
                <a:solidFill>
                  <a:prstClr val="black"/>
                </a:solidFill>
                <a:latin typeface="Times New Roman" panose="02020603050405020304" pitchFamily="18" charset="0"/>
                <a:cs typeface="Times New Roman" panose="02020603050405020304" pitchFamily="18" charset="0"/>
              </a:rPr>
              <a:t> </a:t>
            </a:r>
            <a:r>
              <a:rPr lang="vi-VN" sz="2000" smtClean="0">
                <a:solidFill>
                  <a:prstClr val="black"/>
                </a:solidFill>
                <a:latin typeface="Times New Roman" panose="02020603050405020304" pitchFamily="18" charset="0"/>
                <a:cs typeface="Times New Roman" panose="02020603050405020304" pitchFamily="18" charset="0"/>
              </a:rPr>
              <a:t>tương ở</a:t>
            </a:r>
            <a:r>
              <a:rPr lang="en-US" sz="2000" smtClean="0">
                <a:solidFill>
                  <a:prstClr val="black"/>
                </a:solidFill>
                <a:latin typeface="Times New Roman" panose="02020603050405020304" pitchFamily="18" charset="0"/>
                <a:cs typeface="Times New Roman" panose="02020603050405020304" pitchFamily="18" charset="0"/>
              </a:rPr>
              <a:t> </a:t>
            </a:r>
            <a:r>
              <a:rPr lang="vi-VN" sz="2000" smtClean="0">
                <a:solidFill>
                  <a:prstClr val="black"/>
                </a:solidFill>
                <a:latin typeface="Times New Roman" panose="02020603050405020304" pitchFamily="18" charset="0"/>
                <a:cs typeface="Times New Roman" panose="02020603050405020304" pitchFamily="18" charset="0"/>
              </a:rPr>
              <a:t>thời </a:t>
            </a:r>
            <a:r>
              <a:rPr lang="vi-VN" sz="2000">
                <a:solidFill>
                  <a:prstClr val="black"/>
                </a:solidFill>
                <a:latin typeface="Times New Roman" panose="02020603050405020304" pitchFamily="18" charset="0"/>
                <a:cs typeface="Times New Roman" panose="02020603050405020304" pitchFamily="18" charset="0"/>
              </a:rPr>
              <a:t>điểm bất kỳ </a:t>
            </a:r>
            <a:r>
              <a:rPr lang="vi-VN" sz="2000">
                <a:solidFill>
                  <a:srgbClr val="2F5897"/>
                </a:solidFill>
                <a:latin typeface="Times New Roman" panose="02020603050405020304" pitchFamily="18" charset="0"/>
                <a:cs typeface="Times New Roman" panose="02020603050405020304" pitchFamily="18" charset="0"/>
              </a:rPr>
              <a:t>≥ </a:t>
            </a:r>
            <a:r>
              <a:rPr lang="vi-VN" sz="2000">
                <a:solidFill>
                  <a:srgbClr val="2F5897"/>
                </a:solidFill>
                <a:latin typeface="Times New Roman" panose="02020603050405020304" pitchFamily="18" charset="0"/>
                <a:cs typeface="Times New Roman" panose="02020603050405020304" pitchFamily="18" charset="0"/>
              </a:rPr>
              <a:t>11,1 </a:t>
            </a:r>
            <a:r>
              <a:rPr lang="vi-VN" sz="2000" smtClean="0">
                <a:solidFill>
                  <a:srgbClr val="2F5897"/>
                </a:solidFill>
                <a:latin typeface="Times New Roman" panose="02020603050405020304" pitchFamily="18" charset="0"/>
                <a:cs typeface="Times New Roman" panose="02020603050405020304" pitchFamily="18" charset="0"/>
              </a:rPr>
              <a:t>mmol/l</a:t>
            </a:r>
            <a:r>
              <a:rPr lang="en-US" sz="2000" smtClean="0">
                <a:solidFill>
                  <a:srgbClr val="2F5897"/>
                </a:solidFill>
                <a:latin typeface="Times New Roman" panose="02020603050405020304" pitchFamily="18" charset="0"/>
                <a:cs typeface="Times New Roman" panose="02020603050405020304" pitchFamily="18" charset="0"/>
              </a:rPr>
              <a:t> </a:t>
            </a:r>
            <a:r>
              <a:rPr lang="vi-VN" sz="2000" smtClean="0">
                <a:solidFill>
                  <a:srgbClr val="2F5897"/>
                </a:solidFill>
                <a:latin typeface="Times New Roman" panose="02020603050405020304" pitchFamily="18" charset="0"/>
                <a:cs typeface="Times New Roman" panose="02020603050405020304" pitchFamily="18" charset="0"/>
              </a:rPr>
              <a:t>(200mg/dl</a:t>
            </a:r>
            <a:r>
              <a:rPr lang="vi-VN" sz="2000">
                <a:solidFill>
                  <a:srgbClr val="2F5897"/>
                </a:solidFill>
                <a:latin typeface="Times New Roman" panose="02020603050405020304" pitchFamily="18" charset="0"/>
                <a:cs typeface="Times New Roman" panose="02020603050405020304" pitchFamily="18" charset="0"/>
              </a:rPr>
              <a:t>).</a:t>
            </a:r>
            <a:br>
              <a:rPr lang="vi-VN" sz="2000">
                <a:solidFill>
                  <a:srgbClr val="2F5897"/>
                </a:solidFill>
                <a:latin typeface="Times New Roman" panose="02020603050405020304" pitchFamily="18" charset="0"/>
                <a:cs typeface="Times New Roman" panose="02020603050405020304" pitchFamily="18" charset="0"/>
              </a:rPr>
            </a:br>
            <a:endParaRPr lang="en-US" sz="2000">
              <a:solidFill>
                <a:srgbClr val="2F5897"/>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65842" y="3762613"/>
            <a:ext cx="9078157" cy="3323987"/>
          </a:xfrm>
          <a:prstGeom prst="rect">
            <a:avLst/>
          </a:prstGeom>
          <a:noFill/>
        </p:spPr>
        <p:txBody>
          <a:bodyPr wrap="square" rtlCol="0">
            <a:spAutoFit/>
          </a:bodyPr>
          <a:lstStyle/>
          <a:p>
            <a:pPr>
              <a:lnSpc>
                <a:spcPct val="150000"/>
              </a:lnSpc>
            </a:pPr>
            <a:r>
              <a:rPr lang="en-US" sz="2000" u="sng">
                <a:solidFill>
                  <a:srgbClr val="FF0000"/>
                </a:solidFill>
                <a:latin typeface="Times New Roman" panose="02020603050405020304" pitchFamily="18" charset="0"/>
                <a:cs typeface="Times New Roman" panose="02020603050405020304" pitchFamily="18" charset="0"/>
              </a:rPr>
              <a:t>L</a:t>
            </a:r>
            <a:r>
              <a:rPr lang="vi-VN" sz="2000" u="sng">
                <a:solidFill>
                  <a:srgbClr val="FF0000"/>
                </a:solidFill>
                <a:latin typeface="Times New Roman" panose="02020603050405020304" pitchFamily="18" charset="0"/>
                <a:cs typeface="Times New Roman" panose="02020603050405020304" pitchFamily="18" charset="0"/>
              </a:rPr>
              <a:t>ưu </a:t>
            </a:r>
            <a:r>
              <a:rPr lang="vi-VN" sz="2000" u="sng">
                <a:solidFill>
                  <a:srgbClr val="FF0000"/>
                </a:solidFill>
                <a:latin typeface="Times New Roman" panose="02020603050405020304" pitchFamily="18" charset="0"/>
                <a:cs typeface="Times New Roman" panose="02020603050405020304" pitchFamily="18" charset="0"/>
              </a:rPr>
              <a:t>ý:</a:t>
            </a:r>
            <a:r>
              <a:rPr lang="vi-VN" sz="2000">
                <a:solidFill>
                  <a:prstClr val="black"/>
                </a:solidFill>
                <a:latin typeface="Times New Roman" panose="02020603050405020304" pitchFamily="18" charset="0"/>
                <a:cs typeface="Times New Roman" panose="02020603050405020304" pitchFamily="18" charset="0"/>
              </a:rPr>
              <a:t/>
            </a:r>
            <a:br>
              <a:rPr lang="vi-VN" sz="2000">
                <a:solidFill>
                  <a:prstClr val="black"/>
                </a:solidFill>
                <a:latin typeface="Times New Roman" panose="02020603050405020304" pitchFamily="18" charset="0"/>
                <a:cs typeface="Times New Roman" panose="02020603050405020304" pitchFamily="18" charset="0"/>
              </a:rPr>
            </a:br>
            <a:r>
              <a:rPr lang="vi-VN" sz="2000">
                <a:solidFill>
                  <a:prstClr val="black"/>
                </a:solidFill>
                <a:latin typeface="Times New Roman" panose="02020603050405020304" pitchFamily="18" charset="0"/>
                <a:cs typeface="Times New Roman" panose="02020603050405020304" pitchFamily="18" charset="0"/>
              </a:rPr>
              <a:t>‒ Nếu chẩn đoán dựa vào glucose huyết tương lúc đói và/hoặc </a:t>
            </a:r>
            <a:r>
              <a:rPr lang="vi-VN" sz="2000">
                <a:solidFill>
                  <a:prstClr val="black"/>
                </a:solidFill>
                <a:latin typeface="Times New Roman" panose="02020603050405020304" pitchFamily="18" charset="0"/>
                <a:cs typeface="Times New Roman" panose="02020603050405020304" pitchFamily="18" charset="0"/>
              </a:rPr>
              <a:t>nghiệm </a:t>
            </a:r>
            <a:r>
              <a:rPr lang="vi-VN" sz="2000" smtClean="0">
                <a:solidFill>
                  <a:prstClr val="black"/>
                </a:solidFill>
                <a:latin typeface="Times New Roman" panose="02020603050405020304" pitchFamily="18" charset="0"/>
                <a:cs typeface="Times New Roman" panose="02020603050405020304" pitchFamily="18" charset="0"/>
              </a:rPr>
              <a:t>pháp</a:t>
            </a:r>
            <a:r>
              <a:rPr lang="en-US" sz="2000" smtClean="0">
                <a:solidFill>
                  <a:prstClr val="black"/>
                </a:solidFill>
                <a:latin typeface="Times New Roman" panose="02020603050405020304" pitchFamily="18" charset="0"/>
                <a:cs typeface="Times New Roman" panose="02020603050405020304" pitchFamily="18" charset="0"/>
              </a:rPr>
              <a:t> </a:t>
            </a:r>
            <a:r>
              <a:rPr lang="vi-VN" sz="2000" smtClean="0">
                <a:solidFill>
                  <a:prstClr val="black"/>
                </a:solidFill>
                <a:latin typeface="Times New Roman" panose="02020603050405020304" pitchFamily="18" charset="0"/>
                <a:cs typeface="Times New Roman" panose="02020603050405020304" pitchFamily="18" charset="0"/>
              </a:rPr>
              <a:t>dung </a:t>
            </a:r>
            <a:r>
              <a:rPr lang="vi-VN" sz="2000">
                <a:solidFill>
                  <a:prstClr val="black"/>
                </a:solidFill>
                <a:latin typeface="Times New Roman" panose="02020603050405020304" pitchFamily="18" charset="0"/>
                <a:cs typeface="Times New Roman" panose="02020603050405020304" pitchFamily="18" charset="0"/>
              </a:rPr>
              <a:t>nạp glucose bằng đường uống, thì </a:t>
            </a:r>
            <a:r>
              <a:rPr lang="vi-VN" sz="2000">
                <a:solidFill>
                  <a:srgbClr val="FF0000"/>
                </a:solidFill>
                <a:latin typeface="Times New Roman" panose="02020603050405020304" pitchFamily="18" charset="0"/>
                <a:cs typeface="Times New Roman" panose="02020603050405020304" pitchFamily="18" charset="0"/>
              </a:rPr>
              <a:t>phải làm hai lần vào hai </a:t>
            </a:r>
            <a:r>
              <a:rPr lang="vi-VN" sz="2000">
                <a:solidFill>
                  <a:srgbClr val="FF0000"/>
                </a:solidFill>
                <a:latin typeface="Times New Roman" panose="02020603050405020304" pitchFamily="18" charset="0"/>
                <a:cs typeface="Times New Roman" panose="02020603050405020304" pitchFamily="18" charset="0"/>
              </a:rPr>
              <a:t>ngày </a:t>
            </a:r>
            <a:r>
              <a:rPr lang="vi-VN" sz="2000" smtClean="0">
                <a:solidFill>
                  <a:srgbClr val="FF0000"/>
                </a:solidFill>
                <a:latin typeface="Times New Roman" panose="02020603050405020304" pitchFamily="18" charset="0"/>
                <a:cs typeface="Times New Roman" panose="02020603050405020304" pitchFamily="18" charset="0"/>
              </a:rPr>
              <a:t>khác</a:t>
            </a:r>
            <a:r>
              <a:rPr lang="en-US" sz="2000" smtClean="0">
                <a:solidFill>
                  <a:srgbClr val="FF0000"/>
                </a:solidFill>
                <a:latin typeface="Times New Roman" panose="02020603050405020304" pitchFamily="18" charset="0"/>
                <a:cs typeface="Times New Roman" panose="02020603050405020304" pitchFamily="18" charset="0"/>
              </a:rPr>
              <a:t> </a:t>
            </a:r>
            <a:r>
              <a:rPr lang="vi-VN" sz="2000" smtClean="0">
                <a:solidFill>
                  <a:srgbClr val="FF0000"/>
                </a:solidFill>
                <a:latin typeface="Times New Roman" panose="02020603050405020304" pitchFamily="18" charset="0"/>
                <a:cs typeface="Times New Roman" panose="02020603050405020304" pitchFamily="18" charset="0"/>
              </a:rPr>
              <a:t>nhau.</a:t>
            </a:r>
            <a:endParaRPr lang="en-US" sz="2000">
              <a:solidFill>
                <a:srgbClr val="FF0000"/>
              </a:solidFill>
              <a:latin typeface="Times New Roman" panose="02020603050405020304" pitchFamily="18" charset="0"/>
              <a:cs typeface="Times New Roman" panose="02020603050405020304" pitchFamily="18" charset="0"/>
            </a:endParaRPr>
          </a:p>
          <a:p>
            <a:pPr>
              <a:lnSpc>
                <a:spcPct val="150000"/>
              </a:lnSpc>
            </a:pPr>
            <a:r>
              <a:rPr lang="vi-VN" sz="2000">
                <a:solidFill>
                  <a:prstClr val="black"/>
                </a:solidFill>
                <a:latin typeface="Times New Roman" panose="02020603050405020304" pitchFamily="18" charset="0"/>
                <a:cs typeface="Times New Roman" panose="02020603050405020304" pitchFamily="18" charset="0"/>
              </a:rPr>
              <a:t>‒ </a:t>
            </a:r>
            <a:r>
              <a:rPr lang="vi-VN" sz="2000">
                <a:solidFill>
                  <a:prstClr val="black"/>
                </a:solidFill>
                <a:latin typeface="Times New Roman" panose="02020603050405020304" pitchFamily="18" charset="0"/>
                <a:cs typeface="Times New Roman" panose="02020603050405020304" pitchFamily="18" charset="0"/>
              </a:rPr>
              <a:t>Có những trường hợp được chẩn đoán là đái tháo đường nhưng lại </a:t>
            </a:r>
            <a:r>
              <a:rPr lang="vi-VN" sz="2000">
                <a:solidFill>
                  <a:prstClr val="black"/>
                </a:solidFill>
                <a:latin typeface="Times New Roman" panose="02020603050405020304" pitchFamily="18" charset="0"/>
                <a:cs typeface="Times New Roman" panose="02020603050405020304" pitchFamily="18" charset="0"/>
              </a:rPr>
              <a:t>có </a:t>
            </a:r>
            <a:r>
              <a:rPr lang="vi-VN" sz="2000" smtClean="0">
                <a:solidFill>
                  <a:prstClr val="black"/>
                </a:solidFill>
                <a:latin typeface="Times New Roman" panose="02020603050405020304" pitchFamily="18" charset="0"/>
                <a:cs typeface="Times New Roman" panose="02020603050405020304" pitchFamily="18" charset="0"/>
              </a:rPr>
              <a:t>glucose</a:t>
            </a:r>
            <a:r>
              <a:rPr lang="en-US" sz="2000" smtClean="0">
                <a:solidFill>
                  <a:prstClr val="black"/>
                </a:solidFill>
                <a:latin typeface="Times New Roman" panose="02020603050405020304" pitchFamily="18" charset="0"/>
                <a:cs typeface="Times New Roman" panose="02020603050405020304" pitchFamily="18" charset="0"/>
              </a:rPr>
              <a:t> </a:t>
            </a:r>
            <a:r>
              <a:rPr lang="vi-VN" sz="2000" smtClean="0">
                <a:solidFill>
                  <a:prstClr val="black"/>
                </a:solidFill>
                <a:latin typeface="Times New Roman" panose="02020603050405020304" pitchFamily="18" charset="0"/>
                <a:cs typeface="Times New Roman" panose="02020603050405020304" pitchFamily="18" charset="0"/>
              </a:rPr>
              <a:t>huyết </a:t>
            </a:r>
            <a:r>
              <a:rPr lang="vi-VN" sz="2000">
                <a:solidFill>
                  <a:prstClr val="black"/>
                </a:solidFill>
                <a:latin typeface="Times New Roman" panose="02020603050405020304" pitchFamily="18" charset="0"/>
                <a:cs typeface="Times New Roman" panose="02020603050405020304" pitchFamily="18" charset="0"/>
              </a:rPr>
              <a:t>tương lúc đói </a:t>
            </a:r>
            <a:r>
              <a:rPr lang="vi-VN" sz="2000">
                <a:solidFill>
                  <a:prstClr val="black"/>
                </a:solidFill>
                <a:latin typeface="Times New Roman" panose="02020603050405020304" pitchFamily="18" charset="0"/>
                <a:cs typeface="Times New Roman" panose="02020603050405020304" pitchFamily="18" charset="0"/>
              </a:rPr>
              <a:t>bình </a:t>
            </a:r>
            <a:r>
              <a:rPr lang="vi-VN" sz="2000" smtClean="0">
                <a:solidFill>
                  <a:prstClr val="black"/>
                </a:solidFill>
                <a:latin typeface="Times New Roman" panose="02020603050405020304" pitchFamily="18" charset="0"/>
                <a:cs typeface="Times New Roman" panose="02020603050405020304" pitchFamily="18" charset="0"/>
              </a:rPr>
              <a:t>thường</a:t>
            </a:r>
            <a:r>
              <a:rPr lang="en-US" sz="2000">
                <a:solidFill>
                  <a:prstClr val="black"/>
                </a:solidFill>
                <a:latin typeface="Times New Roman" panose="02020603050405020304" pitchFamily="18" charset="0"/>
                <a:cs typeface="Times New Roman" panose="02020603050405020304" pitchFamily="18" charset="0"/>
              </a:rPr>
              <a:t> </a:t>
            </a:r>
            <a:r>
              <a:rPr lang="en-US" sz="2000" smtClean="0">
                <a:solidFill>
                  <a:prstClr val="black"/>
                </a:solidFill>
                <a:latin typeface="Times New Roman" panose="02020603050405020304" pitchFamily="18" charset="0"/>
                <a:cs typeface="Times New Roman" panose="02020603050405020304" pitchFamily="18" charset="0"/>
              </a:rPr>
              <a:t>=&gt; </a:t>
            </a:r>
            <a:r>
              <a:rPr lang="vi-VN" sz="2000" smtClean="0">
                <a:solidFill>
                  <a:prstClr val="black"/>
                </a:solidFill>
                <a:latin typeface="Times New Roman" panose="02020603050405020304" pitchFamily="18" charset="0"/>
                <a:cs typeface="Times New Roman" panose="02020603050405020304" pitchFamily="18" charset="0"/>
              </a:rPr>
              <a:t> </a:t>
            </a:r>
            <a:r>
              <a:rPr lang="vi-VN" sz="2000">
                <a:solidFill>
                  <a:srgbClr val="FF0000"/>
                </a:solidFill>
                <a:latin typeface="Times New Roman" panose="02020603050405020304" pitchFamily="18" charset="0"/>
                <a:cs typeface="Times New Roman" panose="02020603050405020304" pitchFamily="18" charset="0"/>
              </a:rPr>
              <a:t>phải ghi rõ chẩn </a:t>
            </a:r>
            <a:r>
              <a:rPr lang="vi-VN" sz="2000">
                <a:solidFill>
                  <a:srgbClr val="FF0000"/>
                </a:solidFill>
                <a:latin typeface="Times New Roman" panose="02020603050405020304" pitchFamily="18" charset="0"/>
                <a:cs typeface="Times New Roman" panose="02020603050405020304" pitchFamily="18" charset="0"/>
              </a:rPr>
              <a:t>đoán </a:t>
            </a:r>
            <a:r>
              <a:rPr lang="vi-VN" sz="2000" smtClean="0">
                <a:solidFill>
                  <a:srgbClr val="FF0000"/>
                </a:solidFill>
                <a:latin typeface="Times New Roman" panose="02020603050405020304" pitchFamily="18" charset="0"/>
                <a:cs typeface="Times New Roman" panose="02020603050405020304" pitchFamily="18" charset="0"/>
              </a:rPr>
              <a:t>bằng</a:t>
            </a:r>
            <a:r>
              <a:rPr lang="en-US" sz="2000" smtClean="0">
                <a:solidFill>
                  <a:srgbClr val="FF0000"/>
                </a:solidFill>
                <a:latin typeface="Times New Roman" panose="02020603050405020304" pitchFamily="18" charset="0"/>
                <a:cs typeface="Times New Roman" panose="02020603050405020304" pitchFamily="18" charset="0"/>
              </a:rPr>
              <a:t> </a:t>
            </a:r>
            <a:r>
              <a:rPr lang="vi-VN" sz="2000" smtClean="0">
                <a:solidFill>
                  <a:srgbClr val="FF0000"/>
                </a:solidFill>
                <a:latin typeface="Times New Roman" panose="02020603050405020304" pitchFamily="18" charset="0"/>
                <a:cs typeface="Times New Roman" panose="02020603050405020304" pitchFamily="18" charset="0"/>
              </a:rPr>
              <a:t>phương pháp</a:t>
            </a:r>
            <a:r>
              <a:rPr lang="en-US" sz="2000" smtClean="0">
                <a:solidFill>
                  <a:srgbClr val="FF0000"/>
                </a:solidFill>
                <a:latin typeface="Times New Roman" panose="02020603050405020304" pitchFamily="18" charset="0"/>
                <a:cs typeface="Times New Roman" panose="02020603050405020304" pitchFamily="18" charset="0"/>
              </a:rPr>
              <a:t> </a:t>
            </a:r>
            <a:r>
              <a:rPr lang="vi-VN" sz="2000" smtClean="0">
                <a:solidFill>
                  <a:srgbClr val="FF0000"/>
                </a:solidFill>
                <a:latin typeface="Times New Roman" panose="02020603050405020304" pitchFamily="18" charset="0"/>
                <a:cs typeface="Times New Roman" panose="02020603050405020304" pitchFamily="18" charset="0"/>
              </a:rPr>
              <a:t>nào</a:t>
            </a:r>
            <a:r>
              <a:rPr lang="vi-VN" sz="2000">
                <a:solidFill>
                  <a:srgbClr val="FF0000"/>
                </a:solidFill>
                <a:latin typeface="Times New Roman" panose="02020603050405020304" pitchFamily="18" charset="0"/>
                <a:cs typeface="Times New Roman" panose="02020603050405020304" pitchFamily="18" charset="0"/>
              </a:rPr>
              <a:t>. </a:t>
            </a:r>
            <a:endParaRPr lang="en-US" sz="2000">
              <a:solidFill>
                <a:srgbClr val="FF0000"/>
              </a:solidFill>
              <a:latin typeface="Times New Roman" panose="02020603050405020304" pitchFamily="18" charset="0"/>
              <a:cs typeface="Times New Roman" panose="02020603050405020304" pitchFamily="18" charset="0"/>
            </a:endParaRPr>
          </a:p>
          <a:p>
            <a:pPr>
              <a:lnSpc>
                <a:spcPct val="150000"/>
              </a:lnSpc>
            </a:pPr>
            <a:r>
              <a:rPr lang="vi-VN" sz="2000" u="sng">
                <a:solidFill>
                  <a:prstClr val="black"/>
                </a:solidFill>
                <a:latin typeface="Times New Roman" panose="02020603050405020304" pitchFamily="18" charset="0"/>
                <a:cs typeface="Times New Roman" panose="02020603050405020304" pitchFamily="18" charset="0"/>
              </a:rPr>
              <a:t>Ví </a:t>
            </a:r>
            <a:r>
              <a:rPr lang="vi-VN" sz="2000" u="sng">
                <a:solidFill>
                  <a:prstClr val="black"/>
                </a:solidFill>
                <a:latin typeface="Times New Roman" panose="02020603050405020304" pitchFamily="18" charset="0"/>
                <a:cs typeface="Times New Roman" panose="02020603050405020304" pitchFamily="18" charset="0"/>
              </a:rPr>
              <a:t>dụ </a:t>
            </a:r>
            <a:r>
              <a:rPr lang="vi-VN" sz="2000">
                <a:solidFill>
                  <a:prstClr val="black"/>
                </a:solidFill>
                <a:latin typeface="Times New Roman" panose="02020603050405020304" pitchFamily="18" charset="0"/>
                <a:cs typeface="Times New Roman" panose="02020603050405020304" pitchFamily="18" charset="0"/>
              </a:rPr>
              <a:t>“Đái tháo đường typ 2- Phương pháp tăng </a:t>
            </a:r>
            <a:r>
              <a:rPr lang="vi-VN" sz="2000">
                <a:solidFill>
                  <a:prstClr val="black"/>
                </a:solidFill>
                <a:latin typeface="Times New Roman" panose="02020603050405020304" pitchFamily="18" charset="0"/>
                <a:cs typeface="Times New Roman" panose="02020603050405020304" pitchFamily="18" charset="0"/>
              </a:rPr>
              <a:t>glucose</a:t>
            </a:r>
            <a:r>
              <a:rPr lang="en-US" sz="2000">
                <a:solidFill>
                  <a:prstClr val="black"/>
                </a:solidFill>
                <a:latin typeface="Times New Roman" panose="02020603050405020304" pitchFamily="18" charset="0"/>
                <a:cs typeface="Times New Roman" panose="02020603050405020304" pitchFamily="18" charset="0"/>
              </a:rPr>
              <a:t> </a:t>
            </a:r>
            <a:r>
              <a:rPr lang="vi-VN" sz="2000">
                <a:solidFill>
                  <a:prstClr val="black"/>
                </a:solidFill>
                <a:latin typeface="Times New Roman" panose="02020603050405020304" pitchFamily="18" charset="0"/>
                <a:cs typeface="Times New Roman" panose="02020603050405020304" pitchFamily="18" charset="0"/>
              </a:rPr>
              <a:t>máu </a:t>
            </a:r>
            <a:r>
              <a:rPr lang="vi-VN" sz="2000">
                <a:solidFill>
                  <a:prstClr val="black"/>
                </a:solidFill>
                <a:latin typeface="Times New Roman" panose="02020603050405020304" pitchFamily="18" charset="0"/>
                <a:cs typeface="Times New Roman" panose="02020603050405020304" pitchFamily="18" charset="0"/>
              </a:rPr>
              <a:t>bằng đường uống”.</a:t>
            </a:r>
            <a:br>
              <a:rPr lang="vi-VN" sz="2000">
                <a:solidFill>
                  <a:prstClr val="black"/>
                </a:solidFill>
                <a:latin typeface="Times New Roman" panose="02020603050405020304" pitchFamily="18" charset="0"/>
                <a:cs typeface="Times New Roman" panose="02020603050405020304" pitchFamily="18" charset="0"/>
              </a:rPr>
            </a:br>
            <a:endParaRPr lang="en-US" sz="200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143230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1594</TotalTime>
  <Words>2173</Words>
  <Application>Microsoft Office PowerPoint</Application>
  <PresentationFormat>On-screen Show (4:3)</PresentationFormat>
  <Paragraphs>205</Paragraphs>
  <Slides>18</Slides>
  <Notes>6</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Executive</vt:lpstr>
      <vt:lpstr>ĐÁI THÁO ĐƯỜNG </vt:lpstr>
      <vt:lpstr>1. SINH LÝ INSULIN VÀ CHUYỂN HÓA GLUCOSE</vt:lpstr>
      <vt:lpstr>Tác dụng của Insulin: </vt:lpstr>
      <vt:lpstr> Thiếu hụt Insulin: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ĐIỀU TRỊ</vt:lpstr>
      <vt:lpstr>5. ĐIỀU TRỊ</vt:lpstr>
      <vt:lpstr>6. NHÓM THUỐC ĐIỀU TRỊ ĐTĐ</vt:lpstr>
      <vt:lpstr>PowerPoint Presentation</vt:lpstr>
      <vt:lpstr>PowerPoint Presentation</vt:lpstr>
      <vt:lpstr>PowerPoint Presentation</vt:lpstr>
      <vt:lpstr>PowerPoint Presentation</vt:lpstr>
    </vt:vector>
  </TitlesOfParts>
  <Company>Windows 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13</cp:revision>
  <dcterms:created xsi:type="dcterms:W3CDTF">2017-03-04T08:11:49Z</dcterms:created>
  <dcterms:modified xsi:type="dcterms:W3CDTF">2017-03-05T10:46:22Z</dcterms:modified>
</cp:coreProperties>
</file>