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4" r:id="rId3"/>
    <p:sldId id="272" r:id="rId4"/>
    <p:sldId id="273" r:id="rId5"/>
    <p:sldId id="257" r:id="rId6"/>
    <p:sldId id="258" r:id="rId7"/>
    <p:sldId id="260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612" autoAdjust="0"/>
  </p:normalViewPr>
  <p:slideViewPr>
    <p:cSldViewPr>
      <p:cViewPr>
        <p:scale>
          <a:sx n="76" d="100"/>
          <a:sy n="76" d="100"/>
        </p:scale>
        <p:origin x="-119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36D8-507B-4BB4-9F08-5336937EBEED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7C1D-E242-4088-A489-F8D7A036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E7C1D-E242-4088-A489-F8D7A0367B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2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7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3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4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8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FD6E2-EA2F-4DFF-920D-31822307483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4FB1-3278-4DBF-B984-665ABE8A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057400"/>
            <a:ext cx="4320480" cy="1298575"/>
          </a:xfrm>
        </p:spPr>
        <p:txBody>
          <a:bodyPr>
            <a:no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 GAN</a:t>
            </a:r>
            <a:endParaRPr 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5306888" cy="3096344"/>
          </a:xfrm>
        </p:spPr>
        <p:txBody>
          <a:bodyPr>
            <a:normAutofit/>
          </a:bodyPr>
          <a:lstStyle/>
          <a:p>
            <a:pPr marL="342900" indent="-342900" algn="l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GVHD: ThS. BS. Nguyễn Phúc Học</a:t>
            </a:r>
          </a:p>
          <a:p>
            <a:pPr algn="l"/>
            <a:r>
              <a:rPr lang="en-US" sz="24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10 - Lớp PTH 350 H: </a:t>
            </a:r>
          </a:p>
          <a:p>
            <a:pPr algn="l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Thái Uyên Thao</a:t>
            </a:r>
          </a:p>
          <a:p>
            <a:pPr algn="l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Linh Thu</a:t>
            </a:r>
          </a:p>
          <a:p>
            <a:pPr algn="l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Mỹ Duyên</a:t>
            </a:r>
          </a:p>
          <a:p>
            <a:pPr algn="l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Cẩm Hà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6016668" y="3657600"/>
            <a:ext cx="28956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C00000"/>
                </a:solidFill>
              </a:rPr>
              <a:t>  </a:t>
            </a:r>
            <a:r>
              <a:rPr lang="en-US" sz="3200" b="1" u="sng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sz="3200" b="1" u="sng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</a:p>
          <a:p>
            <a:pPr marL="342900" indent="-342900">
              <a:buAutoNum type="arabicPeriod"/>
            </a:pP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</a:p>
          <a:p>
            <a:pPr marL="342900" indent="-342900">
              <a:buAutoNum type="arabicPeriod"/>
            </a:pP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</a:p>
          <a:p>
            <a:pPr marL="342900" indent="-342900">
              <a:buAutoNum type="arabicPeriod"/>
            </a:pP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 lượng và biến chứng</a:t>
            </a:r>
          </a:p>
          <a:p>
            <a:pPr marL="342900" indent="-342900">
              <a:buAutoNum type="arabicPeriod"/>
            </a:pP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</a:t>
            </a:r>
            <a:endParaRPr lang="en-US" sz="28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TIÊN LƯỢNG VÀ BIẾN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CHỨNG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1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 Biến chứng:</a:t>
            </a:r>
            <a: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3999" cy="5638800"/>
          </a:xfrm>
        </p:spPr>
      </p:pic>
    </p:spTree>
    <p:extLst>
      <p:ext uri="{BB962C8B-B14F-4D97-AF65-F5344CB8AC3E}">
        <p14:creationId xmlns:p14="http://schemas.microsoft.com/office/powerpoint/2010/main" val="15979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TIÊN LƯỢNG VÀ BIẾN CHỨNG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4.2 Biến chứng: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báng,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tĩnh mạch cửa, phổi,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Huyết  khối  tĩnh  mạch  cửa, phổi, thận.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Loét dạ dày tá tràng, bệnh dạ dày tăng áp cửa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+ Loét dạ dày tá tràng: Hay gặp ổ loét ở hành tá tràng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thủng chảy máu.</a:t>
            </a: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+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Bệnh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 dày tăng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áp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cửa: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Niêm mạc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 dày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đỏ  rực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niêm mạc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 hình khảm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có thể kèm theo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trướng tĩnh mạch dạ dày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Chảy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máu d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niêm mạc, nội tạng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chảy 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máu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 t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ĩ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 mạch trướng thực quản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 trĩ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trướng tĩnh mạch dạ dày vùng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phình vị, trướng tĩnh mạch ở ruột non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Rối loạn đường máu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ối loạn yếu tố đông máu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Hôn mê gan.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Hội chứng gan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thận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Ung  thư  gan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5. ĐIỀU TRỊ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5.1. Chế độ ăn uống, nghỉ ngơi: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08346"/>
            <a:ext cx="8755693" cy="56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44627" cy="838200"/>
          </a:xfrm>
        </p:spPr>
        <p:txBody>
          <a:bodyPr>
            <a:no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5. ĐIỀU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TRỊ</a:t>
            </a:r>
            <a:b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5.2 Thuốc điều trị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       5.2.1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triệu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trị cổ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Spironolactone 100-200mg/ng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15mg/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Triamteren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tháo báng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+ Dẫn lưu kín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trị tăng áp tĩnh mạch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thông cửa 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Thuốc chẹn giao 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Propanolol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Nadolol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giãn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mạch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giảm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áp lực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giảm kích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thước tĩnh mạch trướng và hệ thống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tĩnh mạch 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01"/>
            <a:ext cx="8763000" cy="563562"/>
          </a:xfrm>
        </p:spPr>
        <p:txBody>
          <a:bodyPr>
            <a:noAutofit/>
          </a:bodyPr>
          <a:lstStyle/>
          <a:p>
            <a:pPr algn="l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5.2. T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huốc điều trị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5.2.1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Điều trị triệu chứng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trị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suy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thuốc chuyển hóa mỡ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Cholin,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Methionin,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Inositol không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làm hồi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phục đ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chức năng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folic,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Zn.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Thuốc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chống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Corticoides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hỉ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dùng trong viêm gan mạn tự miễn.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chất ức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chế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rolyl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hydroxylase như HOE 077 còn trong thử nghiệm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Colchicin: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ngăn quá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xơ gan rượu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dùng 1mg/ng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1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53340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5.2. 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 trị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477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5.2.2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Thuốc điều trị biến chứng</a:t>
            </a:r>
            <a:r>
              <a:rPr lang="en-US" sz="2400" b="1" smtClean="0"/>
              <a:t>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trị chảy máu tĩnh mạch trướng thực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uản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+ Truyền máu: máu tươi hoặc huyết tương tươi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+ Thuốc co mạch: Vasopressine hoặc Somatostatin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ầm máu: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onde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Blakemore hoặc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onde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Minnesota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+ C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hích 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ơ: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polidocanol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Thắt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tĩnh mạch trướng qua nội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soi 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+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Phẫu thuật cấp cứu: Đặt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TIP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dạ dày do tăng áp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dùng thuốc chẹn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(SBP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Cefotaxime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6g/24h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5-7ngày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Norfloxacin 400mg/ngày, hoặc Ciprofloxacin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750mg/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Bactrim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ội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chứng gan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Hạn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chế  dịch,  muối,  protein,  kali,  không  dùng  thuốc  độc  cho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THẦY VÀ CÁC BẠN ĐÃ LẮNG NGHE!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ĐỊNH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5181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  Xơ gan: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một bệnh mạn tính, xơ xâm nhập phát triển nhiều làm gan cứng chắc, trên mặt gan xuất hiện những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hạt nhỏ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như đầu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-  Gan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mất đi cấu trúc và chức năng bình thường</a:t>
            </a: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Hội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nghị quốc tế về gan: xơ gan là hậu quả của nhiều bệnh gan mạn tính gồm 5 đặc điểm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tổn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thương: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Tổn thương TB gan (thoái hóa và hoại tử)</a:t>
            </a: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Tái tạo TB gan thành hạt</a:t>
            </a: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Tăng sinh liên kết xơ</a:t>
            </a: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Tổn thương lan tỏa toàn gan</a:t>
            </a: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Đảo lộn cấu trúc gan</a:t>
            </a:r>
          </a:p>
          <a:p>
            <a:pPr marL="0" indent="0"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19408"/>
            <a:ext cx="3886200" cy="2327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86" y="4038600"/>
            <a:ext cx="428181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1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64704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NGUYÊN NHÂN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" y="692696"/>
            <a:ext cx="9163580" cy="6165304"/>
          </a:xfrm>
        </p:spPr>
      </p:pic>
    </p:spTree>
    <p:extLst>
      <p:ext uri="{BB962C8B-B14F-4D97-AF65-F5344CB8AC3E}">
        <p14:creationId xmlns:p14="http://schemas.microsoft.com/office/powerpoint/2010/main" val="24957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20688"/>
          </a:xfrm>
        </p:spPr>
        <p:txBody>
          <a:bodyPr>
            <a:noAutofit/>
          </a:bodyPr>
          <a:lstStyle/>
          <a:p>
            <a:pPr algn="l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NGUYÊN NHÂN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6672"/>
            <a:ext cx="8915400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guyên nhân gây xơ gan thường gặp bao gồm: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 gan rượu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 gan do nhiễm trùng (các loại virus viêm gan B,C  hoặc do vi khuẩn)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 gan do biến dưỡng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Bệnh thiết huyết tố di truyền</a:t>
            </a:r>
          </a:p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 Bệnh Wilson ( xơ gan đồng)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 gan  do rối loạn miễn dịch</a:t>
            </a:r>
          </a:p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 Xơ gan- mật nguyên phát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Viêm gan tự miễn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 gan cơ học: nguyên phát hoặc tắt tĩnh mạch trên gan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 gan do thuốc, độc chất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Thuốc: Isoniazid, sulfamid, thuốc ngừa thai,…</a:t>
            </a:r>
          </a:p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 Độc chất: DDT, urethan, phospho, …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nhân khác chưa được chứng minh như : viêm ruột mạn tính, đái tháo đường, sarcoidosis.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111"/>
            <a:ext cx="8820472" cy="607577"/>
          </a:xfrm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TRIỆU CHỨNG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5181600" cy="6248400"/>
          </a:xfrm>
        </p:spPr>
        <p:txBody>
          <a:bodyPr>
            <a:noAutofit/>
          </a:bodyPr>
          <a:lstStyle/>
          <a:p>
            <a:pPr algn="l"/>
            <a:r>
              <a:rPr lang="en-US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3.1. Lâm sàng:</a:t>
            </a:r>
            <a:endParaRPr lang="en-US"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3.1.1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 gan giai đoạn còn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bù:</a:t>
            </a:r>
          </a:p>
          <a:p>
            <a:pPr algn="l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Triệu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chứng cơ năng: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mệt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mỏi, có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bị sốt nhẹ vào buổi chiều.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Ăn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tiêu, đầy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bụng, khó tiêu, rối loạn tiêu hóa.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Suy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ham muốn tình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dục.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Nước tiểu có màu vàng sậm, chảy máu cam 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Vùng hạ sườn phải có những cơn đau không thường xuyên với mức độ tăng dần theo thời gian.</a:t>
            </a:r>
          </a:p>
          <a:p>
            <a:pPr lvl="0" algn="l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Triệu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chứng thực thể: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Thể tích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tăng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lên, rắn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không đau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Có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nốt sao mạch ở da mặt cổ ngực, bàn tay son.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lách to</a:t>
            </a:r>
          </a:p>
          <a:p>
            <a:pPr algn="l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3976254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"/>
            <a:ext cx="394854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0292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3.1. Lâm sàng:</a:t>
            </a:r>
          </a:p>
          <a:p>
            <a:pPr marL="0" indent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Xơ gan giai đoạn mất bù: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• Hội chứng suy gan:  	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Với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chán ăn, ăn chậm tiêu, đầy bụng, rối loạn kinh nguyệt, liệt dương, vú lớn 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Chảy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máu chân răng, chảy máu cam,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 da, lông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tóc dể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Mặt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ngực và chi trên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gầy, 2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chân phù mềm, da vàng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nhẹ, thiếu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Nốt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giãn mạch hình sao ở ngực và lưng, hồng ban lòng bàn tay</a:t>
            </a:r>
          </a:p>
          <a:p>
            <a:pPr marL="0" indent="0"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tăng áp tĩnh mạch cửa: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Khởi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đầu là dấu trướng hơi hoăc đi cầu phân sệt hoăc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cầu ra máu, nôn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máu.</a:t>
            </a:r>
          </a:p>
          <a:p>
            <a:pPr marL="0" indent="0"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Khi khám: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 Lách lớn	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 Trĩ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 Cổ trướng</a:t>
            </a:r>
          </a:p>
          <a:p>
            <a:pPr marL="0" indent="0"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2" y="76201"/>
            <a:ext cx="8820472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TRIỆU CHỨNG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0623"/>
            <a:ext cx="4112988" cy="1902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26" y="4148510"/>
            <a:ext cx="4112988" cy="2480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12" y="2200275"/>
            <a:ext cx="4112987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789" y="361167"/>
            <a:ext cx="91440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3.2 Cận lâm sàng </a:t>
            </a:r>
          </a:p>
          <a:p>
            <a:pPr marL="0" indent="0">
              <a:buNone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3.2.1 Xét nghiệm máu ngoại vi: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viêm: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Fibrinogen máu: tăng &gt;4g/l.   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LDH&gt;250đv, CRP&gt;20mg/l, VS: tăng.(khi có xơ tiến triển) 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thiếu máu: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Đẳng sắc, hoặc giảm 3 dòng tế bào máu khi có cường lách. </a:t>
            </a:r>
          </a:p>
          <a:p>
            <a:pPr marL="0" indent="0">
              <a:buNone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3.2.2 Xét nghiệm chức năng gan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suy gan: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Protid máu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nhất là albumin,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globulin tăng, A/G đảo ngược   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Tỷ prothrombin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đây là 1 yếu tố tiên lượng nặng.  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Cholesterol máu giảm, nhất là loại ester hóa.   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Các xét nghiệm chức năng gan đặc hiệu: Nghiệm pháp Galactose niệu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(+),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Thanh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thải caffein (+).   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Rối loạn điện giải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 máu ↑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↓, K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máu ↓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niệu ↓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(&lt;25mEq/24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NH3 máu tăng </a:t>
            </a:r>
          </a:p>
          <a:p>
            <a:pPr marL="0" indent="0"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chứng hủy tế bào gan: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khi có viêm trong xơ gan tiến triển với tăng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ALAT, ASAT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TRIỆU CHỨNG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3.2.3 Siêu âm gan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gan nhỏ, bờ không đều, hình răng cưa, dạng nốt, tĩnh mạch cửa tĩnh mạch lách giãn, tái lập tĩnh mạch rốn, thuyên tắc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 mạch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cửa. </a:t>
            </a:r>
          </a:p>
          <a:p>
            <a:pPr marL="0" indent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3.2.4 Soi ổ bụng: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Giản tĩnh mạch phúc mạc, mạc treo, tĩnh mạch rốn, hoặc soi thực quản dạ dày thấy có trướng tĩnh mạch thực quản, dạ dày. </a:t>
            </a:r>
          </a:p>
          <a:p>
            <a:pPr marL="0" indent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3.2.5 Sinh thiết gan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Là XN quyết định trong chẩn đoán xơ gan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=&gt;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chẩn đoán NN và phân loại xơ gan.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TRIỆU CHỨNG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38600"/>
            <a:ext cx="7010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4.1 Tiên </a:t>
            </a:r>
            <a:r>
              <a:rPr lang="vi-VN" sz="2400" b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lượng</a:t>
            </a:r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:</a:t>
            </a:r>
            <a:r>
              <a:rPr lang="vi-VN" sz="2400" b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en-US" sz="2400" b="1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smtClean="0">
                <a:latin typeface="+mj-lt"/>
              </a:rPr>
              <a:t>Tiên lượng lâu dài là xấu, 5% sống sau 5 năm, phụ thuộc biến chứng. Tiên lượng xấu khi có vàng da kéo dài, xuất huyết, hôn mê gan, teo gan vàng cấp, nhiễm khuẩn, Child C của phân loại Child- Pugh.   </a:t>
            </a:r>
          </a:p>
          <a:p>
            <a:pPr marL="0" indent="0">
              <a:buNone/>
            </a:pPr>
            <a:endParaRPr lang="en-US" sz="2000" smtClean="0">
              <a:latin typeface="+mj-lt"/>
            </a:endParaRPr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endParaRPr lang="en-US" sz="2000" smtClean="0">
              <a:latin typeface="+mj-lt"/>
            </a:endParaRPr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endParaRPr lang="en-US" sz="2000" smtClean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TIÊN LƯỢNG VÀ BIẾN CHỨNG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274" y="5089371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smtClean="0">
                <a:latin typeface="+mj-lt"/>
              </a:rPr>
              <a:t>Thang điểm để đánh giá giai đoạn xơ gan theo chỉ số Child - Pugh là: </a:t>
            </a:r>
            <a:endParaRPr lang="en-US" sz="2000" b="1" smtClean="0">
              <a:latin typeface="+mj-lt"/>
            </a:endParaRPr>
          </a:p>
          <a:p>
            <a:r>
              <a:rPr lang="en-US" sz="2000" smtClean="0">
                <a:latin typeface="+mj-lt"/>
              </a:rPr>
              <a:t>      </a:t>
            </a:r>
            <a:r>
              <a:rPr lang="vi-VN" sz="2000" smtClean="0">
                <a:latin typeface="+mj-lt"/>
              </a:rPr>
              <a:t>Child </a:t>
            </a:r>
            <a:r>
              <a:rPr lang="vi-VN" sz="2000">
                <a:latin typeface="+mj-lt"/>
              </a:rPr>
              <a:t>– Pugh A: </a:t>
            </a:r>
            <a:r>
              <a:rPr lang="en-US" sz="2000" smtClean="0">
                <a:latin typeface="+mj-lt"/>
              </a:rPr>
              <a:t>      </a:t>
            </a:r>
            <a:r>
              <a:rPr lang="vi-VN" sz="2000" smtClean="0">
                <a:latin typeface="+mj-lt"/>
              </a:rPr>
              <a:t>5 </a:t>
            </a:r>
            <a:r>
              <a:rPr lang="vi-VN" sz="2000">
                <a:latin typeface="+mj-lt"/>
              </a:rPr>
              <a:t>– 6 điểm, tiên tượng tốt, xơ gan còn bù.</a:t>
            </a:r>
          </a:p>
          <a:p>
            <a:r>
              <a:rPr lang="en-US" sz="2000" smtClean="0">
                <a:latin typeface="+mj-lt"/>
              </a:rPr>
              <a:t>      </a:t>
            </a:r>
            <a:r>
              <a:rPr lang="vi-VN" sz="2000" smtClean="0">
                <a:latin typeface="+mj-lt"/>
              </a:rPr>
              <a:t>Child </a:t>
            </a:r>
            <a:r>
              <a:rPr lang="vi-VN" sz="2000">
                <a:latin typeface="+mj-lt"/>
              </a:rPr>
              <a:t>– Pugh B: </a:t>
            </a:r>
            <a:r>
              <a:rPr lang="en-US" sz="2000" smtClean="0">
                <a:latin typeface="+mj-lt"/>
              </a:rPr>
              <a:t>      </a:t>
            </a:r>
            <a:r>
              <a:rPr lang="vi-VN" sz="2000" smtClean="0">
                <a:latin typeface="+mj-lt"/>
              </a:rPr>
              <a:t>7 </a:t>
            </a:r>
            <a:r>
              <a:rPr lang="vi-VN" sz="2000">
                <a:latin typeface="+mj-lt"/>
              </a:rPr>
              <a:t>– 9 điểm, tiên lượng dè dặt.</a:t>
            </a:r>
          </a:p>
          <a:p>
            <a:r>
              <a:rPr lang="en-US" sz="2000" smtClean="0">
                <a:latin typeface="+mj-lt"/>
              </a:rPr>
              <a:t>      </a:t>
            </a:r>
            <a:r>
              <a:rPr lang="vi-VN" sz="2000" smtClean="0">
                <a:latin typeface="+mj-lt"/>
              </a:rPr>
              <a:t>Child </a:t>
            </a:r>
            <a:r>
              <a:rPr lang="vi-VN" sz="2000">
                <a:latin typeface="+mj-lt"/>
              </a:rPr>
              <a:t>– Pugh C: </a:t>
            </a:r>
            <a:r>
              <a:rPr lang="en-US" sz="2000" smtClean="0">
                <a:latin typeface="+mj-lt"/>
              </a:rPr>
              <a:t>      </a:t>
            </a:r>
            <a:r>
              <a:rPr lang="vi-VN" sz="2000" smtClean="0">
                <a:latin typeface="+mj-lt"/>
              </a:rPr>
              <a:t>10 </a:t>
            </a:r>
            <a:r>
              <a:rPr lang="vi-VN" sz="2000">
                <a:latin typeface="+mj-lt"/>
              </a:rPr>
              <a:t>– 15 điểm, tiên tượng xấu.</a:t>
            </a:r>
          </a:p>
          <a:p>
            <a:r>
              <a:rPr lang="en-US" sz="2000" smtClean="0">
                <a:latin typeface="+mj-lt"/>
              </a:rPr>
              <a:t>      </a:t>
            </a:r>
            <a:r>
              <a:rPr lang="vi-VN" sz="2000" smtClean="0">
                <a:latin typeface="+mj-lt"/>
              </a:rPr>
              <a:t>Child</a:t>
            </a:r>
            <a:r>
              <a:rPr lang="vi-VN" sz="2000">
                <a:latin typeface="+mj-lt"/>
              </a:rPr>
              <a:t> – </a:t>
            </a:r>
            <a:r>
              <a:rPr lang="vi-VN" sz="2000" smtClean="0">
                <a:latin typeface="+mj-lt"/>
              </a:rPr>
              <a:t>Pugh</a:t>
            </a:r>
            <a:r>
              <a:rPr lang="en-US" sz="2000">
                <a:latin typeface="+mj-lt"/>
              </a:rPr>
              <a:t> </a:t>
            </a:r>
            <a:r>
              <a:rPr lang="vi-VN" sz="2000" smtClean="0">
                <a:latin typeface="+mj-lt"/>
              </a:rPr>
              <a:t>B-C</a:t>
            </a:r>
            <a:r>
              <a:rPr lang="en-US" sz="2000" smtClean="0">
                <a:latin typeface="+mj-lt"/>
              </a:rPr>
              <a:t>:   </a:t>
            </a:r>
            <a:r>
              <a:rPr lang="vi-VN" sz="2000" smtClean="0">
                <a:latin typeface="+mj-lt"/>
              </a:rPr>
              <a:t>xơ </a:t>
            </a:r>
            <a:r>
              <a:rPr lang="vi-VN" sz="2000">
                <a:latin typeface="+mj-lt"/>
              </a:rPr>
              <a:t>gan mất </a:t>
            </a:r>
            <a:r>
              <a:rPr lang="vi-VN" sz="2000" smtClean="0">
                <a:latin typeface="+mj-lt"/>
              </a:rPr>
              <a:t>bù</a:t>
            </a:r>
            <a:endParaRPr lang="vi-VN" sz="200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84764"/>
              </p:ext>
            </p:extLst>
          </p:nvPr>
        </p:nvGraphicFramePr>
        <p:xfrm>
          <a:off x="762000" y="2209800"/>
          <a:ext cx="7848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600200"/>
                <a:gridCol w="15240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chuẩn để đánh giá 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điểm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điểm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điểm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Bilirubin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huyết thanh </a:t>
                      </a:r>
                      <a:r>
                        <a:rPr lang="en-US" sz="2000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(µmol/l)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&lt;35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– 50 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&gt;50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 huyết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(g/l)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&gt;35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– 35 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&lt;28 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Prothrombin (%)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&gt;60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60 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&lt;40 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Cổ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trướng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có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Ít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Nhiều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Hội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chứng não - gan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có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Tiền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hôn mê 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Hôn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mê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47244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(Theo Bệnh viện Bạch Mai - 11/11/2016 )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1266</Words>
  <Application>Microsoft Office PowerPoint</Application>
  <PresentationFormat>On-screen Show (4:3)</PresentationFormat>
  <Paragraphs>169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XƠ GAN</vt:lpstr>
      <vt:lpstr>1. ĐỊNH NGHĨA</vt:lpstr>
      <vt:lpstr>2. NGUYÊN NHÂN</vt:lpstr>
      <vt:lpstr>2. NGUYÊN NHÂN</vt:lpstr>
      <vt:lpstr>3. TRIỆU CHỨNG</vt:lpstr>
      <vt:lpstr>PowerPoint Presentation</vt:lpstr>
      <vt:lpstr>    3. TRIỆU CHỨNG</vt:lpstr>
      <vt:lpstr>3. TRIỆU CHỨNG</vt:lpstr>
      <vt:lpstr>4. TIÊN LƯỢNG VÀ BIẾN CHỨNG</vt:lpstr>
      <vt:lpstr>4. TIÊN LƯỢNG VÀ BIẾN CHỨNG      4.2 Biến chứng: </vt:lpstr>
      <vt:lpstr>4. TIÊN LƯỢNG VÀ BIẾN CHỨNG      4.2 Biến chứng: </vt:lpstr>
      <vt:lpstr>5. ĐIỀU TRỊ</vt:lpstr>
      <vt:lpstr>5. ĐIỀU TRỊ   5.2 Thuốc điều trị </vt:lpstr>
      <vt:lpstr>5.2. Thuốc điều trị</vt:lpstr>
      <vt:lpstr>5.2. Thuốc điều trị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TRIỆU CHỨNG</dc:title>
  <dc:creator>DELL</dc:creator>
  <cp:lastModifiedBy>KimAnh</cp:lastModifiedBy>
  <cp:revision>37</cp:revision>
  <dcterms:created xsi:type="dcterms:W3CDTF">2017-02-17T04:40:56Z</dcterms:created>
  <dcterms:modified xsi:type="dcterms:W3CDTF">2017-02-18T17:55:24Z</dcterms:modified>
</cp:coreProperties>
</file>