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2"/>
  </p:notesMasterIdLst>
  <p:sldIdLst>
    <p:sldId id="257" r:id="rId7"/>
    <p:sldId id="275" r:id="rId8"/>
    <p:sldId id="256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94660"/>
  </p:normalViewPr>
  <p:slideViewPr>
    <p:cSldViewPr>
      <p:cViewPr>
        <p:scale>
          <a:sx n="71" d="100"/>
          <a:sy n="71" d="100"/>
        </p:scale>
        <p:origin x="-84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4E54-14DE-4F7D-A5D5-B1A73293099D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92BE-2AFC-4231-B483-46014F72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0BA16-C5E5-48EE-9594-F28A3069CC2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7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092BE-2AFC-4231-B483-46014F72ED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7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3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4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8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40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0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8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5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1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03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0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0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37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28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15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2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5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42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7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9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47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79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28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17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71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7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71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30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40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66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5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98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5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28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70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00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2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25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41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0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40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28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5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99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47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38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58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41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78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78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10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4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2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386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5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2ECE-131A-40C8-993C-97075F12D600}" type="datetimeFigureOut">
              <a:rPr lang="en-US" smtClean="0"/>
              <a:t>02/05/17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940E-1899-4621-B010-E6A91D04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7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4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35FE-FB91-432C-A307-C6C7417F7D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F9CB-8D98-4B12-8AB3-B1F3C641DA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6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ữ liệu tùm lum\Năm 3\Bệnh Học\Thuyết trình\15995942_1831409310471187_121408046_n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4"/>
            <a:ext cx="9144000" cy="68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924800" cy="1828800"/>
          </a:xfrm>
        </p:spPr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CƯƠNG BỆNH LÝ </a:t>
            </a:r>
            <a:b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ỨNG – MIỄN DỊCH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086600" cy="2667000"/>
          </a:xfrm>
        </p:spPr>
        <p:txBody>
          <a:bodyPr>
            <a:noAutofit/>
          </a:bodyPr>
          <a:lstStyle/>
          <a:p>
            <a:pPr marL="342900" indent="-342900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Giảng viên hướng dẫn: ThS. BS. Nguyễn Phúc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marL="342900" indent="-342900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10 - Lớp PTH 350 H: </a:t>
            </a:r>
          </a:p>
          <a:p>
            <a:pPr algn="l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Thái Uyên Thao        Nguyễn Thị Cẩm Hà</a:t>
            </a:r>
          </a:p>
          <a:p>
            <a:pPr algn="l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Linh Thu     Bùi Mỹ Duyên</a:t>
            </a:r>
          </a:p>
          <a:p>
            <a:pPr algn="l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Xuân Hiệp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7563" y="4572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TRƯỜNG ĐẠI HỌC DUY TÂN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Dược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721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Lâm Sàng :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bcxyz\Desktop\T61_fcc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4925"/>
            <a:ext cx="3217053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11209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xuất hiện đột ngột sau cảm lạnh, viêm đường hô hấp trên, </a:t>
            </a:r>
            <a:r>
              <a:rPr lang="vi-V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 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 run dữ dội.</a:t>
            </a: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9591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 S</a:t>
            </a:r>
            <a:r>
              <a:rPr lang="vi-VN"/>
              <a:t>ốt cao 390 - 410C, thở nhanh, mạch nhanh, ho khan,đau ngực, buồn nôn.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7211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 C</a:t>
            </a:r>
            <a:r>
              <a:rPr lang="vi-VN"/>
              <a:t>ao điểm vào ngày thứ hai</a:t>
            </a:r>
            <a:r>
              <a:rPr lang="en-US"/>
              <a:t>, </a:t>
            </a:r>
            <a:r>
              <a:rPr lang="vi-VN"/>
              <a:t>rất mệt, ho</a:t>
            </a:r>
            <a:r>
              <a:rPr lang="en-US"/>
              <a:t> </a:t>
            </a:r>
            <a:r>
              <a:rPr lang="vi-VN"/>
              <a:t>khạc đờm mầu rỉ sắt, Herpes môi, thở</a:t>
            </a:r>
            <a:r>
              <a:rPr lang="en-US"/>
              <a:t> </a:t>
            </a:r>
            <a:r>
              <a:rPr lang="vi-VN"/>
              <a:t>nhanh nông, vã mồ hôi.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36677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Cận Lâm Sàng :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bcxyz\Desktop\Hinh3-xqpho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" y="4267200"/>
            <a:ext cx="43434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00601" y="43213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</a:t>
            </a:r>
            <a:r>
              <a:rPr lang="vi-VN"/>
              <a:t> </a:t>
            </a:r>
            <a:r>
              <a:rPr lang="vi-VN" b="1"/>
              <a:t>Xquang </a:t>
            </a:r>
            <a:r>
              <a:rPr lang="vi-VN" b="1" smtClean="0"/>
              <a:t>phổi</a:t>
            </a:r>
            <a:r>
              <a:rPr lang="en-US" b="1" smtClean="0"/>
              <a:t>: </a:t>
            </a:r>
            <a:r>
              <a:rPr lang="vi-VN"/>
              <a:t>một đám mờ chiếm cả thùy phổi, có phế quản hơi</a:t>
            </a:r>
            <a:r>
              <a:rPr lang="en-US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2" y="5105400"/>
            <a:ext cx="4149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</a:t>
            </a:r>
            <a:r>
              <a:rPr lang="vi-VN"/>
              <a:t> </a:t>
            </a:r>
            <a:r>
              <a:rPr lang="vi-VN" b="1"/>
              <a:t>Máu ngoại vi: </a:t>
            </a:r>
            <a:r>
              <a:rPr lang="vi-VN"/>
              <a:t>bạch cầu tăng cao, N</a:t>
            </a:r>
          </a:p>
          <a:p>
            <a:r>
              <a:rPr lang="vi-VN"/>
              <a:t>tăng, chuyển trái. Máu lắng tăng.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0603" y="5921514"/>
            <a:ext cx="4149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</a:t>
            </a:r>
            <a:r>
              <a:rPr lang="vi-VN"/>
              <a:t> </a:t>
            </a:r>
            <a:r>
              <a:rPr lang="vi-VN" b="1"/>
              <a:t>Nhuộm </a:t>
            </a:r>
            <a:r>
              <a:rPr lang="vi-VN" b="1"/>
              <a:t>gram </a:t>
            </a:r>
            <a:r>
              <a:rPr lang="vi-VN" b="1" smtClean="0"/>
              <a:t>đờm</a:t>
            </a:r>
            <a:r>
              <a:rPr lang="en-US" b="1" smtClean="0"/>
              <a:t>: </a:t>
            </a:r>
            <a:r>
              <a:rPr lang="vi-VN"/>
              <a:t>thấy cầu khuẩn</a:t>
            </a:r>
          </a:p>
          <a:p>
            <a:r>
              <a:rPr lang="vi-VN"/>
              <a:t>gram dương đứng thành cặp</a:t>
            </a:r>
            <a:r>
              <a:rPr lang="en-US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3429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 </a:t>
            </a:r>
            <a:r>
              <a:rPr lang="vi-VN"/>
              <a:t>Cử động lồng ngực bên tổn thương </a:t>
            </a:r>
            <a:r>
              <a:rPr lang="vi-VN"/>
              <a:t>giảm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76200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smtClean="0"/>
              <a:t> D. VIÊM </a:t>
            </a:r>
            <a:r>
              <a:rPr lang="en-US" sz="4400"/>
              <a:t>PHỔI ĐIỂN HÌNH</a:t>
            </a:r>
          </a:p>
        </p:txBody>
      </p:sp>
    </p:spTree>
    <p:extLst>
      <p:ext uri="{BB962C8B-B14F-4D97-AF65-F5344CB8AC3E}">
        <p14:creationId xmlns:p14="http://schemas.microsoft.com/office/powerpoint/2010/main" val="1644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24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Điều Trị :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bcxyz\Desktop\benh-viem-phoi-thuy-o-tre-va-nhung-dieu-me-can-bi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52600"/>
            <a:ext cx="504305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415279"/>
            <a:ext cx="3986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khuẩn: </a:t>
            </a:r>
          </a:p>
          <a:p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sinh: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PENIXILIN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ampixilin,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etraxiclin,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cefazolin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macrolid, clindamyxin</a:t>
            </a: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971800"/>
            <a:ext cx="391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Chống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hấp: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 oxy, trợ tim </a:t>
            </a:r>
            <a:r>
              <a:rPr lang="vi-V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858161"/>
            <a:ext cx="3910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Điều trị triệu chứng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paracetamol hạ nhiệt, nếu kích thích, co giật có thể dùng thuốc an thần.</a:t>
            </a: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410200"/>
            <a:ext cx="391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cao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trạng: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đủ nước, điện giải: truyền dịch các loại.</a:t>
            </a: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57302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smtClean="0"/>
              <a:t> D. VIÊM </a:t>
            </a:r>
            <a:r>
              <a:rPr lang="en-US" sz="4400"/>
              <a:t>PHỔI ĐIỂN HÌNH</a:t>
            </a:r>
          </a:p>
        </p:txBody>
      </p:sp>
    </p:spTree>
    <p:extLst>
      <p:ext uri="{BB962C8B-B14F-4D97-AF65-F5344CB8AC3E}">
        <p14:creationId xmlns:p14="http://schemas.microsoft.com/office/powerpoint/2010/main" val="6807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0182"/>
            <a:ext cx="9296400" cy="1077218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PHẾ QUẢN PHẾ VIÊM </a:t>
            </a:r>
            <a:b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(do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Bronchopneumonia)</a:t>
            </a:r>
            <a:endParaRPr lang="en-US" sz="32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057400"/>
            <a:ext cx="5181600" cy="4495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Vi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khuẩn học: 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liên cầu sinh mủ (Streptococcus pyogenes) (còn gọi là viêm phổi đốm)</a:t>
            </a:r>
          </a:p>
          <a:p>
            <a:pPr algn="l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Lâm sàng: </a:t>
            </a:r>
            <a:endParaRPr lang="en-US" sz="2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+Khởi phát : sốt =&gt; khó thở, ho đờm, đau ngực =&gt; suy hô hấp cấp =&gt; mê sảng</a:t>
            </a:r>
          </a:p>
          <a:p>
            <a:pPr algn="l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+Khám phổi : ran ngáy, ran ẩm, ran nổ ở 2 phổi, tập trung ở vùng gian sống bả.</a:t>
            </a:r>
          </a:p>
          <a:p>
            <a:pPr algn="l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vi-V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 nghiệm máu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bạch cầu trung tính tăng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cao, lắng máu tăng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0835"/>
            <a:ext cx="3935506" cy="3366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7302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smtClean="0"/>
              <a:t> D. VIÊM </a:t>
            </a:r>
            <a:r>
              <a:rPr lang="en-US" sz="4400"/>
              <a:t>PHỔI </a:t>
            </a:r>
            <a:r>
              <a:rPr lang="en-US" sz="4400" smtClean="0"/>
              <a:t>ĐIỂN </a:t>
            </a:r>
            <a:r>
              <a:rPr lang="en-US" sz="4400"/>
              <a:t>HÌNH</a:t>
            </a:r>
          </a:p>
        </p:txBody>
      </p:sp>
    </p:spTree>
    <p:extLst>
      <p:ext uri="{BB962C8B-B14F-4D97-AF65-F5344CB8AC3E}">
        <p14:creationId xmlns:p14="http://schemas.microsoft.com/office/powerpoint/2010/main" val="24296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2057400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ct val="20000"/>
              </a:spcBef>
              <a:buFont typeface="Arial" pitchFamily="34" charset="0"/>
            </a:pPr>
            <a:r>
              <a:rPr lang="en-US" sz="2800" b="1"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sz="2800" b="1" smtClean="0">
                <a:latin typeface="Times New Roman" pitchFamily="18" charset="0"/>
                <a:ea typeface="+mn-ea"/>
                <a:cs typeface="Times New Roman" pitchFamily="18" charset="0"/>
              </a:rPr>
              <a:t>. X-quang</a:t>
            </a:r>
            <a:r>
              <a:rPr lang="en-US" sz="2800" b="1"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400">
                <a:latin typeface="Times New Roman" pitchFamily="18" charset="0"/>
                <a:ea typeface="+mn-ea"/>
                <a:cs typeface="Times New Roman" pitchFamily="18" charset="0"/>
              </a:rPr>
              <a:t>phim </a:t>
            </a:r>
            <a:r>
              <a:rPr lang="en-US" sz="2400">
                <a:latin typeface="Times New Roman" pitchFamily="18" charset="0"/>
                <a:ea typeface="+mn-ea"/>
                <a:cs typeface="Times New Roman" pitchFamily="18" charset="0"/>
              </a:rPr>
              <a:t>phổi </a:t>
            </a:r>
            <a:r>
              <a:rPr lang="en-US" sz="2400">
                <a:latin typeface="Times New Roman" pitchFamily="18" charset="0"/>
                <a:ea typeface="+mn-ea"/>
                <a:cs typeface="Times New Roman" pitchFamily="18" charset="0"/>
              </a:rPr>
              <a:t>có các </a:t>
            </a:r>
            <a:r>
              <a:rPr lang="en-US" sz="2400">
                <a:latin typeface="Times New Roman" pitchFamily="18" charset="0"/>
                <a:ea typeface="+mn-ea"/>
                <a:cs typeface="Times New Roman" pitchFamily="18" charset="0"/>
              </a:rPr>
              <a:t>đám mờ qui tụ đối xứng hai bên rốn </a:t>
            </a:r>
            <a:r>
              <a:rPr lang="en-US" sz="2400">
                <a:latin typeface="Times New Roman" pitchFamily="18" charset="0"/>
                <a:ea typeface="+mn-ea"/>
                <a:cs typeface="Times New Roman" pitchFamily="18" charset="0"/>
              </a:rPr>
              <a:t>phổi tiến triễn theo từng ngày.</a:t>
            </a:r>
            <a:r>
              <a:rPr lang="en-US" sz="300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00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b="1"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lang="en-US" sz="2800" b="1">
                <a:latin typeface="Times New Roman" pitchFamily="18" charset="0"/>
                <a:ea typeface="+mn-ea"/>
                <a:cs typeface="Times New Roman" pitchFamily="18" charset="0"/>
              </a:rPr>
              <a:t>Biến </a:t>
            </a:r>
            <a:r>
              <a:rPr lang="en-US" sz="2800" b="1" smtClean="0">
                <a:latin typeface="Times New Roman" pitchFamily="18" charset="0"/>
                <a:ea typeface="+mn-ea"/>
                <a:cs typeface="Times New Roman" pitchFamily="18" charset="0"/>
              </a:rPr>
              <a:t>chứng: </a:t>
            </a:r>
            <a:r>
              <a:rPr lang="vi-VN" sz="2400">
                <a:latin typeface="Times New Roman" pitchFamily="18" charset="0"/>
                <a:ea typeface="+mn-ea"/>
                <a:cs typeface="Times New Roman" pitchFamily="18" charset="0"/>
              </a:rPr>
              <a:t>Nếu không điều trị hay đi</a:t>
            </a:r>
            <a:r>
              <a:rPr lang="en-US" sz="2400">
                <a:latin typeface="Times New Roman" pitchFamily="18" charset="0"/>
                <a:ea typeface="+mn-ea"/>
                <a:cs typeface="Times New Roman" pitchFamily="18" charset="0"/>
              </a:rPr>
              <a:t>ề</a:t>
            </a:r>
            <a:r>
              <a:rPr lang="vi-VN" sz="2400">
                <a:latin typeface="Times New Roman" pitchFamily="18" charset="0"/>
                <a:ea typeface="+mn-ea"/>
                <a:cs typeface="Times New Roman" pitchFamily="18" charset="0"/>
              </a:rPr>
              <a:t>u trị chậm bệnh </a:t>
            </a:r>
            <a:r>
              <a:rPr lang="en-US" sz="2400">
                <a:latin typeface="Times New Roman" pitchFamily="18" charset="0"/>
                <a:ea typeface="+mn-ea"/>
                <a:cs typeface="Times New Roman" pitchFamily="18" charset="0"/>
              </a:rPr>
              <a:t>=&gt;</a:t>
            </a:r>
            <a:r>
              <a:rPr lang="vi-VN" sz="2400">
                <a:latin typeface="Times New Roman" pitchFamily="18" charset="0"/>
                <a:ea typeface="+mn-ea"/>
                <a:cs typeface="Times New Roman" pitchFamily="18" charset="0"/>
              </a:rPr>
              <a:t> suy hô hấp nặng, nhiễm trùng huyết,</a:t>
            </a:r>
            <a:r>
              <a:rPr lang="en-US" sz="2400">
                <a:latin typeface="Times New Roman" pitchFamily="18" charset="0"/>
                <a:ea typeface="+mn-ea"/>
                <a:cs typeface="Times New Roman" pitchFamily="18" charset="0"/>
              </a:rPr>
              <a:t> mủ màng phổi,</a:t>
            </a:r>
            <a:r>
              <a:rPr lang="vi-VN" sz="2400">
                <a:latin typeface="Times New Roman" pitchFamily="18" charset="0"/>
                <a:ea typeface="+mn-ea"/>
                <a:cs typeface="Times New Roman" pitchFamily="18" charset="0"/>
              </a:rPr>
              <a:t> toàn trạng suy sụp và có thể tử vong. </a:t>
            </a:r>
            <a:endParaRPr lang="en-US" sz="2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02224"/>
            <a:ext cx="5653790" cy="472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52086"/>
            <a:ext cx="8113170" cy="46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066800"/>
            <a:ext cx="4495800" cy="2285999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5. Điều trị: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Điều trị hỗ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ỉ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 ngơi tại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  +Ăn đồ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dễ tiêu, đảm bảo đủ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calo,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thêm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đạm và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vitamin nhóm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B,C</a:t>
            </a:r>
            <a:br>
              <a:rPr lang="vi-VN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Bù nước và điện giải vì sốt cao, ăn uống kém, nôn, đi chảy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smtClean="0">
                <a:latin typeface="Times New Roman" pitchFamily="18" charset="0"/>
                <a:cs typeface="Times New Roman" pitchFamily="18" charset="0"/>
              </a:rPr>
            </a:b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82" y="762000"/>
            <a:ext cx="4294317" cy="2356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76200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smtClean="0"/>
              <a:t> D. VIÊM </a:t>
            </a:r>
            <a:r>
              <a:rPr lang="en-US" sz="4400"/>
              <a:t>PHỔI ĐIỂN HÌNH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882" y="32004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Điều trị triệu chứng</a:t>
            </a: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: T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huốc trợ tim mạch, dãn phế 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, thở </a:t>
            </a: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o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xy, chống suy hô hấp (dùng Corticoid kết 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vi-VN" sz="220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en-US" sz="220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882" y="3878759"/>
            <a:ext cx="9291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- Điều trị nguyên nhân (chính) : 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Liên cầu nhạy cảm với peni</a:t>
            </a: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ilin</a:t>
            </a: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  =&gt; 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peni</a:t>
            </a: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il</a:t>
            </a: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in G với liều 6 - 8 triệu đơn vị/ngày, tiêm tĩnh mạch </a:t>
            </a: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4 - 6 giờ/lần. </a:t>
            </a:r>
            <a:endParaRPr lang="en-US" sz="220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804827"/>
            <a:ext cx="54773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itchFamily="18" charset="0"/>
                <a:ea typeface="+mj-ea"/>
                <a:cs typeface="Times New Roman" pitchFamily="18" charset="0"/>
              </a:rPr>
              <a:t>- N</a:t>
            </a:r>
            <a:r>
              <a:rPr lang="vi-VN" sz="2200" smtClean="0">
                <a:latin typeface="Times New Roman" pitchFamily="18" charset="0"/>
                <a:ea typeface="+mj-ea"/>
                <a:cs typeface="Times New Roman" pitchFamily="18" charset="0"/>
              </a:rPr>
              <a:t>âng cao thể trạng</a:t>
            </a:r>
            <a:r>
              <a:rPr lang="en-US" sz="2200" smtClean="0">
                <a:latin typeface="Times New Roman" pitchFamily="18" charset="0"/>
                <a:ea typeface="+mj-ea"/>
                <a:cs typeface="Times New Roman" pitchFamily="18" charset="0"/>
              </a:rPr>
              <a:t>, g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iữ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ấm trong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- M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ôi trường trong sạch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hông hút thuốc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20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ea typeface="+mj-ea"/>
                <a:cs typeface="Times New Roman" pitchFamily="18" charset="0"/>
              </a:rPr>
              <a:t>- V</a:t>
            </a:r>
            <a:r>
              <a:rPr lang="vi-VN" sz="2200" smtClean="0">
                <a:latin typeface="Times New Roman" pitchFamily="18" charset="0"/>
                <a:ea typeface="+mj-ea"/>
                <a:cs typeface="Times New Roman" pitchFamily="18" charset="0"/>
              </a:rPr>
              <a:t>accin </a:t>
            </a:r>
            <a:r>
              <a:rPr lang="en-US" sz="2200" smtClean="0">
                <a:latin typeface="Times New Roman" pitchFamily="18" charset="0"/>
                <a:ea typeface="+mj-ea"/>
                <a:cs typeface="Times New Roman" pitchFamily="18" charset="0"/>
              </a:rPr>
              <a:t>và thuốc chống </a:t>
            </a:r>
            <a:r>
              <a:rPr lang="vi-VN" sz="2200" smtClean="0">
                <a:latin typeface="Times New Roman" pitchFamily="18" charset="0"/>
                <a:ea typeface="+mj-ea"/>
                <a:cs typeface="Times New Roman" pitchFamily="18" charset="0"/>
              </a:rPr>
              <a:t>loại virus</a:t>
            </a:r>
            <a:endParaRPr lang="en-US" sz="220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1" y="5854842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- P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hòng ngừa và điều trị sớm, tận gốc nhiễm trùng 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đường </a:t>
            </a:r>
            <a:r>
              <a:rPr lang="vi-VN" sz="2200" smtClean="0">
                <a:latin typeface="Times New Roman" pitchFamily="18" charset="0"/>
                <a:ea typeface="+mj-ea"/>
                <a:cs typeface="Times New Roman" pitchFamily="18" charset="0"/>
              </a:rPr>
              <a:t>hô</a:t>
            </a:r>
            <a:r>
              <a:rPr lang="en-US" sz="2200" smtClean="0"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vi-VN" sz="2200" smtClean="0">
                <a:latin typeface="Times New Roman" pitchFamily="18" charset="0"/>
                <a:ea typeface="+mj-ea"/>
                <a:cs typeface="Times New Roman" pitchFamily="18" charset="0"/>
              </a:rPr>
              <a:t>hấp</a:t>
            </a:r>
            <a:r>
              <a:rPr lang="en-US" sz="220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vi-VN" sz="2200">
                <a:latin typeface="Times New Roman" pitchFamily="18" charset="0"/>
                <a:ea typeface="+mj-ea"/>
                <a:cs typeface="Times New Roman" pitchFamily="18" charset="0"/>
              </a:rPr>
              <a:t> các đợt cấp của bệnh phổi mạn tính, tránh lây lan.</a:t>
            </a:r>
            <a:endParaRPr lang="en-US" sz="220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rot="16200000">
            <a:off x="3507758" y="1292843"/>
            <a:ext cx="1976083" cy="8839199"/>
            <a:chOff x="576" y="1775"/>
            <a:chExt cx="1446" cy="1852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685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gray">
            <a:xfrm>
              <a:off x="708" y="1775"/>
              <a:ext cx="1174" cy="32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 flipH="1">
              <a:off x="1774" y="1900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 flipH="1">
              <a:off x="776" y="1900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gray">
            <a:xfrm rot="5400000">
              <a:off x="1171" y="1584"/>
              <a:ext cx="31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Phòng bệnh</a:t>
              </a:r>
              <a:endParaRPr lang="en-US" altLang="en-US" sz="2800" b="1" kern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2438400"/>
            <a:ext cx="7557656" cy="157941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VÀ CÁC BẠN ĐÃ LẮNG NGHE</a:t>
            </a:r>
            <a:endParaRPr lang="en-US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9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2" y="255494"/>
            <a:ext cx="8229600" cy="963706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43056" y="1656240"/>
            <a:ext cx="7434144" cy="4439760"/>
            <a:chOff x="889000" y="1656240"/>
            <a:chExt cx="7434144" cy="4439760"/>
          </a:xfrm>
        </p:grpSpPr>
        <p:grpSp>
          <p:nvGrpSpPr>
            <p:cNvPr id="105" name="Group 104"/>
            <p:cNvGrpSpPr/>
            <p:nvPr/>
          </p:nvGrpSpPr>
          <p:grpSpPr>
            <a:xfrm>
              <a:off x="3217744" y="1656240"/>
              <a:ext cx="5105400" cy="949325"/>
              <a:chOff x="1731963" y="2592388"/>
              <a:chExt cx="5507037" cy="949325"/>
            </a:xfrm>
          </p:grpSpPr>
          <p:grpSp>
            <p:nvGrpSpPr>
              <p:cNvPr id="73" name="Group 18"/>
              <p:cNvGrpSpPr>
                <a:grpSpLocks/>
              </p:cNvGrpSpPr>
              <p:nvPr/>
            </p:nvGrpSpPr>
            <p:grpSpPr bwMode="auto">
              <a:xfrm>
                <a:off x="1927225" y="2597150"/>
                <a:ext cx="5311775" cy="688975"/>
                <a:chOff x="720" y="1392"/>
                <a:chExt cx="4058" cy="480"/>
              </a:xfrm>
            </p:grpSpPr>
            <p:sp>
              <p:nvSpPr>
                <p:cNvPr id="74" name="AutoShape 19"/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80CB35"/>
                    </a:gs>
                    <a:gs pos="50000">
                      <a:srgbClr val="80CB35">
                        <a:gamma/>
                        <a:shade val="92157"/>
                        <a:invGamma/>
                      </a:srgbClr>
                    </a:gs>
                    <a:gs pos="100000">
                      <a:srgbClr val="80CB3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DE89A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5" name="Group 20"/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76" name="AutoShape 21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80CB35">
                          <a:alpha val="0"/>
                        </a:srgbClr>
                      </a:gs>
                      <a:gs pos="100000">
                        <a:srgbClr val="80CB35">
                          <a:gamma/>
                          <a:tint val="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DE89A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AutoShape 22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80CB35">
                          <a:gamma/>
                          <a:tint val="0"/>
                          <a:invGamma/>
                        </a:srgbClr>
                      </a:gs>
                      <a:gs pos="100000">
                        <a:srgbClr val="80CB35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DE89A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8" name="Text Box 23"/>
              <p:cNvSpPr txBox="1">
                <a:spLocks noChangeArrowheads="1"/>
              </p:cNvSpPr>
              <p:nvPr/>
            </p:nvSpPr>
            <p:spPr bwMode="white">
              <a:xfrm>
                <a:off x="2393950" y="2688748"/>
                <a:ext cx="4495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29292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DDE89A"/>
                  </a:buClr>
                </a:pPr>
                <a:r>
                  <a:rPr lang="en-US" altLang="en-US" sz="2800" b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Khái niệm viêm phổi</a:t>
                </a:r>
                <a:endParaRPr lang="en-US" altLang="en-US" sz="28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9" name="Picture 30" descr="1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06" t="64474" r="19473"/>
              <a:stretch>
                <a:fillRect/>
              </a:stretch>
            </p:blipFill>
            <p:spPr bwMode="auto">
              <a:xfrm>
                <a:off x="1731963" y="2592388"/>
                <a:ext cx="792162" cy="94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white">
              <a:xfrm>
                <a:off x="2052638" y="2689225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2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600200" y="3962400"/>
              <a:ext cx="5405437" cy="949325"/>
              <a:chOff x="1743075" y="4300538"/>
              <a:chExt cx="5495925" cy="949325"/>
            </a:xfrm>
          </p:grpSpPr>
          <p:grpSp>
            <p:nvGrpSpPr>
              <p:cNvPr id="89" name="Group 8"/>
              <p:cNvGrpSpPr>
                <a:grpSpLocks/>
              </p:cNvGrpSpPr>
              <p:nvPr/>
            </p:nvGrpSpPr>
            <p:grpSpPr bwMode="auto">
              <a:xfrm>
                <a:off x="1927225" y="4325938"/>
                <a:ext cx="5311775" cy="688975"/>
                <a:chOff x="720" y="1392"/>
                <a:chExt cx="4058" cy="480"/>
              </a:xfrm>
            </p:grpSpPr>
            <p:sp>
              <p:nvSpPr>
                <p:cNvPr id="90" name="AutoShape 9"/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E15D7C"/>
                    </a:gs>
                    <a:gs pos="50000">
                      <a:srgbClr val="E15D7C">
                        <a:gamma/>
                        <a:shade val="92157"/>
                        <a:invGamma/>
                      </a:srgbClr>
                    </a:gs>
                    <a:gs pos="100000">
                      <a:srgbClr val="E15D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DE89A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1" name="Group 10"/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92" name="AutoShape 11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E15D7C">
                          <a:alpha val="0"/>
                        </a:srgbClr>
                      </a:gs>
                      <a:gs pos="100000">
                        <a:srgbClr val="E15D7C">
                          <a:gamma/>
                          <a:tint val="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DE89A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AutoShape 12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E15D7C">
                          <a:gamma/>
                          <a:tint val="0"/>
                          <a:invGamma/>
                        </a:srgbClr>
                      </a:gs>
                      <a:gs pos="100000">
                        <a:srgbClr val="E15D7C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DE89A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4" name="Text Box 25"/>
              <p:cNvSpPr txBox="1">
                <a:spLocks noChangeArrowheads="1"/>
              </p:cNvSpPr>
              <p:nvPr/>
            </p:nvSpPr>
            <p:spPr bwMode="white">
              <a:xfrm>
                <a:off x="2405063" y="4376738"/>
                <a:ext cx="4495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29292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DDE89A"/>
                  </a:buClr>
                </a:pPr>
                <a:r>
                  <a:rPr lang="en-US" altLang="en-US" sz="2800" b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loại về viêm phổi</a:t>
                </a:r>
                <a:endParaRPr lang="en-US" altLang="en-US" sz="28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5" name="Picture 28" descr="1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06" t="64474" r="19473"/>
              <a:stretch>
                <a:fillRect/>
              </a:stretch>
            </p:blipFill>
            <p:spPr bwMode="auto">
              <a:xfrm>
                <a:off x="1743075" y="4300538"/>
                <a:ext cx="792163" cy="94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Text Box 34"/>
              <p:cNvSpPr txBox="1">
                <a:spLocks noChangeArrowheads="1"/>
              </p:cNvSpPr>
              <p:nvPr/>
            </p:nvSpPr>
            <p:spPr bwMode="white">
              <a:xfrm>
                <a:off x="2065338" y="4435475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sz="2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889000" y="5146675"/>
              <a:ext cx="5511800" cy="949325"/>
              <a:chOff x="1727200" y="5146675"/>
              <a:chExt cx="5511800" cy="949325"/>
            </a:xfrm>
          </p:grpSpPr>
          <p:grpSp>
            <p:nvGrpSpPr>
              <p:cNvPr id="97" name="Group 13"/>
              <p:cNvGrpSpPr>
                <a:grpSpLocks/>
              </p:cNvGrpSpPr>
              <p:nvPr/>
            </p:nvGrpSpPr>
            <p:grpSpPr bwMode="auto">
              <a:xfrm>
                <a:off x="1927225" y="5183188"/>
                <a:ext cx="5311775" cy="688975"/>
                <a:chOff x="720" y="1392"/>
                <a:chExt cx="4058" cy="480"/>
              </a:xfrm>
            </p:grpSpPr>
            <p:sp>
              <p:nvSpPr>
                <p:cNvPr id="98" name="AutoShape 14"/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DB9153"/>
                    </a:gs>
                    <a:gs pos="50000">
                      <a:srgbClr val="DB9153">
                        <a:gamma/>
                        <a:shade val="92157"/>
                        <a:invGamma/>
                      </a:srgbClr>
                    </a:gs>
                    <a:gs pos="100000">
                      <a:srgbClr val="DB9153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DE89A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9" name="Group 15"/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100" name="AutoShape 16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B9153">
                          <a:alpha val="0"/>
                        </a:srgbClr>
                      </a:gs>
                      <a:gs pos="100000">
                        <a:srgbClr val="DB9153">
                          <a:gamma/>
                          <a:tint val="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DE89A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AutoShape 17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B9153">
                          <a:gamma/>
                          <a:tint val="0"/>
                          <a:invGamma/>
                        </a:srgbClr>
                      </a:gs>
                      <a:gs pos="100000">
                        <a:srgbClr val="DB9153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DE89A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2" name="Text Box 26"/>
              <p:cNvSpPr txBox="1">
                <a:spLocks noChangeArrowheads="1"/>
              </p:cNvSpPr>
              <p:nvPr/>
            </p:nvSpPr>
            <p:spPr bwMode="white">
              <a:xfrm>
                <a:off x="2405063" y="5267980"/>
                <a:ext cx="4495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29292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DDE89A"/>
                  </a:buClr>
                </a:pPr>
                <a:r>
                  <a:rPr lang="en-US" altLang="en-US" sz="2800" b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Viêm phổi điển hình</a:t>
                </a:r>
                <a:endParaRPr lang="en-US" altLang="en-US" sz="28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3" name="Picture 27" descr="1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06" t="64474" r="19473"/>
              <a:stretch>
                <a:fillRect/>
              </a:stretch>
            </p:blipFill>
            <p:spPr bwMode="auto">
              <a:xfrm>
                <a:off x="1727200" y="5146675"/>
                <a:ext cx="792163" cy="94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Text Box 31"/>
              <p:cNvSpPr txBox="1">
                <a:spLocks noChangeArrowheads="1"/>
              </p:cNvSpPr>
              <p:nvPr/>
            </p:nvSpPr>
            <p:spPr bwMode="white">
              <a:xfrm>
                <a:off x="2073275" y="528320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altLang="en-US" sz="2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413578" y="2784475"/>
              <a:ext cx="5435022" cy="949325"/>
              <a:chOff x="1743075" y="3449638"/>
              <a:chExt cx="5495925" cy="949325"/>
            </a:xfrm>
          </p:grpSpPr>
          <p:grpSp>
            <p:nvGrpSpPr>
              <p:cNvPr id="81" name="Group 3"/>
              <p:cNvGrpSpPr>
                <a:grpSpLocks/>
              </p:cNvGrpSpPr>
              <p:nvPr/>
            </p:nvGrpSpPr>
            <p:grpSpPr bwMode="auto">
              <a:xfrm>
                <a:off x="1927225" y="3460750"/>
                <a:ext cx="5311775" cy="688975"/>
                <a:chOff x="720" y="1392"/>
                <a:chExt cx="4058" cy="480"/>
              </a:xfrm>
            </p:grpSpPr>
            <p:sp>
              <p:nvSpPr>
                <p:cNvPr id="82" name="AutoShape 4"/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518CD3"/>
                    </a:gs>
                    <a:gs pos="50000">
                      <a:srgbClr val="518CD3">
                        <a:gamma/>
                        <a:shade val="92157"/>
                        <a:invGamma/>
                      </a:srgbClr>
                    </a:gs>
                    <a:gs pos="100000">
                      <a:srgbClr val="518CD3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DE89A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3" name="Group 5"/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84" name="AutoShape 6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518CD3">
                          <a:alpha val="0"/>
                        </a:srgbClr>
                      </a:gs>
                      <a:gs pos="100000">
                        <a:srgbClr val="518CD3">
                          <a:gamma/>
                          <a:tint val="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DE89A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AutoShape 7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518CD3">
                          <a:gamma/>
                          <a:tint val="0"/>
                          <a:invGamma/>
                        </a:srgbClr>
                      </a:gs>
                      <a:gs pos="100000">
                        <a:srgbClr val="518CD3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DDE89A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6" name="Text Box 24"/>
              <p:cNvSpPr txBox="1">
                <a:spLocks noChangeArrowheads="1"/>
              </p:cNvSpPr>
              <p:nvPr/>
            </p:nvSpPr>
            <p:spPr bwMode="white">
              <a:xfrm>
                <a:off x="2534493" y="3484563"/>
                <a:ext cx="4495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29292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DDE89A"/>
                  </a:buClr>
                </a:pPr>
                <a:r>
                  <a:rPr lang="en-US" altLang="en-US" sz="2800" b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 nhân gây viêm phổi</a:t>
                </a:r>
                <a:endParaRPr lang="en-US" altLang="en-US" sz="28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7" name="Picture 29" descr="1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06" t="64474" r="19473"/>
              <a:stretch>
                <a:fillRect/>
              </a:stretch>
            </p:blipFill>
            <p:spPr bwMode="auto">
              <a:xfrm>
                <a:off x="1743075" y="3449638"/>
                <a:ext cx="792163" cy="94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Text Box 33"/>
              <p:cNvSpPr txBox="1">
                <a:spLocks noChangeArrowheads="1"/>
              </p:cNvSpPr>
              <p:nvPr/>
            </p:nvSpPr>
            <p:spPr bwMode="white">
              <a:xfrm>
                <a:off x="2065338" y="3548063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2400" b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92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7" idx="0"/>
            <a:endCxn id="7" idx="0"/>
          </p:cNvCxnSpPr>
          <p:nvPr/>
        </p:nvCxnSpPr>
        <p:spPr>
          <a:xfrm>
            <a:off x="855874" y="29871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0"/>
            <a:endCxn id="7" idx="0"/>
          </p:cNvCxnSpPr>
          <p:nvPr/>
        </p:nvCxnSpPr>
        <p:spPr>
          <a:xfrm>
            <a:off x="855874" y="29871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533400" y="4475018"/>
            <a:ext cx="8229600" cy="2286000"/>
            <a:chOff x="533400" y="4343400"/>
            <a:chExt cx="8229600" cy="2286000"/>
          </a:xfrm>
        </p:grpSpPr>
        <p:sp>
          <p:nvSpPr>
            <p:cNvPr id="15" name="Rounded Rectangle 14"/>
            <p:cNvSpPr/>
            <p:nvPr/>
          </p:nvSpPr>
          <p:spPr>
            <a:xfrm>
              <a:off x="533400" y="5257800"/>
              <a:ext cx="2819400" cy="81741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 nhu mô phổi</a:t>
              </a:r>
              <a:endPara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0" y="4343400"/>
              <a:ext cx="3429000" cy="457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phế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phổi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4959927"/>
              <a:ext cx="3429000" cy="457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thuỳ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0" y="5618018"/>
              <a:ext cx="3429000" cy="457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phế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34000" y="6172200"/>
              <a:ext cx="3429000" cy="457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phổi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Arrow Connector 37"/>
            <p:cNvCxnSpPr>
              <a:stCxn id="15" idx="3"/>
              <a:endCxn id="16" idx="1"/>
            </p:cNvCxnSpPr>
            <p:nvPr/>
          </p:nvCxnSpPr>
          <p:spPr>
            <a:xfrm flipV="1">
              <a:off x="3352800" y="4572000"/>
              <a:ext cx="1981200" cy="10945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5" idx="3"/>
              <a:endCxn id="17" idx="1"/>
            </p:cNvCxnSpPr>
            <p:nvPr/>
          </p:nvCxnSpPr>
          <p:spPr>
            <a:xfrm flipV="1">
              <a:off x="3352800" y="5188527"/>
              <a:ext cx="1981200" cy="4779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5" idx="3"/>
              <a:endCxn id="19" idx="1"/>
            </p:cNvCxnSpPr>
            <p:nvPr/>
          </p:nvCxnSpPr>
          <p:spPr>
            <a:xfrm>
              <a:off x="3352800" y="5666509"/>
              <a:ext cx="1981200" cy="7342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5" idx="3"/>
              <a:endCxn id="18" idx="1"/>
            </p:cNvCxnSpPr>
            <p:nvPr/>
          </p:nvCxnSpPr>
          <p:spPr>
            <a:xfrm>
              <a:off x="3352800" y="5666509"/>
              <a:ext cx="1981200" cy="1801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 txBox="1">
            <a:spLocks/>
          </p:cNvSpPr>
          <p:nvPr/>
        </p:nvSpPr>
        <p:spPr>
          <a:xfrm>
            <a:off x="457200" y="-76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VIÊM PHỔI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42365" y="1615572"/>
            <a:ext cx="8849235" cy="2743200"/>
            <a:chOff x="142365" y="1508627"/>
            <a:chExt cx="8849235" cy="2743200"/>
          </a:xfrm>
        </p:grpSpPr>
        <p:sp>
          <p:nvSpPr>
            <p:cNvPr id="6" name="Rounded Rectangle 5"/>
            <p:cNvSpPr/>
            <p:nvPr/>
          </p:nvSpPr>
          <p:spPr>
            <a:xfrm>
              <a:off x="1146463" y="1690255"/>
              <a:ext cx="2507673" cy="8520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phổi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2365" y="2880227"/>
              <a:ext cx="1427018" cy="1295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nang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74504" y="2895599"/>
              <a:ext cx="2362200" cy="1295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  liên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PQ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tận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0" y="2895600"/>
              <a:ext cx="1295400" cy="1295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Ống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phế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nang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76400" y="2895599"/>
              <a:ext cx="1447800" cy="12954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úi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phế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nang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00600" y="1690255"/>
              <a:ext cx="2507673" cy="8520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phế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nang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43742" y="1690255"/>
              <a:ext cx="1247858" cy="2133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Đông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đặc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nhu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mô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phổi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6" idx="2"/>
              <a:endCxn id="8" idx="0"/>
            </p:cNvCxnSpPr>
            <p:nvPr/>
          </p:nvCxnSpPr>
          <p:spPr>
            <a:xfrm>
              <a:off x="2400300" y="2542309"/>
              <a:ext cx="3555304" cy="353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9" idx="0"/>
            </p:cNvCxnSpPr>
            <p:nvPr/>
          </p:nvCxnSpPr>
          <p:spPr>
            <a:xfrm>
              <a:off x="2400300" y="2542310"/>
              <a:ext cx="1600200" cy="3532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7" idx="0"/>
            </p:cNvCxnSpPr>
            <p:nvPr/>
          </p:nvCxnSpPr>
          <p:spPr>
            <a:xfrm flipH="1">
              <a:off x="855874" y="2542310"/>
              <a:ext cx="1544425" cy="3379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0" idx="0"/>
            </p:cNvCxnSpPr>
            <p:nvPr/>
          </p:nvCxnSpPr>
          <p:spPr>
            <a:xfrm>
              <a:off x="2400300" y="2542310"/>
              <a:ext cx="0" cy="3532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ight Brace 68"/>
            <p:cNvSpPr/>
            <p:nvPr/>
          </p:nvSpPr>
          <p:spPr>
            <a:xfrm>
              <a:off x="7189382" y="1508627"/>
              <a:ext cx="501685" cy="27432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31863" y="4789207"/>
            <a:ext cx="2792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TCYTTG: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1863" y="1295400"/>
            <a:ext cx="17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nghĩa</a:t>
            </a: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732" y="685799"/>
            <a:ext cx="8838868" cy="4267201"/>
            <a:chOff x="3424238" y="2411226"/>
            <a:chExt cx="2295525" cy="2920909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424238" y="2621697"/>
              <a:ext cx="2295525" cy="271043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3505200" y="2411734"/>
              <a:ext cx="2133600" cy="4164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gray">
            <a:xfrm>
              <a:off x="3492329" y="2411226"/>
              <a:ext cx="2133599" cy="35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200" b="1" kern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 </a:t>
              </a:r>
              <a:r>
                <a:rPr lang="en-US" altLang="en-US" sz="2200" b="1" kern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phổi </a:t>
              </a:r>
              <a:r>
                <a:rPr lang="en-US" altLang="en-US" sz="2200" b="1" kern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vi khuẩn</a:t>
              </a:r>
              <a:endParaRPr lang="en-US" altLang="en-US" sz="2200" b="1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AutoShape 18"/>
          <p:cNvSpPr>
            <a:spLocks noChangeArrowheads="1"/>
          </p:cNvSpPr>
          <p:nvPr/>
        </p:nvSpPr>
        <p:spPr bwMode="auto">
          <a:xfrm flipH="1">
            <a:off x="634229" y="914400"/>
            <a:ext cx="127771" cy="12132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flipH="1">
            <a:off x="8382000" y="914400"/>
            <a:ext cx="127771" cy="12132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-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B. NGUYÊN NHÂN VIÊM PHỔI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204" y="1267123"/>
            <a:ext cx="31985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Vi </a:t>
            </a:r>
            <a:r>
              <a:rPr lang="en-US" sz="2000" smtClean="0">
                <a:latin typeface="Times New Roman"/>
                <a:ea typeface="Calibri"/>
                <a:cs typeface="Times New Roman"/>
              </a:rPr>
              <a:t>khuẩn điển hình: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-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Streptococcus </a:t>
            </a:r>
            <a:r>
              <a:rPr lang="en-US" sz="2000" smtClean="0">
                <a:latin typeface="Times New Roman"/>
                <a:ea typeface="Calibri"/>
                <a:cs typeface="Times New Roman"/>
              </a:rPr>
              <a:t>pneumoniae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- Hemophylus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influenzae 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- Staphylococus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aureus 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- Vi khuẩn Gram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âm 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- E.coli, Klebsiella, Pseudomonas, Proteus spp 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- Vi khuẩn yếm khí tại miệng</a:t>
            </a:r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3206093" y="1289209"/>
            <a:ext cx="296610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Vi khuẩn không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điển </a:t>
            </a:r>
            <a:r>
              <a:rPr lang="en-US" sz="2000" smtClean="0">
                <a:latin typeface="Times New Roman"/>
                <a:ea typeface="Calibri"/>
                <a:cs typeface="Times New Roman"/>
              </a:rPr>
              <a:t>hình: </a:t>
            </a:r>
          </a:p>
          <a:p>
            <a:pPr>
              <a:lnSpc>
                <a:spcPct val="115000"/>
              </a:lnSpc>
            </a:pPr>
            <a:r>
              <a:rPr lang="en-US" sz="200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Legionella SP . 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-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Mycoplasma </a:t>
            </a:r>
            <a:r>
              <a:rPr lang="en-US" sz="2000" smtClean="0">
                <a:latin typeface="Times New Roman"/>
                <a:ea typeface="Calibri"/>
                <a:cs typeface="Times New Roman"/>
              </a:rPr>
              <a:t>pneumoniae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>
                <a:latin typeface="Times New Roman"/>
                <a:ea typeface="Calibri"/>
                <a:cs typeface="Times New Roman"/>
              </a:rPr>
              <a:t>- Chlamydia pneumoniae, coxiella burnetii, chlamydia psittaci </a:t>
            </a:r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6096000" y="1262152"/>
            <a:ext cx="29927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Nhiễm trùng cơ hội, hiếm: </a:t>
            </a:r>
            <a:endParaRPr lang="en-US" sz="200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2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Pneumocytis </a:t>
            </a:r>
            <a:r>
              <a:rPr lang="en-US" sz="20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carinii </a:t>
            </a:r>
          </a:p>
          <a:p>
            <a:pPr lvl="0">
              <a:lnSpc>
                <a:spcPct val="115000"/>
              </a:lnSpc>
            </a:pPr>
            <a:r>
              <a:rPr lang="en-US" sz="20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(trong AIDS</a:t>
            </a:r>
            <a:r>
              <a:rPr lang="en-US" sz="2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 </a:t>
            </a:r>
            <a:endParaRPr lang="en-US" sz="200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2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-Aspergilus fumigatus </a:t>
            </a:r>
            <a:endParaRPr lang="en-US" sz="200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2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Candida</a:t>
            </a:r>
            <a:endParaRPr lang="en-US" sz="20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200400" y="1273190"/>
            <a:ext cx="0" cy="291781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96000" y="1218400"/>
            <a:ext cx="0" cy="2972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31197" y="4152781"/>
            <a:ext cx="77556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smtClean="0">
                <a:latin typeface="Times New Roman"/>
                <a:ea typeface="Calibri"/>
                <a:cs typeface="Times New Roman"/>
              </a:rPr>
              <a:t>Viêm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phổi mắc phải ở cộng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đồng     </a:t>
            </a:r>
            <a:r>
              <a:rPr lang="en-US" sz="2000" smtClean="0">
                <a:latin typeface="Times New Roman"/>
                <a:ea typeface="Calibri"/>
                <a:cs typeface="Times New Roman"/>
              </a:rPr>
              <a:t>  Viêm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phổi mắc phải ở bệnh viện     </a:t>
            </a:r>
            <a:endParaRPr lang="en-US" sz="200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2000" smtClean="0">
                <a:latin typeface="Times New Roman"/>
                <a:ea typeface="Calibri"/>
                <a:cs typeface="Times New Roman"/>
              </a:rPr>
              <a:t>Viêm </a:t>
            </a:r>
            <a:r>
              <a:rPr lang="en-US" sz="2000">
                <a:latin typeface="Times New Roman"/>
                <a:ea typeface="Calibri"/>
                <a:cs typeface="Times New Roman"/>
              </a:rPr>
              <a:t>phổi ở người suy giảm miễn dịch (nhiễm trùng cơ hội)</a:t>
            </a:r>
            <a:endParaRPr lang="en-US" sz="2000">
              <a:ea typeface="Calibri"/>
              <a:cs typeface="Times New Roman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52732" y="4191000"/>
            <a:ext cx="883886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 rot="16200000">
            <a:off x="3931448" y="1416848"/>
            <a:ext cx="1281428" cy="8991276"/>
            <a:chOff x="914400" y="2817812"/>
            <a:chExt cx="2295525" cy="2940050"/>
          </a:xfrm>
        </p:grpSpPr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914400" y="2817812"/>
              <a:ext cx="2295525" cy="2940050"/>
              <a:chOff x="576" y="1775"/>
              <a:chExt cx="1446" cy="1852"/>
            </a:xfrm>
          </p:grpSpPr>
          <p:sp>
            <p:nvSpPr>
              <p:cNvPr id="47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685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EC823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AutoShape 17"/>
              <p:cNvSpPr>
                <a:spLocks noChangeArrowheads="1"/>
              </p:cNvSpPr>
              <p:nvPr/>
            </p:nvSpPr>
            <p:spPr bwMode="gray">
              <a:xfrm>
                <a:off x="708" y="1775"/>
                <a:ext cx="1174" cy="329"/>
              </a:xfrm>
              <a:prstGeom prst="roundRect">
                <a:avLst>
                  <a:gd name="adj" fmla="val 50000"/>
                </a:avLst>
              </a:prstGeom>
              <a:ln/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AutoShape 18"/>
              <p:cNvSpPr>
                <a:spLocks noChangeArrowheads="1"/>
              </p:cNvSpPr>
              <p:nvPr/>
            </p:nvSpPr>
            <p:spPr bwMode="auto">
              <a:xfrm flipH="1">
                <a:off x="1774" y="1900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900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20"/>
              <p:cNvSpPr txBox="1">
                <a:spLocks noChangeArrowheads="1"/>
              </p:cNvSpPr>
              <p:nvPr/>
            </p:nvSpPr>
            <p:spPr bwMode="gray">
              <a:xfrm rot="5400000">
                <a:off x="1162" y="1575"/>
                <a:ext cx="311" cy="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200" b="1" kern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Viêm </a:t>
                </a:r>
                <a:r>
                  <a:rPr lang="en-US" altLang="en-US" sz="2200" b="1" kern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phổi </a:t>
                </a:r>
                <a:r>
                  <a:rPr lang="en-US" altLang="en-US" sz="2200" b="1" kern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virus</a:t>
                </a:r>
                <a:endParaRPr lang="en-US" altLang="en-US" sz="2200" b="1" kern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 rot="5400000">
              <a:off x="1135519" y="3683446"/>
              <a:ext cx="2341863" cy="17072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2000">
                  <a:latin typeface="Times New Roman"/>
                  <a:ea typeface="Calibri"/>
                  <a:cs typeface="Times New Roman"/>
                </a:rPr>
                <a:t>- Influenza, Parainfluenza, virus hợp bào hô hấp, </a:t>
              </a:r>
              <a:r>
                <a:rPr lang="en-US" sz="2000">
                  <a:latin typeface="Times New Roman"/>
                  <a:ea typeface="Calibri"/>
                  <a:cs typeface="Times New Roman"/>
                </a:rPr>
                <a:t>Adenovirus </a:t>
              </a:r>
              <a:endParaRPr lang="en-US" sz="200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2000" smtClean="0">
                  <a:latin typeface="Times New Roman"/>
                  <a:ea typeface="Calibri"/>
                  <a:cs typeface="Times New Roman"/>
                </a:rPr>
                <a:t>- Ít </a:t>
              </a:r>
              <a:r>
                <a:rPr lang="en-US" sz="2000">
                  <a:latin typeface="Times New Roman"/>
                  <a:ea typeface="Calibri"/>
                  <a:cs typeface="Times New Roman"/>
                </a:rPr>
                <a:t>gặp: virus sởi, Epstein-Barr, Herpes</a:t>
              </a:r>
              <a:r>
                <a:rPr lang="en-US" sz="2000">
                  <a:latin typeface="Times New Roman"/>
                  <a:ea typeface="Calibri"/>
                  <a:cs typeface="Times New Roman"/>
                </a:rPr>
                <a:t>, </a:t>
              </a:r>
              <a:r>
                <a:rPr lang="en-US" sz="2000" smtClean="0">
                  <a:latin typeface="Times New Roman"/>
                  <a:ea typeface="Calibri"/>
                  <a:cs typeface="Times New Roman"/>
                </a:rPr>
                <a:t>Varicellazoster.   </a:t>
              </a:r>
              <a:r>
                <a:rPr lang="en-US" sz="2000">
                  <a:latin typeface="Times New Roman"/>
                  <a:ea typeface="Calibri"/>
                  <a:cs typeface="Times New Roman"/>
                </a:rPr>
                <a:t>Cytomegalovirus</a:t>
              </a:r>
              <a:r>
                <a:rPr lang="en-US" sz="2000">
                  <a:latin typeface="Times New Roman"/>
                  <a:ea typeface="Calibri"/>
                  <a:cs typeface="Times New Roman"/>
                </a:rPr>
                <a:t>, </a:t>
              </a:r>
              <a:r>
                <a:rPr lang="en-US" sz="2000" smtClean="0">
                  <a:latin typeface="Times New Roman"/>
                  <a:ea typeface="Calibri"/>
                  <a:cs typeface="Times New Roman"/>
                </a:rPr>
                <a:t>Hantavirus</a:t>
              </a:r>
              <a:endParaRPr lang="en-US" sz="2000"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5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87" y="228600"/>
            <a:ext cx="8784976" cy="6096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5800"/>
              </a:lnSpc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PHÂN </a:t>
            </a:r>
            <a:r>
              <a:rPr lang="en-US"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 VỀ VIÊM PHỔI</a:t>
            </a:r>
            <a:endParaRPr lang="en-US" sz="4000" b="1"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1" y="838200"/>
            <a:ext cx="9144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PHÂN LOẠI THEO LÂM SÀNG</a:t>
            </a:r>
          </a:p>
          <a:p>
            <a:pPr marL="0" indent="0">
              <a:buNone/>
            </a:pP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Viêm phổi mắc phải ở cộng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bên ngoài bệnh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viện, gồm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mắc phải ở bệnh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viện.</a:t>
            </a:r>
          </a:p>
          <a:p>
            <a:pPr marL="0" indent="0">
              <a:buNone/>
            </a:pP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viêm phổi xuất hiện sau khi nhập viện 48 giờ hoặc muộn hơn.</a:t>
            </a:r>
          </a:p>
          <a:p>
            <a:pPr marL="0" indent="0">
              <a:buNone/>
            </a:pP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ở người suy giảm miễn dịch.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 hụt globulin  miễn dịch và bổ thể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 hụt bạch cầu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giảm miễn dịch tế bào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5311" y="1752600"/>
            <a:ext cx="4105705" cy="2463408"/>
            <a:chOff x="914400" y="2843212"/>
            <a:chExt cx="2295525" cy="2914650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914400" y="2843212"/>
              <a:ext cx="2295525" cy="2914650"/>
              <a:chOff x="576" y="1791"/>
              <a:chExt cx="1446" cy="1836"/>
            </a:xfrm>
          </p:grpSpPr>
          <p:sp>
            <p:nvSpPr>
              <p:cNvPr id="24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685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EC823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utoShape 17"/>
              <p:cNvSpPr>
                <a:spLocks noChangeArrowheads="1"/>
              </p:cNvSpPr>
              <p:nvPr/>
            </p:nvSpPr>
            <p:spPr bwMode="gray">
              <a:xfrm>
                <a:off x="708" y="1791"/>
                <a:ext cx="1174" cy="394"/>
              </a:xfrm>
              <a:prstGeom prst="roundRect">
                <a:avLst>
                  <a:gd name="adj" fmla="val 50000"/>
                </a:avLst>
              </a:prstGeom>
              <a:ln/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AutoShape 18"/>
              <p:cNvSpPr>
                <a:spLocks noChangeArrowheads="1"/>
              </p:cNvSpPr>
              <p:nvPr/>
            </p:nvSpPr>
            <p:spPr bwMode="auto">
              <a:xfrm flipH="1">
                <a:off x="1780" y="1923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gray">
              <a:xfrm>
                <a:off x="830" y="1791"/>
                <a:ext cx="930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200" b="1" kern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Viêm phổi điển hình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914400" y="3461151"/>
              <a:ext cx="2295525" cy="218982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viêm phổi do vi khuẩn (Streptococcus pneumoniae, Streptococcus pyogenes,…)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2000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 phổi thùy do phế cầu khuẩn (S. pneumoniae ).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2000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 phổi do liên cầu khuẩn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88461" y="1752600"/>
            <a:ext cx="4191000" cy="2420826"/>
            <a:chOff x="3424238" y="2411225"/>
            <a:chExt cx="2295525" cy="2920910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3424238" y="2621697"/>
              <a:ext cx="2295525" cy="271043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gray">
            <a:xfrm>
              <a:off x="3505200" y="2411733"/>
              <a:ext cx="2133600" cy="6454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gray">
            <a:xfrm>
              <a:off x="3505200" y="2411225"/>
              <a:ext cx="2133599" cy="45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b="1" kern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 phổi không điển hình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505200" y="2886074"/>
              <a:ext cx="2133600" cy="4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AutoShape 18"/>
          <p:cNvSpPr>
            <a:spLocks noChangeArrowheads="1"/>
          </p:cNvSpPr>
          <p:nvPr/>
        </p:nvSpPr>
        <p:spPr bwMode="auto">
          <a:xfrm flipH="1">
            <a:off x="4909714" y="1859519"/>
            <a:ext cx="127771" cy="12132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flipH="1">
            <a:off x="8327041" y="1880351"/>
            <a:ext cx="127771" cy="12132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3756" y="2425005"/>
            <a:ext cx="410570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các vi khuẩn không điển hình: Mycoplasma, Chlamydia, Legionella,… hoặc do virus.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5257800" cy="6019800"/>
          </a:xfrm>
        </p:spPr>
        <p:txBody>
          <a:bodyPr>
            <a:normAutofit fontScale="92500"/>
          </a:bodyPr>
          <a:lstStyle/>
          <a:p>
            <a:pPr marL="514350" indent="-514350">
              <a:buAutoNum type="romanUcPeriod" startAt="2"/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THEO DIỄN BIẾN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cấp tính.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bán cấp tính.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mạn tính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romanUcPeriod" startAt="3"/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THEO HÌNH ẢNH Xquang LỒNG NGỰC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thùy.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phế quản- phổi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kẽ.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 xe phổi.</a:t>
            </a:r>
          </a:p>
          <a:p>
            <a:pPr marL="514350" indent="-514350">
              <a:buAutoNum type="romanUcPeriod" startAt="4"/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THEO CĂN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VI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do vi khuẩn.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do vi khuẩn không điển hình.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do virus.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62000"/>
            <a:ext cx="4191000" cy="6248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PHÂN LOẠI DỰA TRÊN TỔN THƯƠNG GIẢI PHẪU BỆNH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thùy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tổn thương  đồng nhất ở một thùy( 3 giai đoạn: xung huyết- can hóa đỏ- can hóa xám ).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 quản phế viêm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tổn thương rải rác cả 2 phổi.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nhiễm trùng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là quá trình viêm và đông đặc của nhu mô phổi do nhiễm trùng.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 không nhiễm trùng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 các tác nhân khác gây tổn thương ở thành phế nang.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5987" y="228600"/>
            <a:ext cx="8784976" cy="6096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5800"/>
              </a:lnSpc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PHÂN </a:t>
            </a:r>
            <a:r>
              <a:rPr lang="en-US"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 VỀ VIÊM PHỔI</a:t>
            </a:r>
            <a:endParaRPr lang="en-US" sz="4000" b="1"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05400" y="762000"/>
            <a:ext cx="0" cy="6096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1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7302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smtClean="0"/>
              <a:t> D. VIÊM </a:t>
            </a:r>
            <a:r>
              <a:rPr lang="en-US" sz="4400"/>
              <a:t>PHỔI ĐIỂN HÌNH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9392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 PHỔI THÙY DO </a:t>
            </a:r>
            <a:r>
              <a:rPr lang="en-US" sz="32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PHẾ CẦU KHUẨN:</a:t>
            </a:r>
            <a:endParaRPr lang="en-US" sz="3200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341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 khuẩn học:</a:t>
            </a:r>
          </a:p>
        </p:txBody>
      </p:sp>
      <p:pic>
        <p:nvPicPr>
          <p:cNvPr id="1026" name="Picture 2" descr="C:\Users\Abcxyz\Desktop\phe-cau-kh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0770"/>
            <a:ext cx="3276600" cy="34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2067580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</a:t>
            </a:r>
            <a:r>
              <a:rPr lang="vi-VN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 gram dương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60098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vỏ bọc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2105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vi-VN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lập được ở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khoẻ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846493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 G</a:t>
            </a:r>
            <a:r>
              <a:rPr lang="vi-VN"/>
              <a:t>ặp chủ yếu</a:t>
            </a:r>
            <a:r>
              <a:rPr lang="en-US"/>
              <a:t> </a:t>
            </a:r>
            <a:r>
              <a:rPr lang="vi-VN"/>
              <a:t>ở trẻ trước tuổi đi học, vào mùa Xuân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4837093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Typ huyết thanh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bệnh: 1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4, 6, 7, 8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9,12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14, 19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721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Sinh Lý Bệnh :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bcxyz\Desktop\635viemp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200144" cy="49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865" y="13788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/>
              <a:t>- T</a:t>
            </a:r>
            <a:r>
              <a:rPr lang="vi-VN" sz="2400"/>
              <a:t>hường suy giảm cơ chế bảo vệ đường thở tạm</a:t>
            </a:r>
            <a:r>
              <a:rPr lang="en-US" sz="2400"/>
              <a:t> </a:t>
            </a:r>
            <a:r>
              <a:rPr lang="vi-VN" sz="2400"/>
              <a:t>thời hoặc mạn tính</a:t>
            </a:r>
            <a:r>
              <a:rPr lang="en-US" sz="240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22815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/>
              <a:t>- Chủ yếu xảy ra ở một thuỳ.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8382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/>
              <a:t>- </a:t>
            </a:r>
            <a:r>
              <a:rPr lang="vi-VN" sz="2400"/>
              <a:t>Tổn thương nhiều thuỳ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vi-VN" sz="2400">
                <a:sym typeface="Wingdings" pitchFamily="2" charset="2"/>
              </a:rPr>
              <a:t>phế cầu</a:t>
            </a:r>
          </a:p>
          <a:p>
            <a:r>
              <a:rPr lang="vi-VN" sz="2400">
                <a:sym typeface="Wingdings" pitchFamily="2" charset="2"/>
              </a:rPr>
              <a:t>theo dịch viêm lan đến thuỳ phổi khác theo đường phế quản</a:t>
            </a:r>
            <a:r>
              <a:rPr lang="en-US" sz="2400">
                <a:sym typeface="Wingdings" pitchFamily="2" charset="2"/>
              </a:rPr>
              <a:t>.</a:t>
            </a:r>
            <a:r>
              <a:rPr lang="en-US" sz="240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7870" y="4133671"/>
            <a:ext cx="466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/>
              <a:t>- </a:t>
            </a:r>
            <a:r>
              <a:rPr lang="vi-VN" sz="2400"/>
              <a:t>Viêm có thể lan trực tiếp đến màng phổi, màng tim gây mủ màng phổi, màng</a:t>
            </a:r>
            <a:r>
              <a:rPr lang="en-US" sz="2400"/>
              <a:t> </a:t>
            </a:r>
            <a:r>
              <a:rPr lang="vi-VN" sz="2400"/>
              <a:t>ngoài tim</a:t>
            </a:r>
            <a:r>
              <a:rPr lang="en-US" sz="24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799" y="5505271"/>
            <a:ext cx="464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/>
              <a:t>- </a:t>
            </a:r>
            <a:r>
              <a:rPr lang="vi-VN" sz="2400"/>
              <a:t>Kháng thể đặc hiệu xuất hiện 5 -</a:t>
            </a:r>
            <a:r>
              <a:rPr lang="vi-VN" sz="2400"/>
              <a:t>10 </a:t>
            </a:r>
            <a:r>
              <a:rPr lang="vi-VN" sz="2400" smtClean="0"/>
              <a:t>ngày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vi-VN" sz="2400">
                <a:sym typeface="Wingdings" pitchFamily="2" charset="2"/>
              </a:rPr>
              <a:t>gây nên cơn "bệnh</a:t>
            </a:r>
            <a:r>
              <a:rPr lang="en-US" sz="2400">
                <a:sym typeface="Wingdings" pitchFamily="2" charset="2"/>
              </a:rPr>
              <a:t> </a:t>
            </a:r>
            <a:r>
              <a:rPr lang="vi-VN" sz="2400">
                <a:sym typeface="Wingdings" pitchFamily="2" charset="2"/>
              </a:rPr>
              <a:t>biến"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381000" y="157302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smtClean="0"/>
              <a:t> D. VIÊM </a:t>
            </a:r>
            <a:r>
              <a:rPr lang="en-US" sz="4400"/>
              <a:t>PHỔI ĐIỂN HÌNH</a:t>
            </a:r>
          </a:p>
        </p:txBody>
      </p:sp>
    </p:spTree>
    <p:extLst>
      <p:ext uri="{BB962C8B-B14F-4D97-AF65-F5344CB8AC3E}">
        <p14:creationId xmlns:p14="http://schemas.microsoft.com/office/powerpoint/2010/main" val="16728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959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phẫu bệnh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: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bcxyz\Desktop\image006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9075"/>
            <a:ext cx="2362200" cy="27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1786116"/>
            <a:ext cx="586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thường chiếm cả một thùy </a:t>
            </a:r>
            <a:r>
              <a:rPr lang="vi-V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phần phổi còn lại hoàn toàn bình </a:t>
            </a:r>
            <a:r>
              <a:rPr lang="vi-V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Abcxyz\Desktop\untitled-viem-ph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8789"/>
            <a:ext cx="2438400" cy="29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00400" y="4038600"/>
            <a:ext cx="57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xung huyết (ngày đầu 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vi-V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Giai đoạn “can hoá đỏ” (ngày thứ 2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Giai đoạn "can hoá xám" (ngày thứ 4, 5)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6200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 smtClean="0"/>
              <a:t> D. VIÊM </a:t>
            </a:r>
            <a:r>
              <a:rPr lang="en-US" sz="4400"/>
              <a:t>PHỔI ĐIỂN HÌNH</a:t>
            </a:r>
          </a:p>
        </p:txBody>
      </p:sp>
    </p:spTree>
    <p:extLst>
      <p:ext uri="{BB962C8B-B14F-4D97-AF65-F5344CB8AC3E}">
        <p14:creationId xmlns:p14="http://schemas.microsoft.com/office/powerpoint/2010/main" val="25803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1355</Words>
  <Application>Microsoft Office PowerPoint</Application>
  <PresentationFormat>On-screen Show (4:3)</PresentationFormat>
  <Paragraphs>162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Executive</vt:lpstr>
      <vt:lpstr>1_Executive</vt:lpstr>
      <vt:lpstr>1_Office Theme</vt:lpstr>
      <vt:lpstr>2_Office Theme</vt:lpstr>
      <vt:lpstr>2_Executive</vt:lpstr>
      <vt:lpstr>ĐẠI CƯƠNG BỆNH LÝ  DỊ ỨNG – MIỄN DỊCH</vt:lpstr>
      <vt:lpstr>NỘI DUNG </vt:lpstr>
      <vt:lpstr>PowerPoint Presentation</vt:lpstr>
      <vt:lpstr>PowerPoint Presentation</vt:lpstr>
      <vt:lpstr>C. PHÂN LOẠI VỀ VIÊM PHỔI</vt:lpstr>
      <vt:lpstr>C. PHÂN LOẠI VỀ VIÊM PHỔI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PHẾ QUẢN PHẾ VIÊM  (do Liên cầu, Bronchopneumonia)</vt:lpstr>
      <vt:lpstr>3. X-quang: phim phổi có các đám mờ qui tụ đối xứng hai bên rốn phổi tiến triễn theo từng ngày. 4. Biến chứng: Nếu không điều trị hay điều trị chậm bệnh =&gt; suy hô hấp nặng, nhiễm trùng huyết, mủ màng phổi, toàn trạng suy sụp và có thể tử vong. </vt:lpstr>
      <vt:lpstr>5. Điều trị:   - Điều trị hỗ trợ:    +Nghỉ ngơi tại giường    +Ăn đồ dễ tiêu, đảm bảo đủ calo, thêm đạm và vitamin nhóm B,C    +Bù nước và điện giải vì sốt cao, ăn uống kém, nôn, đi chảy...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Viêm phổi:</dc:title>
  <dc:creator>ADMIN</dc:creator>
  <cp:lastModifiedBy>DELL</cp:lastModifiedBy>
  <cp:revision>27</cp:revision>
  <dcterms:created xsi:type="dcterms:W3CDTF">2017-02-03T07:31:14Z</dcterms:created>
  <dcterms:modified xsi:type="dcterms:W3CDTF">2017-02-05T06:25:12Z</dcterms:modified>
</cp:coreProperties>
</file>