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  <p:sldMasterId id="2147483792" r:id="rId3"/>
    <p:sldMasterId id="2147483816" r:id="rId4"/>
  </p:sldMasterIdLst>
  <p:notesMasterIdLst>
    <p:notesMasterId r:id="rId20"/>
  </p:notesMasterIdLst>
  <p:sldIdLst>
    <p:sldId id="256" r:id="rId5"/>
    <p:sldId id="259" r:id="rId6"/>
    <p:sldId id="277" r:id="rId7"/>
    <p:sldId id="278" r:id="rId8"/>
    <p:sldId id="279" r:id="rId9"/>
    <p:sldId id="280" r:id="rId10"/>
    <p:sldId id="283" r:id="rId11"/>
    <p:sldId id="284" r:id="rId12"/>
    <p:sldId id="285" r:id="rId13"/>
    <p:sldId id="281" r:id="rId14"/>
    <p:sldId id="282" r:id="rId15"/>
    <p:sldId id="289" r:id="rId16"/>
    <p:sldId id="290" r:id="rId17"/>
    <p:sldId id="291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5A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4660"/>
  </p:normalViewPr>
  <p:slideViewPr>
    <p:cSldViewPr>
      <p:cViewPr>
        <p:scale>
          <a:sx n="73" d="100"/>
          <a:sy n="73" d="100"/>
        </p:scale>
        <p:origin x="-73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68B8C-33F2-45C4-AA52-AAF5F9E69924}" type="datetimeFigureOut">
              <a:rPr lang="en-US" smtClean="0"/>
              <a:t>02/12/17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0BA16-C5E5-48EE-9594-F28A3069C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19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0BA16-C5E5-48EE-9594-F28A3069CC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0BA16-C5E5-48EE-9594-F28A3069CC2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355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0BA16-C5E5-48EE-9594-F28A3069CC2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355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F435E-3354-4ADE-9EDA-B2908E7F6B9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507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781B0-7284-43EA-BC31-0895685FE4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79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0BA16-C5E5-48EE-9594-F28A3069CC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89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0BA16-C5E5-48EE-9594-F28A3069CC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01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C0D8-2B00-41C8-84EB-4E612B96C3A3}" type="datetimeFigureOut">
              <a:rPr lang="en-US" smtClean="0"/>
              <a:t>02/12/17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2F73D9-1EC8-4848-8B09-2B7E2D9C851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C0D8-2B00-41C8-84EB-4E612B96C3A3}" type="datetimeFigureOut">
              <a:rPr lang="en-US" smtClean="0"/>
              <a:t>02/12/17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73D9-1EC8-4848-8B09-2B7E2D9C85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C0D8-2B00-41C8-84EB-4E612B96C3A3}" type="datetimeFigureOut">
              <a:rPr lang="en-US" smtClean="0"/>
              <a:t>02/12/17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73D9-1EC8-4848-8B09-2B7E2D9C85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C0D8-2B00-41C8-84EB-4E612B96C3A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02/12/17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2F73D9-1EC8-4848-8B09-2B7E2D9C85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14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C0D8-2B00-41C8-84EB-4E612B96C3A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02/12/17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73D9-1EC8-4848-8B09-2B7E2D9C85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829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C0D8-2B00-41C8-84EB-4E612B96C3A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02/12/17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73D9-1EC8-4848-8B09-2B7E2D9C85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142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C0D8-2B00-41C8-84EB-4E612B96C3A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02/12/17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73D9-1EC8-4848-8B09-2B7E2D9C85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27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C0D8-2B00-41C8-84EB-4E612B96C3A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02/12/17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73D9-1EC8-4848-8B09-2B7E2D9C85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218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C0D8-2B00-41C8-84EB-4E612B96C3A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02/12/17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73D9-1EC8-4848-8B09-2B7E2D9C85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69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C0D8-2B00-41C8-84EB-4E612B96C3A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02/12/17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73D9-1EC8-4848-8B09-2B7E2D9C85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440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C0D8-2B00-41C8-84EB-4E612B96C3A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02/12/17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73D9-1EC8-4848-8B09-2B7E2D9C85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1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C0D8-2B00-41C8-84EB-4E612B96C3A3}" type="datetimeFigureOut">
              <a:rPr lang="en-US" smtClean="0"/>
              <a:t>02/12/17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73D9-1EC8-4848-8B09-2B7E2D9C85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C0D8-2B00-41C8-84EB-4E612B96C3A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02/12/17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73D9-1EC8-4848-8B09-2B7E2D9C85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886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C0D8-2B00-41C8-84EB-4E612B96C3A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02/12/17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73D9-1EC8-4848-8B09-2B7E2D9C85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117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C0D8-2B00-41C8-84EB-4E612B96C3A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02/12/17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73D9-1EC8-4848-8B09-2B7E2D9C85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94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CEC6-7ECE-4232-992F-6E49EC57B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BCD4-D075-4A43-90B8-66A1B39E4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7579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CEC6-7ECE-4232-992F-6E49EC57B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BCD4-D075-4A43-90B8-66A1B39E4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826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CEC6-7ECE-4232-992F-6E49EC57B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BCD4-D075-4A43-90B8-66A1B39E4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5675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CEC6-7ECE-4232-992F-6E49EC57B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BCD4-D075-4A43-90B8-66A1B39E4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4157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CEC6-7ECE-4232-992F-6E49EC57B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BCD4-D075-4A43-90B8-66A1B39E4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9655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CEC6-7ECE-4232-992F-6E49EC57B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BCD4-D075-4A43-90B8-66A1B39E4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6465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CEC6-7ECE-4232-992F-6E49EC57B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BCD4-D075-4A43-90B8-66A1B39E4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39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C0D8-2B00-41C8-84EB-4E612B96C3A3}" type="datetimeFigureOut">
              <a:rPr lang="en-US" smtClean="0"/>
              <a:t>02/12/17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73D9-1EC8-4848-8B09-2B7E2D9C851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CEC6-7ECE-4232-992F-6E49EC57B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BCD4-D075-4A43-90B8-66A1B39E4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1473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CEC6-7ECE-4232-992F-6E49EC57B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BCD4-D075-4A43-90B8-66A1B39E4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3002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CEC6-7ECE-4232-992F-6E49EC57B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BCD4-D075-4A43-90B8-66A1B39E4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9753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CEC6-7ECE-4232-992F-6E49EC57B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BCD4-D075-4A43-90B8-66A1B39E4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7339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8BB8-A85E-4B4B-9908-2418388C9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AA6AE-62D2-4B37-9A7B-3CE1A4AAC8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6901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8BB8-A85E-4B4B-9908-2418388C9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AA6AE-62D2-4B37-9A7B-3CE1A4AAC8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6569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8BB8-A85E-4B4B-9908-2418388C9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AA6AE-62D2-4B37-9A7B-3CE1A4AAC8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6092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8BB8-A85E-4B4B-9908-2418388C9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AA6AE-62D2-4B37-9A7B-3CE1A4AAC8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7488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8BB8-A85E-4B4B-9908-2418388C9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AA6AE-62D2-4B37-9A7B-3CE1A4AAC8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180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8BB8-A85E-4B4B-9908-2418388C9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AA6AE-62D2-4B37-9A7B-3CE1A4AAC8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94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C0D8-2B00-41C8-84EB-4E612B96C3A3}" type="datetimeFigureOut">
              <a:rPr lang="en-US" smtClean="0"/>
              <a:t>02/12/17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73D9-1EC8-4848-8B09-2B7E2D9C851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8BB8-A85E-4B4B-9908-2418388C9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AA6AE-62D2-4B37-9A7B-3CE1A4AAC8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4406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8BB8-A85E-4B4B-9908-2418388C9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AA6AE-62D2-4B37-9A7B-3CE1A4AAC8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6379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8BB8-A85E-4B4B-9908-2418388C9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AA6AE-62D2-4B37-9A7B-3CE1A4AAC8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619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8BB8-A85E-4B4B-9908-2418388C9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AA6AE-62D2-4B37-9A7B-3CE1A4AAC8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7000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8BB8-A85E-4B4B-9908-2418388C9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AA6AE-62D2-4B37-9A7B-3CE1A4AAC8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877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C0D8-2B00-41C8-84EB-4E612B96C3A3}" type="datetimeFigureOut">
              <a:rPr lang="en-US" smtClean="0"/>
              <a:t>02/12/17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73D9-1EC8-4848-8B09-2B7E2D9C85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C0D8-2B00-41C8-84EB-4E612B96C3A3}" type="datetimeFigureOut">
              <a:rPr lang="en-US" smtClean="0"/>
              <a:t>02/12/17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73D9-1EC8-4848-8B09-2B7E2D9C85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C0D8-2B00-41C8-84EB-4E612B96C3A3}" type="datetimeFigureOut">
              <a:rPr lang="en-US" smtClean="0"/>
              <a:t>02/12/17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73D9-1EC8-4848-8B09-2B7E2D9C85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C0D8-2B00-41C8-84EB-4E612B96C3A3}" type="datetimeFigureOut">
              <a:rPr lang="en-US" smtClean="0"/>
              <a:t>02/12/17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73D9-1EC8-4848-8B09-2B7E2D9C85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C0D8-2B00-41C8-84EB-4E612B96C3A3}" type="datetimeFigureOut">
              <a:rPr lang="en-US" smtClean="0"/>
              <a:t>02/12/17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73D9-1EC8-4848-8B09-2B7E2D9C85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5F2C0D8-2B00-41C8-84EB-4E612B96C3A3}" type="datetimeFigureOut">
              <a:rPr lang="en-US" smtClean="0"/>
              <a:t>02/12/17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2F73D9-1EC8-4848-8B09-2B7E2D9C851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5F2C0D8-2B00-41C8-84EB-4E612B96C3A3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02/12/17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2F73D9-1EC8-4848-8B09-2B7E2D9C851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ECEC6-7ECE-4232-992F-6E49EC57B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5BCD4-D075-4A43-90B8-66A1B39E4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21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A8BB8-A85E-4B4B-9908-2418388C99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AA6AE-62D2-4B37-9A7B-3CE1A4AAC8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73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ữ liệu tùm lum\Năm 3\Bệnh Học\Thuyết trình\15995942_1831409310471187_121408046_n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47" y="19614"/>
            <a:ext cx="9206347" cy="683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828800"/>
            <a:ext cx="7924800" cy="990600"/>
          </a:xfrm>
        </p:spPr>
        <p:txBody>
          <a:bodyPr/>
          <a:lstStyle/>
          <a:p>
            <a:r>
              <a:rPr lang="en-US" sz="7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TIM</a:t>
            </a:r>
            <a:endParaRPr lang="en-US" sz="7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200400"/>
            <a:ext cx="7086600" cy="2667000"/>
          </a:xfrm>
        </p:spPr>
        <p:txBody>
          <a:bodyPr>
            <a:noAutofit/>
          </a:bodyPr>
          <a:lstStyle/>
          <a:p>
            <a:pPr marL="342900" indent="-342900"/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Giảng viên hướng dẫn: ThS. BS. Nguyễn Phúc </a:t>
            </a:r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</a:p>
          <a:p>
            <a:pPr marL="342900" indent="-342900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b="1" u="sng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10 - Lớp PTH 350 H: </a:t>
            </a:r>
          </a:p>
          <a:p>
            <a:pPr algn="l"/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 Thái Uyên Thao        Nguyễn Thị Cẩm Hà</a:t>
            </a:r>
          </a:p>
          <a:p>
            <a:pPr algn="l"/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Linh Thu     Bùi Mỹ Duyên</a:t>
            </a:r>
          </a:p>
          <a:p>
            <a:pPr algn="l"/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Xuân Hiệp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27563" y="45720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TRƯỜNG ĐẠI HỌC DUY TÂN 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 Dược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9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4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PHÂN ĐỘ SUY TIM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4038600" cy="5211763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NYHA: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/c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AutoNum type="arabicPeriod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VN: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200" y="2057400"/>
            <a:ext cx="4343400" cy="762000"/>
          </a:xfrm>
          <a:prstGeom prst="roundRect">
            <a:avLst>
              <a:gd name="adj" fmla="val 27576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/c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6200" y="3048000"/>
            <a:ext cx="4343400" cy="762000"/>
          </a:xfrm>
          <a:prstGeom prst="roundRect">
            <a:avLst>
              <a:gd name="adj" fmla="val 27576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r/c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6200" y="4114800"/>
            <a:ext cx="4343400" cy="762000"/>
          </a:xfrm>
          <a:prstGeom prst="roundRect">
            <a:avLst>
              <a:gd name="adj" fmla="val 27576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r/c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6200" y="5181600"/>
            <a:ext cx="4343400" cy="762000"/>
          </a:xfrm>
          <a:prstGeom prst="roundRect">
            <a:avLst>
              <a:gd name="adj" fmla="val 27576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r/c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24400" y="2001982"/>
            <a:ext cx="4343400" cy="762000"/>
          </a:xfrm>
          <a:prstGeom prst="roundRect">
            <a:avLst>
              <a:gd name="adj" fmla="val 27576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BN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sờ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24400" y="3048000"/>
            <a:ext cx="4343400" cy="762000"/>
          </a:xfrm>
          <a:prstGeom prst="roundRect">
            <a:avLst>
              <a:gd name="adj" fmla="val 27576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BN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724400" y="4121727"/>
            <a:ext cx="4343400" cy="762000"/>
          </a:xfrm>
          <a:prstGeom prst="roundRect">
            <a:avLst>
              <a:gd name="adj" fmla="val 27576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BN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4400" y="5181600"/>
            <a:ext cx="4343400" cy="762000"/>
          </a:xfrm>
          <a:prstGeom prst="roundRect">
            <a:avLst>
              <a:gd name="adj" fmla="val 27576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BN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572000" y="1066800"/>
            <a:ext cx="0" cy="525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42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ĐIỀU TRỊ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4800" y="1158658"/>
            <a:ext cx="4191000" cy="685800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trị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724400" y="1143000"/>
            <a:ext cx="4038600" cy="685800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04800" y="2133600"/>
            <a:ext cx="4191000" cy="342900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0" bIns="0"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 </a:t>
            </a:r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 </a:t>
            </a:r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thuốc,viêm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cấp,nhồi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814455" y="2133600"/>
            <a:ext cx="4038600" cy="342900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0" bIns="0"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giường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0.5g Na/ngày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92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/>
          </p:cNvSpPr>
          <p:nvPr/>
        </p:nvSpPr>
        <p:spPr>
          <a:xfrm>
            <a:off x="457200" y="274638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ĐIỀU TRỊ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4600" y="1066800"/>
            <a:ext cx="4038600" cy="685800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Tăng sức co bóp tim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2438400"/>
            <a:ext cx="1947441" cy="685800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Glycosid trợ tim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86559" y="2438400"/>
            <a:ext cx="2176041" cy="685800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Thuốc ức chế men phosphodiesterasa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58358" y="2438400"/>
            <a:ext cx="2633242" cy="685800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Thuốc chống giao cảm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6200" y="3962400"/>
            <a:ext cx="1202320" cy="762000"/>
          </a:xfrm>
          <a:prstGeom prst="roundRect">
            <a:avLst>
              <a:gd name="adj" fmla="val 27576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Digoxin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464680" y="3962400"/>
            <a:ext cx="1202320" cy="762000"/>
          </a:xfrm>
          <a:prstGeom prst="roundRect">
            <a:avLst>
              <a:gd name="adj" fmla="val 27576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Uabain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048000" y="3962400"/>
            <a:ext cx="1202320" cy="762000"/>
          </a:xfrm>
          <a:prstGeom prst="roundRect">
            <a:avLst>
              <a:gd name="adj" fmla="val 27576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Amrinon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572000" y="3985549"/>
            <a:ext cx="1202320" cy="762000"/>
          </a:xfrm>
          <a:prstGeom prst="roundRect">
            <a:avLst>
              <a:gd name="adj" fmla="val 27576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Milrinon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265280" y="3962400"/>
            <a:ext cx="1202320" cy="762000"/>
          </a:xfrm>
          <a:prstGeom prst="roundRect">
            <a:avLst>
              <a:gd name="adj" fmla="val 27576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Dopamin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696200" y="3962400"/>
            <a:ext cx="1363884" cy="762000"/>
          </a:xfrm>
          <a:prstGeom prst="roundRect">
            <a:avLst>
              <a:gd name="adj" fmla="val 27576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Dobutamin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1278520" y="2057400"/>
            <a:ext cx="6417680" cy="0"/>
          </a:xfrm>
          <a:prstGeom prst="lin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95800" y="1752600"/>
            <a:ext cx="0" cy="304800"/>
          </a:xfrm>
          <a:prstGeom prst="lin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278520" y="2057400"/>
            <a:ext cx="1" cy="381000"/>
          </a:xfrm>
          <a:prstGeom prst="lin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495800" y="2057400"/>
            <a:ext cx="0" cy="381000"/>
          </a:xfrm>
          <a:prstGeom prst="lin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696200" y="2057400"/>
            <a:ext cx="0" cy="381000"/>
          </a:xfrm>
          <a:prstGeom prst="lin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33400" y="3581400"/>
            <a:ext cx="1371600" cy="0"/>
          </a:xfrm>
          <a:prstGeom prst="lin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657600" y="3581400"/>
            <a:ext cx="1515560" cy="0"/>
          </a:xfrm>
          <a:prstGeom prst="lin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010400" y="3581400"/>
            <a:ext cx="1371600" cy="0"/>
          </a:xfrm>
          <a:prstGeom prst="lin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278520" y="3124200"/>
            <a:ext cx="0" cy="457200"/>
          </a:xfrm>
          <a:prstGeom prst="lin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495800" y="3124200"/>
            <a:ext cx="0" cy="457200"/>
          </a:xfrm>
          <a:prstGeom prst="lin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743463" y="3124200"/>
            <a:ext cx="0" cy="457200"/>
          </a:xfrm>
          <a:prstGeom prst="lin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33399" y="3581400"/>
            <a:ext cx="1" cy="381000"/>
          </a:xfrm>
          <a:prstGeom prst="lin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905000" y="3581400"/>
            <a:ext cx="1" cy="381000"/>
          </a:xfrm>
          <a:prstGeom prst="lin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657599" y="3581400"/>
            <a:ext cx="1" cy="381000"/>
          </a:xfrm>
          <a:prstGeom prst="lin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3" name="Straight Connector 52"/>
          <p:cNvCxnSpPr>
            <a:endCxn id="23" idx="0"/>
          </p:cNvCxnSpPr>
          <p:nvPr/>
        </p:nvCxnSpPr>
        <p:spPr>
          <a:xfrm>
            <a:off x="5173160" y="3581400"/>
            <a:ext cx="0" cy="404149"/>
          </a:xfrm>
          <a:prstGeom prst="lin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010400" y="3581400"/>
            <a:ext cx="1" cy="381000"/>
          </a:xfrm>
          <a:prstGeom prst="lin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382000" y="3581400"/>
            <a:ext cx="1" cy="381000"/>
          </a:xfrm>
          <a:prstGeom prst="lin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1" name="Rounded Rectangle 60"/>
          <p:cNvSpPr/>
          <p:nvPr/>
        </p:nvSpPr>
        <p:spPr>
          <a:xfrm>
            <a:off x="1252959" y="5334000"/>
            <a:ext cx="2133600" cy="1219200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Tăng đào thải muối và nước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5029200" y="5333999"/>
            <a:ext cx="1837240" cy="1219201"/>
          </a:xfrm>
          <a:prstGeom prst="roundRect">
            <a:avLst>
              <a:gd name="adj" fmla="val 27576"/>
            </a:avLst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Thuốc lợi tiểu Thiazide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Right Arrow 66"/>
          <p:cNvSpPr/>
          <p:nvPr/>
        </p:nvSpPr>
        <p:spPr>
          <a:xfrm>
            <a:off x="3733800" y="5715000"/>
            <a:ext cx="990600" cy="457200"/>
          </a:xfrm>
          <a:prstGeom prst="rightArrow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34" y="3394854"/>
            <a:ext cx="3612880" cy="3478386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940" y="3434042"/>
            <a:ext cx="1779341" cy="340001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846" y="3352801"/>
            <a:ext cx="1772094" cy="350520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281" y="3410094"/>
            <a:ext cx="1933512" cy="3463146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7" y="1905000"/>
            <a:ext cx="9144000" cy="496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3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/>
          </p:cNvSpPr>
          <p:nvPr/>
        </p:nvSpPr>
        <p:spPr>
          <a:xfrm>
            <a:off x="457200" y="228600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ĐIỀU TRỊ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38400" y="838200"/>
            <a:ext cx="4038600" cy="685800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Giảm tiền gánh và hậu gánh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" y="2354484"/>
            <a:ext cx="1676400" cy="1074516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Thuốc ức chế men chuyển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05001" y="2362200"/>
            <a:ext cx="1744159" cy="1066800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 kháng </a:t>
            </a:r>
          </a:p>
          <a:p>
            <a:pPr algn="ctr"/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thụ thể angiotensin II</a:t>
            </a:r>
            <a:endParaRPr lang="en-US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86200" y="2354484"/>
            <a:ext cx="1447800" cy="1074516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Chẹn kênh calci</a:t>
            </a:r>
            <a:endParaRPr lang="en-US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62001" y="1828800"/>
            <a:ext cx="7386576" cy="0"/>
          </a:xfrm>
          <a:prstGeom prst="lin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72000" y="1524000"/>
            <a:ext cx="0" cy="830484"/>
          </a:xfrm>
          <a:prstGeom prst="lin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62000" y="1828800"/>
            <a:ext cx="0" cy="525684"/>
          </a:xfrm>
          <a:prstGeom prst="lin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53400" y="1828800"/>
            <a:ext cx="0" cy="525684"/>
          </a:xfrm>
          <a:prstGeom prst="lin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Rounded Rectangle 33"/>
          <p:cNvSpPr/>
          <p:nvPr/>
        </p:nvSpPr>
        <p:spPr>
          <a:xfrm>
            <a:off x="5672558" y="2362200"/>
            <a:ext cx="1566442" cy="1066800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 Nitrat </a:t>
            </a:r>
            <a:endParaRPr lang="en-US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467600" y="2354484"/>
            <a:ext cx="1600200" cy="1074516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Hydralazin 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Prazosine </a:t>
            </a:r>
          </a:p>
          <a:p>
            <a:pPr algn="ctr"/>
            <a:r>
              <a:rPr 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(ít 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 dụng) </a:t>
            </a:r>
            <a:endParaRPr lang="en-US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2743200" y="1828800"/>
            <a:ext cx="0" cy="525684"/>
          </a:xfrm>
          <a:prstGeom prst="lin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85" name="Group 84"/>
          <p:cNvGrpSpPr/>
          <p:nvPr/>
        </p:nvGrpSpPr>
        <p:grpSpPr>
          <a:xfrm>
            <a:off x="228600" y="3429000"/>
            <a:ext cx="1524000" cy="3124200"/>
            <a:chOff x="228600" y="3429000"/>
            <a:chExt cx="1524000" cy="3124200"/>
          </a:xfrm>
        </p:grpSpPr>
        <p:sp>
          <p:nvSpPr>
            <p:cNvPr id="10" name="Rounded Rectangle 9"/>
            <p:cNvSpPr/>
            <p:nvPr/>
          </p:nvSpPr>
          <p:spPr>
            <a:xfrm>
              <a:off x="457200" y="3733800"/>
              <a:ext cx="1295400" cy="685800"/>
            </a:xfrm>
            <a:prstGeom prst="roundRect">
              <a:avLst>
                <a:gd name="adj" fmla="val 27576"/>
              </a:avLst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Captopril</a:t>
              </a:r>
              <a:endPara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228600" y="4114800"/>
              <a:ext cx="228600" cy="0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28600" y="3429000"/>
              <a:ext cx="0" cy="2819400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7" name="Rounded Rectangle 46"/>
            <p:cNvSpPr/>
            <p:nvPr/>
          </p:nvSpPr>
          <p:spPr>
            <a:xfrm>
              <a:off x="457200" y="4800600"/>
              <a:ext cx="1295400" cy="685800"/>
            </a:xfrm>
            <a:prstGeom prst="roundRect">
              <a:avLst>
                <a:gd name="adj" fmla="val 27576"/>
              </a:avLst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Enalapril</a:t>
              </a:r>
              <a:endPara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228600" y="5181600"/>
              <a:ext cx="228600" cy="0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9" name="Rounded Rectangle 48"/>
            <p:cNvSpPr/>
            <p:nvPr/>
          </p:nvSpPr>
          <p:spPr>
            <a:xfrm>
              <a:off x="457200" y="5867400"/>
              <a:ext cx="1295400" cy="685800"/>
            </a:xfrm>
            <a:prstGeom prst="roundRect">
              <a:avLst>
                <a:gd name="adj" fmla="val 27576"/>
              </a:avLst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Lisinopril</a:t>
              </a:r>
              <a:endPara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228600" y="6248400"/>
              <a:ext cx="228600" cy="0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62" name="Straight Connector 61"/>
          <p:cNvCxnSpPr/>
          <p:nvPr/>
        </p:nvCxnSpPr>
        <p:spPr>
          <a:xfrm>
            <a:off x="6434558" y="1828800"/>
            <a:ext cx="0" cy="525684"/>
          </a:xfrm>
          <a:prstGeom prst="lin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86" name="Group 85"/>
          <p:cNvGrpSpPr/>
          <p:nvPr/>
        </p:nvGrpSpPr>
        <p:grpSpPr>
          <a:xfrm>
            <a:off x="2125160" y="3429000"/>
            <a:ext cx="1684840" cy="3124200"/>
            <a:chOff x="228600" y="3429000"/>
            <a:chExt cx="1684840" cy="3124200"/>
          </a:xfrm>
        </p:grpSpPr>
        <p:sp>
          <p:nvSpPr>
            <p:cNvPr id="87" name="Rounded Rectangle 86"/>
            <p:cNvSpPr/>
            <p:nvPr/>
          </p:nvSpPr>
          <p:spPr>
            <a:xfrm>
              <a:off x="457200" y="3733800"/>
              <a:ext cx="1456240" cy="685800"/>
            </a:xfrm>
            <a:prstGeom prst="roundRect">
              <a:avLst>
                <a:gd name="adj" fmla="val 27576"/>
              </a:avLst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0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Benazepril</a:t>
              </a:r>
              <a:endPara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228600" y="4114800"/>
              <a:ext cx="228600" cy="0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228600" y="3429000"/>
              <a:ext cx="0" cy="2819400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0" name="Rounded Rectangle 89"/>
            <p:cNvSpPr/>
            <p:nvPr/>
          </p:nvSpPr>
          <p:spPr>
            <a:xfrm>
              <a:off x="457200" y="4800600"/>
              <a:ext cx="1295400" cy="685800"/>
            </a:xfrm>
            <a:prstGeom prst="roundRect">
              <a:avLst>
                <a:gd name="adj" fmla="val 27576"/>
              </a:avLst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Captopril</a:t>
              </a:r>
              <a:endPara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1" name="Straight Connector 90"/>
            <p:cNvCxnSpPr/>
            <p:nvPr/>
          </p:nvCxnSpPr>
          <p:spPr>
            <a:xfrm>
              <a:off x="228600" y="5181600"/>
              <a:ext cx="228600" cy="0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2" name="Rounded Rectangle 91"/>
            <p:cNvSpPr/>
            <p:nvPr/>
          </p:nvSpPr>
          <p:spPr>
            <a:xfrm>
              <a:off x="457200" y="5867400"/>
              <a:ext cx="1295400" cy="685800"/>
            </a:xfrm>
            <a:prstGeom prst="roundRect">
              <a:avLst>
                <a:gd name="adj" fmla="val 27576"/>
              </a:avLst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Enalapril</a:t>
              </a:r>
              <a:endPara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228600" y="6248400"/>
              <a:ext cx="228600" cy="0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4114800" y="3429000"/>
            <a:ext cx="1676400" cy="3124200"/>
            <a:chOff x="228600" y="3429000"/>
            <a:chExt cx="1676400" cy="3124200"/>
          </a:xfrm>
        </p:grpSpPr>
        <p:sp>
          <p:nvSpPr>
            <p:cNvPr id="95" name="Rounded Rectangle 94"/>
            <p:cNvSpPr/>
            <p:nvPr/>
          </p:nvSpPr>
          <p:spPr>
            <a:xfrm>
              <a:off x="457200" y="3733800"/>
              <a:ext cx="1295400" cy="685800"/>
            </a:xfrm>
            <a:prstGeom prst="roundRect">
              <a:avLst>
                <a:gd name="adj" fmla="val 27576"/>
              </a:avLst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Nifedipin </a:t>
              </a:r>
              <a:endPara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6" name="Straight Connector 95"/>
            <p:cNvCxnSpPr/>
            <p:nvPr/>
          </p:nvCxnSpPr>
          <p:spPr>
            <a:xfrm>
              <a:off x="228600" y="4114800"/>
              <a:ext cx="228600" cy="0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28600" y="3429000"/>
              <a:ext cx="0" cy="2819400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8" name="Rounded Rectangle 97"/>
            <p:cNvSpPr/>
            <p:nvPr/>
          </p:nvSpPr>
          <p:spPr>
            <a:xfrm>
              <a:off x="457200" y="4800600"/>
              <a:ext cx="1447800" cy="685800"/>
            </a:xfrm>
            <a:prstGeom prst="roundRect">
              <a:avLst>
                <a:gd name="adj" fmla="val 27576"/>
              </a:avLst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Nicardipin</a:t>
              </a:r>
              <a:endPara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9" name="Straight Connector 98"/>
            <p:cNvCxnSpPr/>
            <p:nvPr/>
          </p:nvCxnSpPr>
          <p:spPr>
            <a:xfrm>
              <a:off x="228600" y="5181600"/>
              <a:ext cx="228600" cy="0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0" name="Rounded Rectangle 99"/>
            <p:cNvSpPr/>
            <p:nvPr/>
          </p:nvSpPr>
          <p:spPr>
            <a:xfrm>
              <a:off x="457200" y="5867400"/>
              <a:ext cx="1447800" cy="685800"/>
            </a:xfrm>
            <a:prstGeom prst="roundRect">
              <a:avLst>
                <a:gd name="adj" fmla="val 27576"/>
              </a:avLst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Amlodipin </a:t>
              </a:r>
              <a:endPara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228600" y="6248400"/>
              <a:ext cx="228600" cy="0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5943600" y="3429000"/>
            <a:ext cx="1905000" cy="3124200"/>
            <a:chOff x="228600" y="3429000"/>
            <a:chExt cx="1905000" cy="3124200"/>
          </a:xfrm>
        </p:grpSpPr>
        <p:sp>
          <p:nvSpPr>
            <p:cNvPr id="103" name="Rounded Rectangle 102"/>
            <p:cNvSpPr/>
            <p:nvPr/>
          </p:nvSpPr>
          <p:spPr>
            <a:xfrm>
              <a:off x="457200" y="3733800"/>
              <a:ext cx="1676400" cy="685800"/>
            </a:xfrm>
            <a:prstGeom prst="roundRect">
              <a:avLst>
                <a:gd name="adj" fmla="val 27576"/>
              </a:avLst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20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itroglycerin</a:t>
              </a:r>
              <a:endPara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228600" y="4114800"/>
              <a:ext cx="228600" cy="0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228600" y="3429000"/>
              <a:ext cx="0" cy="2819400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6" name="Rounded Rectangle 105"/>
            <p:cNvSpPr/>
            <p:nvPr/>
          </p:nvSpPr>
          <p:spPr>
            <a:xfrm>
              <a:off x="457200" y="4800600"/>
              <a:ext cx="1676400" cy="685800"/>
            </a:xfrm>
            <a:prstGeom prst="roundRect">
              <a:avLst>
                <a:gd name="adj" fmla="val 27576"/>
              </a:avLst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Mononitrat isosobid</a:t>
              </a:r>
              <a:endPara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7" name="Straight Connector 106"/>
            <p:cNvCxnSpPr/>
            <p:nvPr/>
          </p:nvCxnSpPr>
          <p:spPr>
            <a:xfrm>
              <a:off x="228600" y="5181600"/>
              <a:ext cx="228600" cy="0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8" name="Rounded Rectangle 107"/>
            <p:cNvSpPr/>
            <p:nvPr/>
          </p:nvSpPr>
          <p:spPr>
            <a:xfrm>
              <a:off x="457200" y="5867400"/>
              <a:ext cx="1676400" cy="685800"/>
            </a:xfrm>
            <a:prstGeom prst="roundRect">
              <a:avLst>
                <a:gd name="adj" fmla="val 27576"/>
              </a:avLst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Dinitrat isosobid</a:t>
              </a:r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228600" y="6248400"/>
              <a:ext cx="228600" cy="0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110" name="Picture 10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" y="3619500"/>
            <a:ext cx="3794729" cy="3224491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907" y="3733799"/>
            <a:ext cx="2438217" cy="3124199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733800"/>
            <a:ext cx="3379107" cy="311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/>
          </p:cNvSpPr>
          <p:nvPr/>
        </p:nvSpPr>
        <p:spPr>
          <a:xfrm>
            <a:off x="457200" y="152400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ĐIỀU TRỊ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90800" y="762000"/>
            <a:ext cx="4038600" cy="533400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Điều trị và dự phòng huyết khối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057400" y="1484657"/>
            <a:ext cx="5029200" cy="0"/>
          </a:xfrm>
          <a:prstGeom prst="lin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2000" y="1295400"/>
            <a:ext cx="0" cy="189257"/>
          </a:xfrm>
          <a:prstGeom prst="lin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Rounded Rectangle 6"/>
          <p:cNvSpPr/>
          <p:nvPr/>
        </p:nvSpPr>
        <p:spPr>
          <a:xfrm>
            <a:off x="304800" y="1600200"/>
            <a:ext cx="4038600" cy="762000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Thuốc ức chế ngưng tập kết tiểu cầu để dự phòng huyết khối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53000" y="1600200"/>
            <a:ext cx="3826397" cy="762000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Thuốc chống đông máu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057400" y="1484657"/>
            <a:ext cx="1" cy="115543"/>
          </a:xfrm>
          <a:prstGeom prst="lin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01068" y="1484657"/>
            <a:ext cx="0" cy="115543"/>
          </a:xfrm>
          <a:prstGeom prst="lin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04" y="3124200"/>
            <a:ext cx="9138129" cy="3750276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609600" y="2362200"/>
            <a:ext cx="2971800" cy="685800"/>
            <a:chOff x="609600" y="2362200"/>
            <a:chExt cx="2971800" cy="685800"/>
          </a:xfrm>
        </p:grpSpPr>
        <p:sp>
          <p:nvSpPr>
            <p:cNvPr id="12" name="Rounded Rectangle 11"/>
            <p:cNvSpPr/>
            <p:nvPr/>
          </p:nvSpPr>
          <p:spPr>
            <a:xfrm>
              <a:off x="609600" y="2609850"/>
              <a:ext cx="1149752" cy="438150"/>
            </a:xfrm>
            <a:prstGeom prst="roundRect">
              <a:avLst>
                <a:gd name="adj" fmla="val 27576"/>
              </a:avLst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Aspirin</a:t>
              </a:r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76764" y="2609850"/>
              <a:ext cx="1404636" cy="438150"/>
            </a:xfrm>
            <a:prstGeom prst="roundRect">
              <a:avLst>
                <a:gd name="adj" fmla="val 27576"/>
              </a:avLst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Clopidogrel</a:t>
              </a:r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1143000" y="2476500"/>
              <a:ext cx="1752600" cy="0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057400" y="2362200"/>
              <a:ext cx="1" cy="114300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43000" y="2476500"/>
              <a:ext cx="0" cy="133350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895600" y="2457450"/>
              <a:ext cx="0" cy="133350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562600" y="2374619"/>
            <a:ext cx="3419354" cy="685800"/>
            <a:chOff x="533400" y="2362200"/>
            <a:chExt cx="3419354" cy="685800"/>
          </a:xfrm>
        </p:grpSpPr>
        <p:sp>
          <p:nvSpPr>
            <p:cNvPr id="36" name="Rounded Rectangle 35"/>
            <p:cNvSpPr/>
            <p:nvPr/>
          </p:nvSpPr>
          <p:spPr>
            <a:xfrm>
              <a:off x="533400" y="2609850"/>
              <a:ext cx="1149752" cy="438150"/>
            </a:xfrm>
            <a:prstGeom prst="roundRect">
              <a:avLst>
                <a:gd name="adj" fmla="val 27576"/>
              </a:avLst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Heparin</a:t>
              </a:r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2071867" y="2609850"/>
              <a:ext cx="1880887" cy="438150"/>
            </a:xfrm>
            <a:prstGeom prst="roundRect">
              <a:avLst>
                <a:gd name="adj" fmla="val 27576"/>
              </a:avLst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Kháng vitamin K</a:t>
              </a:r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143000" y="2476500"/>
              <a:ext cx="1752600" cy="0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057400" y="2362200"/>
              <a:ext cx="1" cy="114300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143000" y="2476500"/>
              <a:ext cx="0" cy="133350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895600" y="2457450"/>
              <a:ext cx="0" cy="133350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9869"/>
            <a:ext cx="5867400" cy="445453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488919"/>
            <a:ext cx="3276600" cy="442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1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14400" y="2438400"/>
            <a:ext cx="7557656" cy="1579418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 ƠN THẦY VÀ CÁC BẠN ĐÃ LẮNG NGHE</a:t>
            </a:r>
            <a:endParaRPr lang="en-US" sz="48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04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85455" y="1371600"/>
            <a:ext cx="6361113" cy="1438263"/>
            <a:chOff x="1371600" y="2975259"/>
            <a:chExt cx="6361113" cy="1438263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371600" y="3200547"/>
              <a:ext cx="6361113" cy="11463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965960" y="2975259"/>
              <a:ext cx="5154930" cy="529932"/>
              <a:chOff x="720" y="1395"/>
              <a:chExt cx="4058" cy="480"/>
            </a:xfrm>
          </p:grpSpPr>
          <p:sp>
            <p:nvSpPr>
              <p:cNvPr id="9" name="AutoShape 7"/>
              <p:cNvSpPr>
                <a:spLocks noChangeArrowheads="1"/>
              </p:cNvSpPr>
              <p:nvPr/>
            </p:nvSpPr>
            <p:spPr bwMode="ltGray">
              <a:xfrm>
                <a:off x="720" y="1395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B3DC27"/>
                  </a:gs>
                  <a:gs pos="50000">
                    <a:srgbClr val="B3DC27">
                      <a:gamma/>
                      <a:shade val="92157"/>
                      <a:invGamma/>
                    </a:srgbClr>
                  </a:gs>
                  <a:gs pos="100000">
                    <a:srgbClr val="B3DC2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11" name="AutoShape 9"/>
                <p:cNvSpPr>
                  <a:spLocks noChangeArrowheads="1"/>
                </p:cNvSpPr>
                <p:nvPr/>
              </p:nvSpPr>
              <p:spPr bwMode="lt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B3DC27">
                        <a:alpha val="0"/>
                      </a:srgbClr>
                    </a:gs>
                    <a:gs pos="100000">
                      <a:srgbClr val="B3DC27">
                        <a:gamma/>
                        <a:tint val="19216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AutoShape 10"/>
                <p:cNvSpPr>
                  <a:spLocks noChangeArrowheads="1"/>
                </p:cNvSpPr>
                <p:nvPr/>
              </p:nvSpPr>
              <p:spPr bwMode="lt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B3DC27">
                        <a:gamma/>
                        <a:tint val="15686"/>
                        <a:invGamma/>
                      </a:srgbClr>
                    </a:gs>
                    <a:gs pos="100000">
                      <a:srgbClr val="B3DC27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7" name="Rectangle 22"/>
            <p:cNvSpPr>
              <a:spLocks noChangeArrowheads="1"/>
            </p:cNvSpPr>
            <p:nvPr/>
          </p:nvSpPr>
          <p:spPr bwMode="black">
            <a:xfrm>
              <a:off x="3466045" y="2975259"/>
              <a:ext cx="2157963" cy="44627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50000"/>
                </a:spcBef>
                <a:spcAft>
                  <a:spcPct val="0"/>
                </a:spcAft>
                <a:buClr>
                  <a:srgbClr val="1F3F5F"/>
                </a:buClr>
                <a:defRPr/>
              </a:pPr>
              <a:r>
                <a:rPr lang="en-US" altLang="en-US" sz="2300" b="1" ker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Nguyên nhân</a:t>
              </a:r>
              <a:endParaRPr kumimoji="0" lang="en-US" altLang="en-US" sz="23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25"/>
            <p:cNvSpPr>
              <a:spLocks noChangeArrowheads="1"/>
            </p:cNvSpPr>
            <p:nvPr/>
          </p:nvSpPr>
          <p:spPr bwMode="auto">
            <a:xfrm>
              <a:off x="1978663" y="3508659"/>
              <a:ext cx="2350881" cy="904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400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2.1 Suy tim </a:t>
              </a:r>
              <a:r>
                <a:rPr lang="en-US" altLang="en-US" sz="2400" kern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trái.</a:t>
              </a:r>
              <a:r>
                <a:rPr lang="en-US" altLang="en-US" sz="2400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2.2 Suy tim phải</a:t>
              </a: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25"/>
            <p:cNvSpPr>
              <a:spLocks noChangeArrowheads="1"/>
            </p:cNvSpPr>
            <p:nvPr/>
          </p:nvSpPr>
          <p:spPr bwMode="auto">
            <a:xfrm>
              <a:off x="4481945" y="3508659"/>
              <a:ext cx="2701401" cy="4985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400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2.3 Suy tim toàn </a:t>
              </a:r>
              <a:r>
                <a:rPr lang="en-US" altLang="en-US" sz="2400" kern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bộ.</a:t>
              </a: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69135" y="838200"/>
            <a:ext cx="5154930" cy="500430"/>
            <a:chOff x="1969135" y="1685136"/>
            <a:chExt cx="5154930" cy="500430"/>
          </a:xfrm>
        </p:grpSpPr>
        <p:grpSp>
          <p:nvGrpSpPr>
            <p:cNvPr id="15" name="Group 16"/>
            <p:cNvGrpSpPr>
              <a:grpSpLocks/>
            </p:cNvGrpSpPr>
            <p:nvPr/>
          </p:nvGrpSpPr>
          <p:grpSpPr bwMode="auto">
            <a:xfrm>
              <a:off x="1969135" y="1703810"/>
              <a:ext cx="5154930" cy="481756"/>
              <a:chOff x="1388" y="1159"/>
              <a:chExt cx="2952" cy="228"/>
            </a:xfrm>
          </p:grpSpPr>
          <p:sp>
            <p:nvSpPr>
              <p:cNvPr id="18" name="AutoShape 17"/>
              <p:cNvSpPr>
                <a:spLocks noChangeArrowheads="1"/>
              </p:cNvSpPr>
              <p:nvPr/>
            </p:nvSpPr>
            <p:spPr bwMode="ltGray">
              <a:xfrm>
                <a:off x="1388" y="1159"/>
                <a:ext cx="2952" cy="228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FF7F00"/>
                  </a:gs>
                  <a:gs pos="50000">
                    <a:srgbClr val="FF7F00">
                      <a:gamma/>
                      <a:shade val="92157"/>
                      <a:invGamma/>
                    </a:srgbClr>
                  </a:gs>
                  <a:gs pos="100000">
                    <a:srgbClr val="FF7F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9" name="Group 18"/>
              <p:cNvGrpSpPr>
                <a:grpSpLocks/>
              </p:cNvGrpSpPr>
              <p:nvPr/>
            </p:nvGrpSpPr>
            <p:grpSpPr bwMode="auto">
              <a:xfrm>
                <a:off x="1395" y="1166"/>
                <a:ext cx="2941" cy="211"/>
                <a:chOff x="1395" y="1166"/>
                <a:chExt cx="2941" cy="211"/>
              </a:xfrm>
            </p:grpSpPr>
            <p:sp>
              <p:nvSpPr>
                <p:cNvPr id="20" name="AutoShape 19"/>
                <p:cNvSpPr>
                  <a:spLocks noChangeArrowheads="1"/>
                </p:cNvSpPr>
                <p:nvPr/>
              </p:nvSpPr>
              <p:spPr bwMode="ltGray">
                <a:xfrm>
                  <a:off x="1395" y="1322"/>
                  <a:ext cx="2941" cy="5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F7F00">
                        <a:alpha val="0"/>
                      </a:srgbClr>
                    </a:gs>
                    <a:gs pos="100000">
                      <a:srgbClr val="FF7F00">
                        <a:gamma/>
                        <a:tint val="20000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AutoShape 20"/>
                <p:cNvSpPr>
                  <a:spLocks noChangeArrowheads="1"/>
                </p:cNvSpPr>
                <p:nvPr/>
              </p:nvSpPr>
              <p:spPr bwMode="ltGray">
                <a:xfrm>
                  <a:off x="1395" y="1166"/>
                  <a:ext cx="2941" cy="5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F7F00">
                        <a:gamma/>
                        <a:tint val="22353"/>
                        <a:invGamma/>
                      </a:srgbClr>
                    </a:gs>
                    <a:gs pos="100000">
                      <a:srgbClr val="FF7F00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6" name="Rectangle 21"/>
            <p:cNvSpPr>
              <a:spLocks noChangeArrowheads="1"/>
            </p:cNvSpPr>
            <p:nvPr/>
          </p:nvSpPr>
          <p:spPr bwMode="black">
            <a:xfrm>
              <a:off x="2606171" y="1685136"/>
              <a:ext cx="3794629" cy="44627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50000"/>
                </a:spcBef>
                <a:spcAft>
                  <a:spcPct val="0"/>
                </a:spcAft>
                <a:buClr>
                  <a:srgbClr val="1F3F5F"/>
                </a:buClr>
                <a:defRPr/>
              </a:pPr>
              <a:r>
                <a:rPr lang="en-US" altLang="en-US" sz="2300" b="1" ker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Định nghĩa &amp; sinh lý bệnh</a:t>
              </a:r>
              <a:endParaRPr kumimoji="0" lang="en-US" altLang="en-US" sz="23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371600" y="2819400"/>
            <a:ext cx="6361113" cy="3276600"/>
            <a:chOff x="1371600" y="2750198"/>
            <a:chExt cx="6361113" cy="3276600"/>
          </a:xfrm>
        </p:grpSpPr>
        <p:sp>
          <p:nvSpPr>
            <p:cNvPr id="23" name="AutoShape 2"/>
            <p:cNvSpPr>
              <a:spLocks noChangeArrowheads="1"/>
            </p:cNvSpPr>
            <p:nvPr/>
          </p:nvSpPr>
          <p:spPr bwMode="gray">
            <a:xfrm>
              <a:off x="1371600" y="2945431"/>
              <a:ext cx="6361113" cy="110016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AutoShape 12"/>
            <p:cNvSpPr>
              <a:spLocks noChangeArrowheads="1"/>
            </p:cNvSpPr>
            <p:nvPr/>
          </p:nvSpPr>
          <p:spPr bwMode="ltGray">
            <a:xfrm>
              <a:off x="1985975" y="2750220"/>
              <a:ext cx="5154929" cy="529933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6FB9D7"/>
                </a:gs>
                <a:gs pos="50000">
                  <a:srgbClr val="6FB9D7">
                    <a:gamma/>
                    <a:shade val="92157"/>
                    <a:invGamma/>
                  </a:srgbClr>
                </a:gs>
                <a:gs pos="100000">
                  <a:srgbClr val="6FB9D7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 Box 27"/>
            <p:cNvSpPr txBox="1">
              <a:spLocks noChangeArrowheads="1"/>
            </p:cNvSpPr>
            <p:nvPr/>
          </p:nvSpPr>
          <p:spPr bwMode="gray">
            <a:xfrm>
              <a:off x="1992518" y="3207398"/>
              <a:ext cx="2960482" cy="904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20650" indent="-12065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lvl="0" indent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400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3.1 Suy tim </a:t>
              </a:r>
              <a:r>
                <a:rPr lang="en-US" altLang="en-US" sz="2400" kern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</a:p>
            <a:p>
              <a:pPr marL="0" lvl="0" indent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400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3.2 Suy tim phải</a:t>
              </a: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 Box 28"/>
            <p:cNvSpPr txBox="1">
              <a:spLocks noChangeArrowheads="1"/>
            </p:cNvSpPr>
            <p:nvPr/>
          </p:nvSpPr>
          <p:spPr bwMode="gray">
            <a:xfrm>
              <a:off x="4582414" y="3283598"/>
              <a:ext cx="2580386" cy="387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20650" indent="-12065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lvl="0" indent="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7F00"/>
                </a:buClr>
                <a:defRPr/>
              </a:pPr>
              <a:r>
                <a:rPr lang="en-US" altLang="en-US" sz="2400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3.3 Suy tim toàn bộ</a:t>
              </a: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23"/>
            <p:cNvSpPr>
              <a:spLocks noChangeArrowheads="1"/>
            </p:cNvSpPr>
            <p:nvPr/>
          </p:nvSpPr>
          <p:spPr bwMode="black">
            <a:xfrm>
              <a:off x="3507844" y="2750198"/>
              <a:ext cx="2040943" cy="44627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50000"/>
                </a:spcBef>
                <a:spcAft>
                  <a:spcPct val="0"/>
                </a:spcAft>
                <a:buClr>
                  <a:srgbClr val="1F3F5F"/>
                </a:buClr>
                <a:defRPr/>
              </a:pPr>
              <a:r>
                <a:rPr lang="en-US" altLang="en-US" sz="2300" b="1" ker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Triệu chứng</a:t>
              </a:r>
              <a:endParaRPr kumimoji="0" lang="en-US" altLang="en-US" sz="23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AutoShape 12"/>
            <p:cNvSpPr>
              <a:spLocks noChangeArrowheads="1"/>
            </p:cNvSpPr>
            <p:nvPr/>
          </p:nvSpPr>
          <p:spPr bwMode="ltGray">
            <a:xfrm>
              <a:off x="1981200" y="5496865"/>
              <a:ext cx="5154929" cy="529933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6FB9D7"/>
                </a:gs>
                <a:gs pos="50000">
                  <a:srgbClr val="6FB9D7">
                    <a:gamma/>
                    <a:shade val="92157"/>
                    <a:invGamma/>
                  </a:srgbClr>
                </a:gs>
                <a:gs pos="100000">
                  <a:srgbClr val="6FB9D7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8229600" cy="91440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AutoShape 15"/>
          <p:cNvSpPr>
            <a:spLocks noChangeArrowheads="1"/>
          </p:cNvSpPr>
          <p:nvPr/>
        </p:nvSpPr>
        <p:spPr bwMode="ltGray">
          <a:xfrm>
            <a:off x="2032273" y="2819400"/>
            <a:ext cx="5135875" cy="1269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6FB9D7">
                  <a:gamma/>
                  <a:tint val="19216"/>
                  <a:invGamma/>
                </a:srgbClr>
              </a:gs>
              <a:gs pos="100000">
                <a:srgbClr val="6FB9D7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AutoShape 14"/>
          <p:cNvSpPr>
            <a:spLocks noChangeArrowheads="1"/>
          </p:cNvSpPr>
          <p:nvPr/>
        </p:nvSpPr>
        <p:spPr bwMode="ltGray">
          <a:xfrm>
            <a:off x="1981200" y="5969037"/>
            <a:ext cx="5135875" cy="1269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6FB9D7">
                  <a:alpha val="0"/>
                </a:srgbClr>
              </a:gs>
              <a:gs pos="100000">
                <a:srgbClr val="6FB9D7">
                  <a:gamma/>
                  <a:tint val="2549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1315242" y="4191000"/>
            <a:ext cx="6361113" cy="1817876"/>
            <a:chOff x="1371600" y="2975259"/>
            <a:chExt cx="6361113" cy="1817876"/>
          </a:xfrm>
        </p:grpSpPr>
        <p:sp>
          <p:nvSpPr>
            <p:cNvPr id="56" name="AutoShape 3"/>
            <p:cNvSpPr>
              <a:spLocks noChangeArrowheads="1"/>
            </p:cNvSpPr>
            <p:nvPr/>
          </p:nvSpPr>
          <p:spPr bwMode="gray">
            <a:xfrm>
              <a:off x="1371600" y="3124347"/>
              <a:ext cx="6361113" cy="11463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7" name="Group 6"/>
            <p:cNvGrpSpPr>
              <a:grpSpLocks/>
            </p:cNvGrpSpPr>
            <p:nvPr/>
          </p:nvGrpSpPr>
          <p:grpSpPr bwMode="auto">
            <a:xfrm>
              <a:off x="1965960" y="2975259"/>
              <a:ext cx="5154930" cy="529932"/>
              <a:chOff x="720" y="1395"/>
              <a:chExt cx="4058" cy="480"/>
            </a:xfrm>
          </p:grpSpPr>
          <p:sp>
            <p:nvSpPr>
              <p:cNvPr id="61" name="AutoShape 7"/>
              <p:cNvSpPr>
                <a:spLocks noChangeArrowheads="1"/>
              </p:cNvSpPr>
              <p:nvPr/>
            </p:nvSpPr>
            <p:spPr bwMode="ltGray">
              <a:xfrm>
                <a:off x="720" y="1395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B3DC27"/>
                  </a:gs>
                  <a:gs pos="50000">
                    <a:srgbClr val="B3DC27">
                      <a:gamma/>
                      <a:shade val="92157"/>
                      <a:invGamma/>
                    </a:srgbClr>
                  </a:gs>
                  <a:gs pos="100000">
                    <a:srgbClr val="B3DC2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2" name="Group 8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63" name="AutoShape 9"/>
                <p:cNvSpPr>
                  <a:spLocks noChangeArrowheads="1"/>
                </p:cNvSpPr>
                <p:nvPr/>
              </p:nvSpPr>
              <p:spPr bwMode="lt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B3DC27">
                        <a:alpha val="0"/>
                      </a:srgbClr>
                    </a:gs>
                    <a:gs pos="100000">
                      <a:srgbClr val="B3DC27">
                        <a:gamma/>
                        <a:tint val="19216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AutoShape 10"/>
                <p:cNvSpPr>
                  <a:spLocks noChangeArrowheads="1"/>
                </p:cNvSpPr>
                <p:nvPr/>
              </p:nvSpPr>
              <p:spPr bwMode="lt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B3DC27">
                        <a:gamma/>
                        <a:tint val="15686"/>
                        <a:invGamma/>
                      </a:srgbClr>
                    </a:gs>
                    <a:gs pos="100000">
                      <a:srgbClr val="B3DC27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58" name="Rectangle 22"/>
            <p:cNvSpPr>
              <a:spLocks noChangeArrowheads="1"/>
            </p:cNvSpPr>
            <p:nvPr/>
          </p:nvSpPr>
          <p:spPr bwMode="black">
            <a:xfrm>
              <a:off x="3385822" y="4346859"/>
              <a:ext cx="2517036" cy="44627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50000"/>
                </a:spcBef>
                <a:spcAft>
                  <a:spcPct val="0"/>
                </a:spcAft>
                <a:buClr>
                  <a:srgbClr val="1F3F5F"/>
                </a:buClr>
                <a:defRPr/>
              </a:pPr>
              <a:r>
                <a:rPr lang="en-US" altLang="en-US" sz="2300" b="1" ker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5. Điều trị suy tim</a:t>
              </a:r>
              <a:endParaRPr kumimoji="0" lang="en-US" altLang="en-US" sz="23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Rectangle 25"/>
            <p:cNvSpPr>
              <a:spLocks noChangeArrowheads="1"/>
            </p:cNvSpPr>
            <p:nvPr/>
          </p:nvSpPr>
          <p:spPr bwMode="auto">
            <a:xfrm>
              <a:off x="1808958" y="3543461"/>
              <a:ext cx="2350881" cy="4985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400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4.1 Theo NYHA. </a:t>
              </a: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Rectangle 25"/>
            <p:cNvSpPr>
              <a:spLocks noChangeArrowheads="1"/>
            </p:cNvSpPr>
            <p:nvPr/>
          </p:nvSpPr>
          <p:spPr bwMode="auto">
            <a:xfrm>
              <a:off x="4323558" y="3543461"/>
              <a:ext cx="3320981" cy="4985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400" kern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4.1 </a:t>
              </a:r>
              <a:r>
                <a:rPr lang="en-US" altLang="en-US" sz="2400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 Trần Đỗ Trinh.</a:t>
              </a: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9" name="AutoShape 15"/>
          <p:cNvSpPr>
            <a:spLocks noChangeArrowheads="1"/>
          </p:cNvSpPr>
          <p:nvPr/>
        </p:nvSpPr>
        <p:spPr bwMode="ltGray">
          <a:xfrm>
            <a:off x="1981200" y="5562600"/>
            <a:ext cx="5135875" cy="1269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6FB9D7">
                  <a:gamma/>
                  <a:tint val="19216"/>
                  <a:invGamma/>
                </a:srgbClr>
              </a:gs>
              <a:gs pos="100000">
                <a:srgbClr val="6FB9D7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Rectangle 23"/>
          <p:cNvSpPr>
            <a:spLocks noChangeArrowheads="1"/>
          </p:cNvSpPr>
          <p:nvPr/>
        </p:nvSpPr>
        <p:spPr bwMode="black">
          <a:xfrm>
            <a:off x="3228549" y="4191000"/>
            <a:ext cx="2517036" cy="44627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buClr>
                <a:srgbClr val="1F3F5F"/>
              </a:buClr>
              <a:defRPr/>
            </a:pPr>
            <a:r>
              <a:rPr lang="en-US" altLang="en-US" sz="2300" b="1" ker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Phân độ suy tim</a:t>
            </a:r>
            <a:endParaRPr kumimoji="0" lang="en-US" altLang="en-US" sz="23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AutoShape 14"/>
          <p:cNvSpPr>
            <a:spLocks noChangeArrowheads="1"/>
          </p:cNvSpPr>
          <p:nvPr/>
        </p:nvSpPr>
        <p:spPr bwMode="ltGray">
          <a:xfrm>
            <a:off x="1981200" y="3213118"/>
            <a:ext cx="5135875" cy="1269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6FB9D7">
                  <a:alpha val="0"/>
                </a:srgbClr>
              </a:gs>
              <a:gs pos="100000">
                <a:srgbClr val="6FB9D7">
                  <a:gamma/>
                  <a:tint val="2549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21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1" y="152400"/>
            <a:ext cx="8686798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5800"/>
              </a:lnSpc>
              <a:spcBef>
                <a:spcPct val="0"/>
              </a:spcBef>
            </a:pP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 VÀ SINH LÝ BỆNH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/>
          <p:cNvCxnSpPr>
            <a:stCxn id="27" idx="7"/>
            <a:endCxn id="25" idx="1"/>
          </p:cNvCxnSpPr>
          <p:nvPr/>
        </p:nvCxnSpPr>
        <p:spPr>
          <a:xfrm flipV="1">
            <a:off x="1766344" y="2628314"/>
            <a:ext cx="297681" cy="4982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064025" y="2108768"/>
            <a:ext cx="2038350" cy="1039092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 THÁI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 LÝ</a:t>
            </a:r>
            <a:endParaRPr lang="en-US" sz="2000" b="1" ker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/>
          <p:cNvCxnSpPr>
            <a:stCxn id="25" idx="3"/>
            <a:endCxn id="30" idx="1"/>
          </p:cNvCxnSpPr>
          <p:nvPr/>
        </p:nvCxnSpPr>
        <p:spPr>
          <a:xfrm flipV="1">
            <a:off x="4102375" y="1826567"/>
            <a:ext cx="393425" cy="80174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495800" y="1301449"/>
            <a:ext cx="4419599" cy="1050235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kern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 </a:t>
            </a:r>
            <a:r>
              <a:rPr lang="vi-VN" sz="2000" ker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 mất khả </a:t>
            </a:r>
            <a:r>
              <a:rPr lang="vi-VN" sz="2000" kern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kern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000" kern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kern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 </a:t>
            </a:r>
            <a:r>
              <a:rPr lang="vi-VN" sz="2000" ker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 </a:t>
            </a:r>
            <a:r>
              <a:rPr lang="vi-VN" sz="2000" kern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000" kern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 cầu cơ thể, lúc đầu khi </a:t>
            </a:r>
            <a:r>
              <a:rPr lang="vi-VN" sz="2000" ker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 </a:t>
            </a:r>
            <a:endParaRPr lang="en-US" sz="2000" kern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000" kern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 </a:t>
            </a:r>
            <a:r>
              <a:rPr lang="vi-VN" sz="2000" ker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sau đó cả khi nghỉ ngơi.</a:t>
            </a:r>
            <a:endParaRPr lang="en-US" sz="2000" ker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black">
          <a:xfrm>
            <a:off x="364097" y="3360003"/>
            <a:ext cx="13670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US" altLang="en-US" sz="2400" b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TIM</a:t>
            </a:r>
          </a:p>
        </p:txBody>
      </p:sp>
      <p:sp>
        <p:nvSpPr>
          <p:cNvPr id="27" name="AutoShape 26"/>
          <p:cNvSpPr>
            <a:spLocks noChangeArrowheads="1"/>
          </p:cNvSpPr>
          <p:nvPr/>
        </p:nvSpPr>
        <p:spPr bwMode="gray">
          <a:xfrm>
            <a:off x="31173" y="2826328"/>
            <a:ext cx="2032852" cy="2050472"/>
          </a:xfrm>
          <a:custGeom>
            <a:avLst/>
            <a:gdLst>
              <a:gd name="G0" fmla="+- 1950 0 0"/>
              <a:gd name="G1" fmla="+- 21600 0 1950"/>
              <a:gd name="G2" fmla="+- 21600 0 195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50" y="10800"/>
                </a:moveTo>
                <a:cubicBezTo>
                  <a:pt x="1950" y="15688"/>
                  <a:pt x="5912" y="19650"/>
                  <a:pt x="10800" y="19650"/>
                </a:cubicBezTo>
                <a:cubicBezTo>
                  <a:pt x="15688" y="19650"/>
                  <a:pt x="19650" y="15688"/>
                  <a:pt x="19650" y="10800"/>
                </a:cubicBezTo>
                <a:cubicBezTo>
                  <a:pt x="19650" y="5912"/>
                  <a:pt x="15688" y="1950"/>
                  <a:pt x="10800" y="1950"/>
                </a:cubicBezTo>
                <a:cubicBezTo>
                  <a:pt x="5912" y="1950"/>
                  <a:pt x="1950" y="5912"/>
                  <a:pt x="1950" y="1080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5F5F5F">
                <a:alpha val="2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495498" y="2628315"/>
            <a:ext cx="4419901" cy="1334086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vi-VN" sz="2000" smtClean="0">
                <a:solidFill>
                  <a:schemeClr val="tx2">
                    <a:lumMod val="75000"/>
                  </a:schemeClr>
                </a:solidFill>
              </a:rPr>
              <a:t>ung </a:t>
            </a:r>
            <a:r>
              <a:rPr lang="vi-VN" sz="2000">
                <a:solidFill>
                  <a:schemeClr val="tx2">
                    <a:lumMod val="75000"/>
                  </a:schemeClr>
                </a:solidFill>
              </a:rPr>
              <a:t>lượng tim không đủ đáp ứng với nhu</a:t>
            </a:r>
            <a:br>
              <a:rPr lang="vi-VN" sz="2000">
                <a:solidFill>
                  <a:schemeClr val="tx2">
                    <a:lumMod val="75000"/>
                  </a:schemeClr>
                </a:solidFill>
              </a:rPr>
            </a:br>
            <a:r>
              <a:rPr lang="vi-VN" sz="2000">
                <a:solidFill>
                  <a:schemeClr val="tx2">
                    <a:lumMod val="75000"/>
                  </a:schemeClr>
                </a:solidFill>
              </a:rPr>
              <a:t>cầu của cơ thể về mặt </a:t>
            </a:r>
            <a:r>
              <a:rPr lang="vi-VN" sz="2000" smtClean="0">
                <a:solidFill>
                  <a:schemeClr val="tx2">
                    <a:lumMod val="75000"/>
                  </a:schemeClr>
                </a:solidFill>
              </a:rPr>
              <a:t>oxy</a:t>
            </a:r>
            <a:endParaRPr lang="en-US" sz="2000" smtClean="0">
              <a:solidFill>
                <a:schemeClr val="tx2">
                  <a:lumMod val="75000"/>
                </a:scheme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000" smtClean="0">
                <a:solidFill>
                  <a:schemeClr val="tx2">
                    <a:lumMod val="75000"/>
                  </a:schemeClr>
                </a:solidFill>
              </a:rPr>
              <a:t>trong mọi </a:t>
            </a:r>
            <a:r>
              <a:rPr lang="vi-VN" sz="2000">
                <a:solidFill>
                  <a:schemeClr val="tx2">
                    <a:lumMod val="75000"/>
                  </a:schemeClr>
                </a:solidFill>
              </a:rPr>
              <a:t>tình huống sinh hoạt </a:t>
            </a:r>
            <a:endParaRPr lang="en-US" sz="2000" smtClean="0">
              <a:solidFill>
                <a:schemeClr val="tx2">
                  <a:lumMod val="75000"/>
                </a:scheme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000" smtClean="0">
                <a:solidFill>
                  <a:schemeClr val="tx2">
                    <a:lumMod val="75000"/>
                  </a:schemeClr>
                </a:solidFill>
              </a:rPr>
              <a:t>của </a:t>
            </a:r>
            <a:r>
              <a:rPr lang="vi-VN" sz="2000">
                <a:solidFill>
                  <a:schemeClr val="tx2">
                    <a:lumMod val="75000"/>
                  </a:schemeClr>
                </a:solidFill>
              </a:rPr>
              <a:t>bệnh nhân</a:t>
            </a:r>
            <a:r>
              <a:rPr lang="vi-VN" sz="200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sz="2000" ker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Arrow Connector 34"/>
          <p:cNvCxnSpPr>
            <a:stCxn id="25" idx="3"/>
            <a:endCxn id="32" idx="1"/>
          </p:cNvCxnSpPr>
          <p:nvPr/>
        </p:nvCxnSpPr>
        <p:spPr>
          <a:xfrm>
            <a:off x="4102375" y="2628314"/>
            <a:ext cx="393123" cy="6670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2075507" y="4828308"/>
            <a:ext cx="2038350" cy="1039092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CHỨNG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LÂM SÀNG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 TẠP</a:t>
            </a:r>
            <a:endParaRPr lang="en-US" sz="2000" b="1" ker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Straight Arrow Connector 53"/>
          <p:cNvCxnSpPr>
            <a:stCxn id="27" idx="5"/>
            <a:endCxn id="53" idx="1"/>
          </p:cNvCxnSpPr>
          <p:nvPr/>
        </p:nvCxnSpPr>
        <p:spPr>
          <a:xfrm>
            <a:off x="1766344" y="4576539"/>
            <a:ext cx="309163" cy="77131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495497" y="4740965"/>
            <a:ext cx="4419901" cy="1355035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vi-VN" sz="2000" smtClean="0">
                <a:solidFill>
                  <a:schemeClr val="tx2">
                    <a:lumMod val="75000"/>
                  </a:schemeClr>
                </a:solidFill>
              </a:rPr>
              <a:t>ổn </a:t>
            </a:r>
            <a:r>
              <a:rPr lang="vi-VN" sz="2000">
                <a:solidFill>
                  <a:schemeClr val="tx2">
                    <a:lumMod val="75000"/>
                  </a:schemeClr>
                </a:solidFill>
              </a:rPr>
              <a:t>thương cấu trúc hoặc chức</a:t>
            </a:r>
            <a:br>
              <a:rPr lang="vi-VN" sz="2000">
                <a:solidFill>
                  <a:schemeClr val="tx2">
                    <a:lumMod val="75000"/>
                  </a:schemeClr>
                </a:solidFill>
              </a:rPr>
            </a:br>
            <a:r>
              <a:rPr lang="vi-VN" sz="2000">
                <a:solidFill>
                  <a:schemeClr val="tx2">
                    <a:lumMod val="75000"/>
                  </a:schemeClr>
                </a:solidFill>
              </a:rPr>
              <a:t>năng đổ đầy thất hoặc tống máu. </a:t>
            </a:r>
            <a:endParaRPr lang="en-US" sz="2000" smtClean="0">
              <a:solidFill>
                <a:schemeClr val="tx2">
                  <a:lumMod val="75000"/>
                </a:scheme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000" smtClean="0">
                <a:solidFill>
                  <a:schemeClr val="tx2">
                    <a:lumMod val="75000"/>
                  </a:schemeClr>
                </a:solidFill>
              </a:rPr>
              <a:t>Biểu </a:t>
            </a:r>
            <a:r>
              <a:rPr lang="vi-VN" sz="2000">
                <a:solidFill>
                  <a:schemeClr val="tx2">
                    <a:lumMod val="75000"/>
                  </a:schemeClr>
                </a:solidFill>
              </a:rPr>
              <a:t>hiện lâm sàng chính của suy </a:t>
            </a:r>
            <a:r>
              <a:rPr lang="vi-VN" sz="2000" smtClean="0">
                <a:solidFill>
                  <a:schemeClr val="tx2">
                    <a:lumMod val="75000"/>
                  </a:schemeClr>
                </a:solidFill>
              </a:rPr>
              <a:t>tim</a:t>
            </a:r>
            <a:endParaRPr lang="en-US" sz="2000" smtClean="0">
              <a:solidFill>
                <a:schemeClr val="tx2">
                  <a:lumMod val="75000"/>
                </a:scheme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000" smtClean="0">
                <a:solidFill>
                  <a:schemeClr val="tx2">
                    <a:lumMod val="75000"/>
                  </a:schemeClr>
                </a:solidFill>
              </a:rPr>
              <a:t>là </a:t>
            </a:r>
            <a:r>
              <a:rPr lang="vi-VN" sz="2000">
                <a:solidFill>
                  <a:schemeClr val="tx2">
                    <a:lumMod val="75000"/>
                  </a:schemeClr>
                </a:solidFill>
              </a:rPr>
              <a:t>mệt </a:t>
            </a:r>
            <a:r>
              <a:rPr lang="vi-VN" sz="2000" smtClean="0">
                <a:solidFill>
                  <a:schemeClr val="tx2">
                    <a:lumMod val="75000"/>
                  </a:schemeClr>
                </a:solidFill>
              </a:rPr>
              <a:t>và</a:t>
            </a:r>
            <a:r>
              <a:rPr lang="en-US" sz="200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vi-VN" sz="2000" smtClean="0">
                <a:solidFill>
                  <a:schemeClr val="tx2">
                    <a:lumMod val="75000"/>
                  </a:schemeClr>
                </a:solidFill>
              </a:rPr>
              <a:t>khó </a:t>
            </a:r>
            <a:r>
              <a:rPr lang="vi-VN" sz="2000">
                <a:solidFill>
                  <a:schemeClr val="tx2">
                    <a:lumMod val="75000"/>
                  </a:schemeClr>
                </a:solidFill>
              </a:rPr>
              <a:t>thở</a:t>
            </a:r>
            <a:r>
              <a:rPr lang="vi-VN" sz="200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sz="2000" kern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Straight Arrow Connector 59"/>
          <p:cNvCxnSpPr>
            <a:stCxn id="53" idx="3"/>
            <a:endCxn id="59" idx="1"/>
          </p:cNvCxnSpPr>
          <p:nvPr/>
        </p:nvCxnSpPr>
        <p:spPr>
          <a:xfrm>
            <a:off x="4113857" y="5347854"/>
            <a:ext cx="381640" cy="7062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36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0" y="1008345"/>
            <a:ext cx="8182360" cy="303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9985" y="4267200"/>
            <a:ext cx="803453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vi-VN" sz="2000"/>
              <a:t>Trong suy tim, </a:t>
            </a:r>
            <a:r>
              <a:rPr lang="vi-VN" sz="2000" b="1">
                <a:solidFill>
                  <a:srgbClr val="FF0000"/>
                </a:solidFill>
              </a:rPr>
              <a:t>cung lượng tim giảm</a:t>
            </a:r>
            <a:r>
              <a:rPr lang="vi-VN" sz="2000"/>
              <a:t>, giai đoạn đầu sẽ có tác dụng bù trừ:</a:t>
            </a:r>
          </a:p>
          <a:p>
            <a:pPr fontAlgn="base"/>
            <a:r>
              <a:rPr lang="vi-VN" sz="2000"/>
              <a:t>Máu ứ lại tâm thất làm các sợi cơ tim bị kéo dài ra, tâm thất giãn, sức tống máu mạnh hơn nhưng đồng thời cũng tăng thể tích cuối tâm trương.</a:t>
            </a:r>
          </a:p>
          <a:p>
            <a:pPr fontAlgn="base"/>
            <a:r>
              <a:rPr lang="vi-VN" sz="2000" b="1">
                <a:solidFill>
                  <a:srgbClr val="FF0000"/>
                </a:solidFill>
              </a:rPr>
              <a:t>Dày thất </a:t>
            </a:r>
            <a:r>
              <a:rPr lang="en-US" sz="2000" smtClean="0"/>
              <a:t>(</a:t>
            </a:r>
            <a:r>
              <a:rPr lang="vi-VN" sz="2000" smtClean="0"/>
              <a:t>do </a:t>
            </a:r>
            <a:r>
              <a:rPr lang="vi-VN" sz="2000"/>
              <a:t>tăng đường kính các tế </a:t>
            </a:r>
            <a:r>
              <a:rPr lang="vi-VN" sz="2000" smtClean="0"/>
              <a:t>bào,số </a:t>
            </a:r>
            <a:r>
              <a:rPr lang="vi-VN" sz="2000"/>
              <a:t>lượng ti lạp </a:t>
            </a:r>
            <a:r>
              <a:rPr lang="vi-VN" sz="2000" smtClean="0"/>
              <a:t>thể,</a:t>
            </a:r>
            <a:r>
              <a:rPr lang="en-US" sz="2000" smtClean="0"/>
              <a:t> </a:t>
            </a:r>
            <a:r>
              <a:rPr lang="vi-VN" sz="2000" smtClean="0"/>
              <a:t>số </a:t>
            </a:r>
            <a:r>
              <a:rPr lang="vi-VN" sz="2000"/>
              <a:t>đơn vị co cơ </a:t>
            </a:r>
            <a:r>
              <a:rPr lang="vi-VN" sz="2000" smtClean="0"/>
              <a:t>mới</a:t>
            </a:r>
            <a:r>
              <a:rPr lang="en-US" sz="2000" smtClean="0"/>
              <a:t>) </a:t>
            </a:r>
            <a:r>
              <a:rPr lang="vi-VN" sz="2000" b="1" smtClean="0">
                <a:solidFill>
                  <a:srgbClr val="FF0000"/>
                </a:solidFill>
              </a:rPr>
              <a:t>đánh </a:t>
            </a:r>
            <a:r>
              <a:rPr lang="vi-VN" sz="2000" b="1">
                <a:solidFill>
                  <a:srgbClr val="FF0000"/>
                </a:solidFill>
              </a:rPr>
              <a:t>dấu bắt đầu sự giảm sút chức năng co bóp cơ tim</a:t>
            </a:r>
            <a:r>
              <a:rPr lang="vi-VN" sz="2000"/>
              <a:t>. Khi các cơ chế bù trừ bị vượt quá, suy tim trở nên mất bù và các triệu chứng lâm sàng sẽ xuất hiện</a:t>
            </a:r>
            <a:r>
              <a:rPr lang="vi-VN"/>
              <a:t>.</a:t>
            </a:r>
          </a:p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1" y="152400"/>
            <a:ext cx="8686798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5800"/>
              </a:lnSpc>
              <a:spcBef>
                <a:spcPct val="0"/>
              </a:spcBef>
            </a:pP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 VÀ SINH LÝ BỆNH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45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3111"/>
            <a:ext cx="8820472" cy="607577"/>
          </a:xfrm>
        </p:spPr>
        <p:txBody>
          <a:bodyPr>
            <a:normAutofit fontScale="90000"/>
          </a:bodyPr>
          <a:lstStyle/>
          <a:p>
            <a:pPr algn="l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NGUYÊN NHÂN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85800"/>
            <a:ext cx="5791200" cy="61722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400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1.     </a:t>
            </a:r>
            <a:r>
              <a:rPr lang="en-US" sz="2800" b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Suy tim trái</a:t>
            </a:r>
          </a:p>
          <a:p>
            <a:pPr marL="457200" indent="-457200" algn="l">
              <a:buSzPct val="70000"/>
              <a:buFont typeface="Wingdings" panose="05000000000000000000" pitchFamily="2" charset="2"/>
              <a:buChar char="ü"/>
            </a:pPr>
            <a:r>
              <a:rPr lang="en-US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Tăng huyết áp động mạch</a:t>
            </a:r>
          </a:p>
          <a:p>
            <a:pPr marL="457200" indent="-457200" algn="l">
              <a:buSzPct val="70000"/>
              <a:buFont typeface="Wingdings" panose="05000000000000000000" pitchFamily="2" charset="2"/>
              <a:buChar char="ü"/>
            </a:pPr>
            <a:r>
              <a:rPr lang="en-US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Bệnh hở hay hẹp van động mạch chủ đơn thuần hay phối hợp</a:t>
            </a:r>
          </a:p>
          <a:p>
            <a:pPr marL="457200" indent="-457200" algn="l">
              <a:buSzPct val="70000"/>
              <a:buFont typeface="Wingdings" panose="05000000000000000000" pitchFamily="2" charset="2"/>
              <a:buChar char="ü"/>
            </a:pPr>
            <a:r>
              <a:rPr lang="en-US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Nhồi máu cơ tim, viêm cơ tim do nhiễm độc, nhiễm trùng, các bệnh cơ tim</a:t>
            </a:r>
          </a:p>
          <a:p>
            <a:pPr marL="457200" indent="-457200" algn="l">
              <a:buSzPct val="70000"/>
              <a:buFont typeface="Wingdings" panose="05000000000000000000" pitchFamily="2" charset="2"/>
              <a:buChar char="ü"/>
            </a:pPr>
            <a:r>
              <a:rPr lang="en-US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Cơn nhịp nhanh kịch phát trên thất, cơn cuồng động nhĩ, rung nhĩ nhanh, cơn nhịp nhanh kịch phát thất, block nhĩ thất hoàn toàn</a:t>
            </a:r>
          </a:p>
          <a:p>
            <a:pPr marL="457200" indent="-457200" algn="l">
              <a:buSzPct val="70000"/>
              <a:buFont typeface="Wingdings" panose="05000000000000000000" pitchFamily="2" charset="2"/>
              <a:buChar char="ü"/>
            </a:pPr>
            <a:r>
              <a:rPr lang="en-US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Hẹp eo động mạch chủ, tim bẩm sinh, còn ống động mạch, thông liên thất.</a:t>
            </a:r>
          </a:p>
          <a:p>
            <a:pPr marL="457200" indent="-457200" algn="l">
              <a:buSzPct val="100000"/>
              <a:buAutoNum type="arabicPeriod" startAt="2"/>
            </a:pPr>
            <a:r>
              <a:rPr lang="en-US" sz="2800" b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Suy tim phải</a:t>
            </a:r>
          </a:p>
          <a:p>
            <a:pPr marL="342900" indent="-342900" algn="l">
              <a:buSzPct val="70000"/>
              <a:buFont typeface="Wingdings" panose="05000000000000000000" pitchFamily="2" charset="2"/>
              <a:buChar char="ü"/>
            </a:pPr>
            <a:r>
              <a:rPr lang="en-US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Hẹp van 2 lá</a:t>
            </a:r>
          </a:p>
          <a:p>
            <a:pPr marL="342900" indent="-342900" algn="l">
              <a:buSzPct val="70000"/>
              <a:buFont typeface="Wingdings" panose="05000000000000000000" pitchFamily="2" charset="2"/>
              <a:buChar char="ü"/>
            </a:pPr>
            <a:r>
              <a:rPr lang="en-US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Bệnh phổi mạn như: hen phế quản, viêm                 phế quản mạn, lao xơ phổi, giãn phế  quản</a:t>
            </a:r>
          </a:p>
          <a:p>
            <a:pPr marL="342900" indent="-342900" algn="l">
              <a:buSzPct val="70000"/>
              <a:buFont typeface="Wingdings" panose="05000000000000000000" pitchFamily="2" charset="2"/>
              <a:buChar char="ü"/>
            </a:pPr>
            <a:r>
              <a:rPr lang="en-US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Nhồi máu phổi gây tâm phế cấp</a:t>
            </a:r>
          </a:p>
          <a:p>
            <a:pPr marL="342900" indent="-342900" algn="l">
              <a:buSzPct val="70000"/>
              <a:buFont typeface="Wingdings" panose="05000000000000000000" pitchFamily="2" charset="2"/>
              <a:buChar char="ü"/>
            </a:pPr>
            <a:r>
              <a:rPr lang="en-US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Gù vẹo cột sống, dị dạng lồng ngực, bệnh   tim bẩm sinh,…</a:t>
            </a:r>
          </a:p>
          <a:p>
            <a:pPr marL="342900" indent="-342900" algn="l">
              <a:buSzPct val="70000"/>
              <a:buFont typeface="Wingdings" panose="05000000000000000000" pitchFamily="2" charset="2"/>
              <a:buChar char="ü"/>
            </a:pPr>
            <a:r>
              <a:rPr lang="en-US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Viêm nội </a:t>
            </a:r>
            <a:r>
              <a:rPr lang="en-US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tâm mạc nhiễm trùng, tổn thương van 3 lá</a:t>
            </a:r>
          </a:p>
          <a:p>
            <a:pPr marL="342900" indent="-342900" algn="l">
              <a:buSzPct val="70000"/>
              <a:buFont typeface="Wingdings" panose="05000000000000000000" pitchFamily="2" charset="2"/>
              <a:buChar char="ü"/>
            </a:pPr>
            <a:r>
              <a:rPr lang="en-US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 nhầy nhĩ trái.</a:t>
            </a:r>
          </a:p>
          <a:p>
            <a:pPr marL="342900" indent="-342900" algn="l">
              <a:buSzPct val="70000"/>
              <a:buFont typeface="Wingdings" panose="05000000000000000000" pitchFamily="2" charset="2"/>
              <a:buChar char="ü"/>
            </a:pPr>
            <a:endParaRPr lang="en-US" sz="2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SzPct val="100000"/>
              <a:buFont typeface="+mj-lt"/>
              <a:buAutoNum type="arabicPeriod"/>
            </a:pPr>
            <a:endParaRPr lang="en-US" sz="2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6632"/>
            <a:ext cx="3419872" cy="3168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501008"/>
            <a:ext cx="3419872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6510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7011"/>
            <a:ext cx="5327754" cy="2492896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3"/>
            </a:pPr>
            <a:r>
              <a:rPr lang="en-US" sz="2400" b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Suy tim toàn bộ</a:t>
            </a:r>
          </a:p>
          <a:p>
            <a:pPr>
              <a:buSzPct val="70000"/>
              <a:buFont typeface="Wingdings" panose="05000000000000000000" pitchFamily="2" charset="2"/>
              <a:buChar char="ü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Suy tim trái dẫn đến suy tim toàn bộ</a:t>
            </a:r>
          </a:p>
          <a:p>
            <a:pPr>
              <a:buSzPct val="70000"/>
              <a:buFont typeface="Wingdings" panose="05000000000000000000" pitchFamily="2" charset="2"/>
              <a:buChar char="ü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Bệnh cơ tim giãn</a:t>
            </a:r>
          </a:p>
          <a:p>
            <a:pPr>
              <a:buSzPct val="70000"/>
              <a:buFont typeface="Wingdings" panose="05000000000000000000" pitchFamily="2" charset="2"/>
              <a:buChar char="ü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Cường giáp</a:t>
            </a:r>
          </a:p>
          <a:p>
            <a:pPr>
              <a:buSzPct val="70000"/>
              <a:buFont typeface="Wingdings" panose="05000000000000000000" pitchFamily="2" charset="2"/>
              <a:buChar char="ü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Thiếu vitamin B1</a:t>
            </a:r>
          </a:p>
          <a:p>
            <a:pPr>
              <a:buSzPct val="70000"/>
              <a:buFont typeface="Wingdings" panose="05000000000000000000" pitchFamily="2" charset="2"/>
              <a:buChar char="ü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Thiếu máu nặng</a:t>
            </a:r>
          </a:p>
          <a:p>
            <a:pPr marL="0" indent="0">
              <a:buSzPct val="70000"/>
              <a:buNone/>
            </a:pPr>
            <a:endParaRPr lang="en-US" sz="22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2896"/>
            <a:ext cx="8568952" cy="4194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397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0"/>
            <a:ext cx="8420100" cy="7570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lnSpc>
                <a:spcPts val="5800"/>
              </a:lnSpc>
              <a:spcBef>
                <a:spcPct val="0"/>
              </a:spcBef>
              <a:buNone/>
              <a:defRPr sz="4000" b="1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 3. TRIỆU CHỨNG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56756" y="2956679"/>
            <a:ext cx="35634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 </a:t>
            </a:r>
            <a:r>
              <a:rPr lang="en-US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 thực thể:</a:t>
            </a:r>
          </a:p>
          <a:p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Khám </a:t>
            </a: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tim: </a:t>
            </a:r>
            <a:endParaRPr lang="en-US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+ Mỏm tim </a:t>
            </a: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lệch về phía bên </a:t>
            </a:r>
            <a:r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+ Tiếng </a:t>
            </a: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 tâm thu nhẹ ở mỏm do hở van 2 lá cơ năng. </a:t>
            </a:r>
            <a:endParaRPr lang="en-US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Khám </a:t>
            </a: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phổi: </a:t>
            </a:r>
            <a:endParaRPr lang="en-US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+ Ran </a:t>
            </a: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 ở 2 đáy phổi. </a:t>
            </a:r>
          </a:p>
          <a:p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+ Ran </a:t>
            </a: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rít, ran </a:t>
            </a:r>
            <a:r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ngáy: Hen tim</a:t>
            </a:r>
          </a:p>
          <a:p>
            <a:r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Huyết </a:t>
            </a: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áp: </a:t>
            </a:r>
            <a:endParaRPr lang="en-US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+ HATT </a:t>
            </a: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thường hay </a:t>
            </a:r>
            <a:r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endParaRPr lang="en-US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+ HATTr </a:t>
            </a: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thường</a:t>
            </a:r>
            <a:r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2895600"/>
            <a:ext cx="3429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 </a:t>
            </a:r>
            <a:r>
              <a:rPr lang="en-US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 thực </a:t>
            </a:r>
            <a:r>
              <a:rPr lang="en-US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thể:</a:t>
            </a:r>
          </a:p>
          <a:p>
            <a:r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Mạch </a:t>
            </a: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 </a:t>
            </a:r>
            <a:r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     Gan </a:t>
            </a: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  <a:p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Phù: </a:t>
            </a:r>
          </a:p>
          <a:p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Chi dưới, sau phù toàn thân</a:t>
            </a:r>
          </a:p>
          <a:p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Có thể kèm cổ trướng, tràn dịch màng phổi</a:t>
            </a:r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Khám </a:t>
            </a: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tim: </a:t>
            </a:r>
            <a:endParaRPr lang="en-US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+ Nhịp </a:t>
            </a: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 nhanh, có khi có tiếng ngựa phi </a:t>
            </a:r>
            <a:r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</a:p>
          <a:p>
            <a:r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+ Thổi </a:t>
            </a: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 thu ở ổ van 3 lá do hở van 3 lá cơ </a:t>
            </a:r>
            <a:r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</a:p>
          <a:p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Huyết áp: </a:t>
            </a:r>
          </a:p>
          <a:p>
            <a:r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+ HATT </a:t>
            </a: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</a:t>
            </a:r>
            <a:r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</a:p>
          <a:p>
            <a:r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+ HATTr tăng</a:t>
            </a: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685800"/>
            <a:ext cx="2456356" cy="5864811"/>
          </a:xfrm>
        </p:spPr>
      </p:pic>
      <p:sp>
        <p:nvSpPr>
          <p:cNvPr id="12" name="TextBox 11"/>
          <p:cNvSpPr txBox="1"/>
          <p:nvPr/>
        </p:nvSpPr>
        <p:spPr>
          <a:xfrm>
            <a:off x="5562600" y="61978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TIM TRÁI</a:t>
            </a:r>
            <a:endParaRPr lang="en-US" sz="2800" b="1" i="1" u="sng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194" y="61978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TIM PHẢI</a:t>
            </a:r>
            <a:endParaRPr lang="en-US" sz="2800" b="1" i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1143000"/>
            <a:ext cx="26420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 thở </a:t>
            </a:r>
          </a:p>
          <a:p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Ít hoặc nhiều</a:t>
            </a:r>
          </a:p>
          <a:p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Không có cơn kịch phát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1000" y="1981200"/>
            <a:ext cx="24431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 tím</a:t>
            </a:r>
          </a:p>
          <a:p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niêm mạc </a:t>
            </a:r>
            <a:r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 </a:t>
            </a:r>
            <a:r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</a:p>
          <a:p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toàn </a:t>
            </a: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95586" y="1143000"/>
            <a:ext cx="28879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 thở </a:t>
            </a:r>
          </a:p>
          <a:p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Gắng sức</a:t>
            </a:r>
          </a:p>
          <a:p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Tăng gần, có khi kịch phát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95586" y="1981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 </a:t>
            </a:r>
            <a:endParaRPr lang="en-US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Vào </a:t>
            </a: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</a:p>
          <a:p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Ho </a:t>
            </a: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khan, có khi có đàm lẫn máu</a:t>
            </a:r>
          </a:p>
        </p:txBody>
      </p:sp>
    </p:spTree>
    <p:extLst>
      <p:ext uri="{BB962C8B-B14F-4D97-AF65-F5344CB8AC3E}">
        <p14:creationId xmlns:p14="http://schemas.microsoft.com/office/powerpoint/2010/main" val="80776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0"/>
            <a:ext cx="8420100" cy="7570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lnSpc>
                <a:spcPts val="5800"/>
              </a:lnSpc>
              <a:spcBef>
                <a:spcPct val="0"/>
              </a:spcBef>
              <a:buNone/>
              <a:defRPr sz="4000" b="1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 3. TRIỆU CHỨNG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69598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TIM TRÁI</a:t>
            </a:r>
            <a:endParaRPr lang="en-US" sz="2800" b="1" i="1" u="sng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267200" cy="5562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 </a:t>
            </a:r>
            <a:r>
              <a: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 sàng suy tim trái </a:t>
            </a:r>
          </a:p>
          <a:p>
            <a:pPr marL="0" indent="0" fontAlgn="base">
              <a:buNone/>
            </a:pP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X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quang: </a:t>
            </a:r>
            <a:endParaRPr lang="en-US" sz="2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trái to ra, biểu hiện bởi cung dưới trái phình, mỏm tim chúc xuống.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Phổi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mờ do ứ máu nhiều, nhất là vùng rốn phổi.</a:t>
            </a:r>
          </a:p>
          <a:p>
            <a:pPr marL="0" indent="0">
              <a:buNone/>
            </a:pP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Điện tâm đồ: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Trục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trái, dày thất trái.</a:t>
            </a:r>
          </a:p>
          <a:p>
            <a:pPr marL="0" indent="0">
              <a:buNone/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Siêu âm tim: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Kích thước buồng thất trái giãn to, siêu âm còn cho biết được chức năng thất trái và nguyên nhân của suy tim trái như hở van động mạch chủ...vv. </a:t>
            </a:r>
          </a:p>
          <a:p>
            <a:pPr marL="0" indent="0">
              <a:buNone/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Thăm dò huyết động: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Nếu có điều kiện thông tim, chụp mạch đánh giá chính xác mức độ nặng nhẹ của một số bệnh van tim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6858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TIM PHẢI</a:t>
            </a:r>
            <a:endParaRPr lang="en-US" sz="2800" b="1" i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0600" y="1716881"/>
            <a:ext cx="419099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 </a:t>
            </a:r>
            <a:r>
              <a: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 sàng suy tim phải </a:t>
            </a:r>
            <a:endParaRPr lang="en-US" sz="2000" b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 </a:t>
            </a:r>
            <a:r>
              <a: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quang: </a:t>
            </a:r>
            <a:endParaRPr lang="en-US" sz="2000" b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Hẹp </a:t>
            </a: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 động mạch </a:t>
            </a:r>
            <a:r>
              <a:rPr lang="en-US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phổi: phổi sáng</a:t>
            </a:r>
          </a:p>
          <a:p>
            <a:r>
              <a:rPr lang="en-US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Các </a:t>
            </a: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</a:t>
            </a:r>
            <a:r>
              <a:rPr lang="en-US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khác: phổi mờ</a:t>
            </a:r>
          </a:p>
          <a:p>
            <a:r>
              <a:rPr lang="en-US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Cung </a:t>
            </a: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mạch phổi giãn, mõm tim </a:t>
            </a:r>
            <a:r>
              <a:rPr lang="en-US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hếch </a:t>
            </a: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 do thất phải </a:t>
            </a:r>
            <a:r>
              <a:rPr lang="en-US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giãn</a:t>
            </a:r>
          </a:p>
          <a:p>
            <a:r>
              <a:rPr lang="en-US" sz="2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tâm đồ: </a:t>
            </a: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 phải, dày thất </a:t>
            </a:r>
            <a:r>
              <a:rPr lang="en-US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Siêu âm tim: </a:t>
            </a: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 phải giãn to, tăng áp động mạch phổi.</a:t>
            </a:r>
          </a:p>
          <a:p>
            <a:r>
              <a: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Thăm dò huyết động: </a:t>
            </a: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 áp lực cuối tâm trương thất phải, áp lực </a:t>
            </a:r>
            <a:r>
              <a:rPr lang="en-US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mạch </a:t>
            </a: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thường tăng.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57098"/>
            <a:ext cx="4419893" cy="57097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757098"/>
            <a:ext cx="4568776" cy="570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8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2485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triệu chứng của suy tim trái và suy tim phải</a:t>
            </a:r>
          </a:p>
          <a:p>
            <a:pPr>
              <a:buFontTx/>
              <a:buChar char="-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cảnh suy tim phải thường trội hơn. </a:t>
            </a:r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+ Khó thở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thường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</a:p>
          <a:p>
            <a:pPr marL="0" indent="0"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+ Phù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toàn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 </a:t>
            </a:r>
          </a:p>
          <a:p>
            <a:pPr marL="0" indent="0"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+ Gan to nhiều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+ Tĩnh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mạch cổ nổi tự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 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+ Áp lực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tĩnh mạch tăng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</a:p>
          <a:p>
            <a:pPr marL="0" indent="0"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+ Thường có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cổ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trướng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+ Tràn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dịch màng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+ Huyết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áp tâm thu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giảm, huyết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áp tâm trương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+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Xquang tim to toàn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bộ, điện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tâm đồ có thể dày cả 2 thất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81102"/>
            <a:ext cx="8420100" cy="7570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lnSpc>
                <a:spcPts val="5800"/>
              </a:lnSpc>
              <a:spcBef>
                <a:spcPct val="0"/>
              </a:spcBef>
              <a:buNone/>
              <a:defRPr sz="4000" b="1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 3. TRIỆU CHỨNG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6594" y="979009"/>
            <a:ext cx="3437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TIM TOÀN BỘ</a:t>
            </a:r>
            <a:endParaRPr lang="en-US" sz="2800" b="1" i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57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</TotalTime>
  <Words>1464</Words>
  <Application>Microsoft Office PowerPoint</Application>
  <PresentationFormat>On-screen Show (4:3)</PresentationFormat>
  <Paragraphs>217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Executive</vt:lpstr>
      <vt:lpstr>1_Executive</vt:lpstr>
      <vt:lpstr>Office Theme</vt:lpstr>
      <vt:lpstr>2_Office Theme</vt:lpstr>
      <vt:lpstr>SUY TIM</vt:lpstr>
      <vt:lpstr>NỘI DUNG </vt:lpstr>
      <vt:lpstr>PowerPoint Presentation</vt:lpstr>
      <vt:lpstr>PowerPoint Presentation</vt:lpstr>
      <vt:lpstr>2. NGUYÊN NHÂN</vt:lpstr>
      <vt:lpstr>PowerPoint Presentation</vt:lpstr>
      <vt:lpstr>PowerPoint Presentation</vt:lpstr>
      <vt:lpstr>PowerPoint Presentation</vt:lpstr>
      <vt:lpstr>PowerPoint Presentation</vt:lpstr>
      <vt:lpstr>4. PHÂN ĐỘ SUY TIM</vt:lpstr>
      <vt:lpstr>5. ĐIỀU TRỊ</vt:lpstr>
      <vt:lpstr>PowerPoint Presentation</vt:lpstr>
      <vt:lpstr>PowerPoint Presentation</vt:lpstr>
      <vt:lpstr>PowerPoint Presentation</vt:lpstr>
      <vt:lpstr>PowerPoint Presentation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70</cp:revision>
  <dcterms:created xsi:type="dcterms:W3CDTF">2017-01-14T04:12:30Z</dcterms:created>
  <dcterms:modified xsi:type="dcterms:W3CDTF">2017-02-12T11:55:56Z</dcterms:modified>
</cp:coreProperties>
</file>