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77" r:id="rId2"/>
    <p:sldId id="258" r:id="rId3"/>
    <p:sldId id="288" r:id="rId4"/>
    <p:sldId id="289" r:id="rId5"/>
    <p:sldId id="290" r:id="rId6"/>
    <p:sldId id="291" r:id="rId7"/>
    <p:sldId id="278" r:id="rId8"/>
    <p:sldId id="259" r:id="rId9"/>
    <p:sldId id="279" r:id="rId10"/>
    <p:sldId id="280" r:id="rId11"/>
    <p:sldId id="281" r:id="rId12"/>
    <p:sldId id="282" r:id="rId13"/>
    <p:sldId id="283" r:id="rId14"/>
    <p:sldId id="284" r:id="rId15"/>
    <p:sldId id="285" r:id="rId16"/>
    <p:sldId id="286" r:id="rId17"/>
    <p:sldId id="28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76" d="100"/>
          <a:sy n="76" d="100"/>
        </p:scale>
        <p:origin x="-119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FC42BE-4DE1-4D61-A743-F75E30FC084A}" type="datetimeFigureOut">
              <a:rPr lang="en-US" smtClean="0"/>
              <a:t>4/2/2017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5657F1-0A5A-49BA-A65D-7E524D8178AB}" type="slidenum">
              <a:rPr lang="en-US" smtClean="0"/>
              <a:t>‹#›</a:t>
            </a:fld>
            <a:endParaRPr lang="en-US"/>
          </a:p>
        </p:txBody>
      </p:sp>
    </p:spTree>
    <p:extLst>
      <p:ext uri="{BB962C8B-B14F-4D97-AF65-F5344CB8AC3E}">
        <p14:creationId xmlns:p14="http://schemas.microsoft.com/office/powerpoint/2010/main" val="1766506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5657F1-0A5A-49BA-A65D-7E524D8178AB}" type="slidenum">
              <a:rPr lang="en-US" smtClean="0"/>
              <a:t>15</a:t>
            </a:fld>
            <a:endParaRPr lang="en-US"/>
          </a:p>
        </p:txBody>
      </p:sp>
    </p:spTree>
    <p:extLst>
      <p:ext uri="{BB962C8B-B14F-4D97-AF65-F5344CB8AC3E}">
        <p14:creationId xmlns:p14="http://schemas.microsoft.com/office/powerpoint/2010/main" val="37658755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90" name="Rectangle 18"/>
          <p:cNvSpPr>
            <a:spLocks noChangeArrowheads="1"/>
          </p:cNvSpPr>
          <p:nvPr/>
        </p:nvSpPr>
        <p:spPr bwMode="ltGray">
          <a:xfrm>
            <a:off x="0" y="6611938"/>
            <a:ext cx="9144000" cy="2603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163794"/>
              </a:solidFill>
            </a:endParaRPr>
          </a:p>
        </p:txBody>
      </p:sp>
      <p:pic>
        <p:nvPicPr>
          <p:cNvPr id="3092"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73688"/>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subTitle" idx="1"/>
          </p:nvPr>
        </p:nvSpPr>
        <p:spPr bwMode="gray">
          <a:xfrm>
            <a:off x="1371600" y="5867400"/>
            <a:ext cx="6553200" cy="533400"/>
          </a:xfrm>
        </p:spPr>
        <p:txBody>
          <a:bodyPr/>
          <a:lstStyle>
            <a:lvl1pPr marL="0" indent="0" algn="ctr">
              <a:buFont typeface="Wingdings" pitchFamily="2" charset="2"/>
              <a:buNone/>
              <a:defRPr sz="1800" b="1">
                <a:solidFill>
                  <a:schemeClr val="tx2"/>
                </a:solidFill>
                <a:latin typeface="Verdana" pitchFamily="34" charset="0"/>
              </a:defRPr>
            </a:lvl1pPr>
          </a:lstStyle>
          <a:p>
            <a:pPr lvl="0"/>
            <a:r>
              <a:rPr lang="en-US" altLang="en-US" noProof="0" smtClean="0"/>
              <a:t>Click to edit Master subtitle style</a:t>
            </a:r>
          </a:p>
        </p:txBody>
      </p:sp>
      <p:sp>
        <p:nvSpPr>
          <p:cNvPr id="3086" name="Text Box 14"/>
          <p:cNvSpPr txBox="1">
            <a:spLocks noChangeArrowheads="1"/>
          </p:cNvSpPr>
          <p:nvPr/>
        </p:nvSpPr>
        <p:spPr bwMode="auto">
          <a:xfrm>
            <a:off x="376238" y="228600"/>
            <a:ext cx="11477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1600" b="1">
                <a:solidFill>
                  <a:srgbClr val="000000"/>
                </a:solidFill>
              </a:rPr>
              <a:t>Company</a:t>
            </a:r>
          </a:p>
          <a:p>
            <a:pPr fontAlgn="base">
              <a:spcBef>
                <a:spcPct val="0"/>
              </a:spcBef>
              <a:spcAft>
                <a:spcPct val="0"/>
              </a:spcAft>
            </a:pPr>
            <a:r>
              <a:rPr lang="en-US" altLang="en-US" sz="2400" b="1">
                <a:solidFill>
                  <a:srgbClr val="163794"/>
                </a:solidFill>
              </a:rPr>
              <a:t>LOGO</a:t>
            </a:r>
          </a:p>
        </p:txBody>
      </p:sp>
      <p:sp>
        <p:nvSpPr>
          <p:cNvPr id="3093" name="Rectangle 21"/>
          <p:cNvSpPr>
            <a:spLocks noGrp="1" noChangeArrowheads="1"/>
          </p:cNvSpPr>
          <p:nvPr>
            <p:ph type="ctrTitle" sz="quarter"/>
          </p:nvPr>
        </p:nvSpPr>
        <p:spPr bwMode="gray">
          <a:xfrm>
            <a:off x="0" y="4868863"/>
            <a:ext cx="9144000" cy="720725"/>
          </a:xfrm>
          <a:gradFill rotWithShape="1">
            <a:gsLst>
              <a:gs pos="0">
                <a:schemeClr val="tx1">
                  <a:gamma/>
                  <a:shade val="46275"/>
                  <a:invGamma/>
                </a:schemeClr>
              </a:gs>
              <a:gs pos="50000">
                <a:schemeClr val="tx1"/>
              </a:gs>
              <a:gs pos="100000">
                <a:schemeClr val="tx1">
                  <a:gamma/>
                  <a:shade val="46275"/>
                  <a:invGamma/>
                </a:schemeClr>
              </a:gs>
            </a:gsLst>
            <a:lin ang="0" scaled="1"/>
          </a:gradFill>
          <a:extLst>
            <a:ext uri="{AF507438-7753-43E0-B8FC-AC1667EBCBE1}">
              <a14:hiddenEffects xmlns:a14="http://schemas.microsoft.com/office/drawing/2010/main">
                <a:effectLst>
                  <a:outerShdw dist="81320" dir="3080412" algn="ctr" rotWithShape="0">
                    <a:schemeClr val="tx2">
                      <a:alpha val="50000"/>
                    </a:schemeClr>
                  </a:outerShdw>
                </a:effectLst>
              </a14:hiddenEffects>
            </a:ext>
          </a:extLst>
        </p:spPr>
        <p:txBody>
          <a:bodyPr/>
          <a:lstStyle>
            <a:lvl1pPr>
              <a:defRPr sz="4000"/>
            </a:lvl1pPr>
          </a:lstStyle>
          <a:p>
            <a:pPr lvl="0"/>
            <a:r>
              <a:rPr lang="en-US" altLang="ko-KR" noProof="0" smtClean="0"/>
              <a:t>Click to edit Master title style</a:t>
            </a:r>
          </a:p>
        </p:txBody>
      </p:sp>
    </p:spTree>
    <p:extLst>
      <p:ext uri="{BB962C8B-B14F-4D97-AF65-F5344CB8AC3E}">
        <p14:creationId xmlns:p14="http://schemas.microsoft.com/office/powerpoint/2010/main" val="3690968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ltLang="en-US">
                <a:solidFill>
                  <a:srgbClr val="163794"/>
                </a:solidFill>
              </a:rPr>
              <a:t>Company Logo</a:t>
            </a:r>
          </a:p>
        </p:txBody>
      </p:sp>
      <p:sp>
        <p:nvSpPr>
          <p:cNvPr id="5" name="Slide Number Placeholder 4"/>
          <p:cNvSpPr>
            <a:spLocks noGrp="1"/>
          </p:cNvSpPr>
          <p:nvPr>
            <p:ph type="sldNum" sz="quarter" idx="11"/>
          </p:nvPr>
        </p:nvSpPr>
        <p:spPr/>
        <p:txBody>
          <a:bodyPr/>
          <a:lstStyle>
            <a:lvl1pPr>
              <a:defRPr/>
            </a:lvl1pPr>
          </a:lstStyle>
          <a:p>
            <a:fld id="{A885B657-BF42-4AAE-9D6A-774F97FB4A3A}" type="slidenum">
              <a:rPr lang="en-US" altLang="en-US">
                <a:solidFill>
                  <a:srgbClr val="163794"/>
                </a:solidFill>
              </a:rPr>
              <a:pPr/>
              <a:t>‹#›</a:t>
            </a:fld>
            <a:endParaRPr lang="en-US" altLang="en-US">
              <a:solidFill>
                <a:srgbClr val="163794"/>
              </a:solidFill>
            </a:endParaRPr>
          </a:p>
        </p:txBody>
      </p:sp>
      <p:sp>
        <p:nvSpPr>
          <p:cNvPr id="6" name="Date Placeholder 5"/>
          <p:cNvSpPr>
            <a:spLocks noGrp="1"/>
          </p:cNvSpPr>
          <p:nvPr>
            <p:ph type="dt" sz="half" idx="12"/>
          </p:nvPr>
        </p:nvSpPr>
        <p:spPr/>
        <p:txBody>
          <a:bodyPr/>
          <a:lstStyle>
            <a:lvl1pPr>
              <a:defRPr/>
            </a:lvl1pPr>
          </a:lstStyle>
          <a:p>
            <a:r>
              <a:rPr lang="en-US" altLang="en-US">
                <a:solidFill>
                  <a:srgbClr val="FFFFFF"/>
                </a:solidFill>
              </a:rPr>
              <a:t>www.themegallery.com</a:t>
            </a:r>
          </a:p>
        </p:txBody>
      </p:sp>
    </p:spTree>
    <p:extLst>
      <p:ext uri="{BB962C8B-B14F-4D97-AF65-F5344CB8AC3E}">
        <p14:creationId xmlns:p14="http://schemas.microsoft.com/office/powerpoint/2010/main" val="210547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52400"/>
            <a:ext cx="21145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1912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ltLang="en-US">
                <a:solidFill>
                  <a:srgbClr val="163794"/>
                </a:solidFill>
              </a:rPr>
              <a:t>Company Logo</a:t>
            </a:r>
          </a:p>
        </p:txBody>
      </p:sp>
      <p:sp>
        <p:nvSpPr>
          <p:cNvPr id="5" name="Slide Number Placeholder 4"/>
          <p:cNvSpPr>
            <a:spLocks noGrp="1"/>
          </p:cNvSpPr>
          <p:nvPr>
            <p:ph type="sldNum" sz="quarter" idx="11"/>
          </p:nvPr>
        </p:nvSpPr>
        <p:spPr/>
        <p:txBody>
          <a:bodyPr/>
          <a:lstStyle>
            <a:lvl1pPr>
              <a:defRPr/>
            </a:lvl1pPr>
          </a:lstStyle>
          <a:p>
            <a:fld id="{4EECC0C6-2470-489E-B62E-12CBBE16AC40}" type="slidenum">
              <a:rPr lang="en-US" altLang="en-US">
                <a:solidFill>
                  <a:srgbClr val="163794"/>
                </a:solidFill>
              </a:rPr>
              <a:pPr/>
              <a:t>‹#›</a:t>
            </a:fld>
            <a:endParaRPr lang="en-US" altLang="en-US">
              <a:solidFill>
                <a:srgbClr val="163794"/>
              </a:solidFill>
            </a:endParaRPr>
          </a:p>
        </p:txBody>
      </p:sp>
      <p:sp>
        <p:nvSpPr>
          <p:cNvPr id="6" name="Date Placeholder 5"/>
          <p:cNvSpPr>
            <a:spLocks noGrp="1"/>
          </p:cNvSpPr>
          <p:nvPr>
            <p:ph type="dt" sz="half" idx="12"/>
          </p:nvPr>
        </p:nvSpPr>
        <p:spPr/>
        <p:txBody>
          <a:bodyPr/>
          <a:lstStyle>
            <a:lvl1pPr>
              <a:defRPr/>
            </a:lvl1pPr>
          </a:lstStyle>
          <a:p>
            <a:r>
              <a:rPr lang="en-US" altLang="en-US">
                <a:solidFill>
                  <a:srgbClr val="FFFFFF"/>
                </a:solidFill>
              </a:rPr>
              <a:t>www.themegallery.com</a:t>
            </a:r>
          </a:p>
        </p:txBody>
      </p:sp>
    </p:spTree>
    <p:extLst>
      <p:ext uri="{BB962C8B-B14F-4D97-AF65-F5344CB8AC3E}">
        <p14:creationId xmlns:p14="http://schemas.microsoft.com/office/powerpoint/2010/main" val="1258829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5635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152525"/>
            <a:ext cx="8229600" cy="5248275"/>
          </a:xfrm>
        </p:spPr>
        <p:txBody>
          <a:bodyPr/>
          <a:lstStyle/>
          <a:p>
            <a:r>
              <a:rPr lang="en-US" smtClean="0"/>
              <a:t>Click icon to add table</a:t>
            </a:r>
            <a:endParaRPr lang="en-US"/>
          </a:p>
        </p:txBody>
      </p:sp>
      <p:sp>
        <p:nvSpPr>
          <p:cNvPr id="4" name="Footer Placeholder 3"/>
          <p:cNvSpPr>
            <a:spLocks noGrp="1"/>
          </p:cNvSpPr>
          <p:nvPr>
            <p:ph type="ftr" sz="quarter" idx="10"/>
          </p:nvPr>
        </p:nvSpPr>
        <p:spPr>
          <a:xfrm>
            <a:off x="5867400" y="6461125"/>
            <a:ext cx="2895600" cy="320675"/>
          </a:xfrm>
        </p:spPr>
        <p:txBody>
          <a:bodyPr/>
          <a:lstStyle>
            <a:lvl1pPr>
              <a:defRPr/>
            </a:lvl1pPr>
          </a:lstStyle>
          <a:p>
            <a:r>
              <a:rPr lang="en-US" altLang="en-US">
                <a:solidFill>
                  <a:srgbClr val="163794"/>
                </a:solidFill>
              </a:rPr>
              <a:t>Company Logo</a:t>
            </a:r>
          </a:p>
        </p:txBody>
      </p:sp>
      <p:sp>
        <p:nvSpPr>
          <p:cNvPr id="5" name="Slide Number Placeholder 4"/>
          <p:cNvSpPr>
            <a:spLocks noGrp="1"/>
          </p:cNvSpPr>
          <p:nvPr>
            <p:ph type="sldNum" sz="quarter" idx="11"/>
          </p:nvPr>
        </p:nvSpPr>
        <p:spPr>
          <a:xfrm>
            <a:off x="3505200" y="6461125"/>
            <a:ext cx="2133600" cy="320675"/>
          </a:xfrm>
        </p:spPr>
        <p:txBody>
          <a:bodyPr/>
          <a:lstStyle>
            <a:lvl1pPr>
              <a:defRPr/>
            </a:lvl1pPr>
          </a:lstStyle>
          <a:p>
            <a:fld id="{E00245E0-BDB0-451C-AC17-1178FB9E3DC8}" type="slidenum">
              <a:rPr lang="en-US" altLang="en-US">
                <a:solidFill>
                  <a:srgbClr val="163794"/>
                </a:solidFill>
              </a:rPr>
              <a:pPr/>
              <a:t>‹#›</a:t>
            </a:fld>
            <a:endParaRPr lang="en-US" altLang="en-US">
              <a:solidFill>
                <a:srgbClr val="163794"/>
              </a:solidFill>
            </a:endParaRPr>
          </a:p>
        </p:txBody>
      </p:sp>
      <p:sp>
        <p:nvSpPr>
          <p:cNvPr id="6" name="Date Placeholder 5"/>
          <p:cNvSpPr>
            <a:spLocks noGrp="1"/>
          </p:cNvSpPr>
          <p:nvPr>
            <p:ph type="dt" sz="half" idx="12"/>
          </p:nvPr>
        </p:nvSpPr>
        <p:spPr>
          <a:xfrm>
            <a:off x="14288" y="838200"/>
            <a:ext cx="8458200" cy="228600"/>
          </a:xfrm>
        </p:spPr>
        <p:txBody>
          <a:bodyPr/>
          <a:lstStyle>
            <a:lvl1pPr>
              <a:defRPr/>
            </a:lvl1pPr>
          </a:lstStyle>
          <a:p>
            <a:r>
              <a:rPr lang="en-US" altLang="en-US">
                <a:solidFill>
                  <a:srgbClr val="FFFFFF"/>
                </a:solidFill>
              </a:rPr>
              <a:t>www.themegallery.com</a:t>
            </a:r>
          </a:p>
        </p:txBody>
      </p:sp>
    </p:spTree>
    <p:extLst>
      <p:ext uri="{BB962C8B-B14F-4D97-AF65-F5344CB8AC3E}">
        <p14:creationId xmlns:p14="http://schemas.microsoft.com/office/powerpoint/2010/main" val="3744633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ltLang="en-US">
                <a:solidFill>
                  <a:srgbClr val="163794"/>
                </a:solidFill>
              </a:rPr>
              <a:t>Company Logo</a:t>
            </a:r>
          </a:p>
        </p:txBody>
      </p:sp>
      <p:sp>
        <p:nvSpPr>
          <p:cNvPr id="5" name="Slide Number Placeholder 4"/>
          <p:cNvSpPr>
            <a:spLocks noGrp="1"/>
          </p:cNvSpPr>
          <p:nvPr>
            <p:ph type="sldNum" sz="quarter" idx="11"/>
          </p:nvPr>
        </p:nvSpPr>
        <p:spPr/>
        <p:txBody>
          <a:bodyPr/>
          <a:lstStyle>
            <a:lvl1pPr>
              <a:defRPr/>
            </a:lvl1pPr>
          </a:lstStyle>
          <a:p>
            <a:fld id="{B199DBF7-514B-40BC-B95C-7539B512B0A7}" type="slidenum">
              <a:rPr lang="en-US" altLang="en-US">
                <a:solidFill>
                  <a:srgbClr val="163794"/>
                </a:solidFill>
              </a:rPr>
              <a:pPr/>
              <a:t>‹#›</a:t>
            </a:fld>
            <a:endParaRPr lang="en-US" altLang="en-US">
              <a:solidFill>
                <a:srgbClr val="163794"/>
              </a:solidFill>
            </a:endParaRPr>
          </a:p>
        </p:txBody>
      </p:sp>
      <p:sp>
        <p:nvSpPr>
          <p:cNvPr id="6" name="Date Placeholder 5"/>
          <p:cNvSpPr>
            <a:spLocks noGrp="1"/>
          </p:cNvSpPr>
          <p:nvPr>
            <p:ph type="dt" sz="half" idx="12"/>
          </p:nvPr>
        </p:nvSpPr>
        <p:spPr/>
        <p:txBody>
          <a:bodyPr/>
          <a:lstStyle>
            <a:lvl1pPr>
              <a:defRPr/>
            </a:lvl1pPr>
          </a:lstStyle>
          <a:p>
            <a:r>
              <a:rPr lang="en-US" altLang="en-US">
                <a:solidFill>
                  <a:srgbClr val="FFFFFF"/>
                </a:solidFill>
              </a:rPr>
              <a:t>www.themegallery.com</a:t>
            </a:r>
          </a:p>
        </p:txBody>
      </p:sp>
    </p:spTree>
    <p:extLst>
      <p:ext uri="{BB962C8B-B14F-4D97-AF65-F5344CB8AC3E}">
        <p14:creationId xmlns:p14="http://schemas.microsoft.com/office/powerpoint/2010/main" val="3760070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a:solidFill>
                  <a:srgbClr val="163794"/>
                </a:solidFill>
              </a:rPr>
              <a:t>Company Logo</a:t>
            </a:r>
          </a:p>
        </p:txBody>
      </p:sp>
      <p:sp>
        <p:nvSpPr>
          <p:cNvPr id="5" name="Slide Number Placeholder 4"/>
          <p:cNvSpPr>
            <a:spLocks noGrp="1"/>
          </p:cNvSpPr>
          <p:nvPr>
            <p:ph type="sldNum" sz="quarter" idx="11"/>
          </p:nvPr>
        </p:nvSpPr>
        <p:spPr/>
        <p:txBody>
          <a:bodyPr/>
          <a:lstStyle>
            <a:lvl1pPr>
              <a:defRPr/>
            </a:lvl1pPr>
          </a:lstStyle>
          <a:p>
            <a:fld id="{F2E5BED8-D062-456D-8223-E3EE06CE0FD4}" type="slidenum">
              <a:rPr lang="en-US" altLang="en-US">
                <a:solidFill>
                  <a:srgbClr val="163794"/>
                </a:solidFill>
              </a:rPr>
              <a:pPr/>
              <a:t>‹#›</a:t>
            </a:fld>
            <a:endParaRPr lang="en-US" altLang="en-US">
              <a:solidFill>
                <a:srgbClr val="163794"/>
              </a:solidFill>
            </a:endParaRPr>
          </a:p>
        </p:txBody>
      </p:sp>
      <p:sp>
        <p:nvSpPr>
          <p:cNvPr id="6" name="Date Placeholder 5"/>
          <p:cNvSpPr>
            <a:spLocks noGrp="1"/>
          </p:cNvSpPr>
          <p:nvPr>
            <p:ph type="dt" sz="half" idx="12"/>
          </p:nvPr>
        </p:nvSpPr>
        <p:spPr/>
        <p:txBody>
          <a:bodyPr/>
          <a:lstStyle>
            <a:lvl1pPr>
              <a:defRPr/>
            </a:lvl1pPr>
          </a:lstStyle>
          <a:p>
            <a:r>
              <a:rPr lang="en-US" altLang="en-US">
                <a:solidFill>
                  <a:srgbClr val="FFFFFF"/>
                </a:solidFill>
              </a:rPr>
              <a:t>www.themegallery.com</a:t>
            </a:r>
          </a:p>
        </p:txBody>
      </p:sp>
    </p:spTree>
    <p:extLst>
      <p:ext uri="{BB962C8B-B14F-4D97-AF65-F5344CB8AC3E}">
        <p14:creationId xmlns:p14="http://schemas.microsoft.com/office/powerpoint/2010/main" val="2915985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525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525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ltLang="en-US">
                <a:solidFill>
                  <a:srgbClr val="163794"/>
                </a:solidFill>
              </a:rPr>
              <a:t>Company Logo</a:t>
            </a:r>
          </a:p>
        </p:txBody>
      </p:sp>
      <p:sp>
        <p:nvSpPr>
          <p:cNvPr id="6" name="Slide Number Placeholder 5"/>
          <p:cNvSpPr>
            <a:spLocks noGrp="1"/>
          </p:cNvSpPr>
          <p:nvPr>
            <p:ph type="sldNum" sz="quarter" idx="11"/>
          </p:nvPr>
        </p:nvSpPr>
        <p:spPr/>
        <p:txBody>
          <a:bodyPr/>
          <a:lstStyle>
            <a:lvl1pPr>
              <a:defRPr/>
            </a:lvl1pPr>
          </a:lstStyle>
          <a:p>
            <a:fld id="{B9793559-641D-45AA-A0F4-7929400F3E58}" type="slidenum">
              <a:rPr lang="en-US" altLang="en-US">
                <a:solidFill>
                  <a:srgbClr val="163794"/>
                </a:solidFill>
              </a:rPr>
              <a:pPr/>
              <a:t>‹#›</a:t>
            </a:fld>
            <a:endParaRPr lang="en-US" altLang="en-US">
              <a:solidFill>
                <a:srgbClr val="163794"/>
              </a:solidFill>
            </a:endParaRPr>
          </a:p>
        </p:txBody>
      </p:sp>
      <p:sp>
        <p:nvSpPr>
          <p:cNvPr id="7" name="Date Placeholder 6"/>
          <p:cNvSpPr>
            <a:spLocks noGrp="1"/>
          </p:cNvSpPr>
          <p:nvPr>
            <p:ph type="dt" sz="half" idx="12"/>
          </p:nvPr>
        </p:nvSpPr>
        <p:spPr/>
        <p:txBody>
          <a:bodyPr/>
          <a:lstStyle>
            <a:lvl1pPr>
              <a:defRPr/>
            </a:lvl1pPr>
          </a:lstStyle>
          <a:p>
            <a:r>
              <a:rPr lang="en-US" altLang="en-US">
                <a:solidFill>
                  <a:srgbClr val="FFFFFF"/>
                </a:solidFill>
              </a:rPr>
              <a:t>www.themegallery.com</a:t>
            </a:r>
          </a:p>
        </p:txBody>
      </p:sp>
    </p:spTree>
    <p:extLst>
      <p:ext uri="{BB962C8B-B14F-4D97-AF65-F5344CB8AC3E}">
        <p14:creationId xmlns:p14="http://schemas.microsoft.com/office/powerpoint/2010/main" val="2542267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ltLang="en-US">
                <a:solidFill>
                  <a:srgbClr val="163794"/>
                </a:solidFill>
              </a:rPr>
              <a:t>Company Logo</a:t>
            </a:r>
          </a:p>
        </p:txBody>
      </p:sp>
      <p:sp>
        <p:nvSpPr>
          <p:cNvPr id="8" name="Slide Number Placeholder 7"/>
          <p:cNvSpPr>
            <a:spLocks noGrp="1"/>
          </p:cNvSpPr>
          <p:nvPr>
            <p:ph type="sldNum" sz="quarter" idx="11"/>
          </p:nvPr>
        </p:nvSpPr>
        <p:spPr/>
        <p:txBody>
          <a:bodyPr/>
          <a:lstStyle>
            <a:lvl1pPr>
              <a:defRPr/>
            </a:lvl1pPr>
          </a:lstStyle>
          <a:p>
            <a:fld id="{01A41F84-0D70-4031-B9FB-3DF85A95A78B}" type="slidenum">
              <a:rPr lang="en-US" altLang="en-US">
                <a:solidFill>
                  <a:srgbClr val="163794"/>
                </a:solidFill>
              </a:rPr>
              <a:pPr/>
              <a:t>‹#›</a:t>
            </a:fld>
            <a:endParaRPr lang="en-US" altLang="en-US">
              <a:solidFill>
                <a:srgbClr val="163794"/>
              </a:solidFill>
            </a:endParaRPr>
          </a:p>
        </p:txBody>
      </p:sp>
      <p:sp>
        <p:nvSpPr>
          <p:cNvPr id="9" name="Date Placeholder 8"/>
          <p:cNvSpPr>
            <a:spLocks noGrp="1"/>
          </p:cNvSpPr>
          <p:nvPr>
            <p:ph type="dt" sz="half" idx="12"/>
          </p:nvPr>
        </p:nvSpPr>
        <p:spPr/>
        <p:txBody>
          <a:bodyPr/>
          <a:lstStyle>
            <a:lvl1pPr>
              <a:defRPr/>
            </a:lvl1pPr>
          </a:lstStyle>
          <a:p>
            <a:r>
              <a:rPr lang="en-US" altLang="en-US">
                <a:solidFill>
                  <a:srgbClr val="FFFFFF"/>
                </a:solidFill>
              </a:rPr>
              <a:t>www.themegallery.com</a:t>
            </a:r>
          </a:p>
        </p:txBody>
      </p:sp>
    </p:spTree>
    <p:extLst>
      <p:ext uri="{BB962C8B-B14F-4D97-AF65-F5344CB8AC3E}">
        <p14:creationId xmlns:p14="http://schemas.microsoft.com/office/powerpoint/2010/main" val="1942760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ltLang="en-US">
                <a:solidFill>
                  <a:srgbClr val="163794"/>
                </a:solidFill>
              </a:rPr>
              <a:t>Company Logo</a:t>
            </a:r>
          </a:p>
        </p:txBody>
      </p:sp>
      <p:sp>
        <p:nvSpPr>
          <p:cNvPr id="4" name="Slide Number Placeholder 3"/>
          <p:cNvSpPr>
            <a:spLocks noGrp="1"/>
          </p:cNvSpPr>
          <p:nvPr>
            <p:ph type="sldNum" sz="quarter" idx="11"/>
          </p:nvPr>
        </p:nvSpPr>
        <p:spPr/>
        <p:txBody>
          <a:bodyPr/>
          <a:lstStyle>
            <a:lvl1pPr>
              <a:defRPr/>
            </a:lvl1pPr>
          </a:lstStyle>
          <a:p>
            <a:fld id="{A6A6DCCE-74CA-434D-A042-AE2E456597D0}" type="slidenum">
              <a:rPr lang="en-US" altLang="en-US">
                <a:solidFill>
                  <a:srgbClr val="163794"/>
                </a:solidFill>
              </a:rPr>
              <a:pPr/>
              <a:t>‹#›</a:t>
            </a:fld>
            <a:endParaRPr lang="en-US" altLang="en-US">
              <a:solidFill>
                <a:srgbClr val="163794"/>
              </a:solidFill>
            </a:endParaRPr>
          </a:p>
        </p:txBody>
      </p:sp>
      <p:sp>
        <p:nvSpPr>
          <p:cNvPr id="5" name="Date Placeholder 4"/>
          <p:cNvSpPr>
            <a:spLocks noGrp="1"/>
          </p:cNvSpPr>
          <p:nvPr>
            <p:ph type="dt" sz="half" idx="12"/>
          </p:nvPr>
        </p:nvSpPr>
        <p:spPr/>
        <p:txBody>
          <a:bodyPr/>
          <a:lstStyle>
            <a:lvl1pPr>
              <a:defRPr/>
            </a:lvl1pPr>
          </a:lstStyle>
          <a:p>
            <a:r>
              <a:rPr lang="en-US" altLang="en-US">
                <a:solidFill>
                  <a:srgbClr val="FFFFFF"/>
                </a:solidFill>
              </a:rPr>
              <a:t>www.themegallery.com</a:t>
            </a:r>
          </a:p>
        </p:txBody>
      </p:sp>
    </p:spTree>
    <p:extLst>
      <p:ext uri="{BB962C8B-B14F-4D97-AF65-F5344CB8AC3E}">
        <p14:creationId xmlns:p14="http://schemas.microsoft.com/office/powerpoint/2010/main" val="3160829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solidFill>
                  <a:srgbClr val="163794"/>
                </a:solidFill>
              </a:rPr>
              <a:t>Company Logo</a:t>
            </a:r>
          </a:p>
        </p:txBody>
      </p:sp>
      <p:sp>
        <p:nvSpPr>
          <p:cNvPr id="3" name="Slide Number Placeholder 2"/>
          <p:cNvSpPr>
            <a:spLocks noGrp="1"/>
          </p:cNvSpPr>
          <p:nvPr>
            <p:ph type="sldNum" sz="quarter" idx="11"/>
          </p:nvPr>
        </p:nvSpPr>
        <p:spPr/>
        <p:txBody>
          <a:bodyPr/>
          <a:lstStyle>
            <a:lvl1pPr>
              <a:defRPr/>
            </a:lvl1pPr>
          </a:lstStyle>
          <a:p>
            <a:fld id="{1C07E934-3CE5-4132-B352-7DE1AF4D9ED1}" type="slidenum">
              <a:rPr lang="en-US" altLang="en-US">
                <a:solidFill>
                  <a:srgbClr val="163794"/>
                </a:solidFill>
              </a:rPr>
              <a:pPr/>
              <a:t>‹#›</a:t>
            </a:fld>
            <a:endParaRPr lang="en-US" altLang="en-US">
              <a:solidFill>
                <a:srgbClr val="163794"/>
              </a:solidFill>
            </a:endParaRPr>
          </a:p>
        </p:txBody>
      </p:sp>
      <p:sp>
        <p:nvSpPr>
          <p:cNvPr id="4" name="Date Placeholder 3"/>
          <p:cNvSpPr>
            <a:spLocks noGrp="1"/>
          </p:cNvSpPr>
          <p:nvPr>
            <p:ph type="dt" sz="half" idx="12"/>
          </p:nvPr>
        </p:nvSpPr>
        <p:spPr/>
        <p:txBody>
          <a:bodyPr/>
          <a:lstStyle>
            <a:lvl1pPr>
              <a:defRPr/>
            </a:lvl1pPr>
          </a:lstStyle>
          <a:p>
            <a:r>
              <a:rPr lang="en-US" altLang="en-US">
                <a:solidFill>
                  <a:srgbClr val="FFFFFF"/>
                </a:solidFill>
              </a:rPr>
              <a:t>www.themegallery.com</a:t>
            </a:r>
          </a:p>
        </p:txBody>
      </p:sp>
    </p:spTree>
    <p:extLst>
      <p:ext uri="{BB962C8B-B14F-4D97-AF65-F5344CB8AC3E}">
        <p14:creationId xmlns:p14="http://schemas.microsoft.com/office/powerpoint/2010/main" val="1863047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solidFill>
                  <a:srgbClr val="163794"/>
                </a:solidFill>
              </a:rPr>
              <a:t>Company Logo</a:t>
            </a:r>
          </a:p>
        </p:txBody>
      </p:sp>
      <p:sp>
        <p:nvSpPr>
          <p:cNvPr id="6" name="Slide Number Placeholder 5"/>
          <p:cNvSpPr>
            <a:spLocks noGrp="1"/>
          </p:cNvSpPr>
          <p:nvPr>
            <p:ph type="sldNum" sz="quarter" idx="11"/>
          </p:nvPr>
        </p:nvSpPr>
        <p:spPr/>
        <p:txBody>
          <a:bodyPr/>
          <a:lstStyle>
            <a:lvl1pPr>
              <a:defRPr/>
            </a:lvl1pPr>
          </a:lstStyle>
          <a:p>
            <a:fld id="{057FCA89-BF3B-4E60-9A61-B5C8C5081194}" type="slidenum">
              <a:rPr lang="en-US" altLang="en-US">
                <a:solidFill>
                  <a:srgbClr val="163794"/>
                </a:solidFill>
              </a:rPr>
              <a:pPr/>
              <a:t>‹#›</a:t>
            </a:fld>
            <a:endParaRPr lang="en-US" altLang="en-US">
              <a:solidFill>
                <a:srgbClr val="163794"/>
              </a:solidFill>
            </a:endParaRPr>
          </a:p>
        </p:txBody>
      </p:sp>
      <p:sp>
        <p:nvSpPr>
          <p:cNvPr id="7" name="Date Placeholder 6"/>
          <p:cNvSpPr>
            <a:spLocks noGrp="1"/>
          </p:cNvSpPr>
          <p:nvPr>
            <p:ph type="dt" sz="half" idx="12"/>
          </p:nvPr>
        </p:nvSpPr>
        <p:spPr/>
        <p:txBody>
          <a:bodyPr/>
          <a:lstStyle>
            <a:lvl1pPr>
              <a:defRPr/>
            </a:lvl1pPr>
          </a:lstStyle>
          <a:p>
            <a:r>
              <a:rPr lang="en-US" altLang="en-US">
                <a:solidFill>
                  <a:srgbClr val="FFFFFF"/>
                </a:solidFill>
              </a:rPr>
              <a:t>www.themegallery.com</a:t>
            </a:r>
          </a:p>
        </p:txBody>
      </p:sp>
    </p:spTree>
    <p:extLst>
      <p:ext uri="{BB962C8B-B14F-4D97-AF65-F5344CB8AC3E}">
        <p14:creationId xmlns:p14="http://schemas.microsoft.com/office/powerpoint/2010/main" val="677693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solidFill>
                  <a:srgbClr val="163794"/>
                </a:solidFill>
              </a:rPr>
              <a:t>Company Logo</a:t>
            </a:r>
          </a:p>
        </p:txBody>
      </p:sp>
      <p:sp>
        <p:nvSpPr>
          <p:cNvPr id="6" name="Slide Number Placeholder 5"/>
          <p:cNvSpPr>
            <a:spLocks noGrp="1"/>
          </p:cNvSpPr>
          <p:nvPr>
            <p:ph type="sldNum" sz="quarter" idx="11"/>
          </p:nvPr>
        </p:nvSpPr>
        <p:spPr/>
        <p:txBody>
          <a:bodyPr/>
          <a:lstStyle>
            <a:lvl1pPr>
              <a:defRPr/>
            </a:lvl1pPr>
          </a:lstStyle>
          <a:p>
            <a:fld id="{E3B7CC5A-9865-49FC-9884-11162D6F797F}" type="slidenum">
              <a:rPr lang="en-US" altLang="en-US">
                <a:solidFill>
                  <a:srgbClr val="163794"/>
                </a:solidFill>
              </a:rPr>
              <a:pPr/>
              <a:t>‹#›</a:t>
            </a:fld>
            <a:endParaRPr lang="en-US" altLang="en-US">
              <a:solidFill>
                <a:srgbClr val="163794"/>
              </a:solidFill>
            </a:endParaRPr>
          </a:p>
        </p:txBody>
      </p:sp>
      <p:sp>
        <p:nvSpPr>
          <p:cNvPr id="7" name="Date Placeholder 6"/>
          <p:cNvSpPr>
            <a:spLocks noGrp="1"/>
          </p:cNvSpPr>
          <p:nvPr>
            <p:ph type="dt" sz="half" idx="12"/>
          </p:nvPr>
        </p:nvSpPr>
        <p:spPr/>
        <p:txBody>
          <a:bodyPr/>
          <a:lstStyle>
            <a:lvl1pPr>
              <a:defRPr/>
            </a:lvl1pPr>
          </a:lstStyle>
          <a:p>
            <a:r>
              <a:rPr lang="en-US" altLang="en-US">
                <a:solidFill>
                  <a:srgbClr val="FFFFFF"/>
                </a:solidFill>
              </a:rPr>
              <a:t>www.themegallery.com</a:t>
            </a:r>
          </a:p>
        </p:txBody>
      </p:sp>
    </p:spTree>
    <p:extLst>
      <p:ext uri="{BB962C8B-B14F-4D97-AF65-F5344CB8AC3E}">
        <p14:creationId xmlns:p14="http://schemas.microsoft.com/office/powerpoint/2010/main" val="2759965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ltGray">
          <a:xfrm>
            <a:off x="0" y="0"/>
            <a:ext cx="9144000" cy="836613"/>
          </a:xfrm>
          <a:prstGeom prst="rect">
            <a:avLst/>
          </a:prstGeom>
          <a:gradFill rotWithShape="1">
            <a:gsLst>
              <a:gs pos="0">
                <a:schemeClr val="tx1">
                  <a:gamma/>
                  <a:shade val="46275"/>
                  <a:invGamma/>
                </a:schemeClr>
              </a:gs>
              <a:gs pos="50000">
                <a:schemeClr val="tx1"/>
              </a:gs>
              <a:gs pos="100000">
                <a:schemeClr val="tx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163794"/>
              </a:solidFill>
            </a:endParaRPr>
          </a:p>
        </p:txBody>
      </p:sp>
      <p:sp>
        <p:nvSpPr>
          <p:cNvPr id="1027" name="Rectangle 3"/>
          <p:cNvSpPr>
            <a:spLocks noGrp="1" noChangeArrowheads="1"/>
          </p:cNvSpPr>
          <p:nvPr>
            <p:ph type="body" idx="1"/>
          </p:nvPr>
        </p:nvSpPr>
        <p:spPr bwMode="auto">
          <a:xfrm>
            <a:off x="457200" y="1152525"/>
            <a:ext cx="82296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ftr" sz="quarter" idx="3"/>
          </p:nvPr>
        </p:nvSpPr>
        <p:spPr bwMode="auto">
          <a:xfrm>
            <a:off x="5867400" y="6461125"/>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atin typeface="+mj-lt"/>
              </a:defRPr>
            </a:lvl1pPr>
          </a:lstStyle>
          <a:p>
            <a:pPr fontAlgn="base">
              <a:spcBef>
                <a:spcPct val="0"/>
              </a:spcBef>
              <a:spcAft>
                <a:spcPct val="0"/>
              </a:spcAft>
            </a:pPr>
            <a:r>
              <a:rPr lang="en-US" altLang="en-US">
                <a:solidFill>
                  <a:srgbClr val="163794"/>
                </a:solidFill>
              </a:rPr>
              <a:t>Company Logo</a:t>
            </a:r>
          </a:p>
        </p:txBody>
      </p:sp>
      <p:sp>
        <p:nvSpPr>
          <p:cNvPr id="1030" name="Rectangle 6"/>
          <p:cNvSpPr>
            <a:spLocks noGrp="1" noChangeArrowheads="1"/>
          </p:cNvSpPr>
          <p:nvPr>
            <p:ph type="sldNum" sz="quarter" idx="4"/>
          </p:nvPr>
        </p:nvSpPr>
        <p:spPr bwMode="auto">
          <a:xfrm>
            <a:off x="3505200" y="6461125"/>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j-lt"/>
              </a:defRPr>
            </a:lvl1pPr>
          </a:lstStyle>
          <a:p>
            <a:pPr fontAlgn="base">
              <a:spcBef>
                <a:spcPct val="0"/>
              </a:spcBef>
              <a:spcAft>
                <a:spcPct val="0"/>
              </a:spcAft>
            </a:pPr>
            <a:fld id="{AA7C576E-E935-4457-94D7-6B3F1F0B2DF4}" type="slidenum">
              <a:rPr lang="en-US" altLang="en-US">
                <a:solidFill>
                  <a:srgbClr val="163794"/>
                </a:solidFill>
              </a:rPr>
              <a:pPr fontAlgn="base">
                <a:spcBef>
                  <a:spcPct val="0"/>
                </a:spcBef>
                <a:spcAft>
                  <a:spcPct val="0"/>
                </a:spcAft>
              </a:pPr>
              <a:t>‹#›</a:t>
            </a:fld>
            <a:endParaRPr lang="en-US" altLang="en-US">
              <a:solidFill>
                <a:srgbClr val="163794"/>
              </a:solidFill>
            </a:endParaRPr>
          </a:p>
        </p:txBody>
      </p:sp>
      <p:sp>
        <p:nvSpPr>
          <p:cNvPr id="1026" name="Rectangle 2"/>
          <p:cNvSpPr>
            <a:spLocks noGrp="1" noChangeArrowheads="1"/>
          </p:cNvSpPr>
          <p:nvPr>
            <p:ph type="title"/>
          </p:nvPr>
        </p:nvSpPr>
        <p:spPr bwMode="white">
          <a:xfrm>
            <a:off x="304800" y="152400"/>
            <a:ext cx="84582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40" name="Text Box 16"/>
          <p:cNvSpPr txBox="1">
            <a:spLocks noChangeArrowheads="1"/>
          </p:cNvSpPr>
          <p:nvPr/>
        </p:nvSpPr>
        <p:spPr bwMode="gray">
          <a:xfrm>
            <a:off x="0" y="838200"/>
            <a:ext cx="9144000" cy="24447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sz="1000" b="1">
              <a:solidFill>
                <a:srgbClr val="FFFFFF"/>
              </a:solidFill>
              <a:latin typeface="Verdana" pitchFamily="34" charset="0"/>
            </a:endParaRPr>
          </a:p>
        </p:txBody>
      </p:sp>
      <p:sp>
        <p:nvSpPr>
          <p:cNvPr id="1028" name="Rectangle 4"/>
          <p:cNvSpPr>
            <a:spLocks noGrp="1" noChangeArrowheads="1"/>
          </p:cNvSpPr>
          <p:nvPr>
            <p:ph type="dt" sz="half" idx="2"/>
          </p:nvPr>
        </p:nvSpPr>
        <p:spPr bwMode="gray">
          <a:xfrm>
            <a:off x="14288" y="838200"/>
            <a:ext cx="8458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solidFill>
                  <a:schemeClr val="bg1"/>
                </a:solidFill>
                <a:latin typeface="+mj-lt"/>
              </a:defRPr>
            </a:lvl1pPr>
          </a:lstStyle>
          <a:p>
            <a:pPr fontAlgn="base">
              <a:spcBef>
                <a:spcPct val="0"/>
              </a:spcBef>
              <a:spcAft>
                <a:spcPct val="0"/>
              </a:spcAft>
            </a:pPr>
            <a:r>
              <a:rPr lang="en-US" altLang="en-US">
                <a:solidFill>
                  <a:srgbClr val="FFFFFF"/>
                </a:solidFill>
              </a:rPr>
              <a:t>www.themegallery.com</a:t>
            </a:r>
          </a:p>
        </p:txBody>
      </p:sp>
    </p:spTree>
    <p:extLst>
      <p:ext uri="{BB962C8B-B14F-4D97-AF65-F5344CB8AC3E}">
        <p14:creationId xmlns:p14="http://schemas.microsoft.com/office/powerpoint/2010/main" val="26535708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p:txStyles>
    <p:title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itchFamily="34" charset="0"/>
        </a:defRPr>
      </a:lvl2pPr>
      <a:lvl3pPr algn="ctr" rtl="0" eaLnBrk="1" fontAlgn="base" hangingPunct="1">
        <a:spcBef>
          <a:spcPct val="0"/>
        </a:spcBef>
        <a:spcAft>
          <a:spcPct val="0"/>
        </a:spcAft>
        <a:defRPr sz="3200" b="1">
          <a:solidFill>
            <a:schemeClr val="bg1"/>
          </a:solidFill>
          <a:latin typeface="Verdana" pitchFamily="34" charset="0"/>
        </a:defRPr>
      </a:lvl3pPr>
      <a:lvl4pPr algn="ctr" rtl="0" eaLnBrk="1" fontAlgn="base" hangingPunct="1">
        <a:spcBef>
          <a:spcPct val="0"/>
        </a:spcBef>
        <a:spcAft>
          <a:spcPct val="0"/>
        </a:spcAft>
        <a:defRPr sz="3200" b="1">
          <a:solidFill>
            <a:schemeClr val="bg1"/>
          </a:solidFill>
          <a:latin typeface="Verdana" pitchFamily="34" charset="0"/>
        </a:defRPr>
      </a:lvl4pPr>
      <a:lvl5pPr algn="ctr" rtl="0" eaLnBrk="1" fontAlgn="base" hangingPunct="1">
        <a:spcBef>
          <a:spcPct val="0"/>
        </a:spcBef>
        <a:spcAft>
          <a:spcPct val="0"/>
        </a:spcAft>
        <a:defRPr sz="3200" b="1">
          <a:solidFill>
            <a:schemeClr val="bg1"/>
          </a:solidFill>
          <a:latin typeface="Verdana" pitchFamily="34" charset="0"/>
        </a:defRPr>
      </a:lvl5pPr>
      <a:lvl6pPr marL="457200" algn="ctr" rtl="0" eaLnBrk="1" fontAlgn="base" hangingPunct="1">
        <a:spcBef>
          <a:spcPct val="0"/>
        </a:spcBef>
        <a:spcAft>
          <a:spcPct val="0"/>
        </a:spcAft>
        <a:defRPr sz="3200" b="1">
          <a:solidFill>
            <a:schemeClr val="bg1"/>
          </a:solidFill>
          <a:latin typeface="Verdana" pitchFamily="34" charset="0"/>
        </a:defRPr>
      </a:lvl6pPr>
      <a:lvl7pPr marL="914400" algn="ctr" rtl="0" eaLnBrk="1" fontAlgn="base" hangingPunct="1">
        <a:spcBef>
          <a:spcPct val="0"/>
        </a:spcBef>
        <a:spcAft>
          <a:spcPct val="0"/>
        </a:spcAft>
        <a:defRPr sz="3200" b="1">
          <a:solidFill>
            <a:schemeClr val="bg1"/>
          </a:solidFill>
          <a:latin typeface="Verdana" pitchFamily="34" charset="0"/>
        </a:defRPr>
      </a:lvl7pPr>
      <a:lvl8pPr marL="1371600" algn="ctr" rtl="0" eaLnBrk="1" fontAlgn="base" hangingPunct="1">
        <a:spcBef>
          <a:spcPct val="0"/>
        </a:spcBef>
        <a:spcAft>
          <a:spcPct val="0"/>
        </a:spcAft>
        <a:defRPr sz="3200" b="1">
          <a:solidFill>
            <a:schemeClr val="bg1"/>
          </a:solidFill>
          <a:latin typeface="Verdana" pitchFamily="34" charset="0"/>
        </a:defRPr>
      </a:lvl8pPr>
      <a:lvl9pPr marL="1828800" algn="ctr" rtl="0" eaLnBrk="1" fontAlgn="base" hangingPunct="1">
        <a:spcBef>
          <a:spcPct val="0"/>
        </a:spcBef>
        <a:spcAft>
          <a:spcPct val="0"/>
        </a:spcAft>
        <a:defRPr sz="3200" b="1">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hyperlink" Target="http://suckhoe.24h.com.vn/chung-dong-kinh/trieu-chung-va-phan-loai/trieu-chung-lam-sang-bieu-hien-benh-dong-kinh-t1f0w43c746pc561a7609ht3.html#gsc.tab=0&amp;gsc.q=Chung-dong-kinh&amp;gsc.page=1" TargetMode="External"/><Relationship Id="rId5" Type="http://schemas.openxmlformats.org/officeDocument/2006/relationships/hyperlink" Target="http://benhdongkinh.com.vn/" TargetMode="External"/><Relationship Id="rId4" Type="http://schemas.openxmlformats.org/officeDocument/2006/relationships/hyperlink" Target="http://www.thankinhhoc.ne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1750" y="5562600"/>
            <a:ext cx="9175750" cy="1012825"/>
          </a:xfrm>
          <a:noFill/>
        </p:spPr>
        <p:txBody>
          <a:bodyPr/>
          <a:lstStyle/>
          <a:p>
            <a:r>
              <a:rPr lang="en-US" altLang="en-US" sz="7200" smtClean="0">
                <a:solidFill>
                  <a:srgbClr val="C00000"/>
                </a:solidFill>
                <a:latin typeface="Times New Roman" panose="02020603050405020304" pitchFamily="18" charset="0"/>
                <a:cs typeface="Times New Roman" panose="02020603050405020304" pitchFamily="18" charset="0"/>
              </a:rPr>
              <a:t>ĐỘNG KINH</a:t>
            </a:r>
            <a:endParaRPr lang="en-US" altLang="en-US" sz="7200">
              <a:solidFill>
                <a:srgbClr val="C0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782"/>
            <a:ext cx="9144000" cy="5486400"/>
          </a:xfrm>
          <a:prstGeom prst="rect">
            <a:avLst/>
          </a:prstGeom>
        </p:spPr>
      </p:pic>
      <p:sp>
        <p:nvSpPr>
          <p:cNvPr id="3" name="TextBox 2"/>
          <p:cNvSpPr txBox="1"/>
          <p:nvPr/>
        </p:nvSpPr>
        <p:spPr>
          <a:xfrm>
            <a:off x="5257800" y="1981200"/>
            <a:ext cx="4343399" cy="3785652"/>
          </a:xfrm>
          <a:prstGeom prst="rect">
            <a:avLst/>
          </a:prstGeom>
          <a:noFill/>
        </p:spPr>
        <p:txBody>
          <a:bodyPr wrap="square" rtlCol="0">
            <a:spAutoFit/>
          </a:bodyPr>
          <a:lstStyle/>
          <a:p>
            <a:pPr marL="342900" indent="-342900"/>
            <a:r>
              <a:rPr lang="en-US" sz="2400" b="1" smtClean="0">
                <a:solidFill>
                  <a:schemeClr val="bg1"/>
                </a:solidFill>
                <a:latin typeface="Times New Roman" pitchFamily="18" charset="0"/>
                <a:cs typeface="Times New Roman" pitchFamily="18" charset="0"/>
              </a:rPr>
              <a:t>Giảng viên hướng dẫn: ThS. BS. Nguyễn Phúc Học</a:t>
            </a:r>
          </a:p>
          <a:p>
            <a:pPr marL="342900" indent="-342900"/>
            <a:endParaRPr lang="en-US" sz="2400" b="1" smtClean="0">
              <a:solidFill>
                <a:schemeClr val="bg1"/>
              </a:solidFill>
              <a:latin typeface="Times New Roman" pitchFamily="18" charset="0"/>
              <a:cs typeface="Times New Roman" pitchFamily="18" charset="0"/>
            </a:endParaRPr>
          </a:p>
          <a:p>
            <a:r>
              <a:rPr lang="en-US" sz="2400" b="1" u="sng" smtClean="0">
                <a:solidFill>
                  <a:schemeClr val="bg1"/>
                </a:solidFill>
                <a:latin typeface="Times New Roman" panose="02020603050405020304" pitchFamily="18" charset="0"/>
                <a:cs typeface="Times New Roman" panose="02020603050405020304" pitchFamily="18" charset="0"/>
              </a:rPr>
              <a:t>Nhóm 10 - Lớp PTH 350 H: </a:t>
            </a:r>
          </a:p>
          <a:p>
            <a:r>
              <a:rPr lang="en-US" sz="2400" b="1" smtClean="0">
                <a:solidFill>
                  <a:schemeClr val="bg1"/>
                </a:solidFill>
                <a:latin typeface="Times New Roman" panose="02020603050405020304" pitchFamily="18" charset="0"/>
                <a:cs typeface="Times New Roman" panose="02020603050405020304" pitchFamily="18" charset="0"/>
              </a:rPr>
              <a:t>Đỗ Thái Uyên Thao        </a:t>
            </a:r>
          </a:p>
          <a:p>
            <a:r>
              <a:rPr lang="en-US" sz="2400" b="1" smtClean="0">
                <a:solidFill>
                  <a:schemeClr val="bg1"/>
                </a:solidFill>
                <a:latin typeface="Times New Roman" panose="02020603050405020304" pitchFamily="18" charset="0"/>
                <a:cs typeface="Times New Roman" panose="02020603050405020304" pitchFamily="18" charset="0"/>
              </a:rPr>
              <a:t>Nguyễn Thị Cẩm Hà</a:t>
            </a:r>
          </a:p>
          <a:p>
            <a:r>
              <a:rPr lang="en-US" sz="2400" b="1" smtClean="0">
                <a:solidFill>
                  <a:schemeClr val="bg1"/>
                </a:solidFill>
                <a:latin typeface="Times New Roman" panose="02020603050405020304" pitchFamily="18" charset="0"/>
                <a:cs typeface="Times New Roman" panose="02020603050405020304" pitchFamily="18" charset="0"/>
              </a:rPr>
              <a:t>Nguyễn Thị Linh Thu     </a:t>
            </a:r>
          </a:p>
          <a:p>
            <a:r>
              <a:rPr lang="en-US" sz="2400" b="1" smtClean="0">
                <a:solidFill>
                  <a:schemeClr val="bg1"/>
                </a:solidFill>
                <a:latin typeface="Times New Roman" panose="02020603050405020304" pitchFamily="18" charset="0"/>
                <a:cs typeface="Times New Roman" panose="02020603050405020304" pitchFamily="18" charset="0"/>
              </a:rPr>
              <a:t>Bùi Mỹ Duyên</a:t>
            </a:r>
          </a:p>
          <a:p>
            <a:r>
              <a:rPr lang="en-US" sz="2400" b="1" smtClean="0">
                <a:solidFill>
                  <a:schemeClr val="bg1"/>
                </a:solidFill>
                <a:latin typeface="Times New Roman" panose="02020603050405020304" pitchFamily="18" charset="0"/>
                <a:cs typeface="Times New Roman" panose="02020603050405020304" pitchFamily="18" charset="0"/>
              </a:rPr>
              <a:t>Nguyễn Xuân Hiệp</a:t>
            </a:r>
          </a:p>
          <a:p>
            <a:endParaRPr lang="en-US" sz="2400" b="1">
              <a:solidFill>
                <a:schemeClr val="bg1"/>
              </a:solidFill>
            </a:endParaRPr>
          </a:p>
        </p:txBody>
      </p:sp>
    </p:spTree>
    <p:extLst>
      <p:ext uri="{BB962C8B-B14F-4D97-AF65-F5344CB8AC3E}">
        <p14:creationId xmlns:p14="http://schemas.microsoft.com/office/powerpoint/2010/main" val="40582672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1066800"/>
            <a:ext cx="8991600" cy="5909310"/>
          </a:xfrm>
          <a:prstGeom prst="rect">
            <a:avLst/>
          </a:prstGeom>
          <a:noFill/>
        </p:spPr>
        <p:txBody>
          <a:bodyPr wrap="square" rtlCol="0">
            <a:spAutoFit/>
          </a:bodyPr>
          <a:lstStyle/>
          <a:p>
            <a:pPr fontAlgn="base">
              <a:lnSpc>
                <a:spcPct val="150000"/>
              </a:lnSpc>
            </a:pPr>
            <a:r>
              <a:rPr lang="vi-VN" sz="2400" b="1">
                <a:solidFill>
                  <a:prstClr val="black"/>
                </a:solidFill>
                <a:latin typeface="Times New Roman" panose="02020603050405020304" pitchFamily="18" charset="0"/>
                <a:cs typeface="Times New Roman" panose="02020603050405020304" pitchFamily="18" charset="0"/>
              </a:rPr>
              <a:t>Có 5 loại diễn biến sau: </a:t>
            </a:r>
            <a:r>
              <a:rPr lang="vi-VN" sz="2400">
                <a:solidFill>
                  <a:prstClr val="black"/>
                </a:solidFill>
                <a:latin typeface="Times New Roman" panose="02020603050405020304" pitchFamily="18" charset="0"/>
                <a:cs typeface="Times New Roman" panose="02020603050405020304" pitchFamily="18" charset="0"/>
              </a:rPr>
              <a:t>           </a:t>
            </a:r>
          </a:p>
          <a:p>
            <a:pPr marL="457200" indent="-457200" fontAlgn="base">
              <a:lnSpc>
                <a:spcPct val="150000"/>
              </a:lnSpc>
              <a:buFont typeface="Arial" pitchFamily="34" charset="0"/>
              <a:buChar char="•"/>
            </a:pPr>
            <a:r>
              <a:rPr lang="vi-VN" sz="2400">
                <a:solidFill>
                  <a:prstClr val="black"/>
                </a:solidFill>
                <a:latin typeface="Times New Roman" panose="02020603050405020304" pitchFamily="18" charset="0"/>
                <a:cs typeface="Times New Roman" panose="02020603050405020304" pitchFamily="18" charset="0"/>
              </a:rPr>
              <a:t>Tăng tính chất và cường độ cơn</a:t>
            </a:r>
            <a:r>
              <a:rPr lang="en-US" sz="2400">
                <a:solidFill>
                  <a:prstClr val="black"/>
                </a:solidFill>
                <a:latin typeface="Times New Roman" panose="02020603050405020304" pitchFamily="18" charset="0"/>
                <a:cs typeface="Times New Roman" panose="02020603050405020304" pitchFamily="18" charset="0"/>
              </a:rPr>
              <a:t>.</a:t>
            </a:r>
          </a:p>
          <a:p>
            <a:pPr marL="457200" indent="-457200" fontAlgn="base">
              <a:lnSpc>
                <a:spcPct val="150000"/>
              </a:lnSpc>
              <a:buFont typeface="Arial" pitchFamily="34" charset="0"/>
              <a:buChar char="•"/>
            </a:pPr>
            <a:r>
              <a:rPr lang="vi-VN" sz="2400">
                <a:solidFill>
                  <a:prstClr val="black"/>
                </a:solidFill>
                <a:latin typeface="Times New Roman" panose="02020603050405020304" pitchFamily="18" charset="0"/>
                <a:cs typeface="Times New Roman" panose="02020603050405020304" pitchFamily="18" charset="0"/>
              </a:rPr>
              <a:t>Cơn từ ban ngày chuyển sang ban đêm</a:t>
            </a:r>
          </a:p>
          <a:p>
            <a:pPr marL="457200" indent="-457200" fontAlgn="base">
              <a:lnSpc>
                <a:spcPct val="150000"/>
              </a:lnSpc>
              <a:buFont typeface="Arial" pitchFamily="34" charset="0"/>
              <a:buChar char="•"/>
            </a:pPr>
            <a:r>
              <a:rPr lang="vi-VN" sz="2400">
                <a:solidFill>
                  <a:prstClr val="black"/>
                </a:solidFill>
                <a:latin typeface="Times New Roman" panose="02020603050405020304" pitchFamily="18" charset="0"/>
                <a:cs typeface="Times New Roman" panose="02020603050405020304" pitchFamily="18" charset="0"/>
              </a:rPr>
              <a:t>Chuyển thể lâm sàng: </a:t>
            </a:r>
            <a:endParaRPr lang="en-US" sz="2400">
              <a:solidFill>
                <a:prstClr val="black"/>
              </a:solidFill>
              <a:latin typeface="Times New Roman" panose="02020603050405020304" pitchFamily="18" charset="0"/>
              <a:cs typeface="Times New Roman" panose="02020603050405020304" pitchFamily="18" charset="0"/>
            </a:endParaRPr>
          </a:p>
          <a:p>
            <a:pPr fontAlgn="base">
              <a:lnSpc>
                <a:spcPct val="150000"/>
              </a:lnSpc>
            </a:pPr>
            <a:r>
              <a:rPr lang="en-US" sz="2400">
                <a:solidFill>
                  <a:prstClr val="black"/>
                </a:solidFill>
                <a:latin typeface="Times New Roman" panose="02020603050405020304" pitchFamily="18" charset="0"/>
                <a:cs typeface="Times New Roman" panose="02020603050405020304" pitchFamily="18" charset="0"/>
              </a:rPr>
              <a:t>          + </a:t>
            </a:r>
            <a:r>
              <a:rPr lang="vi-VN" sz="2400">
                <a:solidFill>
                  <a:prstClr val="black"/>
                </a:solidFill>
                <a:latin typeface="Times New Roman" panose="02020603050405020304" pitchFamily="18" charset="0"/>
                <a:cs typeface="Times New Roman" panose="02020603050405020304" pitchFamily="18" charset="0"/>
              </a:rPr>
              <a:t>Lúc đầu cơn nhỏ khi trưởng thành lại cơn lớn</a:t>
            </a:r>
            <a:endParaRPr lang="en-US" sz="2400">
              <a:solidFill>
                <a:prstClr val="black"/>
              </a:solidFill>
              <a:latin typeface="Times New Roman" panose="02020603050405020304" pitchFamily="18" charset="0"/>
              <a:cs typeface="Times New Roman" panose="02020603050405020304" pitchFamily="18" charset="0"/>
            </a:endParaRPr>
          </a:p>
          <a:p>
            <a:pPr fontAlgn="base">
              <a:lnSpc>
                <a:spcPct val="150000"/>
              </a:lnSpc>
            </a:pPr>
            <a:r>
              <a:rPr lang="en-US" sz="2400">
                <a:solidFill>
                  <a:prstClr val="black"/>
                </a:solidFill>
                <a:latin typeface="Times New Roman" panose="02020603050405020304" pitchFamily="18" charset="0"/>
                <a:cs typeface="Times New Roman" panose="02020603050405020304" pitchFamily="18" charset="0"/>
              </a:rPr>
              <a:t>          + C</a:t>
            </a:r>
            <a:r>
              <a:rPr lang="vi-VN" sz="2400">
                <a:solidFill>
                  <a:prstClr val="black"/>
                </a:solidFill>
                <a:latin typeface="Times New Roman" panose="02020603050405020304" pitchFamily="18" charset="0"/>
                <a:cs typeface="Times New Roman" panose="02020603050405020304" pitchFamily="18" charset="0"/>
              </a:rPr>
              <a:t>ục bộ thành toàn bộ.</a:t>
            </a:r>
            <a:endParaRPr lang="en-US" sz="2400">
              <a:solidFill>
                <a:prstClr val="black"/>
              </a:solidFill>
              <a:latin typeface="Times New Roman" panose="02020603050405020304" pitchFamily="18" charset="0"/>
              <a:cs typeface="Times New Roman" panose="02020603050405020304" pitchFamily="18" charset="0"/>
            </a:endParaRPr>
          </a:p>
          <a:p>
            <a:pPr fontAlgn="base">
              <a:lnSpc>
                <a:spcPct val="150000"/>
              </a:lnSpc>
            </a:pPr>
            <a:r>
              <a:rPr lang="en-US" sz="2400">
                <a:solidFill>
                  <a:prstClr val="black"/>
                </a:solidFill>
                <a:latin typeface="Times New Roman" panose="02020603050405020304" pitchFamily="18" charset="0"/>
                <a:cs typeface="Times New Roman" panose="02020603050405020304" pitchFamily="18" charset="0"/>
              </a:rPr>
              <a:t>          + T</a:t>
            </a:r>
            <a:r>
              <a:rPr lang="vi-VN" sz="2400">
                <a:solidFill>
                  <a:prstClr val="black"/>
                </a:solidFill>
                <a:latin typeface="Times New Roman" panose="02020603050405020304" pitchFamily="18" charset="0"/>
                <a:cs typeface="Times New Roman" panose="02020603050405020304" pitchFamily="18" charset="0"/>
              </a:rPr>
              <a:t>ăng nhịp điệu của cơn thành hai thể động kinh liên tục hoặc </a:t>
            </a:r>
            <a:r>
              <a:rPr lang="en-US" sz="2400">
                <a:solidFill>
                  <a:prstClr val="black"/>
                </a:solidFill>
                <a:latin typeface="Times New Roman" panose="02020603050405020304" pitchFamily="18" charset="0"/>
                <a:cs typeface="Times New Roman" panose="02020603050405020304" pitchFamily="18" charset="0"/>
              </a:rPr>
              <a:t>  </a:t>
            </a:r>
          </a:p>
          <a:p>
            <a:pPr fontAlgn="base">
              <a:lnSpc>
                <a:spcPct val="150000"/>
              </a:lnSpc>
            </a:pPr>
            <a:r>
              <a:rPr lang="en-US" sz="2400">
                <a:solidFill>
                  <a:prstClr val="black"/>
                </a:solidFill>
                <a:latin typeface="Times New Roman" panose="02020603050405020304" pitchFamily="18" charset="0"/>
                <a:cs typeface="Times New Roman" panose="02020603050405020304" pitchFamily="18" charset="0"/>
              </a:rPr>
              <a:t>             </a:t>
            </a:r>
            <a:r>
              <a:rPr lang="vi-VN" sz="2400">
                <a:solidFill>
                  <a:prstClr val="black"/>
                </a:solidFill>
                <a:latin typeface="Times New Roman" panose="02020603050405020304" pitchFamily="18" charset="0"/>
                <a:cs typeface="Times New Roman" panose="02020603050405020304" pitchFamily="18" charset="0"/>
              </a:rPr>
              <a:t>trạng thái động kinh</a:t>
            </a:r>
            <a:r>
              <a:rPr lang="en-US" sz="2400">
                <a:solidFill>
                  <a:prstClr val="black"/>
                </a:solidFill>
                <a:latin typeface="Times New Roman" panose="02020603050405020304" pitchFamily="18" charset="0"/>
                <a:cs typeface="Times New Roman" panose="02020603050405020304" pitchFamily="18" charset="0"/>
              </a:rPr>
              <a:t> </a:t>
            </a:r>
            <a:r>
              <a:rPr lang="en-US" sz="2400">
                <a:solidFill>
                  <a:prstClr val="black"/>
                </a:solidFill>
                <a:latin typeface="Times New Roman" pitchFamily="18" charset="0"/>
                <a:cs typeface="Times New Roman" pitchFamily="18" charset="0"/>
                <a:sym typeface="Wingdings" pitchFamily="2" charset="2"/>
              </a:rPr>
              <a:t></a:t>
            </a:r>
            <a:r>
              <a:rPr lang="en-US" sz="2400">
                <a:solidFill>
                  <a:prstClr val="black"/>
                </a:solidFill>
                <a:latin typeface="Times New Roman" panose="02020603050405020304" pitchFamily="18" charset="0"/>
                <a:cs typeface="Times New Roman" panose="02020603050405020304" pitchFamily="18" charset="0"/>
              </a:rPr>
              <a:t> </a:t>
            </a:r>
            <a:r>
              <a:rPr lang="vi-VN" sz="2400">
                <a:solidFill>
                  <a:prstClr val="black"/>
                </a:solidFill>
                <a:latin typeface="Times New Roman" panose="02020603050405020304" pitchFamily="18" charset="0"/>
                <a:cs typeface="Times New Roman" panose="02020603050405020304" pitchFamily="18" charset="0"/>
              </a:rPr>
              <a:t>mê, phù não, rối loạn thần kinh thực vật</a:t>
            </a:r>
          </a:p>
          <a:p>
            <a:pPr marL="457200" indent="-457200" fontAlgn="base">
              <a:lnSpc>
                <a:spcPct val="150000"/>
              </a:lnSpc>
              <a:buFont typeface="Arial" pitchFamily="34" charset="0"/>
              <a:buChar char="•"/>
            </a:pPr>
            <a:r>
              <a:rPr lang="vi-VN" sz="2400">
                <a:solidFill>
                  <a:prstClr val="black"/>
                </a:solidFill>
                <a:latin typeface="Times New Roman" panose="02020603050405020304" pitchFamily="18" charset="0"/>
                <a:cs typeface="Times New Roman" panose="02020603050405020304" pitchFamily="18" charset="0"/>
              </a:rPr>
              <a:t>Xuất hiện triệu chứng khu trú ngay sau cơn</a:t>
            </a:r>
            <a:r>
              <a:rPr lang="en-US" sz="2400">
                <a:solidFill>
                  <a:prstClr val="black"/>
                </a:solidFill>
                <a:latin typeface="Times New Roman" panose="02020603050405020304" pitchFamily="18" charset="0"/>
                <a:cs typeface="Times New Roman" panose="02020603050405020304" pitchFamily="18" charset="0"/>
              </a:rPr>
              <a:t>.</a:t>
            </a:r>
          </a:p>
          <a:p>
            <a:pPr marL="457200" indent="-457200" fontAlgn="base">
              <a:lnSpc>
                <a:spcPct val="150000"/>
              </a:lnSpc>
              <a:buFont typeface="Arial" pitchFamily="34" charset="0"/>
              <a:buChar char="•"/>
            </a:pPr>
            <a:r>
              <a:rPr lang="vi-VN" sz="2400">
                <a:solidFill>
                  <a:prstClr val="black"/>
                </a:solidFill>
                <a:latin typeface="Times New Roman" panose="02020603050405020304" pitchFamily="18" charset="0"/>
                <a:cs typeface="Times New Roman" panose="02020603050405020304" pitchFamily="18" charset="0"/>
              </a:rPr>
              <a:t>Có những thay đổi về tâm thần, sa sút trí tuệ.</a:t>
            </a:r>
            <a:endParaRPr lang="en-US" sz="2400">
              <a:solidFill>
                <a:prstClr val="black"/>
              </a:solidFill>
              <a:latin typeface="Times New Roman" panose="02020603050405020304" pitchFamily="18" charset="0"/>
              <a:cs typeface="Times New Roman" panose="02020603050405020304" pitchFamily="18" charset="0"/>
            </a:endParaRPr>
          </a:p>
          <a:p>
            <a:endParaRPr lang="en-US">
              <a:solidFill>
                <a:prstClr val="black"/>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0" y="1"/>
            <a:ext cx="9067800" cy="9905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solidFill>
                  <a:schemeClr val="bg1"/>
                </a:solidFill>
                <a:latin typeface="Times New Roman" panose="02020603050405020304" pitchFamily="18" charset="0"/>
                <a:cs typeface="Times New Roman" panose="02020603050405020304" pitchFamily="18" charset="0"/>
              </a:rPr>
              <a:t>3. TIẾN TRIỂN VÀ BIẾN CHỨNG</a:t>
            </a:r>
            <a:endParaRPr lang="en-US"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27526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28600" y="990600"/>
            <a:ext cx="8763000" cy="579120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vi-VN" sz="2800" b="1" i="0" u="none" strike="noStrike" kern="1200" cap="none" spc="0" normalizeH="0" baseline="0" noProof="0" smtClean="0">
                <a:ln>
                  <a:noFill/>
                </a:ln>
                <a:solidFill>
                  <a:sysClr val="windowText" lastClr="000000"/>
                </a:solidFill>
                <a:effectLst/>
                <a:uLnTx/>
                <a:uFillTx/>
                <a:latin typeface="Times New Roman"/>
                <a:ea typeface="+mn-ea"/>
                <a:cs typeface="+mn-cs"/>
              </a:rPr>
              <a:t>4.1 Điều trị không dùng thuốc</a:t>
            </a:r>
            <a:r>
              <a:rPr kumimoji="0" lang="en-US" sz="2800" b="1" i="0" u="none" strike="noStrike" kern="1200" cap="none" spc="0" normalizeH="0" baseline="0" noProof="0" smtClean="0">
                <a:ln>
                  <a:noFill/>
                </a:ln>
                <a:solidFill>
                  <a:sysClr val="windowText" lastClr="000000"/>
                </a:solidFill>
                <a:effectLst/>
                <a:uLnTx/>
                <a:uFillTx/>
                <a:latin typeface="Calibri"/>
                <a:ea typeface="+mn-ea"/>
                <a:cs typeface="+mn-cs"/>
              </a:rPr>
              <a:t>: </a:t>
            </a:r>
            <a:r>
              <a:rPr kumimoji="0" lang="vi-VN" sz="2800" b="0" i="0" u="none" strike="noStrike" kern="1200" cap="none" spc="0" normalizeH="0" baseline="0" noProof="0" smtClean="0">
                <a:ln>
                  <a:noFill/>
                </a:ln>
                <a:solidFill>
                  <a:sysClr val="windowText" lastClr="000000"/>
                </a:solidFill>
                <a:effectLst/>
                <a:uLnTx/>
                <a:uFillTx/>
                <a:latin typeface="Times New Roman"/>
                <a:ea typeface="+mn-ea"/>
                <a:cs typeface="+mn-cs"/>
              </a:rPr>
              <a:t> </a:t>
            </a:r>
            <a:endParaRPr kumimoji="0" lang="vi-VN" sz="2800" b="1" i="0" u="none" strike="noStrike" kern="1200" cap="none" spc="0" normalizeH="0" baseline="0" noProof="0" smtClean="0">
              <a:ln>
                <a:noFill/>
              </a:ln>
              <a:solidFill>
                <a:sysClr val="windowText" lastClr="000000"/>
              </a:solidFill>
              <a:effectLst/>
              <a:uLnTx/>
              <a:uFillTx/>
              <a:latin typeface="Times New Roman"/>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vi-VN" sz="2400" b="0" i="0" u="none" strike="noStrike" kern="1200" cap="none" spc="0" normalizeH="0" baseline="0" noProof="0" smtClean="0">
                <a:ln>
                  <a:noFill/>
                </a:ln>
                <a:solidFill>
                  <a:sysClr val="windowText" lastClr="000000"/>
                </a:solidFill>
                <a:effectLst/>
                <a:uLnTx/>
                <a:uFillTx/>
                <a:latin typeface="Times New Roman"/>
                <a:ea typeface="+mn-ea"/>
                <a:cs typeface="Times New Roman" pitchFamily="18" charset="0"/>
              </a:rPr>
              <a:t>Thay đổi chế độ ăn</a:t>
            </a:r>
            <a:r>
              <a:rPr kumimoji="0" lang="en-US" sz="2400" b="0" i="0" u="none" strike="noStrike" kern="1200" cap="none" spc="0" normalizeH="0" baseline="0" noProof="0" smtClean="0">
                <a:ln>
                  <a:noFill/>
                </a:ln>
                <a:solidFill>
                  <a:sysClr val="windowText" lastClr="000000"/>
                </a:solidFill>
                <a:effectLst/>
                <a:uLnTx/>
                <a:uFillTx/>
                <a:latin typeface="Calibri"/>
                <a:ea typeface="+mn-ea"/>
                <a:cs typeface="Times New Roman" pitchFamily="18" charset="0"/>
              </a:rPr>
              <a:t>, </a:t>
            </a:r>
            <a:r>
              <a:rPr kumimoji="0" lang="vi-VN" sz="2400" b="0" i="0" u="none" strike="noStrike" kern="1200" cap="none" spc="0" normalizeH="0" baseline="0" noProof="0" smtClean="0">
                <a:ln>
                  <a:noFill/>
                </a:ln>
                <a:solidFill>
                  <a:sysClr val="windowText" lastClr="000000"/>
                </a:solidFill>
                <a:effectLst/>
                <a:uLnTx/>
                <a:uFillTx/>
                <a:latin typeface="Times New Roman"/>
                <a:ea typeface="+mn-ea"/>
                <a:cs typeface="Times New Roman" pitchFamily="18" charset="0"/>
              </a:rPr>
              <a:t>sinh hoạt, làm việc, điều chỉnh về tinh thần</a:t>
            </a:r>
            <a:r>
              <a:rPr kumimoji="0" lang="en-US" sz="2400" b="0" i="0" u="none" strike="noStrike" kern="1200" cap="none" spc="0" normalizeH="0" baseline="0" noProof="0" smtClean="0">
                <a:ln>
                  <a:noFill/>
                </a:ln>
                <a:solidFill>
                  <a:sysClr val="windowText" lastClr="000000"/>
                </a:solidFill>
                <a:effectLst/>
                <a:uLnTx/>
                <a:uFillTx/>
                <a:latin typeface="Calibri"/>
                <a:ea typeface="+mn-ea"/>
                <a:cs typeface="Times New Roman"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vi-VN" sz="2400" b="0" i="0" u="none" strike="noStrike" kern="1200" cap="none" spc="0" normalizeH="0" baseline="0" noProof="0" smtClean="0">
                <a:ln>
                  <a:noFill/>
                </a:ln>
                <a:solidFill>
                  <a:sysClr val="windowText" lastClr="000000"/>
                </a:solidFill>
                <a:effectLst/>
                <a:uLnTx/>
                <a:uFillTx/>
                <a:latin typeface="Times New Roman"/>
                <a:ea typeface="+mn-ea"/>
                <a:cs typeface="Times New Roman" pitchFamily="18" charset="0"/>
              </a:rPr>
              <a:t>Sử dụng những sản phẩm bổ trợ chứa những hoạt chất thiên nhiên tốt cho người bệnh động kinh</a:t>
            </a:r>
            <a:endParaRPr kumimoji="0" lang="en-US" sz="2400" b="0" i="0" u="none" strike="noStrike" kern="1200" cap="none" spc="0" normalizeH="0" baseline="0" noProof="0" smtClean="0">
              <a:ln>
                <a:noFill/>
              </a:ln>
              <a:solidFill>
                <a:sysClr val="windowText" lastClr="000000"/>
              </a:solidFill>
              <a:effectLst/>
              <a:uLnTx/>
              <a:uFillTx/>
              <a:latin typeface="Calibri"/>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vi-VN" sz="2400" b="0" i="0" u="none" strike="noStrike" kern="1200" cap="none" spc="0" normalizeH="0" baseline="0" noProof="0" smtClean="0">
                <a:ln>
                  <a:noFill/>
                </a:ln>
                <a:solidFill>
                  <a:sysClr val="windowText" lastClr="000000"/>
                </a:solidFill>
                <a:effectLst/>
                <a:uLnTx/>
                <a:uFillTx/>
                <a:latin typeface="Times New Roman"/>
                <a:ea typeface="+mn-ea"/>
                <a:cs typeface="Times New Roman" pitchFamily="18" charset="0"/>
              </a:rPr>
              <a:t>Tránh các công việc có thể nguy hiểm cho bệnh nhân hoặc người khác như làm việc trên cao, dưới nước, gần lửa, lái xe</a:t>
            </a:r>
            <a:r>
              <a:rPr kumimoji="0" lang="en-US" sz="2400" b="0" i="0" u="none" strike="noStrike" kern="1200" cap="none" spc="0" normalizeH="0" baseline="0" noProof="0" smtClean="0">
                <a:ln>
                  <a:noFill/>
                </a:ln>
                <a:solidFill>
                  <a:sysClr val="windowText" lastClr="000000"/>
                </a:solidFill>
                <a:effectLst/>
                <a:uLnTx/>
                <a:uFillTx/>
                <a:latin typeface="Calibri"/>
                <a:ea typeface="+mn-ea"/>
                <a:cs typeface="Times New Roman" pitchFamily="18" charset="0"/>
              </a:rPr>
              <a:t>..</a:t>
            </a:r>
            <a:endParaRPr kumimoji="0" lang="vi-VN" sz="2400" b="0" i="0" u="none" strike="noStrike" kern="1200" cap="none" spc="0" normalizeH="0" baseline="0" noProof="0" smtClean="0">
              <a:ln>
                <a:noFill/>
              </a:ln>
              <a:solidFill>
                <a:sysClr val="windowText" lastClr="000000"/>
              </a:solidFill>
              <a:effectLst/>
              <a:uLnTx/>
              <a:uFillTx/>
              <a:latin typeface="Times New Roman"/>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vi-VN" sz="2400" b="0" i="0" u="none" strike="noStrike" kern="1200" cap="none" spc="0" normalizeH="0" baseline="0" noProof="0" smtClean="0">
                <a:ln>
                  <a:noFill/>
                </a:ln>
                <a:solidFill>
                  <a:sysClr val="windowText" lastClr="000000"/>
                </a:solidFill>
                <a:effectLst/>
                <a:uLnTx/>
                <a:uFillTx/>
                <a:latin typeface="Times New Roman"/>
                <a:ea typeface="+mn-ea"/>
                <a:cs typeface="Times New Roman" pitchFamily="18" charset="0"/>
              </a:rPr>
              <a:t>Tránh làm việc lâu ngoài nắng vì dễ mất nước và điện giải</a:t>
            </a:r>
            <a:endParaRPr kumimoji="0" lang="en-US" sz="2400" b="0" i="0" u="none" strike="noStrike" kern="1200" cap="none" spc="0" normalizeH="0" baseline="0" noProof="0" smtClean="0">
              <a:ln>
                <a:noFill/>
              </a:ln>
              <a:solidFill>
                <a:sysClr val="windowText" lastClr="000000"/>
              </a:solidFill>
              <a:effectLst/>
              <a:uLnTx/>
              <a:uFillTx/>
              <a:latin typeface="Calibri"/>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K</a:t>
            </a:r>
            <a:r>
              <a:rPr kumimoji="0" lang="vi-VN" sz="2400" b="0" i="0" u="none" strike="noStrike" kern="1200" cap="none" spc="0" normalizeH="0" baseline="0" noProof="0" smtClean="0">
                <a:ln>
                  <a:noFill/>
                </a:ln>
                <a:solidFill>
                  <a:sysClr val="windowText" lastClr="000000"/>
                </a:solidFill>
                <a:effectLst/>
                <a:uLnTx/>
                <a:uFillTx/>
                <a:latin typeface="Times New Roman"/>
                <a:ea typeface="+mn-ea"/>
                <a:cs typeface="Times New Roman" pitchFamily="18" charset="0"/>
              </a:rPr>
              <a:t>hông làm việc nơi ánh sáng chói loè như hàn</a:t>
            </a:r>
            <a:endParaRPr kumimoji="0" lang="en-US" sz="2400" b="0" i="0" u="none" strike="noStrike" kern="1200" cap="none" spc="0" normalizeH="0" baseline="0" noProof="0" smtClean="0">
              <a:ln>
                <a:noFill/>
              </a:ln>
              <a:solidFill>
                <a:sysClr val="windowText" lastClr="000000"/>
              </a:solidFill>
              <a:effectLst/>
              <a:uLnTx/>
              <a:uFillTx/>
              <a:latin typeface="Calibri"/>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K</a:t>
            </a:r>
            <a:r>
              <a:rPr kumimoji="0" lang="vi-VN" sz="2400" b="0" i="0" u="none" strike="noStrike" kern="1200" cap="none" spc="0" normalizeH="0" baseline="0" noProof="0" smtClean="0">
                <a:ln>
                  <a:noFill/>
                </a:ln>
                <a:solidFill>
                  <a:sysClr val="windowText" lastClr="000000"/>
                </a:solidFill>
                <a:effectLst/>
                <a:uLnTx/>
                <a:uFillTx/>
                <a:latin typeface="Times New Roman"/>
                <a:ea typeface="+mn-ea"/>
                <a:cs typeface="Times New Roman" pitchFamily="18" charset="0"/>
              </a:rPr>
              <a:t>hông nên xem ti vi và chơi trò chơi điện tử lâu</a:t>
            </a:r>
            <a:endParaRPr kumimoji="0" lang="en-US" sz="2400" b="0" i="0" u="none" strike="noStrike" kern="1200" cap="none" spc="0" normalizeH="0" baseline="0" noProof="0" smtClean="0">
              <a:ln>
                <a:noFill/>
              </a:ln>
              <a:solidFill>
                <a:sysClr val="windowText" lastClr="000000"/>
              </a:solidFill>
              <a:effectLst/>
              <a:uLnTx/>
              <a:uFillTx/>
              <a:latin typeface="Calibri"/>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Điều trị bằng phẫu thuật: cắt </a:t>
            </a:r>
            <a:r>
              <a:rPr kumimoji="0" lang="vi-VN" sz="2400" b="0" i="0" u="none" strike="noStrike" kern="1200" cap="none" spc="0" normalizeH="0" baseline="0" noProof="0" smtClean="0">
                <a:ln>
                  <a:noFill/>
                </a:ln>
                <a:solidFill>
                  <a:sysClr val="windowText" lastClr="000000"/>
                </a:solidFill>
                <a:effectLst/>
                <a:uLnTx/>
                <a:uFillTx/>
                <a:latin typeface="Times New Roman"/>
                <a:ea typeface="+mn-ea"/>
                <a:cs typeface="Times New Roman" pitchFamily="18" charset="0"/>
              </a:rPr>
              <a:t>bỏ vùng não bị tổn thương nhằm ngăn ngừa cơn tái phát</a:t>
            </a:r>
            <a:endParaRPr kumimoji="0" lang="en-US" sz="2400" b="0" i="0" u="none" strike="noStrike" kern="1200" cap="none" spc="0" normalizeH="0" baseline="0" noProof="0" smtClean="0">
              <a:ln>
                <a:noFill/>
              </a:ln>
              <a:solidFill>
                <a:sysClr val="windowText" lastClr="000000"/>
              </a:solidFill>
              <a:effectLst/>
              <a:uLnTx/>
              <a:uFillTx/>
              <a:latin typeface="Calibri"/>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400" b="0" i="0" u="none" strike="noStrike" kern="1200" cap="none" spc="0" normalizeH="0" baseline="0" noProof="0" smtClean="0">
              <a:ln>
                <a:noFill/>
              </a:ln>
              <a:solidFill>
                <a:sysClr val="windowText" lastClr="000000"/>
              </a:solidFill>
              <a:effectLst/>
              <a:uLnTx/>
              <a:uFillTx/>
              <a:latin typeface="Calibri"/>
              <a:ea typeface="+mn-ea"/>
              <a:cs typeface="Times New Roman" pitchFamily="18" charset="0"/>
            </a:endParaRPr>
          </a:p>
        </p:txBody>
      </p:sp>
      <p:sp>
        <p:nvSpPr>
          <p:cNvPr id="7" name="Title 1"/>
          <p:cNvSpPr txBox="1">
            <a:spLocks/>
          </p:cNvSpPr>
          <p:nvPr/>
        </p:nvSpPr>
        <p:spPr>
          <a:xfrm>
            <a:off x="-13856" y="6927"/>
            <a:ext cx="9157855" cy="82434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solidFill>
                  <a:schemeClr val="bg1"/>
                </a:solidFill>
                <a:latin typeface="Times New Roman" panose="02020603050405020304" pitchFamily="18" charset="0"/>
                <a:cs typeface="Times New Roman" panose="02020603050405020304" pitchFamily="18" charset="0"/>
              </a:rPr>
              <a:t>4. ĐIỀU TRỊ</a:t>
            </a:r>
            <a:endParaRPr lang="en-US"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73605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3856" y="6927"/>
            <a:ext cx="9157855" cy="82434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solidFill>
                  <a:schemeClr val="bg1"/>
                </a:solidFill>
                <a:latin typeface="Times New Roman" panose="02020603050405020304" pitchFamily="18" charset="0"/>
                <a:cs typeface="Times New Roman" panose="02020603050405020304" pitchFamily="18" charset="0"/>
              </a:rPr>
              <a:t>4. ĐIỀU TRỊ</a:t>
            </a:r>
            <a:endParaRPr lang="en-US" b="1" dirty="0">
              <a:solidFill>
                <a:schemeClr val="bg1"/>
              </a:solidFill>
              <a:latin typeface="Times New Roman" panose="02020603050405020304" pitchFamily="18" charset="0"/>
              <a:cs typeface="Times New Roman" panose="02020603050405020304" pitchFamily="18" charset="0"/>
            </a:endParaRPr>
          </a:p>
        </p:txBody>
      </p:sp>
      <p:sp>
        <p:nvSpPr>
          <p:cNvPr id="9" name="Content Placeholder 2"/>
          <p:cNvSpPr txBox="1">
            <a:spLocks/>
          </p:cNvSpPr>
          <p:nvPr/>
        </p:nvSpPr>
        <p:spPr>
          <a:xfrm>
            <a:off x="0" y="1447800"/>
            <a:ext cx="9144000" cy="4191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1" i="0" u="none" strike="noStrike" kern="1200" cap="none" spc="0" normalizeH="0" baseline="0" noProof="0" smtClean="0">
                <a:ln>
                  <a:noFill/>
                </a:ln>
                <a:solidFill>
                  <a:sysClr val="windowText" lastClr="000000"/>
                </a:solidFill>
                <a:effectLst/>
                <a:uLnTx/>
                <a:uFillTx/>
                <a:latin typeface="Times New Roman" pitchFamily="18" charset="0"/>
                <a:ea typeface="+mn-ea"/>
                <a:cs typeface="Times New Roman" pitchFamily="18" charset="0"/>
              </a:rPr>
              <a:t>4.2  Điều trị bằng thuốc:</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0" i="0" u="none" strike="noStrike" kern="1200" cap="none" spc="0" normalizeH="0" baseline="0" noProof="0" smtClean="0">
                <a:ln>
                  <a:noFill/>
                </a:ln>
                <a:solidFill>
                  <a:sysClr val="windowText" lastClr="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smtClean="0">
                <a:ln>
                  <a:noFill/>
                </a:ln>
                <a:solidFill>
                  <a:sysClr val="windowText" lastClr="000000"/>
                </a:solidFill>
                <a:effectLst/>
                <a:uLnTx/>
                <a:uFillTx/>
                <a:latin typeface="Times New Roman" pitchFamily="18" charset="0"/>
                <a:ea typeface="+mn-ea"/>
                <a:cs typeface="Times New Roman" pitchFamily="18" charset="0"/>
              </a:rPr>
              <a:t>4.2.1. Nguyên tắc:</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smtClean="0">
                <a:ln>
                  <a:noFill/>
                </a:ln>
                <a:solidFill>
                  <a:sysClr val="windowText" lastClr="000000"/>
                </a:solidFill>
                <a:effectLst/>
                <a:uLnTx/>
                <a:uFillTx/>
                <a:latin typeface="Times New Roman" pitchFamily="18" charset="0"/>
                <a:ea typeface="+mn-ea"/>
                <a:cs typeface="Times New Roman" pitchFamily="18" charset="0"/>
              </a:rPr>
              <a:t>T</a:t>
            </a:r>
            <a:r>
              <a:rPr kumimoji="0" lang="vi-VN" sz="2400" b="0" i="0" u="none" strike="noStrike" kern="1200" cap="none" spc="0" normalizeH="0" baseline="0" noProof="0" smtClean="0">
                <a:ln>
                  <a:noFill/>
                </a:ln>
                <a:solidFill>
                  <a:sysClr val="windowText" lastClr="000000"/>
                </a:solidFill>
                <a:effectLst/>
                <a:uLnTx/>
                <a:uFillTx/>
                <a:latin typeface="Times New Roman" pitchFamily="18" charset="0"/>
                <a:ea typeface="+mn-ea"/>
                <a:cs typeface="Times New Roman" pitchFamily="18" charset="0"/>
              </a:rPr>
              <a:t>heo  dõi  đáp  ứng, bắt  đầu</a:t>
            </a:r>
            <a:r>
              <a:rPr kumimoji="0" lang="en-US" sz="2400" b="0" i="0" u="none" strike="noStrike" kern="1200" cap="none" spc="0" normalizeH="0" baseline="0" noProof="0" smtClean="0">
                <a:ln>
                  <a:noFill/>
                </a:ln>
                <a:solidFill>
                  <a:sysClr val="windowText" lastClr="000000"/>
                </a:solidFill>
                <a:effectLst/>
                <a:uLnTx/>
                <a:uFillTx/>
                <a:latin typeface="Times New Roman" pitchFamily="18" charset="0"/>
                <a:ea typeface="+mn-ea"/>
                <a:cs typeface="Times New Roman" pitchFamily="18" charset="0"/>
              </a:rPr>
              <a:t> </a:t>
            </a:r>
            <a:r>
              <a:rPr kumimoji="0" lang="vi-VN" sz="2400" b="0" i="0" u="none" strike="noStrike" kern="1200" cap="none" spc="0" normalizeH="0" baseline="0" noProof="0" smtClean="0">
                <a:ln>
                  <a:noFill/>
                </a:ln>
                <a:solidFill>
                  <a:sysClr val="windowText" lastClr="000000"/>
                </a:solidFill>
                <a:effectLst/>
                <a:uLnTx/>
                <a:uFillTx/>
                <a:latin typeface="Times New Roman" pitchFamily="18" charset="0"/>
                <a:ea typeface="+mn-ea"/>
                <a:cs typeface="Times New Roman" pitchFamily="18" charset="0"/>
              </a:rPr>
              <a:t>liều thấp rồi đến liều cao</a:t>
            </a:r>
            <a:r>
              <a:rPr kumimoji="0" lang="en-US" sz="2400" b="0" i="0" u="none" strike="noStrike" kern="1200" cap="none" spc="0" normalizeH="0" baseline="0" noProof="0" smtClean="0">
                <a:ln>
                  <a:noFill/>
                </a:ln>
                <a:solidFill>
                  <a:sysClr val="windowText" lastClr="000000"/>
                </a:solidFill>
                <a:effectLst/>
                <a:uLnTx/>
                <a:uFillTx/>
                <a:latin typeface="Times New Roman" pitchFamily="18" charset="0"/>
                <a:ea typeface="+mn-ea"/>
                <a:cs typeface="Times New Roman" pitchFamily="18" charset="0"/>
              </a:rPr>
              <a:t>, thuốc chia nhiều lần uống, k</a:t>
            </a:r>
            <a:r>
              <a:rPr kumimoji="0" lang="vi-VN" sz="2400" b="0" i="0" u="none" strike="noStrike" kern="1200" cap="none" spc="0" normalizeH="0" baseline="0" noProof="0" smtClean="0">
                <a:ln>
                  <a:noFill/>
                </a:ln>
                <a:solidFill>
                  <a:sysClr val="windowText" lastClr="000000"/>
                </a:solidFill>
                <a:effectLst/>
                <a:uLnTx/>
                <a:uFillTx/>
                <a:latin typeface="Times New Roman" pitchFamily="18" charset="0"/>
                <a:ea typeface="+mn-ea"/>
                <a:cs typeface="Times New Roman" pitchFamily="18" charset="0"/>
              </a:rPr>
              <a:t>hông  ngừng  thuốc  đột  ngột</a:t>
            </a:r>
            <a:r>
              <a:rPr kumimoji="0" lang="en-US" sz="2400" b="0" i="0" u="none" strike="noStrike" kern="1200" cap="none" spc="0" normalizeH="0" baseline="0" noProof="0" smtClean="0">
                <a:ln>
                  <a:noFill/>
                </a:ln>
                <a:solidFill>
                  <a:sysClr val="windowText" lastClr="000000"/>
                </a:solidFill>
                <a:effectLst/>
                <a:uLnTx/>
                <a:uFillTx/>
                <a:latin typeface="Times New Roman" pitchFamily="18" charset="0"/>
                <a:ea typeface="+mn-ea"/>
                <a:cs typeface="Times New Roman" pitchFamily="18" charset="0"/>
              </a:rPr>
              <a:t>, chỉ nên  dùng  một  thứ  thuốc.</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smtClean="0">
                <a:ln>
                  <a:noFill/>
                </a:ln>
                <a:solidFill>
                  <a:sysClr val="windowText" lastClr="000000"/>
                </a:solidFill>
                <a:effectLst/>
                <a:uLnTx/>
                <a:uFillTx/>
                <a:latin typeface="Times New Roman" pitchFamily="18" charset="0"/>
                <a:ea typeface="+mn-ea"/>
                <a:cs typeface="Times New Roman" pitchFamily="18" charset="0"/>
              </a:rPr>
              <a:t>T</a:t>
            </a:r>
            <a:r>
              <a:rPr kumimoji="0" lang="vi-VN" sz="2400" b="0" i="0" u="none" strike="noStrike" kern="1200" cap="none" spc="0" normalizeH="0" baseline="0" noProof="0" smtClean="0">
                <a:ln>
                  <a:noFill/>
                </a:ln>
                <a:solidFill>
                  <a:sysClr val="windowText" lastClr="000000"/>
                </a:solidFill>
                <a:effectLst/>
                <a:uLnTx/>
                <a:uFillTx/>
                <a:latin typeface="Times New Roman" pitchFamily="18" charset="0"/>
                <a:ea typeface="+mn-ea"/>
                <a:cs typeface="Times New Roman" pitchFamily="18" charset="0"/>
              </a:rPr>
              <a:t>heo dõi 10 ngày đầu xem dung nạp thuốc</a:t>
            </a:r>
            <a:r>
              <a:rPr kumimoji="0" lang="en-US" sz="2400" b="0" i="0" u="none" strike="noStrike" kern="1200" cap="none" spc="0" normalizeH="0" baseline="0" noProof="0" smtClean="0">
                <a:ln>
                  <a:noFill/>
                </a:ln>
                <a:solidFill>
                  <a:sysClr val="windowText" lastClr="000000"/>
                </a:solidFill>
                <a:effectLst/>
                <a:uLnTx/>
                <a:uFillTx/>
                <a:latin typeface="Times New Roman" pitchFamily="18" charset="0"/>
                <a:ea typeface="+mn-ea"/>
                <a:cs typeface="Times New Roman" pitchFamily="18" charset="0"/>
              </a:rPr>
              <a:t>.</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smtClean="0">
                <a:ln>
                  <a:noFill/>
                </a:ln>
                <a:solidFill>
                  <a:sysClr val="windowText" lastClr="000000"/>
                </a:solidFill>
                <a:effectLst/>
                <a:uLnTx/>
                <a:uFillTx/>
                <a:latin typeface="Times New Roman" pitchFamily="18" charset="0"/>
                <a:ea typeface="+mn-ea"/>
                <a:cs typeface="Times New Roman" pitchFamily="18" charset="0"/>
              </a:rPr>
              <a:t>C</a:t>
            </a:r>
            <a:r>
              <a:rPr kumimoji="0" lang="vi-VN" sz="2400" b="0" i="0" u="none" strike="noStrike" kern="1200" cap="none" spc="0" normalizeH="0" baseline="0" noProof="0" smtClean="0">
                <a:ln>
                  <a:noFill/>
                </a:ln>
                <a:solidFill>
                  <a:sysClr val="windowText" lastClr="000000"/>
                </a:solidFill>
                <a:effectLst/>
                <a:uLnTx/>
                <a:uFillTx/>
                <a:latin typeface="Times New Roman" pitchFamily="18" charset="0"/>
                <a:ea typeface="+mn-ea"/>
                <a:cs typeface="Times New Roman" pitchFamily="18" charset="0"/>
              </a:rPr>
              <a:t>hỉ  phát  hiện  cơn  trên  điện  não</a:t>
            </a:r>
            <a:r>
              <a:rPr kumimoji="0" lang="en-US" sz="2400" b="0" i="0" u="none" strike="noStrike" kern="1200" cap="none" spc="0" normalizeH="0" baseline="0" noProof="0" smtClean="0">
                <a:ln>
                  <a:noFill/>
                </a:ln>
                <a:solidFill>
                  <a:sysClr val="windowText" lastClr="000000"/>
                </a:solidFill>
                <a:effectLst/>
                <a:uLnTx/>
                <a:uFillTx/>
                <a:latin typeface="Times New Roman" pitchFamily="18" charset="0"/>
                <a:ea typeface="+mn-ea"/>
                <a:cs typeface="Times New Roman" pitchFamily="18" charset="0"/>
              </a:rPr>
              <a:t> + </a:t>
            </a:r>
            <a:r>
              <a:rPr kumimoji="0" lang="vi-VN" sz="2400" b="0" i="0" u="none" strike="noStrike" kern="1200" cap="none" spc="0" normalizeH="0" baseline="0" noProof="0" smtClean="0">
                <a:ln>
                  <a:noFill/>
                </a:ln>
                <a:solidFill>
                  <a:sysClr val="windowText" lastClr="000000"/>
                </a:solidFill>
                <a:effectLst/>
                <a:uLnTx/>
                <a:uFillTx/>
                <a:latin typeface="Times New Roman" pitchFamily="18" charset="0"/>
                <a:ea typeface="+mn-ea"/>
                <a:cs typeface="Times New Roman" pitchFamily="18" charset="0"/>
              </a:rPr>
              <a:t>không  có  cơn  trên  lâm  sàng</a:t>
            </a:r>
            <a:r>
              <a:rPr kumimoji="0" lang="en-US" sz="2400" b="0" i="0" u="none" strike="noStrike" kern="1200" cap="none" spc="0" normalizeH="0" baseline="0" noProof="0" smtClean="0">
                <a:ln>
                  <a:noFill/>
                </a:ln>
                <a:solidFill>
                  <a:sysClr val="windowText" lastClr="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smtClean="0">
                <a:ln>
                  <a:noFill/>
                </a:ln>
                <a:solidFill>
                  <a:sysClr val="windowText" lastClr="000000"/>
                </a:solidFill>
                <a:effectLst/>
                <a:uLnTx/>
                <a:uFillTx/>
                <a:latin typeface="Times New Roman" pitchFamily="18" charset="0"/>
                <a:ea typeface="+mn-ea"/>
                <a:cs typeface="Times New Roman" pitchFamily="18" charset="0"/>
                <a:sym typeface="Wingdings" pitchFamily="2" charset="2"/>
              </a:rPr>
              <a:t> K</a:t>
            </a:r>
            <a:r>
              <a:rPr kumimoji="0" lang="vi-VN" sz="2400" b="0" i="0" u="none" strike="noStrike" kern="1200" cap="none" spc="0" normalizeH="0" baseline="0" noProof="0" smtClean="0">
                <a:ln>
                  <a:noFill/>
                </a:ln>
                <a:solidFill>
                  <a:sysClr val="windowText" lastClr="000000"/>
                </a:solidFill>
                <a:effectLst/>
                <a:uLnTx/>
                <a:uFillTx/>
                <a:latin typeface="Times New Roman" pitchFamily="18" charset="0"/>
                <a:ea typeface="+mn-ea"/>
                <a:cs typeface="Times New Roman" pitchFamily="18" charset="0"/>
                <a:sym typeface="Wingdings" pitchFamily="2" charset="2"/>
              </a:rPr>
              <a:t>hông cần thiết phải điều trị</a:t>
            </a:r>
            <a:r>
              <a:rPr kumimoji="0" lang="en-US" sz="2400" b="0" i="0" u="none" strike="noStrike" kern="1200" cap="none" spc="0" normalizeH="0" baseline="0" noProof="0" smtClean="0">
                <a:ln>
                  <a:noFill/>
                </a:ln>
                <a:solidFill>
                  <a:sysClr val="windowText" lastClr="000000"/>
                </a:solidFill>
                <a:effectLst/>
                <a:uLnTx/>
                <a:uFillTx/>
                <a:latin typeface="Times New Roman" pitchFamily="18" charset="0"/>
                <a:ea typeface="+mn-ea"/>
                <a:cs typeface="Times New Roman" pitchFamily="18" charset="0"/>
                <a:sym typeface="Wingdings" pitchFamily="2" charset="2"/>
              </a:rPr>
              <a:t> hay cũng  có  thể ngừng thuốc.</a:t>
            </a:r>
            <a:endParaRPr kumimoji="0" lang="en-US" sz="2400" b="0" i="0" u="none" strike="noStrike" kern="1200" cap="none" spc="0" normalizeH="0" baseline="0" noProof="0" smtClean="0">
              <a:ln>
                <a:noFill/>
              </a:ln>
              <a:solidFill>
                <a:sysClr val="windowText" lastClr="000000"/>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smtClean="0">
              <a:ln>
                <a:noFill/>
              </a:ln>
              <a:solidFill>
                <a:sysClr val="windowText" lastClr="000000"/>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smtClean="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416155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926" y="76200"/>
            <a:ext cx="9137073" cy="5403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b="1" i="0" u="none" strike="noStrike" kern="1200" cap="none" spc="0" normalizeH="0" baseline="0" noProof="0" smtClean="0">
                <a:ln>
                  <a:noFill/>
                </a:ln>
                <a:solidFill>
                  <a:schemeClr val="bg1"/>
                </a:solidFill>
                <a:effectLst/>
                <a:uLnTx/>
                <a:uFillTx/>
                <a:latin typeface="Times New Roman"/>
                <a:ea typeface="+mj-ea"/>
                <a:cs typeface="+mj-cs"/>
              </a:rPr>
              <a:t>4.2.2. Các thuốc kháng động kinh</a:t>
            </a:r>
            <a:r>
              <a:rPr kumimoji="0" lang="en-US" b="1" i="0" u="none" strike="noStrike" kern="1200" cap="none" spc="0" normalizeH="0" baseline="0" noProof="0" smtClean="0">
                <a:ln>
                  <a:noFill/>
                </a:ln>
                <a:solidFill>
                  <a:schemeClr val="bg1"/>
                </a:solidFill>
                <a:effectLst/>
                <a:uLnTx/>
                <a:uFillTx/>
                <a:latin typeface="Calibri"/>
                <a:ea typeface="+mj-ea"/>
                <a:cs typeface="+mj-cs"/>
              </a:rPr>
              <a:t>:</a:t>
            </a:r>
            <a:r>
              <a:rPr kumimoji="0" lang="vi-VN" b="1" i="0" u="none" strike="noStrike" kern="1200" cap="none" spc="0" normalizeH="0" baseline="0" noProof="0" smtClean="0">
                <a:ln>
                  <a:noFill/>
                </a:ln>
                <a:solidFill>
                  <a:schemeClr val="bg1"/>
                </a:solidFill>
                <a:effectLst/>
                <a:uLnTx/>
                <a:uFillTx/>
                <a:latin typeface="Times New Roman"/>
                <a:ea typeface="+mj-ea"/>
                <a:cs typeface="+mj-cs"/>
              </a:rPr>
              <a:t> </a:t>
            </a:r>
            <a:endParaRPr kumimoji="0" lang="en-US" b="1" i="0" u="none" strike="noStrike" kern="1200" cap="none" spc="0" normalizeH="0" baseline="0" noProof="0" dirty="0">
              <a:ln>
                <a:noFill/>
              </a:ln>
              <a:solidFill>
                <a:schemeClr val="bg1"/>
              </a:solidFill>
              <a:effectLst/>
              <a:uLnTx/>
              <a:uFillTx/>
              <a:latin typeface="Calibri"/>
              <a:ea typeface="+mj-ea"/>
              <a:cs typeface="+mj-cs"/>
            </a:endParaRPr>
          </a:p>
        </p:txBody>
      </p:sp>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5800"/>
            <a:ext cx="9144000" cy="6172200"/>
          </a:xfrm>
          <a:prstGeom prst="rect">
            <a:avLst/>
          </a:prstGeom>
        </p:spPr>
      </p:pic>
    </p:spTree>
    <p:extLst>
      <p:ext uri="{BB962C8B-B14F-4D97-AF65-F5344CB8AC3E}">
        <p14:creationId xmlns:p14="http://schemas.microsoft.com/office/powerpoint/2010/main" val="33810454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708" y="1091540"/>
            <a:ext cx="3706092" cy="2718459"/>
          </a:xfrm>
          <a:prstGeom prst="rect">
            <a:avLst/>
          </a:prstGeom>
        </p:spPr>
      </p:pic>
      <p:sp>
        <p:nvSpPr>
          <p:cNvPr id="7" name="Rectangle 6"/>
          <p:cNvSpPr/>
          <p:nvPr/>
        </p:nvSpPr>
        <p:spPr>
          <a:xfrm>
            <a:off x="2161309" y="3403600"/>
            <a:ext cx="1953491" cy="40640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50 </a:t>
            </a:r>
            <a:r>
              <a:rPr kumimoji="0" lang="en-US" sz="1800" b="0" i="0" u="none" strike="noStrike" kern="0" cap="none" spc="0" normalizeH="0" baseline="0" noProof="0" err="1" smtClean="0">
                <a:ln>
                  <a:noFill/>
                </a:ln>
                <a:solidFill>
                  <a:prstClr val="white"/>
                </a:solidFill>
                <a:effectLst/>
                <a:uLnTx/>
                <a:uFillTx/>
                <a:latin typeface="Calibri"/>
                <a:ea typeface="+mn-ea"/>
                <a:cs typeface="+mn-cs"/>
              </a:rPr>
              <a:t>viên</a:t>
            </a:r>
            <a:r>
              <a:rPr kumimoji="0" lang="en-US" sz="1800" b="0" i="0" u="none" strike="noStrike" kern="0" cap="none" spc="0" normalizeH="0" baseline="0" noProof="0" smtClean="0">
                <a:ln>
                  <a:noFill/>
                </a:ln>
                <a:solidFill>
                  <a:prstClr val="white"/>
                </a:solidFill>
                <a:effectLst/>
                <a:uLnTx/>
                <a:uFillTx/>
                <a:latin typeface="Calibri"/>
                <a:ea typeface="+mn-ea"/>
                <a:cs typeface="+mn-cs"/>
              </a:rPr>
              <a:t> </a:t>
            </a:r>
            <a:r>
              <a:rPr kumimoji="0" lang="en-US" sz="1800" b="0" i="0" u="none" strike="noStrike" kern="0" cap="none" spc="0" normalizeH="0" baseline="0" noProof="0" smtClean="0">
                <a:ln>
                  <a:noFill/>
                </a:ln>
                <a:solidFill>
                  <a:prstClr val="white"/>
                </a:solidFill>
                <a:effectLst/>
                <a:uLnTx/>
                <a:uFillTx/>
                <a:latin typeface="Calibri"/>
                <a:ea typeface="+mn-ea"/>
                <a:cs typeface="+mn-cs"/>
              </a:rPr>
              <a:t>:200.000đ</a:t>
            </a: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091541"/>
            <a:ext cx="3657600" cy="2794659"/>
          </a:xfrm>
          <a:prstGeom prst="rect">
            <a:avLst/>
          </a:prstGeom>
        </p:spPr>
      </p:pic>
      <p:sp>
        <p:nvSpPr>
          <p:cNvPr id="9" name="Rectangle 8"/>
          <p:cNvSpPr/>
          <p:nvPr/>
        </p:nvSpPr>
        <p:spPr>
          <a:xfrm>
            <a:off x="6705600" y="3657600"/>
            <a:ext cx="2057400" cy="40640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prstClr val="white"/>
                </a:solidFill>
                <a:effectLst/>
                <a:uLnTx/>
                <a:uFillTx/>
                <a:latin typeface="Calibri"/>
                <a:ea typeface="+mn-ea"/>
                <a:cs typeface="+mn-cs"/>
              </a:rPr>
              <a:t>270 </a:t>
            </a:r>
            <a:r>
              <a:rPr lang="en-US" kern="0" smtClean="0">
                <a:solidFill>
                  <a:prstClr val="white"/>
                </a:solidFill>
                <a:latin typeface="Calibri"/>
              </a:rPr>
              <a:t>đ</a:t>
            </a:r>
            <a:r>
              <a:rPr lang="en-US" kern="0">
                <a:solidFill>
                  <a:prstClr val="white"/>
                </a:solidFill>
                <a:latin typeface="Calibri"/>
              </a:rPr>
              <a:t>/</a:t>
            </a:r>
            <a:r>
              <a:rPr kumimoji="0" lang="en-US" sz="1800" b="0" i="0" u="none" strike="noStrike" kern="0" cap="none" spc="0" normalizeH="0" baseline="0" noProof="0" smtClean="0">
                <a:ln>
                  <a:noFill/>
                </a:ln>
                <a:solidFill>
                  <a:prstClr val="white"/>
                </a:solidFill>
                <a:effectLst/>
                <a:uLnTx/>
                <a:uFillTx/>
                <a:latin typeface="Calibri"/>
                <a:ea typeface="+mn-ea"/>
                <a:cs typeface="+mn-cs"/>
              </a:rPr>
              <a:t>Viên</a:t>
            </a: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99" y="3886200"/>
            <a:ext cx="4560887" cy="289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286000" y="6477000"/>
            <a:ext cx="2667000" cy="380999"/>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prstClr val="white"/>
                </a:solidFill>
                <a:effectLst/>
                <a:uLnTx/>
                <a:uFillTx/>
                <a:latin typeface="Calibri"/>
                <a:ea typeface="+mn-ea"/>
                <a:cs typeface="+mn-cs"/>
              </a:rPr>
              <a:t>2.611 đ/ </a:t>
            </a:r>
            <a:r>
              <a:rPr kumimoji="0" lang="en-US" sz="1800" b="0" i="0" u="none" strike="noStrike" kern="0" cap="none" spc="0" normalizeH="0" baseline="0" noProof="0" err="1" smtClean="0">
                <a:ln>
                  <a:noFill/>
                </a:ln>
                <a:solidFill>
                  <a:prstClr val="white"/>
                </a:solidFill>
                <a:effectLst/>
                <a:uLnTx/>
                <a:uFillTx/>
                <a:latin typeface="Calibri"/>
                <a:ea typeface="+mn-ea"/>
                <a:cs typeface="+mn-cs"/>
              </a:rPr>
              <a:t>viên</a:t>
            </a:r>
            <a:r>
              <a:rPr kumimoji="0" lang="en-US" sz="1800" b="0" i="0" u="none" strike="noStrike" kern="0" cap="none" spc="0" normalizeH="0" baseline="0" noProof="0" smtClean="0">
                <a:ln>
                  <a:noFill/>
                </a:ln>
                <a:solidFill>
                  <a:prstClr val="white"/>
                </a:solidFill>
                <a:effectLst/>
                <a:uLnTx/>
                <a:uFillTx/>
                <a:latin typeface="Calibri"/>
                <a:ea typeface="+mn-ea"/>
                <a:cs typeface="+mn-cs"/>
              </a:rPr>
              <a:t> </a:t>
            </a: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1" name="Title 1"/>
          <p:cNvSpPr txBox="1">
            <a:spLocks/>
          </p:cNvSpPr>
          <p:nvPr/>
        </p:nvSpPr>
        <p:spPr>
          <a:xfrm>
            <a:off x="6926" y="145473"/>
            <a:ext cx="9137073" cy="540327"/>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bg1"/>
                </a:solidFill>
                <a:effectLst/>
                <a:uLnTx/>
                <a:uFillTx/>
                <a:latin typeface="Times New Roman" panose="02020603050405020304" pitchFamily="18" charset="0"/>
                <a:cs typeface="Times New Roman" panose="02020603050405020304" pitchFamily="18" charset="0"/>
              </a:rPr>
              <a:t>Một số loại thuốc</a:t>
            </a:r>
            <a:endParaRPr kumimoji="0" lang="en-US" sz="44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88621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76200"/>
            <a:ext cx="9144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sz="4000" b="1" i="0" u="none" strike="noStrike" kern="1200" cap="none" spc="0" normalizeH="0" baseline="0" noProof="0" smtClean="0">
                <a:ln>
                  <a:noFill/>
                </a:ln>
                <a:solidFill>
                  <a:schemeClr val="bg1"/>
                </a:solidFill>
                <a:effectLst/>
                <a:uLnTx/>
                <a:uFillTx/>
                <a:latin typeface="Times New Roman" panose="02020603050405020304" pitchFamily="18" charset="0"/>
                <a:cs typeface="Times New Roman" panose="02020603050405020304" pitchFamily="18" charset="0"/>
              </a:rPr>
              <a:t>4.2.3.Ðiều trị trạng thái động kinh</a:t>
            </a:r>
            <a:r>
              <a:rPr kumimoji="0" lang="en-US" sz="4000" b="1" i="0" u="none" strike="noStrike" kern="1200" cap="none" spc="0" normalizeH="0" baseline="0" noProof="0" smtClean="0">
                <a:ln>
                  <a:noFill/>
                </a:ln>
                <a:solidFill>
                  <a:schemeClr val="bg1"/>
                </a:solidFill>
                <a:effectLst/>
                <a:uLnTx/>
                <a:uFillTx/>
                <a:latin typeface="Times New Roman" panose="02020603050405020304" pitchFamily="18" charset="0"/>
                <a:cs typeface="Times New Roman" panose="02020603050405020304" pitchFamily="18" charset="0"/>
              </a:rPr>
              <a:t>:</a:t>
            </a:r>
            <a:endParaRPr kumimoji="0" lang="en-US" sz="40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a:xfrm>
            <a:off x="0" y="1066800"/>
            <a:ext cx="9144000" cy="58674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Font typeface="Arial" panose="020B0604020202020204" pitchFamily="34" charset="0"/>
              <a:buChar char="•"/>
            </a:pPr>
            <a:r>
              <a:rPr lang="en-US" sz="2400" smtClean="0">
                <a:solidFill>
                  <a:schemeClr val="tx2"/>
                </a:solidFill>
                <a:latin typeface="Times New Roman" pitchFamily="18" charset="0"/>
                <a:cs typeface="Times New Roman" pitchFamily="18" charset="0"/>
              </a:rPr>
              <a:t>Xử trí chung: </a:t>
            </a:r>
            <a:r>
              <a:rPr lang="vi-VN" sz="2400" smtClean="0">
                <a:solidFill>
                  <a:schemeClr val="tx2"/>
                </a:solidFill>
                <a:latin typeface="Times New Roman" pitchFamily="18" charset="0"/>
                <a:cs typeface="Times New Roman" pitchFamily="18" charset="0"/>
              </a:rPr>
              <a:t>Hồi sức hô hấp, tim mạch, nuôi dưỡng,</a:t>
            </a:r>
            <a:r>
              <a:rPr lang="en-US" sz="2400" smtClean="0">
                <a:solidFill>
                  <a:schemeClr val="tx2"/>
                </a:solidFill>
                <a:latin typeface="Times New Roman" pitchFamily="18" charset="0"/>
                <a:cs typeface="Times New Roman" pitchFamily="18" charset="0"/>
              </a:rPr>
              <a:t> </a:t>
            </a:r>
            <a:r>
              <a:rPr lang="vi-VN" sz="2400" smtClean="0">
                <a:solidFill>
                  <a:schemeClr val="tx2"/>
                </a:solidFill>
                <a:latin typeface="Times New Roman" pitchFamily="18" charset="0"/>
                <a:cs typeface="Times New Roman" pitchFamily="18" charset="0"/>
              </a:rPr>
              <a:t>chống loét</a:t>
            </a:r>
            <a:r>
              <a:rPr lang="en-US" sz="2400" smtClean="0">
                <a:solidFill>
                  <a:schemeClr val="tx2"/>
                </a:solidFill>
                <a:latin typeface="Times New Roman" pitchFamily="18" charset="0"/>
                <a:cs typeface="Times New Roman" pitchFamily="18" charset="0"/>
              </a:rPr>
              <a:t>, </a:t>
            </a:r>
            <a:r>
              <a:rPr lang="vi-VN" sz="2400" smtClean="0">
                <a:solidFill>
                  <a:schemeClr val="tx2"/>
                </a:solidFill>
                <a:latin typeface="Times New Roman" pitchFamily="18" charset="0"/>
                <a:cs typeface="Times New Roman" pitchFamily="18" charset="0"/>
              </a:rPr>
              <a:t>chống bội nhi</a:t>
            </a:r>
            <a:r>
              <a:rPr lang="en-US" sz="2400" smtClean="0">
                <a:solidFill>
                  <a:schemeClr val="tx2"/>
                </a:solidFill>
                <a:latin typeface="Times New Roman" pitchFamily="18" charset="0"/>
                <a:cs typeface="Times New Roman" pitchFamily="18" charset="0"/>
              </a:rPr>
              <a:t>ễm. </a:t>
            </a:r>
          </a:p>
          <a:p>
            <a:pPr marL="457200" lvl="1" indent="0">
              <a:buFont typeface="Arial" panose="020B0604020202020204" pitchFamily="34" charset="0"/>
              <a:buNone/>
            </a:pPr>
            <a:endParaRPr lang="en-US" sz="2400" smtClean="0">
              <a:solidFill>
                <a:schemeClr val="tx2"/>
              </a:solidFill>
              <a:latin typeface="Times New Roman" pitchFamily="18" charset="0"/>
              <a:cs typeface="Times New Roman" pitchFamily="18" charset="0"/>
            </a:endParaRPr>
          </a:p>
          <a:p>
            <a:pPr lvl="1">
              <a:buFont typeface="Arial" panose="020B0604020202020204" pitchFamily="34" charset="0"/>
              <a:buChar char="•"/>
            </a:pPr>
            <a:r>
              <a:rPr lang="en-US" sz="2400" smtClean="0">
                <a:solidFill>
                  <a:schemeClr val="tx2"/>
                </a:solidFill>
                <a:latin typeface="Times New Roman" pitchFamily="18" charset="0"/>
                <a:cs typeface="Times New Roman" pitchFamily="18" charset="0"/>
              </a:rPr>
              <a:t>Rivotril  1-2mg  hoặc  valium  10mg:</a:t>
            </a:r>
          </a:p>
          <a:p>
            <a:pPr marL="457200" lvl="1" indent="0">
              <a:buFont typeface="Arial" panose="020B0604020202020204" pitchFamily="34" charset="0"/>
              <a:buNone/>
            </a:pPr>
            <a:r>
              <a:rPr lang="en-US" sz="2400" smtClean="0">
                <a:solidFill>
                  <a:schemeClr val="tx2"/>
                </a:solidFill>
                <a:latin typeface="Times New Roman" pitchFamily="18" charset="0"/>
                <a:cs typeface="Times New Roman" pitchFamily="18" charset="0"/>
              </a:rPr>
              <a:t>          + Tiêm  tĩnh  mạch chậm</a:t>
            </a:r>
          </a:p>
          <a:p>
            <a:pPr marL="457200" lvl="1" indent="0">
              <a:buFont typeface="Arial" panose="020B0604020202020204" pitchFamily="34" charset="0"/>
              <a:buNone/>
            </a:pPr>
            <a:r>
              <a:rPr lang="en-US" sz="2400" smtClean="0">
                <a:solidFill>
                  <a:schemeClr val="tx2"/>
                </a:solidFill>
                <a:latin typeface="Times New Roman" pitchFamily="18" charset="0"/>
                <a:cs typeface="Times New Roman" pitchFamily="18" charset="0"/>
              </a:rPr>
              <a:t>          + Sau  1  giờ  có  thể  lặp  lại  một  lần  nữa  rồi  truyền tĩnh  mạch 10 - 15 giọt/phút (trong dd glucoso 5%). Kết  hợp  với  phenobarbital  200mg  tiêm  bắp.</a:t>
            </a:r>
          </a:p>
          <a:p>
            <a:pPr marL="457200" lvl="1" indent="0">
              <a:buFont typeface="Arial" panose="020B0604020202020204" pitchFamily="34" charset="0"/>
              <a:buNone/>
            </a:pPr>
            <a:endParaRPr lang="en-US" sz="2400" smtClean="0">
              <a:solidFill>
                <a:schemeClr val="tx2"/>
              </a:solidFill>
              <a:latin typeface="Times New Roman" pitchFamily="18" charset="0"/>
              <a:cs typeface="Times New Roman" pitchFamily="18" charset="0"/>
            </a:endParaRPr>
          </a:p>
          <a:p>
            <a:pPr lvl="1">
              <a:buFont typeface="Arial" panose="020B0604020202020204" pitchFamily="34" charset="0"/>
              <a:buChar char="•"/>
            </a:pPr>
            <a:r>
              <a:rPr lang="en-US" sz="2400" smtClean="0">
                <a:solidFill>
                  <a:schemeClr val="tx2"/>
                </a:solidFill>
                <a:latin typeface="Times New Roman" pitchFamily="18" charset="0"/>
                <a:cs typeface="Times New Roman" pitchFamily="18" charset="0"/>
              </a:rPr>
              <a:t>Hoặc </a:t>
            </a:r>
            <a:r>
              <a:rPr lang="vi-VN" sz="2400" smtClean="0">
                <a:solidFill>
                  <a:schemeClr val="tx2"/>
                </a:solidFill>
                <a:latin typeface="Times New Roman" pitchFamily="18" charset="0"/>
                <a:cs typeface="Times New Roman" pitchFamily="18" charset="0"/>
              </a:rPr>
              <a:t>dùng  thiopental</a:t>
            </a:r>
            <a:r>
              <a:rPr lang="en-US" sz="2400" smtClean="0">
                <a:solidFill>
                  <a:schemeClr val="tx2"/>
                </a:solidFill>
                <a:latin typeface="Times New Roman" pitchFamily="18" charset="0"/>
                <a:cs typeface="Times New Roman" pitchFamily="18" charset="0"/>
              </a:rPr>
              <a:t>:</a:t>
            </a:r>
          </a:p>
          <a:p>
            <a:pPr marL="457200" lvl="1" indent="0">
              <a:buFont typeface="Arial" panose="020B0604020202020204" pitchFamily="34" charset="0"/>
              <a:buNone/>
            </a:pPr>
            <a:r>
              <a:rPr lang="en-US" sz="2400" smtClean="0">
                <a:solidFill>
                  <a:schemeClr val="tx2"/>
                </a:solidFill>
                <a:latin typeface="Times New Roman" pitchFamily="18" charset="0"/>
                <a:cs typeface="Times New Roman" pitchFamily="18" charset="0"/>
              </a:rPr>
              <a:t>          +</a:t>
            </a:r>
            <a:r>
              <a:rPr lang="vi-VN" sz="2400" smtClean="0">
                <a:solidFill>
                  <a:schemeClr val="tx2"/>
                </a:solidFill>
                <a:latin typeface="Times New Roman" pitchFamily="18" charset="0"/>
                <a:cs typeface="Times New Roman" pitchFamily="18" charset="0"/>
              </a:rPr>
              <a:t> </a:t>
            </a:r>
            <a:r>
              <a:rPr lang="en-US" sz="2400" smtClean="0">
                <a:solidFill>
                  <a:schemeClr val="tx2"/>
                </a:solidFill>
                <a:latin typeface="Times New Roman" pitchFamily="18" charset="0"/>
                <a:cs typeface="Times New Roman" pitchFamily="18" charset="0"/>
              </a:rPr>
              <a:t>T</a:t>
            </a:r>
            <a:r>
              <a:rPr lang="vi-VN" sz="2400" smtClean="0">
                <a:solidFill>
                  <a:schemeClr val="tx2"/>
                </a:solidFill>
                <a:latin typeface="Times New Roman" pitchFamily="18" charset="0"/>
                <a:cs typeface="Times New Roman" pitchFamily="18" charset="0"/>
              </a:rPr>
              <a:t>iêm  tĩnh  mạch</a:t>
            </a:r>
            <a:r>
              <a:rPr lang="en-US" sz="2400" smtClean="0">
                <a:solidFill>
                  <a:schemeClr val="tx2"/>
                </a:solidFill>
                <a:latin typeface="Times New Roman" pitchFamily="18" charset="0"/>
                <a:cs typeface="Times New Roman" pitchFamily="18" charset="0"/>
              </a:rPr>
              <a:t> </a:t>
            </a:r>
            <a:r>
              <a:rPr lang="vi-VN" sz="2400" smtClean="0">
                <a:solidFill>
                  <a:schemeClr val="tx2"/>
                </a:solidFill>
                <a:latin typeface="Times New Roman" pitchFamily="18" charset="0"/>
                <a:cs typeface="Times New Roman" pitchFamily="18" charset="0"/>
              </a:rPr>
              <a:t>25-100mg  liều  ban  đầu  </a:t>
            </a:r>
            <a:endParaRPr lang="en-US" sz="2400" smtClean="0">
              <a:solidFill>
                <a:schemeClr val="tx2"/>
              </a:solidFill>
              <a:latin typeface="Times New Roman" pitchFamily="18" charset="0"/>
              <a:cs typeface="Times New Roman" pitchFamily="18" charset="0"/>
            </a:endParaRPr>
          </a:p>
          <a:p>
            <a:pPr marL="457200" lvl="1" indent="0">
              <a:buFont typeface="Arial" panose="020B0604020202020204" pitchFamily="34" charset="0"/>
              <a:buNone/>
            </a:pPr>
            <a:r>
              <a:rPr lang="en-US" sz="2400" smtClean="0">
                <a:solidFill>
                  <a:schemeClr val="tx2"/>
                </a:solidFill>
                <a:latin typeface="Times New Roman" pitchFamily="18" charset="0"/>
                <a:cs typeface="Times New Roman" pitchFamily="18" charset="0"/>
              </a:rPr>
              <a:t>          + H</a:t>
            </a:r>
            <a:r>
              <a:rPr lang="vi-VN" sz="2400" smtClean="0">
                <a:solidFill>
                  <a:schemeClr val="tx2"/>
                </a:solidFill>
                <a:latin typeface="Times New Roman" pitchFamily="18" charset="0"/>
                <a:cs typeface="Times New Roman" pitchFamily="18" charset="0"/>
              </a:rPr>
              <a:t>oà  1g  vào  500ml  glucose  5%  x  2  lần  ngày</a:t>
            </a:r>
            <a:r>
              <a:rPr lang="en-US" sz="2400" smtClean="0">
                <a:solidFill>
                  <a:schemeClr val="tx2"/>
                </a:solidFill>
                <a:latin typeface="Times New Roman" pitchFamily="18" charset="0"/>
                <a:cs typeface="Times New Roman" pitchFamily="18" charset="0"/>
              </a:rPr>
              <a:t>.</a:t>
            </a:r>
          </a:p>
          <a:p>
            <a:pPr marL="457200" lvl="1" indent="0">
              <a:buFont typeface="Arial" panose="020B0604020202020204" pitchFamily="34" charset="0"/>
              <a:buNone/>
            </a:pPr>
            <a:endParaRPr lang="en-US" sz="2400" smtClean="0">
              <a:solidFill>
                <a:schemeClr val="tx2"/>
              </a:solidFill>
              <a:latin typeface="Times New Roman" pitchFamily="18" charset="0"/>
              <a:cs typeface="Times New Roman" pitchFamily="18" charset="0"/>
            </a:endParaRPr>
          </a:p>
          <a:p>
            <a:pPr lvl="1">
              <a:buFont typeface="Arial" panose="020B0604020202020204" pitchFamily="34" charset="0"/>
              <a:buChar char="•"/>
            </a:pPr>
            <a:r>
              <a:rPr lang="en-US" sz="2400" smtClean="0">
                <a:solidFill>
                  <a:schemeClr val="tx2"/>
                </a:solidFill>
                <a:latin typeface="Times New Roman" pitchFamily="18" charset="0"/>
                <a:cs typeface="Times New Roman" pitchFamily="18" charset="0"/>
              </a:rPr>
              <a:t>Ðiều  trị  phụ  trợ : </a:t>
            </a:r>
            <a:r>
              <a:rPr lang="vi-VN" sz="2400" smtClean="0">
                <a:solidFill>
                  <a:schemeClr val="tx2"/>
                </a:solidFill>
                <a:latin typeface="Times New Roman" pitchFamily="18" charset="0"/>
                <a:cs typeface="Times New Roman" pitchFamily="18" charset="0"/>
              </a:rPr>
              <a:t>Chống  phù  não,  hạ  sốt,</a:t>
            </a:r>
            <a:r>
              <a:rPr lang="en-US" sz="2400" smtClean="0">
                <a:solidFill>
                  <a:schemeClr val="tx2"/>
                </a:solidFill>
                <a:latin typeface="Times New Roman" pitchFamily="18" charset="0"/>
                <a:cs typeface="Times New Roman" pitchFamily="18" charset="0"/>
              </a:rPr>
              <a:t> </a:t>
            </a:r>
            <a:r>
              <a:rPr lang="vi-VN" sz="2400" smtClean="0">
                <a:solidFill>
                  <a:schemeClr val="tx2"/>
                </a:solidFill>
                <a:latin typeface="Times New Roman" pitchFamily="18" charset="0"/>
                <a:cs typeface="Times New Roman" pitchFamily="18" charset="0"/>
              </a:rPr>
              <a:t>khống  chế  nhiễm  trùng,  rối  loạn  chuyển  hóa,  điện  giải</a:t>
            </a:r>
            <a:r>
              <a:rPr lang="en-US" sz="2400" smtClean="0">
                <a:solidFill>
                  <a:schemeClr val="tx2"/>
                </a:solidFill>
                <a:latin typeface="Times New Roman" pitchFamily="18" charset="0"/>
                <a:cs typeface="Times New Roman" pitchFamily="18" charset="0"/>
              </a:rPr>
              <a:t>. </a:t>
            </a:r>
          </a:p>
          <a:p>
            <a:pPr marL="457200" lvl="1" indent="0">
              <a:buFont typeface="Arial" panose="020B0604020202020204" pitchFamily="34" charset="0"/>
              <a:buNone/>
            </a:pPr>
            <a:endParaRPr lang="en-US" sz="2400" dirty="0" smtClean="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25835182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200" y="76200"/>
            <a:ext cx="9144000" cy="60267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smtClean="0">
                <a:solidFill>
                  <a:schemeClr val="bg1"/>
                </a:solidFill>
                <a:latin typeface="Times New Roman" panose="02020603050405020304" pitchFamily="18" charset="0"/>
                <a:cs typeface="Times New Roman" panose="02020603050405020304" pitchFamily="18" charset="0"/>
              </a:rPr>
              <a:t>4.3 Điều trị ngoại khoa: </a:t>
            </a:r>
            <a:endParaRPr lang="en-US" b="1" dirty="0">
              <a:solidFill>
                <a:schemeClr val="bg1"/>
              </a:solidFill>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a:xfrm>
            <a:off x="76200" y="1219200"/>
            <a:ext cx="8991600" cy="556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vi-VN" sz="2400" b="0" i="0" u="none" strike="noStrike" kern="1200" cap="none" spc="0" normalizeH="0" baseline="0" noProof="0" smtClean="0">
                <a:ln>
                  <a:noFill/>
                </a:ln>
                <a:solidFill>
                  <a:sysClr val="windowText" lastClr="000000"/>
                </a:solidFill>
                <a:effectLst/>
                <a:uLnTx/>
                <a:uFillTx/>
                <a:latin typeface="Arial"/>
                <a:ea typeface="+mn-ea"/>
                <a:cs typeface="+mn-cs"/>
              </a:rPr>
              <a:t>‒ </a:t>
            </a:r>
            <a:r>
              <a:rPr kumimoji="0" lang="vi-VN" sz="2400" b="0" i="0" u="none" strike="noStrike" kern="1200" cap="none" spc="0" normalizeH="0" baseline="0" noProof="0" smtClean="0">
                <a:ln>
                  <a:noFill/>
                </a:ln>
                <a:solidFill>
                  <a:sysClr val="windowText" lastClr="000000"/>
                </a:solidFill>
                <a:effectLst/>
                <a:uLnTx/>
                <a:uFillTx/>
                <a:latin typeface="Times New Roman" pitchFamily="18" charset="0"/>
                <a:ea typeface="+mn-ea"/>
                <a:cs typeface="Times New Roman" pitchFamily="18" charset="0"/>
              </a:rPr>
              <a:t>Ðộng kinh cục bộ không có tổn thương lan</a:t>
            </a:r>
            <a:r>
              <a:rPr kumimoji="0" lang="en-US" sz="2400" b="0" i="0" u="none" strike="noStrike" kern="1200" cap="none" spc="0" normalizeH="0" baseline="0" noProof="0" smtClean="0">
                <a:ln>
                  <a:noFill/>
                </a:ln>
                <a:solidFill>
                  <a:sysClr val="windowText" lastClr="000000"/>
                </a:solidFill>
                <a:effectLst/>
                <a:uLnTx/>
                <a:uFillTx/>
                <a:latin typeface="Times New Roman" pitchFamily="18" charset="0"/>
                <a:ea typeface="+mn-ea"/>
                <a:cs typeface="Times New Roman" pitchFamily="18" charset="0"/>
              </a:rPr>
              <a:t> </a:t>
            </a:r>
            <a:r>
              <a:rPr kumimoji="0" lang="vi-VN" sz="2400" b="0" i="0" u="none" strike="noStrike" kern="1200" cap="none" spc="0" normalizeH="0" baseline="0" noProof="0" smtClean="0">
                <a:ln>
                  <a:noFill/>
                </a:ln>
                <a:solidFill>
                  <a:sysClr val="windowText" lastClr="000000"/>
                </a:solidFill>
                <a:effectLst/>
                <a:uLnTx/>
                <a:uFillTx/>
                <a:latin typeface="Times New Roman" pitchFamily="18" charset="0"/>
                <a:ea typeface="+mn-ea"/>
                <a:cs typeface="Times New Roman" pitchFamily="18" charset="0"/>
              </a:rPr>
              <a:t>rộng.</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vi-VN" sz="2400" b="0" i="0" u="none" strike="noStrike" kern="1200" cap="none" spc="0" normalizeH="0" baseline="0" noProof="0" smtClean="0">
                <a:ln>
                  <a:noFill/>
                </a:ln>
                <a:solidFill>
                  <a:sysClr val="windowText" lastClr="000000"/>
                </a:solidFill>
                <a:effectLst/>
                <a:uLnTx/>
                <a:uFillTx/>
                <a:latin typeface="Times New Roman" pitchFamily="18" charset="0"/>
                <a:ea typeface="+mn-ea"/>
                <a:cs typeface="Times New Roman" pitchFamily="18" charset="0"/>
              </a:rPr>
              <a:t>‒ Ðộng kinh cục bộ toàn bộ hóa.</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vi-VN" sz="2400" b="0" i="0" u="none" strike="noStrike" kern="1200" cap="none" spc="0" normalizeH="0" baseline="0" noProof="0" smtClean="0">
                <a:ln>
                  <a:noFill/>
                </a:ln>
                <a:solidFill>
                  <a:sysClr val="windowText" lastClr="000000"/>
                </a:solidFill>
                <a:effectLst/>
                <a:uLnTx/>
                <a:uFillTx/>
                <a:latin typeface="Times New Roman" pitchFamily="18" charset="0"/>
                <a:ea typeface="+mn-ea"/>
                <a:cs typeface="Times New Roman" pitchFamily="18" charset="0"/>
              </a:rPr>
              <a:t>‒ Dị dạng mạch ở nông, u não.</a:t>
            </a:r>
            <a:endParaRPr kumimoji="0" lang="en-US" sz="2400" b="0" i="0" u="none" strike="noStrike" kern="1200" cap="none" spc="0" normalizeH="0" baseline="0" noProof="0" smtClean="0">
              <a:ln>
                <a:noFill/>
              </a:ln>
              <a:solidFill>
                <a:sysClr val="windowText" lastClr="000000"/>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400" b="0" i="0" u="none" strike="noStrike" kern="1200" cap="none" spc="0" normalizeH="0" baseline="0" noProof="0" smtClean="0">
              <a:ln>
                <a:noFill/>
              </a:ln>
              <a:solidFill>
                <a:sysClr val="windowText" lastClr="000000"/>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0" u="none" strike="noStrike" kern="1200" cap="none" spc="0" normalizeH="0" baseline="0" noProof="0" smtClean="0">
                <a:ln>
                  <a:noFill/>
                </a:ln>
                <a:solidFill>
                  <a:sysClr val="windowText" lastClr="000000"/>
                </a:solidFill>
                <a:effectLst/>
                <a:uLnTx/>
                <a:uFillTx/>
                <a:latin typeface="Times New Roman" pitchFamily="18" charset="0"/>
                <a:ea typeface="+mn-ea"/>
                <a:cs typeface="Times New Roman" pitchFamily="18" charset="0"/>
              </a:rPr>
              <a:t>Thái độ xử trí với:</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vi-VN" sz="2400" b="0" i="0" u="none" strike="noStrike" kern="1200" cap="none" spc="0" normalizeH="0" baseline="0" noProof="0" smtClean="0">
                <a:ln>
                  <a:noFill/>
                </a:ln>
                <a:solidFill>
                  <a:sysClr val="windowText" lastClr="000000"/>
                </a:solidFill>
                <a:effectLst/>
                <a:uLnTx/>
                <a:uFillTx/>
                <a:latin typeface="Times New Roman" pitchFamily="18" charset="0"/>
                <a:ea typeface="+mn-ea"/>
                <a:cs typeface="Times New Roman" pitchFamily="18" charset="0"/>
              </a:rPr>
              <a:t>Ðộng kinh mới </a:t>
            </a:r>
            <a:r>
              <a:rPr kumimoji="0" lang="en-US" sz="2400" b="0" i="0" u="none" strike="noStrike" kern="1200" cap="none" spc="0" normalizeH="0" baseline="0" noProof="0" smtClean="0">
                <a:ln>
                  <a:noFill/>
                </a:ln>
                <a:solidFill>
                  <a:sysClr val="windowText" lastClr="000000"/>
                </a:solidFill>
                <a:effectLst/>
                <a:uLnTx/>
                <a:uFillTx/>
                <a:latin typeface="Times New Roman" pitchFamily="18" charset="0"/>
                <a:ea typeface="+mn-ea"/>
                <a:cs typeface="Times New Roman" pitchFamily="18" charset="0"/>
                <a:sym typeface="Wingdings" pitchFamily="2" charset="2"/>
              </a:rPr>
              <a:t></a:t>
            </a:r>
            <a:r>
              <a:rPr kumimoji="0" lang="vi-VN" sz="2400" b="0" i="0" u="none" strike="noStrike" kern="1200" cap="none" spc="0" normalizeH="0" baseline="0" noProof="0" smtClean="0">
                <a:ln>
                  <a:noFill/>
                </a:ln>
                <a:solidFill>
                  <a:sysClr val="windowText" lastClr="000000"/>
                </a:solidFill>
                <a:effectLst/>
                <a:uLnTx/>
                <a:uFillTx/>
                <a:latin typeface="Times New Roman" pitchFamily="18" charset="0"/>
                <a:ea typeface="+mn-ea"/>
                <a:cs typeface="Times New Roman" pitchFamily="18" charset="0"/>
              </a:rPr>
              <a:t> Dùng một thuốc.</a:t>
            </a:r>
            <a:endParaRPr kumimoji="0" lang="en-US" sz="2400" b="0" i="0" u="none" strike="noStrike" kern="1200" cap="none" spc="0" normalizeH="0" baseline="0" noProof="0" smtClean="0">
              <a:ln>
                <a:noFill/>
              </a:ln>
              <a:solidFill>
                <a:sysClr val="windowText" lastClr="000000"/>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smtClean="0">
                <a:ln>
                  <a:noFill/>
                </a:ln>
                <a:solidFill>
                  <a:sysClr val="windowText" lastClr="000000"/>
                </a:solidFill>
                <a:effectLst/>
                <a:uLnTx/>
                <a:uFillTx/>
                <a:latin typeface="Times New Roman" pitchFamily="18" charset="0"/>
                <a:ea typeface="+mn-ea"/>
                <a:cs typeface="Times New Roman" pitchFamily="18" charset="0"/>
              </a:rPr>
              <a:t>Ðộng  kinh  toàn  thể: </a:t>
            </a:r>
            <a:r>
              <a:rPr kumimoji="0" lang="vi-VN" sz="2400" b="0" i="0" u="none" strike="noStrike" kern="1200" cap="none" spc="0" normalizeH="0" baseline="0" noProof="0" smtClean="0">
                <a:ln>
                  <a:noFill/>
                </a:ln>
                <a:solidFill>
                  <a:sysClr val="windowText" lastClr="000000"/>
                </a:solidFill>
                <a:effectLst/>
                <a:uLnTx/>
                <a:uFillTx/>
                <a:latin typeface="Times New Roman" pitchFamily="18" charset="0"/>
                <a:ea typeface="+mn-ea"/>
                <a:cs typeface="Times New Roman" pitchFamily="18" charset="0"/>
              </a:rPr>
              <a:t>cơn  bé </a:t>
            </a:r>
            <a:r>
              <a:rPr kumimoji="0" lang="en-US" sz="2400" b="0" i="0" u="none" strike="noStrike" kern="1200" cap="none" spc="0" normalizeH="0" baseline="0" noProof="0" smtClean="0">
                <a:ln>
                  <a:noFill/>
                </a:ln>
                <a:solidFill>
                  <a:sysClr val="windowText" lastClr="000000"/>
                </a:solidFill>
                <a:effectLst/>
                <a:uLnTx/>
                <a:uFillTx/>
                <a:latin typeface="Times New Roman" pitchFamily="18" charset="0"/>
                <a:ea typeface="+mn-ea"/>
                <a:cs typeface="Times New Roman" pitchFamily="18" charset="0"/>
                <a:sym typeface="Wingdings" pitchFamily="2" charset="2"/>
              </a:rPr>
              <a:t> </a:t>
            </a:r>
            <a:r>
              <a:rPr kumimoji="0" lang="vi-VN" sz="2400" b="0" i="0" u="none" strike="noStrike" kern="1200" cap="none" spc="0" normalizeH="0" baseline="0" noProof="0" smtClean="0">
                <a:ln>
                  <a:noFill/>
                </a:ln>
                <a:solidFill>
                  <a:sysClr val="windowText" lastClr="000000"/>
                </a:solidFill>
                <a:effectLst/>
                <a:uLnTx/>
                <a:uFillTx/>
                <a:latin typeface="Times New Roman" pitchFamily="18" charset="0"/>
                <a:ea typeface="+mn-ea"/>
                <a:cs typeface="Times New Roman" pitchFamily="18" charset="0"/>
              </a:rPr>
              <a:t>dépakine</a:t>
            </a:r>
            <a:endParaRPr kumimoji="0" lang="en-US" sz="2400" b="0" i="0" u="none" strike="noStrike" kern="1200" cap="none" spc="0" normalizeH="0" baseline="0" noProof="0" smtClean="0">
              <a:ln>
                <a:noFill/>
              </a:ln>
              <a:solidFill>
                <a:sysClr val="windowText" lastClr="000000"/>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0" i="0" u="none" strike="noStrike" kern="1200" cap="none" spc="0" normalizeH="0" baseline="0" noProof="0" smtClean="0">
                <a:ln>
                  <a:noFill/>
                </a:ln>
                <a:solidFill>
                  <a:sysClr val="windowText" lastClr="000000"/>
                </a:solidFill>
                <a:effectLst/>
                <a:uLnTx/>
                <a:uFillTx/>
                <a:latin typeface="Times New Roman" pitchFamily="18" charset="0"/>
                <a:ea typeface="+mn-ea"/>
                <a:cs typeface="Times New Roman" pitchFamily="18" charset="0"/>
              </a:rPr>
              <a:t>                 </a:t>
            </a:r>
            <a:r>
              <a:rPr kumimoji="0" lang="en-US" sz="2400" b="0" i="0" u="none" strike="noStrike" kern="1200" cap="none" spc="0" normalizeH="0" noProof="0" smtClean="0">
                <a:ln>
                  <a:noFill/>
                </a:ln>
                <a:solidFill>
                  <a:sysClr val="windowText" lastClr="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smtClean="0">
                <a:ln>
                  <a:noFill/>
                </a:ln>
                <a:solidFill>
                  <a:sysClr val="windowText" lastClr="000000"/>
                </a:solidFill>
                <a:effectLst/>
                <a:uLnTx/>
                <a:uFillTx/>
                <a:latin typeface="Times New Roman" pitchFamily="18" charset="0"/>
                <a:ea typeface="+mn-ea"/>
                <a:cs typeface="Times New Roman" pitchFamily="18" charset="0"/>
              </a:rPr>
              <a:t>   c</a:t>
            </a:r>
            <a:r>
              <a:rPr kumimoji="0" lang="vi-VN" sz="2400" b="0" i="0" u="none" strike="noStrike" kern="1200" cap="none" spc="0" normalizeH="0" baseline="0" noProof="0" smtClean="0">
                <a:ln>
                  <a:noFill/>
                </a:ln>
                <a:solidFill>
                  <a:sysClr val="windowText" lastClr="000000"/>
                </a:solidFill>
                <a:effectLst/>
                <a:uLnTx/>
                <a:uFillTx/>
                <a:latin typeface="Times New Roman" pitchFamily="18" charset="0"/>
                <a:ea typeface="+mn-ea"/>
                <a:cs typeface="Times New Roman" pitchFamily="18" charset="0"/>
              </a:rPr>
              <a:t>ơn co giật toàn</a:t>
            </a:r>
            <a:r>
              <a:rPr kumimoji="0" lang="en-US" sz="2400" b="0" i="0" u="none" strike="noStrike" kern="1200" cap="none" spc="0" normalizeH="0" baseline="0" noProof="0" smtClean="0">
                <a:ln>
                  <a:noFill/>
                </a:ln>
                <a:solidFill>
                  <a:sysClr val="windowText" lastClr="000000"/>
                </a:solidFill>
                <a:effectLst/>
                <a:uLnTx/>
                <a:uFillTx/>
                <a:latin typeface="Times New Roman" pitchFamily="18" charset="0"/>
                <a:ea typeface="+mn-ea"/>
                <a:cs typeface="Times New Roman" pitchFamily="18" charset="0"/>
              </a:rPr>
              <a:t> </a:t>
            </a:r>
            <a:r>
              <a:rPr kumimoji="0" lang="vi-VN" sz="2400" b="0" i="0" u="none" strike="noStrike" kern="1200" cap="none" spc="0" normalizeH="0" baseline="0" noProof="0" smtClean="0">
                <a:ln>
                  <a:noFill/>
                </a:ln>
                <a:solidFill>
                  <a:sysClr val="windowText" lastClr="000000"/>
                </a:solidFill>
                <a:effectLst/>
                <a:uLnTx/>
                <a:uFillTx/>
                <a:latin typeface="Times New Roman" pitchFamily="18" charset="0"/>
                <a:ea typeface="+mn-ea"/>
                <a:cs typeface="Times New Roman" pitchFamily="18" charset="0"/>
              </a:rPr>
              <a:t>thể </a:t>
            </a:r>
            <a:r>
              <a:rPr kumimoji="0" lang="en-US" sz="2400" b="0" i="0" u="none" strike="noStrike" kern="1200" cap="none" spc="0" normalizeH="0" baseline="0" noProof="0" smtClean="0">
                <a:ln>
                  <a:noFill/>
                </a:ln>
                <a:solidFill>
                  <a:sysClr val="windowText" lastClr="000000"/>
                </a:solidFill>
                <a:effectLst/>
                <a:uLnTx/>
                <a:uFillTx/>
                <a:latin typeface="Times New Roman" pitchFamily="18" charset="0"/>
                <a:ea typeface="+mn-ea"/>
                <a:cs typeface="Times New Roman" pitchFamily="18" charset="0"/>
                <a:sym typeface="Wingdings" pitchFamily="2" charset="2"/>
              </a:rPr>
              <a:t></a:t>
            </a:r>
            <a:r>
              <a:rPr kumimoji="0" lang="en-US" sz="2400" b="0" i="0" u="none" strike="noStrike" kern="1200" cap="none" spc="0" normalizeH="0" baseline="0" noProof="0" smtClean="0">
                <a:ln>
                  <a:noFill/>
                </a:ln>
                <a:solidFill>
                  <a:sysClr val="windowText" lastClr="000000"/>
                </a:solidFill>
                <a:effectLst/>
                <a:uLnTx/>
                <a:uFillTx/>
                <a:latin typeface="Times New Roman" pitchFamily="18" charset="0"/>
                <a:ea typeface="+mn-ea"/>
                <a:cs typeface="Times New Roman" pitchFamily="18" charset="0"/>
              </a:rPr>
              <a:t> </a:t>
            </a:r>
            <a:r>
              <a:rPr kumimoji="0" lang="vi-VN" sz="2400" b="0" i="0" u="none" strike="noStrike" kern="1200" cap="none" spc="0" normalizeH="0" baseline="0" noProof="0" smtClean="0">
                <a:ln>
                  <a:noFill/>
                </a:ln>
                <a:solidFill>
                  <a:sysClr val="windowText" lastClr="000000"/>
                </a:solidFill>
                <a:effectLst/>
                <a:uLnTx/>
                <a:uFillTx/>
                <a:latin typeface="Times New Roman" pitchFamily="18" charset="0"/>
                <a:ea typeface="+mn-ea"/>
                <a:cs typeface="Times New Roman" pitchFamily="18" charset="0"/>
              </a:rPr>
              <a:t>phenobarbital hoặc dépakine</a:t>
            </a:r>
            <a:endParaRPr kumimoji="0" lang="en-US" sz="2400" b="0" i="0" u="none" strike="noStrike" kern="1200" cap="none" spc="0" normalizeH="0" baseline="0" noProof="0" smtClean="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smtClean="0">
                <a:ln>
                  <a:noFill/>
                </a:ln>
                <a:solidFill>
                  <a:sysClr val="windowText" lastClr="000000"/>
                </a:solidFill>
                <a:effectLst/>
                <a:uLnTx/>
                <a:uFillTx/>
                <a:latin typeface="Times New Roman" pitchFamily="18" charset="0"/>
                <a:ea typeface="+mn-ea"/>
                <a:cs typeface="Times New Roman" pitchFamily="18" charset="0"/>
              </a:rPr>
              <a:t>Ðộng kinh cục bộ: Tégrétol.</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smtClean="0">
                <a:ln>
                  <a:noFill/>
                </a:ln>
                <a:solidFill>
                  <a:sysClr val="windowText" lastClr="000000"/>
                </a:solidFill>
                <a:effectLst/>
                <a:uLnTx/>
                <a:uFillTx/>
                <a:latin typeface="Times New Roman" pitchFamily="18" charset="0"/>
                <a:ea typeface="+mn-ea"/>
                <a:cs typeface="Times New Roman" pitchFamily="18" charset="0"/>
              </a:rPr>
              <a:t>Hội  chứng  West:  Dépakine  hoặc  rivotril  hoặc  urbanyl  kết  hợp  với corticoides hoặc ACTH.</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smtClean="0">
                <a:ln>
                  <a:noFill/>
                </a:ln>
                <a:solidFill>
                  <a:sysClr val="windowText" lastClr="000000"/>
                </a:solidFill>
                <a:effectLst/>
                <a:uLnTx/>
                <a:uFillTx/>
                <a:latin typeface="Times New Roman" pitchFamily="18" charset="0"/>
                <a:ea typeface="+mn-ea"/>
                <a:cs typeface="Times New Roman" pitchFamily="18" charset="0"/>
              </a:rPr>
              <a:t>Phải  kiểm  tra  tìm  các  yếu  tố  khởi  phát.</a:t>
            </a:r>
            <a:endParaRPr kumimoji="0" lang="en-US" sz="24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051269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13854" y="-685800"/>
            <a:ext cx="9130146" cy="6096000"/>
          </a:xfrm>
          <a:prstGeom prst="rect">
            <a:avLst/>
          </a:prstGeom>
        </p:spPr>
      </p:pic>
      <p:sp>
        <p:nvSpPr>
          <p:cNvPr id="2050" name="Rectangle 2"/>
          <p:cNvSpPr>
            <a:spLocks noGrp="1" noChangeArrowheads="1"/>
          </p:cNvSpPr>
          <p:nvPr>
            <p:ph type="ctrTitle"/>
          </p:nvPr>
        </p:nvSpPr>
        <p:spPr>
          <a:xfrm>
            <a:off x="34637" y="5479473"/>
            <a:ext cx="9175750" cy="1012825"/>
          </a:xfrm>
          <a:noFill/>
        </p:spPr>
        <p:txBody>
          <a:bodyPr/>
          <a:lstStyle/>
          <a:p>
            <a:r>
              <a:rPr lang="en-US" altLang="en-US" smtClean="0">
                <a:solidFill>
                  <a:srgbClr val="C00000"/>
                </a:solidFill>
                <a:latin typeface="Times New Roman" panose="02020603050405020304" pitchFamily="18" charset="0"/>
                <a:cs typeface="Times New Roman" panose="02020603050405020304" pitchFamily="18" charset="0"/>
              </a:rPr>
              <a:t>CẢM ƠN CÁC BẠN ĐÃ LẮNG NGHE! </a:t>
            </a:r>
            <a:endParaRPr lang="en-US" altLang="en-US">
              <a:solidFill>
                <a:srgbClr val="C00000"/>
              </a:solidFill>
              <a:latin typeface="Times New Roman" panose="02020603050405020304" pitchFamily="18" charset="0"/>
              <a:cs typeface="Times New Roman" panose="02020603050405020304" pitchFamily="18" charset="0"/>
            </a:endParaRPr>
          </a:p>
        </p:txBody>
      </p:sp>
      <p:sp>
        <p:nvSpPr>
          <p:cNvPr id="4" name="Rectangle 2"/>
          <p:cNvSpPr txBox="1">
            <a:spLocks noChangeArrowheads="1"/>
          </p:cNvSpPr>
          <p:nvPr/>
        </p:nvSpPr>
        <p:spPr bwMode="gray">
          <a:xfrm>
            <a:off x="250825" y="533400"/>
            <a:ext cx="8656204" cy="2335213"/>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1320" dir="3080412" algn="ctr" rotWithShape="0">
                    <a:schemeClr val="tx2">
                      <a:alpha val="50000"/>
                    </a:schemeClr>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itchFamily="34" charset="0"/>
              </a:defRPr>
            </a:lvl2pPr>
            <a:lvl3pPr algn="ctr" rtl="0" eaLnBrk="1" fontAlgn="base" hangingPunct="1">
              <a:spcBef>
                <a:spcPct val="0"/>
              </a:spcBef>
              <a:spcAft>
                <a:spcPct val="0"/>
              </a:spcAft>
              <a:defRPr sz="3200" b="1">
                <a:solidFill>
                  <a:schemeClr val="bg1"/>
                </a:solidFill>
                <a:latin typeface="Verdana" pitchFamily="34" charset="0"/>
              </a:defRPr>
            </a:lvl3pPr>
            <a:lvl4pPr algn="ctr" rtl="0" eaLnBrk="1" fontAlgn="base" hangingPunct="1">
              <a:spcBef>
                <a:spcPct val="0"/>
              </a:spcBef>
              <a:spcAft>
                <a:spcPct val="0"/>
              </a:spcAft>
              <a:defRPr sz="3200" b="1">
                <a:solidFill>
                  <a:schemeClr val="bg1"/>
                </a:solidFill>
                <a:latin typeface="Verdana" pitchFamily="34" charset="0"/>
              </a:defRPr>
            </a:lvl4pPr>
            <a:lvl5pPr algn="ctr" rtl="0" eaLnBrk="1" fontAlgn="base" hangingPunct="1">
              <a:spcBef>
                <a:spcPct val="0"/>
              </a:spcBef>
              <a:spcAft>
                <a:spcPct val="0"/>
              </a:spcAft>
              <a:defRPr sz="3200" b="1">
                <a:solidFill>
                  <a:schemeClr val="bg1"/>
                </a:solidFill>
                <a:latin typeface="Verdana" pitchFamily="34" charset="0"/>
              </a:defRPr>
            </a:lvl5pPr>
            <a:lvl6pPr marL="457200" algn="ctr" rtl="0" eaLnBrk="1" fontAlgn="base" hangingPunct="1">
              <a:spcBef>
                <a:spcPct val="0"/>
              </a:spcBef>
              <a:spcAft>
                <a:spcPct val="0"/>
              </a:spcAft>
              <a:defRPr sz="3200" b="1">
                <a:solidFill>
                  <a:schemeClr val="bg1"/>
                </a:solidFill>
                <a:latin typeface="Verdana" pitchFamily="34" charset="0"/>
              </a:defRPr>
            </a:lvl6pPr>
            <a:lvl7pPr marL="914400" algn="ctr" rtl="0" eaLnBrk="1" fontAlgn="base" hangingPunct="1">
              <a:spcBef>
                <a:spcPct val="0"/>
              </a:spcBef>
              <a:spcAft>
                <a:spcPct val="0"/>
              </a:spcAft>
              <a:defRPr sz="3200" b="1">
                <a:solidFill>
                  <a:schemeClr val="bg1"/>
                </a:solidFill>
                <a:latin typeface="Verdana" pitchFamily="34" charset="0"/>
              </a:defRPr>
            </a:lvl7pPr>
            <a:lvl8pPr marL="1371600" algn="ctr" rtl="0" eaLnBrk="1" fontAlgn="base" hangingPunct="1">
              <a:spcBef>
                <a:spcPct val="0"/>
              </a:spcBef>
              <a:spcAft>
                <a:spcPct val="0"/>
              </a:spcAft>
              <a:defRPr sz="3200" b="1">
                <a:solidFill>
                  <a:schemeClr val="bg1"/>
                </a:solidFill>
                <a:latin typeface="Verdana" pitchFamily="34" charset="0"/>
              </a:defRPr>
            </a:lvl8pPr>
            <a:lvl9pPr marL="1828800" algn="ctr" rtl="0" eaLnBrk="1" fontAlgn="base" hangingPunct="1">
              <a:spcBef>
                <a:spcPct val="0"/>
              </a:spcBef>
              <a:spcAft>
                <a:spcPct val="0"/>
              </a:spcAft>
              <a:defRPr sz="3200" b="1">
                <a:solidFill>
                  <a:schemeClr val="bg1"/>
                </a:solidFill>
                <a:latin typeface="Verdana" pitchFamily="34" charset="0"/>
              </a:defRPr>
            </a:lvl9pPr>
          </a:lstStyle>
          <a:p>
            <a:pPr algn="l"/>
            <a:r>
              <a:rPr lang="en-US" altLang="en-US" sz="2400" kern="0" smtClean="0">
                <a:solidFill>
                  <a:srgbClr val="C00000"/>
                </a:solidFill>
                <a:latin typeface="Times New Roman" panose="02020603050405020304" pitchFamily="18" charset="0"/>
                <a:cs typeface="Times New Roman" panose="02020603050405020304" pitchFamily="18" charset="0"/>
              </a:rPr>
              <a:t>Tài liệu tham khảo</a:t>
            </a:r>
          </a:p>
          <a:p>
            <a:pPr marL="742950" indent="-742950" algn="l">
              <a:buAutoNum type="arabicPeriod"/>
            </a:pPr>
            <a:r>
              <a:rPr lang="en-US" altLang="en-US" sz="2400" kern="0" smtClean="0">
                <a:solidFill>
                  <a:srgbClr val="C00000"/>
                </a:solidFill>
                <a:latin typeface="Times New Roman" panose="02020603050405020304" pitchFamily="18" charset="0"/>
                <a:cs typeface="Times New Roman" panose="02020603050405020304" pitchFamily="18" charset="0"/>
              </a:rPr>
              <a:t>Đại học Duy Tân, (2016) Tập bài giảng Bệnh Lý Học</a:t>
            </a:r>
          </a:p>
          <a:p>
            <a:pPr marL="742950" indent="-742950" algn="l">
              <a:buAutoNum type="arabicPeriod"/>
            </a:pPr>
            <a:r>
              <a:rPr lang="en-US" altLang="en-US" sz="2400" kern="0" smtClean="0">
                <a:solidFill>
                  <a:srgbClr val="C00000"/>
                </a:solidFill>
                <a:latin typeface="Times New Roman" panose="02020603050405020304" pitchFamily="18" charset="0"/>
                <a:cs typeface="Times New Roman" panose="02020603050405020304" pitchFamily="18" charset="0"/>
                <a:hlinkClick r:id="rId4"/>
              </a:rPr>
              <a:t>http://www.thankinhhoc.net</a:t>
            </a:r>
            <a:endParaRPr lang="en-US" altLang="en-US" sz="2400" kern="0" smtClean="0">
              <a:solidFill>
                <a:srgbClr val="C00000"/>
              </a:solidFill>
              <a:latin typeface="Times New Roman" panose="02020603050405020304" pitchFamily="18" charset="0"/>
              <a:cs typeface="Times New Roman" panose="02020603050405020304" pitchFamily="18" charset="0"/>
            </a:endParaRPr>
          </a:p>
          <a:p>
            <a:pPr marL="742950" indent="-742950" algn="l">
              <a:buAutoNum type="arabicPeriod"/>
            </a:pPr>
            <a:r>
              <a:rPr lang="en-US" altLang="en-US" sz="2400" kern="0" smtClean="0">
                <a:solidFill>
                  <a:srgbClr val="C00000"/>
                </a:solidFill>
                <a:latin typeface="Times New Roman" panose="02020603050405020304" pitchFamily="18" charset="0"/>
                <a:cs typeface="Times New Roman" panose="02020603050405020304" pitchFamily="18" charset="0"/>
                <a:hlinkClick r:id="rId5"/>
              </a:rPr>
              <a:t>http://benhdongkinh.com.vn</a:t>
            </a:r>
            <a:endParaRPr lang="en-US" altLang="en-US" sz="2400" kern="0" smtClean="0">
              <a:solidFill>
                <a:srgbClr val="C00000"/>
              </a:solidFill>
              <a:latin typeface="Times New Roman" panose="02020603050405020304" pitchFamily="18" charset="0"/>
              <a:cs typeface="Times New Roman" panose="02020603050405020304" pitchFamily="18" charset="0"/>
            </a:endParaRPr>
          </a:p>
          <a:p>
            <a:pPr marL="742950" indent="-742950" algn="l">
              <a:buAutoNum type="arabicPeriod"/>
            </a:pPr>
            <a:r>
              <a:rPr lang="en-US" altLang="en-US" sz="2400" kern="0" smtClean="0">
                <a:solidFill>
                  <a:srgbClr val="C00000"/>
                </a:solidFill>
                <a:latin typeface="Times New Roman" panose="02020603050405020304" pitchFamily="18" charset="0"/>
                <a:cs typeface="Times New Roman" panose="02020603050405020304" pitchFamily="18" charset="0"/>
                <a:hlinkClick r:id="rId6"/>
              </a:rPr>
              <a:t>http://suckhoe.24h.com.vn</a:t>
            </a:r>
            <a:endParaRPr lang="en-US" altLang="en-US" sz="2400" kern="0" smtClean="0">
              <a:solidFill>
                <a:srgbClr val="C00000"/>
              </a:solidFill>
              <a:latin typeface="Times New Roman" panose="02020603050405020304" pitchFamily="18" charset="0"/>
              <a:cs typeface="Times New Roman" panose="02020603050405020304" pitchFamily="18" charset="0"/>
            </a:endParaRPr>
          </a:p>
          <a:p>
            <a:pPr marL="742950" indent="-742950" algn="l">
              <a:buAutoNum type="arabicPeriod"/>
            </a:pPr>
            <a:endParaRPr lang="en-US" altLang="en-US" sz="2400" kern="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68658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ltLang="en-US" sz="4400" smtClean="0">
                <a:latin typeface="Times New Roman" panose="02020603050405020304" pitchFamily="18" charset="0"/>
                <a:cs typeface="Times New Roman" panose="02020603050405020304" pitchFamily="18" charset="0"/>
              </a:rPr>
              <a:t>NỘI DUNG</a:t>
            </a:r>
            <a:endParaRPr lang="en-US" altLang="en-US" sz="4400">
              <a:solidFill>
                <a:schemeClr val="accent1"/>
              </a:solidFill>
              <a:latin typeface="Times New Roman" panose="02020603050405020304" pitchFamily="18" charset="0"/>
              <a:cs typeface="Times New Roman" panose="02020603050405020304" pitchFamily="18" charset="0"/>
            </a:endParaRPr>
          </a:p>
        </p:txBody>
      </p:sp>
      <p:sp>
        <p:nvSpPr>
          <p:cNvPr id="89091"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163794"/>
              </a:solidFill>
            </a:endParaRPr>
          </a:p>
        </p:txBody>
      </p:sp>
      <p:grpSp>
        <p:nvGrpSpPr>
          <p:cNvPr id="2" name="Group 1"/>
          <p:cNvGrpSpPr/>
          <p:nvPr/>
        </p:nvGrpSpPr>
        <p:grpSpPr>
          <a:xfrm>
            <a:off x="-2395538" y="1089026"/>
            <a:ext cx="11488359" cy="5699646"/>
            <a:chOff x="-2395538" y="1447800"/>
            <a:chExt cx="9212498" cy="4824413"/>
          </a:xfrm>
        </p:grpSpPr>
        <p:sp>
          <p:nvSpPr>
            <p:cNvPr id="89134" name="AutoShape 46"/>
            <p:cNvSpPr>
              <a:spLocks noChangeArrowheads="1"/>
            </p:cNvSpPr>
            <p:nvPr/>
          </p:nvSpPr>
          <p:spPr bwMode="ltGray">
            <a:xfrm rot="5400000">
              <a:off x="-2422526" y="14747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en-US">
                <a:solidFill>
                  <a:srgbClr val="163794"/>
                </a:solidFill>
              </a:endParaRPr>
            </a:p>
          </p:txBody>
        </p:sp>
        <p:sp>
          <p:nvSpPr>
            <p:cNvPr id="89135" name="AutoShape 47"/>
            <p:cNvSpPr>
              <a:spLocks noChangeArrowheads="1"/>
            </p:cNvSpPr>
            <p:nvPr/>
          </p:nvSpPr>
          <p:spPr bwMode="ltGray">
            <a:xfrm rot="5400000" flipH="1">
              <a:off x="-2086147" y="1910556"/>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chemeClr val="hlink">
                    <a:alpha val="56000"/>
                  </a:schemeClr>
                </a:gs>
                <a:gs pos="100000">
                  <a:schemeClr val="hlink">
                    <a:gamma/>
                    <a:tint val="0"/>
                    <a:invGamma/>
                    <a:alpha val="48000"/>
                  </a:schemeClr>
                </a:gs>
              </a:gsLst>
              <a:lin ang="540000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US">
                <a:solidFill>
                  <a:srgbClr val="163794"/>
                </a:solidFill>
              </a:endParaRPr>
            </a:p>
          </p:txBody>
        </p:sp>
        <p:sp>
          <p:nvSpPr>
            <p:cNvPr id="89137" name="AutoShape 49"/>
            <p:cNvSpPr>
              <a:spLocks noChangeArrowheads="1"/>
            </p:cNvSpPr>
            <p:nvPr/>
          </p:nvSpPr>
          <p:spPr bwMode="gray">
            <a:xfrm>
              <a:off x="1905000" y="5105400"/>
              <a:ext cx="44196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hlink">
                          <a:gamma/>
                          <a:tint val="0"/>
                          <a:invGamma/>
                        </a:schemeClr>
                      </a:gs>
                      <a:gs pos="100000">
                        <a:schemeClr va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fontAlgn="base" hangingPunct="0">
                <a:spcBef>
                  <a:spcPct val="0"/>
                </a:spcBef>
                <a:spcAft>
                  <a:spcPct val="0"/>
                </a:spcAft>
              </a:pPr>
              <a:r>
                <a:rPr lang="en-US" altLang="en-US" sz="2800" b="1" smtClean="0">
                  <a:solidFill>
                    <a:srgbClr val="000000"/>
                  </a:solidFill>
                  <a:latin typeface="Times New Roman" panose="02020603050405020304" pitchFamily="18" charset="0"/>
                  <a:cs typeface="Times New Roman" panose="02020603050405020304" pitchFamily="18" charset="0"/>
                </a:rPr>
                <a:t>Điều trị </a:t>
              </a:r>
              <a:endParaRPr lang="en-US" altLang="en-US" sz="2800" b="1">
                <a:solidFill>
                  <a:srgbClr val="000000"/>
                </a:solidFill>
                <a:latin typeface="Times New Roman" panose="02020603050405020304" pitchFamily="18" charset="0"/>
                <a:cs typeface="Times New Roman" panose="02020603050405020304" pitchFamily="18" charset="0"/>
              </a:endParaRPr>
            </a:p>
          </p:txBody>
        </p:sp>
        <p:sp>
          <p:nvSpPr>
            <p:cNvPr id="89138" name="AutoShape 50"/>
            <p:cNvSpPr>
              <a:spLocks noChangeArrowheads="1"/>
            </p:cNvSpPr>
            <p:nvPr/>
          </p:nvSpPr>
          <p:spPr bwMode="gray">
            <a:xfrm>
              <a:off x="2397360" y="3987800"/>
              <a:ext cx="44196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fontAlgn="base" hangingPunct="0">
                <a:spcBef>
                  <a:spcPct val="0"/>
                </a:spcBef>
                <a:spcAft>
                  <a:spcPct val="0"/>
                </a:spcAft>
              </a:pPr>
              <a:r>
                <a:rPr lang="en-US" altLang="en-US" sz="2800" b="1" smtClean="0">
                  <a:solidFill>
                    <a:srgbClr val="000000"/>
                  </a:solidFill>
                  <a:latin typeface="Times New Roman" panose="02020603050405020304" pitchFamily="18" charset="0"/>
                  <a:cs typeface="Times New Roman" panose="02020603050405020304" pitchFamily="18" charset="0"/>
                </a:rPr>
                <a:t>Tiến triển và biến chứng</a:t>
              </a:r>
              <a:endParaRPr lang="en-US" altLang="en-US" sz="2800" b="1">
                <a:solidFill>
                  <a:srgbClr val="000000"/>
                </a:solidFill>
                <a:latin typeface="Times New Roman" panose="02020603050405020304" pitchFamily="18" charset="0"/>
                <a:cs typeface="Times New Roman" panose="02020603050405020304" pitchFamily="18" charset="0"/>
              </a:endParaRPr>
            </a:p>
          </p:txBody>
        </p:sp>
        <p:sp>
          <p:nvSpPr>
            <p:cNvPr id="89139" name="AutoShape 51"/>
            <p:cNvSpPr>
              <a:spLocks noChangeArrowheads="1"/>
            </p:cNvSpPr>
            <p:nvPr/>
          </p:nvSpPr>
          <p:spPr bwMode="gray">
            <a:xfrm>
              <a:off x="2316191" y="2819400"/>
              <a:ext cx="44196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hlink">
                          <a:gamma/>
                          <a:tint val="0"/>
                          <a:invGamma/>
                        </a:schemeClr>
                      </a:gs>
                      <a:gs pos="100000">
                        <a:schemeClr va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fontAlgn="base" hangingPunct="0">
                <a:spcBef>
                  <a:spcPct val="0"/>
                </a:spcBef>
                <a:spcAft>
                  <a:spcPct val="0"/>
                </a:spcAft>
              </a:pPr>
              <a:r>
                <a:rPr lang="en-US" altLang="en-US" sz="2800" b="1" smtClean="0">
                  <a:solidFill>
                    <a:srgbClr val="000000"/>
                  </a:solidFill>
                  <a:latin typeface="Times New Roman" panose="02020603050405020304" pitchFamily="18" charset="0"/>
                  <a:cs typeface="Times New Roman" panose="02020603050405020304" pitchFamily="18" charset="0"/>
                </a:rPr>
                <a:t>Lâm sàng </a:t>
              </a:r>
              <a:endParaRPr lang="en-US" altLang="en-US" sz="2800" b="1">
                <a:solidFill>
                  <a:srgbClr val="000000"/>
                </a:solidFill>
                <a:latin typeface="Times New Roman" panose="02020603050405020304" pitchFamily="18" charset="0"/>
                <a:cs typeface="Times New Roman" panose="02020603050405020304" pitchFamily="18" charset="0"/>
              </a:endParaRPr>
            </a:p>
          </p:txBody>
        </p:sp>
        <p:sp>
          <p:nvSpPr>
            <p:cNvPr id="89140" name="AutoShape 52"/>
            <p:cNvSpPr>
              <a:spLocks noChangeArrowheads="1"/>
            </p:cNvSpPr>
            <p:nvPr/>
          </p:nvSpPr>
          <p:spPr bwMode="gray">
            <a:xfrm>
              <a:off x="1765300" y="1820863"/>
              <a:ext cx="44196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fontAlgn="base" hangingPunct="0">
                <a:spcBef>
                  <a:spcPct val="0"/>
                </a:spcBef>
                <a:spcAft>
                  <a:spcPct val="0"/>
                </a:spcAft>
              </a:pPr>
              <a:r>
                <a:rPr lang="en-US" altLang="en-US" sz="2800" b="1" smtClean="0">
                  <a:solidFill>
                    <a:srgbClr val="000000"/>
                  </a:solidFill>
                  <a:latin typeface="Times New Roman" panose="02020603050405020304" pitchFamily="18" charset="0"/>
                  <a:cs typeface="Times New Roman" panose="02020603050405020304" pitchFamily="18" charset="0"/>
                </a:rPr>
                <a:t>Định nghĩa, phân loại và bệnh sinh </a:t>
              </a:r>
              <a:endParaRPr lang="en-US" altLang="en-US" sz="2800" b="1">
                <a:solidFill>
                  <a:srgbClr val="000000"/>
                </a:solidFill>
                <a:latin typeface="Times New Roman" panose="02020603050405020304" pitchFamily="18" charset="0"/>
                <a:cs typeface="Times New Roman" panose="02020603050405020304" pitchFamily="18" charset="0"/>
              </a:endParaRPr>
            </a:p>
          </p:txBody>
        </p:sp>
        <p:grpSp>
          <p:nvGrpSpPr>
            <p:cNvPr id="89141" name="Group 53"/>
            <p:cNvGrpSpPr>
              <a:grpSpLocks/>
            </p:cNvGrpSpPr>
            <p:nvPr/>
          </p:nvGrpSpPr>
          <p:grpSpPr bwMode="auto">
            <a:xfrm>
              <a:off x="1447800" y="1909763"/>
              <a:ext cx="381000" cy="381000"/>
              <a:chOff x="2078" y="1680"/>
              <a:chExt cx="1615" cy="1615"/>
            </a:xfrm>
          </p:grpSpPr>
          <p:sp>
            <p:nvSpPr>
              <p:cNvPr id="89142" name="Oval 54"/>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en-US">
                  <a:solidFill>
                    <a:srgbClr val="163794"/>
                  </a:solidFill>
                </a:endParaRPr>
              </a:p>
            </p:txBody>
          </p:sp>
          <p:sp>
            <p:nvSpPr>
              <p:cNvPr id="89143" name="Oval 55"/>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en-US">
                  <a:solidFill>
                    <a:srgbClr val="163794"/>
                  </a:solidFill>
                </a:endParaRPr>
              </a:p>
            </p:txBody>
          </p:sp>
          <p:sp>
            <p:nvSpPr>
              <p:cNvPr id="89144" name="Oval 56"/>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base">
                  <a:spcBef>
                    <a:spcPct val="0"/>
                  </a:spcBef>
                  <a:spcAft>
                    <a:spcPct val="0"/>
                  </a:spcAft>
                </a:pPr>
                <a:endParaRPr lang="en-US">
                  <a:solidFill>
                    <a:srgbClr val="163794"/>
                  </a:solidFill>
                </a:endParaRPr>
              </a:p>
            </p:txBody>
          </p:sp>
          <p:sp>
            <p:nvSpPr>
              <p:cNvPr id="89145" name="Oval 57"/>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base">
                  <a:spcBef>
                    <a:spcPct val="0"/>
                  </a:spcBef>
                  <a:spcAft>
                    <a:spcPct val="0"/>
                  </a:spcAft>
                </a:pPr>
                <a:endParaRPr lang="en-US">
                  <a:solidFill>
                    <a:srgbClr val="163794"/>
                  </a:solidFill>
                </a:endParaRPr>
              </a:p>
            </p:txBody>
          </p:sp>
          <p:sp>
            <p:nvSpPr>
              <p:cNvPr id="89146" name="Oval 58"/>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en-US">
                  <a:solidFill>
                    <a:srgbClr val="163794"/>
                  </a:solidFill>
                </a:endParaRPr>
              </a:p>
            </p:txBody>
          </p:sp>
          <p:sp>
            <p:nvSpPr>
              <p:cNvPr id="89147" name="Oval 59"/>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en-US">
                  <a:solidFill>
                    <a:srgbClr val="163794"/>
                  </a:solidFill>
                </a:endParaRPr>
              </a:p>
            </p:txBody>
          </p:sp>
        </p:grpSp>
        <p:grpSp>
          <p:nvGrpSpPr>
            <p:cNvPr id="89148" name="Group 60"/>
            <p:cNvGrpSpPr>
              <a:grpSpLocks/>
            </p:cNvGrpSpPr>
            <p:nvPr/>
          </p:nvGrpSpPr>
          <p:grpSpPr bwMode="auto">
            <a:xfrm>
              <a:off x="1981200" y="2895600"/>
              <a:ext cx="381000" cy="381000"/>
              <a:chOff x="2078" y="1680"/>
              <a:chExt cx="1615" cy="1615"/>
            </a:xfrm>
          </p:grpSpPr>
          <p:sp>
            <p:nvSpPr>
              <p:cNvPr id="89149" name="Oval 61"/>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en-US">
                  <a:solidFill>
                    <a:srgbClr val="163794"/>
                  </a:solidFill>
                </a:endParaRPr>
              </a:p>
            </p:txBody>
          </p:sp>
          <p:sp>
            <p:nvSpPr>
              <p:cNvPr id="89150" name="Oval 62"/>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en-US">
                  <a:solidFill>
                    <a:srgbClr val="163794"/>
                  </a:solidFill>
                </a:endParaRPr>
              </a:p>
            </p:txBody>
          </p:sp>
          <p:sp>
            <p:nvSpPr>
              <p:cNvPr id="89151" name="Oval 63"/>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base">
                  <a:spcBef>
                    <a:spcPct val="0"/>
                  </a:spcBef>
                  <a:spcAft>
                    <a:spcPct val="0"/>
                  </a:spcAft>
                </a:pPr>
                <a:endParaRPr lang="en-US">
                  <a:solidFill>
                    <a:srgbClr val="163794"/>
                  </a:solidFill>
                </a:endParaRPr>
              </a:p>
            </p:txBody>
          </p:sp>
          <p:sp>
            <p:nvSpPr>
              <p:cNvPr id="89152" name="Oval 64"/>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base">
                  <a:spcBef>
                    <a:spcPct val="0"/>
                  </a:spcBef>
                  <a:spcAft>
                    <a:spcPct val="0"/>
                  </a:spcAft>
                </a:pPr>
                <a:endParaRPr lang="en-US">
                  <a:solidFill>
                    <a:srgbClr val="163794"/>
                  </a:solidFill>
                </a:endParaRPr>
              </a:p>
            </p:txBody>
          </p:sp>
          <p:sp>
            <p:nvSpPr>
              <p:cNvPr id="89153" name="Oval 65"/>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en-US">
                  <a:solidFill>
                    <a:srgbClr val="163794"/>
                  </a:solidFill>
                </a:endParaRPr>
              </a:p>
            </p:txBody>
          </p:sp>
          <p:sp>
            <p:nvSpPr>
              <p:cNvPr id="89154" name="Oval 66"/>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en-US">
                  <a:solidFill>
                    <a:srgbClr val="163794"/>
                  </a:solidFill>
                </a:endParaRPr>
              </a:p>
            </p:txBody>
          </p:sp>
        </p:grpSp>
        <p:grpSp>
          <p:nvGrpSpPr>
            <p:cNvPr id="89155" name="Group 67"/>
            <p:cNvGrpSpPr>
              <a:grpSpLocks/>
            </p:cNvGrpSpPr>
            <p:nvPr/>
          </p:nvGrpSpPr>
          <p:grpSpPr bwMode="auto">
            <a:xfrm>
              <a:off x="2133600" y="4038600"/>
              <a:ext cx="381000" cy="381000"/>
              <a:chOff x="2078" y="1680"/>
              <a:chExt cx="1615" cy="1615"/>
            </a:xfrm>
          </p:grpSpPr>
          <p:sp>
            <p:nvSpPr>
              <p:cNvPr id="89156" name="Oval 68"/>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en-US">
                  <a:solidFill>
                    <a:srgbClr val="163794"/>
                  </a:solidFill>
                </a:endParaRPr>
              </a:p>
            </p:txBody>
          </p:sp>
          <p:sp>
            <p:nvSpPr>
              <p:cNvPr id="89157" name="Oval 69"/>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en-US">
                  <a:solidFill>
                    <a:srgbClr val="163794"/>
                  </a:solidFill>
                </a:endParaRPr>
              </a:p>
            </p:txBody>
          </p:sp>
          <p:sp>
            <p:nvSpPr>
              <p:cNvPr id="89158" name="Oval 70"/>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base">
                  <a:spcBef>
                    <a:spcPct val="0"/>
                  </a:spcBef>
                  <a:spcAft>
                    <a:spcPct val="0"/>
                  </a:spcAft>
                </a:pPr>
                <a:endParaRPr lang="en-US">
                  <a:solidFill>
                    <a:srgbClr val="163794"/>
                  </a:solidFill>
                </a:endParaRPr>
              </a:p>
            </p:txBody>
          </p:sp>
          <p:sp>
            <p:nvSpPr>
              <p:cNvPr id="89159" name="Oval 71"/>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base">
                  <a:spcBef>
                    <a:spcPct val="0"/>
                  </a:spcBef>
                  <a:spcAft>
                    <a:spcPct val="0"/>
                  </a:spcAft>
                </a:pPr>
                <a:endParaRPr lang="en-US">
                  <a:solidFill>
                    <a:srgbClr val="163794"/>
                  </a:solidFill>
                </a:endParaRPr>
              </a:p>
            </p:txBody>
          </p:sp>
          <p:sp>
            <p:nvSpPr>
              <p:cNvPr id="89160" name="Oval 72"/>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en-US">
                  <a:solidFill>
                    <a:srgbClr val="163794"/>
                  </a:solidFill>
                </a:endParaRPr>
              </a:p>
            </p:txBody>
          </p:sp>
          <p:sp>
            <p:nvSpPr>
              <p:cNvPr id="89161" name="Oval 73"/>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en-US">
                  <a:solidFill>
                    <a:srgbClr val="163794"/>
                  </a:solidFill>
                </a:endParaRPr>
              </a:p>
            </p:txBody>
          </p:sp>
        </p:grpSp>
        <p:grpSp>
          <p:nvGrpSpPr>
            <p:cNvPr id="89162" name="Group 74"/>
            <p:cNvGrpSpPr>
              <a:grpSpLocks/>
            </p:cNvGrpSpPr>
            <p:nvPr/>
          </p:nvGrpSpPr>
          <p:grpSpPr bwMode="auto">
            <a:xfrm>
              <a:off x="1524000" y="5181600"/>
              <a:ext cx="381000" cy="381000"/>
              <a:chOff x="2078" y="1680"/>
              <a:chExt cx="1615" cy="1615"/>
            </a:xfrm>
          </p:grpSpPr>
          <p:sp>
            <p:nvSpPr>
              <p:cNvPr id="89163" name="Oval 75"/>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en-US">
                  <a:solidFill>
                    <a:srgbClr val="163794"/>
                  </a:solidFill>
                </a:endParaRPr>
              </a:p>
            </p:txBody>
          </p:sp>
          <p:sp>
            <p:nvSpPr>
              <p:cNvPr id="89164" name="Oval 76"/>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en-US">
                  <a:solidFill>
                    <a:srgbClr val="163794"/>
                  </a:solidFill>
                </a:endParaRPr>
              </a:p>
            </p:txBody>
          </p:sp>
          <p:sp>
            <p:nvSpPr>
              <p:cNvPr id="89165" name="Oval 77"/>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base">
                  <a:spcBef>
                    <a:spcPct val="0"/>
                  </a:spcBef>
                  <a:spcAft>
                    <a:spcPct val="0"/>
                  </a:spcAft>
                </a:pPr>
                <a:endParaRPr lang="en-US">
                  <a:solidFill>
                    <a:srgbClr val="163794"/>
                  </a:solidFill>
                </a:endParaRPr>
              </a:p>
            </p:txBody>
          </p:sp>
          <p:sp>
            <p:nvSpPr>
              <p:cNvPr id="89166" name="Oval 78"/>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base">
                  <a:spcBef>
                    <a:spcPct val="0"/>
                  </a:spcBef>
                  <a:spcAft>
                    <a:spcPct val="0"/>
                  </a:spcAft>
                </a:pPr>
                <a:endParaRPr lang="en-US">
                  <a:solidFill>
                    <a:srgbClr val="163794"/>
                  </a:solidFill>
                </a:endParaRPr>
              </a:p>
            </p:txBody>
          </p:sp>
          <p:sp>
            <p:nvSpPr>
              <p:cNvPr id="89167" name="Oval 79"/>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en-US">
                  <a:solidFill>
                    <a:srgbClr val="163794"/>
                  </a:solidFill>
                </a:endParaRPr>
              </a:p>
            </p:txBody>
          </p:sp>
          <p:sp>
            <p:nvSpPr>
              <p:cNvPr id="89168" name="Oval 80"/>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en-US">
                  <a:solidFill>
                    <a:srgbClr val="163794"/>
                  </a:solidFill>
                </a:endParaRPr>
              </a:p>
            </p:txBody>
          </p:sp>
        </p:grpSp>
      </p:grpSp>
      <p:sp>
        <p:nvSpPr>
          <p:cNvPr id="49" name="Rectangle 2"/>
          <p:cNvSpPr txBox="1">
            <a:spLocks noChangeArrowheads="1"/>
          </p:cNvSpPr>
          <p:nvPr/>
        </p:nvSpPr>
        <p:spPr bwMode="white">
          <a:xfrm>
            <a:off x="-685800" y="2643069"/>
            <a:ext cx="4128624" cy="2157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itchFamily="34" charset="0"/>
              </a:defRPr>
            </a:lvl2pPr>
            <a:lvl3pPr algn="ctr" rtl="0" eaLnBrk="1" fontAlgn="base" hangingPunct="1">
              <a:spcBef>
                <a:spcPct val="0"/>
              </a:spcBef>
              <a:spcAft>
                <a:spcPct val="0"/>
              </a:spcAft>
              <a:defRPr sz="3200" b="1">
                <a:solidFill>
                  <a:schemeClr val="bg1"/>
                </a:solidFill>
                <a:latin typeface="Verdana" pitchFamily="34" charset="0"/>
              </a:defRPr>
            </a:lvl3pPr>
            <a:lvl4pPr algn="ctr" rtl="0" eaLnBrk="1" fontAlgn="base" hangingPunct="1">
              <a:spcBef>
                <a:spcPct val="0"/>
              </a:spcBef>
              <a:spcAft>
                <a:spcPct val="0"/>
              </a:spcAft>
              <a:defRPr sz="3200" b="1">
                <a:solidFill>
                  <a:schemeClr val="bg1"/>
                </a:solidFill>
                <a:latin typeface="Verdana" pitchFamily="34" charset="0"/>
              </a:defRPr>
            </a:lvl4pPr>
            <a:lvl5pPr algn="ctr" rtl="0" eaLnBrk="1" fontAlgn="base" hangingPunct="1">
              <a:spcBef>
                <a:spcPct val="0"/>
              </a:spcBef>
              <a:spcAft>
                <a:spcPct val="0"/>
              </a:spcAft>
              <a:defRPr sz="3200" b="1">
                <a:solidFill>
                  <a:schemeClr val="bg1"/>
                </a:solidFill>
                <a:latin typeface="Verdana" pitchFamily="34" charset="0"/>
              </a:defRPr>
            </a:lvl5pPr>
            <a:lvl6pPr marL="457200" algn="ctr" rtl="0" eaLnBrk="1" fontAlgn="base" hangingPunct="1">
              <a:spcBef>
                <a:spcPct val="0"/>
              </a:spcBef>
              <a:spcAft>
                <a:spcPct val="0"/>
              </a:spcAft>
              <a:defRPr sz="3200" b="1">
                <a:solidFill>
                  <a:schemeClr val="bg1"/>
                </a:solidFill>
                <a:latin typeface="Verdana" pitchFamily="34" charset="0"/>
              </a:defRPr>
            </a:lvl6pPr>
            <a:lvl7pPr marL="914400" algn="ctr" rtl="0" eaLnBrk="1" fontAlgn="base" hangingPunct="1">
              <a:spcBef>
                <a:spcPct val="0"/>
              </a:spcBef>
              <a:spcAft>
                <a:spcPct val="0"/>
              </a:spcAft>
              <a:defRPr sz="3200" b="1">
                <a:solidFill>
                  <a:schemeClr val="bg1"/>
                </a:solidFill>
                <a:latin typeface="Verdana" pitchFamily="34" charset="0"/>
              </a:defRPr>
            </a:lvl7pPr>
            <a:lvl8pPr marL="1371600" algn="ctr" rtl="0" eaLnBrk="1" fontAlgn="base" hangingPunct="1">
              <a:spcBef>
                <a:spcPct val="0"/>
              </a:spcBef>
              <a:spcAft>
                <a:spcPct val="0"/>
              </a:spcAft>
              <a:defRPr sz="3200" b="1">
                <a:solidFill>
                  <a:schemeClr val="bg1"/>
                </a:solidFill>
                <a:latin typeface="Verdana" pitchFamily="34" charset="0"/>
              </a:defRPr>
            </a:lvl8pPr>
            <a:lvl9pPr marL="1828800" algn="ctr" rtl="0" eaLnBrk="1" fontAlgn="base" hangingPunct="1">
              <a:spcBef>
                <a:spcPct val="0"/>
              </a:spcBef>
              <a:spcAft>
                <a:spcPct val="0"/>
              </a:spcAft>
              <a:defRPr sz="3200" b="1">
                <a:solidFill>
                  <a:schemeClr val="bg1"/>
                </a:solidFill>
                <a:latin typeface="Verdana" pitchFamily="34" charset="0"/>
              </a:defRPr>
            </a:lvl9pPr>
          </a:lstStyle>
          <a:p>
            <a:pPr>
              <a:lnSpc>
                <a:spcPct val="150000"/>
              </a:lnSpc>
            </a:pPr>
            <a:r>
              <a:rPr lang="en-US" altLang="en-US" sz="4800" kern="0" smtClean="0">
                <a:solidFill>
                  <a:srgbClr val="C00000"/>
                </a:solidFill>
                <a:latin typeface="Times New Roman" panose="02020603050405020304" pitchFamily="18" charset="0"/>
                <a:cs typeface="Times New Roman" panose="02020603050405020304" pitchFamily="18" charset="0"/>
              </a:rPr>
              <a:t>ĐỘNG</a:t>
            </a:r>
          </a:p>
          <a:p>
            <a:pPr>
              <a:lnSpc>
                <a:spcPct val="150000"/>
              </a:lnSpc>
            </a:pPr>
            <a:r>
              <a:rPr lang="en-US" altLang="en-US" sz="4800" kern="0" smtClean="0">
                <a:solidFill>
                  <a:srgbClr val="C00000"/>
                </a:solidFill>
                <a:latin typeface="Times New Roman" panose="02020603050405020304" pitchFamily="18" charset="0"/>
                <a:cs typeface="Times New Roman" panose="02020603050405020304" pitchFamily="18" charset="0"/>
              </a:rPr>
              <a:t>KINH</a:t>
            </a:r>
            <a:endParaRPr lang="en-US" altLang="en-US" sz="4800" kern="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0099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latin typeface="Times New Roman" panose="02020603050405020304" pitchFamily="18" charset="0"/>
                <a:cs typeface="Times New Roman" panose="02020603050405020304" pitchFamily="18" charset="0"/>
              </a:rPr>
              <a:t>1. Định nghĩa, phân loại và bệnh sinh</a:t>
            </a:r>
          </a:p>
        </p:txBody>
      </p:sp>
      <p:sp>
        <p:nvSpPr>
          <p:cNvPr id="3" name="Content Placeholder 2"/>
          <p:cNvSpPr>
            <a:spLocks noGrp="1"/>
          </p:cNvSpPr>
          <p:nvPr>
            <p:ph idx="1"/>
          </p:nvPr>
        </p:nvSpPr>
        <p:spPr>
          <a:xfrm>
            <a:off x="76200" y="1152525"/>
            <a:ext cx="4800600" cy="5629275"/>
          </a:xfrm>
        </p:spPr>
        <p:txBody>
          <a:bodyPr/>
          <a:lstStyle/>
          <a:p>
            <a:pPr marL="0" indent="0">
              <a:buNone/>
            </a:pPr>
            <a:r>
              <a:rPr lang="vi-VN" sz="2400" b="1">
                <a:solidFill>
                  <a:schemeClr val="tx2"/>
                </a:solidFill>
                <a:latin typeface="Times New Roman" panose="02020603050405020304" pitchFamily="18" charset="0"/>
                <a:cs typeface="Times New Roman" panose="02020603050405020304" pitchFamily="18" charset="0"/>
              </a:rPr>
              <a:t>1.1 Định nghĩa</a:t>
            </a:r>
          </a:p>
          <a:p>
            <a:pPr marL="0" indent="0">
              <a:buNone/>
            </a:pPr>
            <a:r>
              <a:rPr lang="en-US" sz="2400" smtClean="0">
                <a:solidFill>
                  <a:schemeClr val="tx2"/>
                </a:solidFill>
                <a:latin typeface="Times New Roman" panose="02020603050405020304" pitchFamily="18" charset="0"/>
                <a:cs typeface="Times New Roman" panose="02020603050405020304" pitchFamily="18" charset="0"/>
              </a:rPr>
              <a:t>- </a:t>
            </a:r>
            <a:r>
              <a:rPr lang="vi-VN" sz="2400" smtClean="0">
                <a:solidFill>
                  <a:schemeClr val="tx2"/>
                </a:solidFill>
                <a:latin typeface="Times New Roman" panose="02020603050405020304" pitchFamily="18" charset="0"/>
                <a:cs typeface="Times New Roman" panose="02020603050405020304" pitchFamily="18" charset="0"/>
              </a:rPr>
              <a:t>Động </a:t>
            </a:r>
            <a:r>
              <a:rPr lang="vi-VN" sz="2400">
                <a:solidFill>
                  <a:schemeClr val="tx2"/>
                </a:solidFill>
                <a:latin typeface="Times New Roman" panose="02020603050405020304" pitchFamily="18" charset="0"/>
                <a:cs typeface="Times New Roman" panose="02020603050405020304" pitchFamily="18" charset="0"/>
              </a:rPr>
              <a:t>kinh là một rối loạn từ các tín hiệu điện trong não, gây co giật tái diễn do sự phóng điện đột ngột quá mức từ vỏ não hoặc qua vỏ não của những nhóm nơron, gây rối loạn chức năng của TKTW (giác quan, cảm giác, thực vật,…), điện não đồ ghi được các đợt sóng kịch phát. </a:t>
            </a:r>
          </a:p>
          <a:p>
            <a:pPr marL="0" indent="0">
              <a:buNone/>
            </a:pPr>
            <a:r>
              <a:rPr lang="en-US" sz="2400" smtClean="0">
                <a:solidFill>
                  <a:schemeClr val="tx2"/>
                </a:solidFill>
                <a:latin typeface="Times New Roman" panose="02020603050405020304" pitchFamily="18" charset="0"/>
                <a:cs typeface="Times New Roman" panose="02020603050405020304" pitchFamily="18" charset="0"/>
              </a:rPr>
              <a:t>- </a:t>
            </a:r>
            <a:r>
              <a:rPr lang="vi-VN" sz="2400" smtClean="0">
                <a:solidFill>
                  <a:schemeClr val="tx2"/>
                </a:solidFill>
                <a:latin typeface="Times New Roman" panose="02020603050405020304" pitchFamily="18" charset="0"/>
                <a:cs typeface="Times New Roman" panose="02020603050405020304" pitchFamily="18" charset="0"/>
              </a:rPr>
              <a:t>Mất </a:t>
            </a:r>
            <a:r>
              <a:rPr lang="vi-VN" sz="2400">
                <a:solidFill>
                  <a:schemeClr val="tx2"/>
                </a:solidFill>
                <a:latin typeface="Times New Roman" panose="02020603050405020304" pitchFamily="18" charset="0"/>
                <a:cs typeface="Times New Roman" panose="02020603050405020304" pitchFamily="18" charset="0"/>
              </a:rPr>
              <a:t>ý thức cũng là biểu hiện thường gặp trong hoặc sau cơn</a:t>
            </a:r>
          </a:p>
          <a:p>
            <a:pPr marL="0" indent="0">
              <a:buNone/>
            </a:pPr>
            <a:r>
              <a:rPr lang="en-US" sz="2400" smtClean="0">
                <a:solidFill>
                  <a:schemeClr val="tx2"/>
                </a:solidFill>
                <a:latin typeface="Times New Roman" panose="02020603050405020304" pitchFamily="18" charset="0"/>
                <a:cs typeface="Times New Roman" panose="02020603050405020304" pitchFamily="18" charset="0"/>
              </a:rPr>
              <a:t>- </a:t>
            </a:r>
            <a:r>
              <a:rPr lang="vi-VN" sz="2400" smtClean="0">
                <a:solidFill>
                  <a:schemeClr val="tx2"/>
                </a:solidFill>
                <a:latin typeface="Times New Roman" panose="02020603050405020304" pitchFamily="18" charset="0"/>
                <a:cs typeface="Times New Roman" panose="02020603050405020304" pitchFamily="18" charset="0"/>
              </a:rPr>
              <a:t>Động </a:t>
            </a:r>
            <a:r>
              <a:rPr lang="vi-VN" sz="2400">
                <a:solidFill>
                  <a:schemeClr val="tx2"/>
                </a:solidFill>
                <a:latin typeface="Times New Roman" panose="02020603050405020304" pitchFamily="18" charset="0"/>
                <a:cs typeface="Times New Roman" panose="02020603050405020304" pitchFamily="18" charset="0"/>
              </a:rPr>
              <a:t>kinh là những cơn ngắn, định hình, đột khởi, có khuynh hướng chu kỳ</a:t>
            </a:r>
          </a:p>
          <a:p>
            <a:endParaRPr lang="en-US" sz="240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4880" y="1600200"/>
            <a:ext cx="425912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7817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latin typeface="Times New Roman" panose="02020603050405020304" pitchFamily="18" charset="0"/>
                <a:cs typeface="Times New Roman" panose="02020603050405020304" pitchFamily="18" charset="0"/>
              </a:rPr>
              <a:t>1.2 Nguyên nhân và phân loại</a:t>
            </a:r>
            <a:endParaRPr lang="en-US" sz="400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066800"/>
            <a:ext cx="9144000" cy="5791199"/>
          </a:xfrm>
        </p:spPr>
        <p:txBody>
          <a:bodyPr/>
          <a:lstStyle/>
          <a:p>
            <a:pPr>
              <a:buClrTx/>
            </a:pPr>
            <a:r>
              <a:rPr lang="en-US" sz="2400" b="1" smtClean="0">
                <a:solidFill>
                  <a:schemeClr val="tx2"/>
                </a:solidFill>
                <a:latin typeface="Times New Roman" panose="02020603050405020304" pitchFamily="18" charset="0"/>
                <a:cs typeface="Times New Roman" panose="02020603050405020304" pitchFamily="18" charset="0"/>
              </a:rPr>
              <a:t> Nguyên nhân</a:t>
            </a:r>
          </a:p>
          <a:p>
            <a:pPr marL="0" indent="0">
              <a:buNone/>
            </a:pPr>
            <a:r>
              <a:rPr lang="en-US" sz="2400" smtClean="0">
                <a:solidFill>
                  <a:schemeClr val="tx2"/>
                </a:solidFill>
                <a:latin typeface="Times New Roman" panose="02020603050405020304" pitchFamily="18" charset="0"/>
                <a:cs typeface="Times New Roman" panose="02020603050405020304" pitchFamily="18" charset="0"/>
              </a:rPr>
              <a:t>- </a:t>
            </a:r>
            <a:r>
              <a:rPr lang="vi-VN" sz="2400" smtClean="0">
                <a:solidFill>
                  <a:schemeClr val="tx2"/>
                </a:solidFill>
                <a:latin typeface="Times New Roman" panose="02020603050405020304" pitchFamily="18" charset="0"/>
                <a:cs typeface="Times New Roman" panose="02020603050405020304" pitchFamily="18" charset="0"/>
              </a:rPr>
              <a:t>Động </a:t>
            </a:r>
            <a:r>
              <a:rPr lang="vi-VN" sz="2400">
                <a:solidFill>
                  <a:schemeClr val="tx2"/>
                </a:solidFill>
                <a:latin typeface="Times New Roman" panose="02020603050405020304" pitchFamily="18" charset="0"/>
                <a:cs typeface="Times New Roman" panose="02020603050405020304" pitchFamily="18" charset="0"/>
              </a:rPr>
              <a:t>kinh vô căn ( di truyền 10- 25%, đột biến Gene )</a:t>
            </a:r>
          </a:p>
          <a:p>
            <a:pPr marL="0" indent="0">
              <a:buNone/>
            </a:pPr>
            <a:r>
              <a:rPr lang="en-US" sz="2400" smtClean="0">
                <a:solidFill>
                  <a:schemeClr val="tx2"/>
                </a:solidFill>
                <a:latin typeface="Times New Roman" panose="02020603050405020304" pitchFamily="18" charset="0"/>
                <a:cs typeface="Times New Roman" panose="02020603050405020304" pitchFamily="18" charset="0"/>
              </a:rPr>
              <a:t>- </a:t>
            </a:r>
            <a:r>
              <a:rPr lang="vi-VN" sz="2400" smtClean="0">
                <a:solidFill>
                  <a:schemeClr val="tx2"/>
                </a:solidFill>
                <a:latin typeface="Times New Roman" panose="02020603050405020304" pitchFamily="18" charset="0"/>
                <a:cs typeface="Times New Roman" panose="02020603050405020304" pitchFamily="18" charset="0"/>
              </a:rPr>
              <a:t>Do </a:t>
            </a:r>
            <a:r>
              <a:rPr lang="vi-VN" sz="2400">
                <a:solidFill>
                  <a:schemeClr val="tx2"/>
                </a:solidFill>
                <a:latin typeface="Times New Roman" panose="02020603050405020304" pitchFamily="18" charset="0"/>
                <a:cs typeface="Times New Roman" panose="02020603050405020304" pitchFamily="18" charset="0"/>
              </a:rPr>
              <a:t>tổn thương não </a:t>
            </a:r>
            <a:r>
              <a:rPr lang="vi-VN" sz="2400">
                <a:solidFill>
                  <a:schemeClr val="tx2"/>
                </a:solidFill>
                <a:latin typeface="Times New Roman" panose="02020603050405020304" pitchFamily="18" charset="0"/>
                <a:cs typeface="Times New Roman" panose="02020603050405020304" pitchFamily="18" charset="0"/>
              </a:rPr>
              <a:t>mắc </a:t>
            </a:r>
            <a:r>
              <a:rPr lang="vi-VN" sz="2400" smtClean="0">
                <a:solidFill>
                  <a:schemeClr val="tx2"/>
                </a:solidFill>
                <a:latin typeface="Times New Roman" panose="02020603050405020304" pitchFamily="18" charset="0"/>
                <a:cs typeface="Times New Roman" panose="02020603050405020304" pitchFamily="18" charset="0"/>
              </a:rPr>
              <a:t>phải</a:t>
            </a:r>
            <a:r>
              <a:rPr lang="en-US" sz="2400" smtClean="0">
                <a:solidFill>
                  <a:schemeClr val="tx2"/>
                </a:solidFill>
                <a:latin typeface="Times New Roman" panose="02020603050405020304" pitchFamily="18" charset="0"/>
                <a:cs typeface="Times New Roman" panose="02020603050405020304" pitchFamily="18" charset="0"/>
              </a:rPr>
              <a:t> ( chấn thương, u não, KST, tai biến,…)</a:t>
            </a:r>
            <a:endParaRPr lang="vi-VN" sz="2400">
              <a:solidFill>
                <a:schemeClr val="tx2"/>
              </a:solidFill>
              <a:latin typeface="Times New Roman" panose="02020603050405020304" pitchFamily="18" charset="0"/>
              <a:cs typeface="Times New Roman" panose="02020603050405020304" pitchFamily="18" charset="0"/>
            </a:endParaRPr>
          </a:p>
          <a:p>
            <a:pPr>
              <a:buClrTx/>
            </a:pPr>
            <a:r>
              <a:rPr lang="vi-VN" sz="2400" b="1" smtClean="0">
                <a:solidFill>
                  <a:schemeClr val="tx2"/>
                </a:solidFill>
                <a:latin typeface="Times New Roman" panose="02020603050405020304" pitchFamily="18" charset="0"/>
                <a:cs typeface="Times New Roman" panose="02020603050405020304" pitchFamily="18" charset="0"/>
              </a:rPr>
              <a:t> Phân loại</a:t>
            </a:r>
          </a:p>
          <a:p>
            <a:pPr marL="0" indent="0">
              <a:buNone/>
            </a:pPr>
            <a:r>
              <a:rPr lang="vi-VN" sz="2400" smtClean="0">
                <a:solidFill>
                  <a:schemeClr val="tx2"/>
                </a:solidFill>
                <a:latin typeface="Times New Roman" panose="02020603050405020304" pitchFamily="18" charset="0"/>
                <a:cs typeface="Times New Roman" panose="02020603050405020304" pitchFamily="18" charset="0"/>
              </a:rPr>
              <a:t>Phân loại</a:t>
            </a:r>
            <a:r>
              <a:rPr lang="en-US" sz="2400" smtClean="0">
                <a:solidFill>
                  <a:schemeClr val="tx2"/>
                </a:solidFill>
                <a:latin typeface="Times New Roman" panose="02020603050405020304" pitchFamily="18" charset="0"/>
                <a:cs typeface="Times New Roman" panose="02020603050405020304" pitchFamily="18" charset="0"/>
              </a:rPr>
              <a:t> </a:t>
            </a:r>
            <a:r>
              <a:rPr lang="vi-VN" sz="2400" smtClean="0">
                <a:solidFill>
                  <a:schemeClr val="tx2"/>
                </a:solidFill>
                <a:latin typeface="Times New Roman" panose="02020603050405020304" pitchFamily="18" charset="0"/>
                <a:cs typeface="Times New Roman" panose="02020603050405020304" pitchFamily="18" charset="0"/>
              </a:rPr>
              <a:t>các cơn động kinh theo </a:t>
            </a:r>
            <a:r>
              <a:rPr lang="vi-VN" sz="2400">
                <a:solidFill>
                  <a:schemeClr val="tx2"/>
                </a:solidFill>
                <a:latin typeface="Times New Roman" panose="02020603050405020304" pitchFamily="18" charset="0"/>
                <a:cs typeface="Times New Roman" panose="02020603050405020304" pitchFamily="18" charset="0"/>
              </a:rPr>
              <a:t>phân loại quốc tế </a:t>
            </a:r>
            <a:r>
              <a:rPr lang="vi-VN" sz="2400">
                <a:solidFill>
                  <a:schemeClr val="tx2"/>
                </a:solidFill>
                <a:latin typeface="Times New Roman" panose="02020603050405020304" pitchFamily="18" charset="0"/>
                <a:cs typeface="Times New Roman" panose="02020603050405020304" pitchFamily="18" charset="0"/>
              </a:rPr>
              <a:t>năm </a:t>
            </a:r>
            <a:r>
              <a:rPr lang="vi-VN" sz="2400" smtClean="0">
                <a:solidFill>
                  <a:schemeClr val="tx2"/>
                </a:solidFill>
                <a:latin typeface="Times New Roman" panose="02020603050405020304" pitchFamily="18" charset="0"/>
                <a:cs typeface="Times New Roman" panose="02020603050405020304" pitchFamily="18" charset="0"/>
              </a:rPr>
              <a:t>1981</a:t>
            </a:r>
            <a:r>
              <a:rPr lang="en-US" sz="2400" smtClean="0">
                <a:solidFill>
                  <a:schemeClr val="tx2"/>
                </a:solidFill>
                <a:latin typeface="Times New Roman" panose="02020603050405020304" pitchFamily="18" charset="0"/>
                <a:cs typeface="Times New Roman" panose="02020603050405020304" pitchFamily="18" charset="0"/>
              </a:rPr>
              <a:t>:</a:t>
            </a:r>
            <a:endParaRPr lang="vi-VN" sz="2400">
              <a:solidFill>
                <a:schemeClr val="tx2"/>
              </a:solidFill>
              <a:latin typeface="Times New Roman" panose="02020603050405020304" pitchFamily="18" charset="0"/>
              <a:cs typeface="Times New Roman" panose="02020603050405020304" pitchFamily="18" charset="0"/>
            </a:endParaRPr>
          </a:p>
          <a:p>
            <a:pPr marL="0" indent="0">
              <a:buNone/>
            </a:pPr>
            <a:endParaRPr lang="vi-VN" sz="2400">
              <a:solidFill>
                <a:schemeClr val="tx2"/>
              </a:solidFill>
              <a:latin typeface="Times New Roman" panose="02020603050405020304" pitchFamily="18" charset="0"/>
              <a:cs typeface="Times New Roman" panose="02020603050405020304" pitchFamily="18" charset="0"/>
            </a:endParaRPr>
          </a:p>
          <a:p>
            <a:pPr marL="0" indent="0">
              <a:buNone/>
            </a:pPr>
            <a:endParaRPr lang="vi-VN" sz="2400">
              <a:solidFill>
                <a:schemeClr val="tx2"/>
              </a:solidFill>
              <a:latin typeface="Times New Roman" panose="02020603050405020304" pitchFamily="18" charset="0"/>
              <a:cs typeface="Times New Roman" panose="02020603050405020304" pitchFamily="18" charset="0"/>
            </a:endParaRPr>
          </a:p>
          <a:p>
            <a:pPr marL="0" indent="0">
              <a:buNone/>
            </a:pPr>
            <a:endParaRPr lang="en-US" sz="2400">
              <a:solidFill>
                <a:schemeClr val="tx2"/>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 y="3200400"/>
            <a:ext cx="91440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7744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latin typeface="Times New Roman" panose="02020603050405020304" pitchFamily="18" charset="0"/>
                <a:cs typeface="Times New Roman" panose="02020603050405020304" pitchFamily="18" charset="0"/>
              </a:rPr>
              <a:t>1.2 Nguyên nhân và phân loại</a:t>
            </a:r>
          </a:p>
        </p:txBody>
      </p:sp>
      <p:sp>
        <p:nvSpPr>
          <p:cNvPr id="3" name="Content Placeholder 2"/>
          <p:cNvSpPr>
            <a:spLocks noGrp="1"/>
          </p:cNvSpPr>
          <p:nvPr>
            <p:ph idx="1"/>
          </p:nvPr>
        </p:nvSpPr>
        <p:spPr>
          <a:xfrm>
            <a:off x="152400" y="1066800"/>
            <a:ext cx="8915400" cy="5791199"/>
          </a:xfrm>
        </p:spPr>
        <p:txBody>
          <a:bodyPr/>
          <a:lstStyle/>
          <a:p>
            <a:pPr>
              <a:buClrTx/>
            </a:pPr>
            <a:r>
              <a:rPr lang="en-US" sz="2400" smtClean="0">
                <a:solidFill>
                  <a:schemeClr val="tx2"/>
                </a:solidFill>
                <a:latin typeface="Times New Roman" panose="02020603050405020304" pitchFamily="18" charset="0"/>
                <a:cs typeface="Times New Roman" panose="02020603050405020304" pitchFamily="18" charset="0"/>
              </a:rPr>
              <a:t> </a:t>
            </a:r>
            <a:r>
              <a:rPr lang="vi-VN" sz="2400">
                <a:solidFill>
                  <a:schemeClr val="tx2"/>
                </a:solidFill>
                <a:latin typeface="Times New Roman" panose="02020603050405020304" pitchFamily="18" charset="0"/>
                <a:cs typeface="Times New Roman" panose="02020603050405020304" pitchFamily="18" charset="0"/>
              </a:rPr>
              <a:t>Bảng phân loại bệnh lần thứ 10 năm 1992 (ICD 10 - 1992) như sau:</a:t>
            </a:r>
          </a:p>
          <a:p>
            <a:pPr marL="0" indent="0">
              <a:buNone/>
            </a:pPr>
            <a:r>
              <a:rPr lang="vi-VN" sz="2400">
                <a:solidFill>
                  <a:schemeClr val="tx2"/>
                </a:solidFill>
                <a:latin typeface="Times New Roman" panose="02020603050405020304" pitchFamily="18" charset="0"/>
                <a:cs typeface="Times New Roman" panose="02020603050405020304" pitchFamily="18" charset="0"/>
              </a:rPr>
              <a:t>G.40. Động kinh</a:t>
            </a:r>
          </a:p>
          <a:p>
            <a:pPr marL="0" indent="0">
              <a:buNone/>
            </a:pPr>
            <a:r>
              <a:rPr lang="vi-VN" sz="2400">
                <a:solidFill>
                  <a:schemeClr val="tx2"/>
                </a:solidFill>
                <a:latin typeface="Times New Roman" panose="02020603050405020304" pitchFamily="18" charset="0"/>
                <a:cs typeface="Times New Roman" panose="02020603050405020304" pitchFamily="18" charset="0"/>
              </a:rPr>
              <a:t>G.40.0: động kinh cục bộ vô căn</a:t>
            </a:r>
          </a:p>
          <a:p>
            <a:pPr marL="0" indent="0">
              <a:buNone/>
            </a:pPr>
            <a:r>
              <a:rPr lang="vi-VN" sz="2400">
                <a:solidFill>
                  <a:schemeClr val="tx2"/>
                </a:solidFill>
                <a:latin typeface="Times New Roman" panose="02020603050405020304" pitchFamily="18" charset="0"/>
                <a:cs typeface="Times New Roman" panose="02020603050405020304" pitchFamily="18" charset="0"/>
              </a:rPr>
              <a:t>G.40.1: động kinh cục bộ triệu chứng với cơn cục bộ đơn giản.</a:t>
            </a:r>
          </a:p>
          <a:p>
            <a:pPr marL="0" indent="0">
              <a:buNone/>
            </a:pPr>
            <a:r>
              <a:rPr lang="vi-VN" sz="2400">
                <a:solidFill>
                  <a:schemeClr val="tx2"/>
                </a:solidFill>
                <a:latin typeface="Times New Roman" panose="02020603050405020304" pitchFamily="18" charset="0"/>
                <a:cs typeface="Times New Roman" panose="02020603050405020304" pitchFamily="18" charset="0"/>
              </a:rPr>
              <a:t>G.40.2: động kinh cục bộ triệu chứng với cơn cục bộ phức tạp.</a:t>
            </a:r>
          </a:p>
          <a:p>
            <a:pPr marL="0" indent="0">
              <a:buNone/>
            </a:pPr>
            <a:r>
              <a:rPr lang="vi-VN" sz="2400">
                <a:solidFill>
                  <a:schemeClr val="tx2"/>
                </a:solidFill>
                <a:latin typeface="Times New Roman" panose="02020603050405020304" pitchFamily="18" charset="0"/>
                <a:cs typeface="Times New Roman" panose="02020603050405020304" pitchFamily="18" charset="0"/>
              </a:rPr>
              <a:t>G.40.3: động kinh toàn thể vô căn</a:t>
            </a:r>
          </a:p>
          <a:p>
            <a:pPr marL="0" indent="0">
              <a:buNone/>
            </a:pPr>
            <a:r>
              <a:rPr lang="vi-VN" sz="2400">
                <a:solidFill>
                  <a:schemeClr val="tx2"/>
                </a:solidFill>
                <a:latin typeface="Times New Roman" panose="02020603050405020304" pitchFamily="18" charset="0"/>
                <a:cs typeface="Times New Roman" panose="02020603050405020304" pitchFamily="18" charset="0"/>
              </a:rPr>
              <a:t>G.40.4: động kinh toàn thể khác.</a:t>
            </a:r>
          </a:p>
          <a:p>
            <a:pPr marL="0" indent="0">
              <a:buNone/>
            </a:pPr>
            <a:r>
              <a:rPr lang="vi-VN" sz="2400">
                <a:solidFill>
                  <a:schemeClr val="tx2"/>
                </a:solidFill>
                <a:latin typeface="Times New Roman" panose="02020603050405020304" pitchFamily="18" charset="0"/>
                <a:cs typeface="Times New Roman" panose="02020603050405020304" pitchFamily="18" charset="0"/>
              </a:rPr>
              <a:t>G.40.5: những hội chứng động kinh đặc biệt</a:t>
            </a:r>
          </a:p>
          <a:p>
            <a:pPr marL="0" indent="0">
              <a:buNone/>
            </a:pPr>
            <a:r>
              <a:rPr lang="vi-VN" sz="2400">
                <a:solidFill>
                  <a:schemeClr val="tx2"/>
                </a:solidFill>
                <a:latin typeface="Times New Roman" panose="02020603050405020304" pitchFamily="18" charset="0"/>
                <a:cs typeface="Times New Roman" panose="02020603050405020304" pitchFamily="18" charset="0"/>
              </a:rPr>
              <a:t>G.40.6: những cơn lớn không biệt định.</a:t>
            </a:r>
          </a:p>
          <a:p>
            <a:pPr marL="0" indent="0">
              <a:buNone/>
            </a:pPr>
            <a:r>
              <a:rPr lang="vi-VN" sz="2400">
                <a:solidFill>
                  <a:schemeClr val="tx2"/>
                </a:solidFill>
                <a:latin typeface="Times New Roman" panose="02020603050405020304" pitchFamily="18" charset="0"/>
                <a:cs typeface="Times New Roman" panose="02020603050405020304" pitchFamily="18" charset="0"/>
              </a:rPr>
              <a:t>G.40.7: những cơn nhỏ không biệt định.</a:t>
            </a:r>
          </a:p>
          <a:p>
            <a:pPr marL="0" indent="0">
              <a:buNone/>
            </a:pPr>
            <a:r>
              <a:rPr lang="vi-VN" sz="2400">
                <a:solidFill>
                  <a:schemeClr val="tx2"/>
                </a:solidFill>
                <a:latin typeface="Times New Roman" panose="02020603050405020304" pitchFamily="18" charset="0"/>
                <a:cs typeface="Times New Roman" panose="02020603050405020304" pitchFamily="18" charset="0"/>
              </a:rPr>
              <a:t>G40.8: động kinh khác</a:t>
            </a:r>
          </a:p>
          <a:p>
            <a:pPr marL="0" indent="0">
              <a:buNone/>
            </a:pPr>
            <a:r>
              <a:rPr lang="vi-VN" sz="2400">
                <a:solidFill>
                  <a:schemeClr val="tx2"/>
                </a:solidFill>
                <a:latin typeface="Times New Roman" panose="02020603050405020304" pitchFamily="18" charset="0"/>
                <a:cs typeface="Times New Roman" panose="02020603050405020304" pitchFamily="18" charset="0"/>
              </a:rPr>
              <a:t>G40.9: động kinh không biệt định</a:t>
            </a:r>
          </a:p>
          <a:p>
            <a:pPr marL="0" indent="0">
              <a:buNone/>
            </a:pPr>
            <a:r>
              <a:rPr lang="vi-VN" sz="2400">
                <a:solidFill>
                  <a:schemeClr val="tx2"/>
                </a:solidFill>
                <a:latin typeface="Times New Roman" panose="02020603050405020304" pitchFamily="18" charset="0"/>
                <a:cs typeface="Times New Roman" panose="02020603050405020304" pitchFamily="18" charset="0"/>
              </a:rPr>
              <a:t>G41: trạng thái động kinh</a:t>
            </a:r>
          </a:p>
          <a:p>
            <a:pPr marL="0" indent="0">
              <a:buNone/>
            </a:pPr>
            <a:endParaRPr lang="en-US" sz="240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7820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4000" smtClean="0">
                <a:latin typeface="Times New Roman" panose="02020603050405020304" pitchFamily="18" charset="0"/>
                <a:cs typeface="Times New Roman" panose="02020603050405020304" pitchFamily="18" charset="0"/>
              </a:rPr>
              <a:t>1.</a:t>
            </a:r>
            <a:r>
              <a:rPr lang="en-US" sz="4000">
                <a:latin typeface="Times New Roman" panose="02020603050405020304" pitchFamily="18" charset="0"/>
                <a:cs typeface="Times New Roman" panose="02020603050405020304" pitchFamily="18" charset="0"/>
              </a:rPr>
              <a:t>3</a:t>
            </a:r>
            <a:r>
              <a:rPr lang="vi-VN" sz="4000" smtClean="0">
                <a:latin typeface="Times New Roman" panose="02020603050405020304" pitchFamily="18" charset="0"/>
                <a:cs typeface="Times New Roman" panose="02020603050405020304" pitchFamily="18" charset="0"/>
              </a:rPr>
              <a:t> </a:t>
            </a:r>
            <a:r>
              <a:rPr lang="vi-VN" sz="4000">
                <a:latin typeface="Times New Roman" panose="02020603050405020304" pitchFamily="18" charset="0"/>
                <a:cs typeface="Times New Roman" panose="02020603050405020304" pitchFamily="18" charset="0"/>
              </a:rPr>
              <a:t>Cơ chế bệnh sinh cơn động kinh</a:t>
            </a:r>
            <a:endParaRPr lang="en-US" sz="400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066800"/>
            <a:ext cx="9144000" cy="5791199"/>
          </a:xfrm>
        </p:spPr>
        <p:txBody>
          <a:bodyPr/>
          <a:lstStyle/>
          <a:p>
            <a:pPr>
              <a:buClrTx/>
              <a:buFont typeface="Wingdings" panose="05000000000000000000" pitchFamily="2" charset="2"/>
              <a:buChar char="Ø"/>
            </a:pPr>
            <a:r>
              <a:rPr lang="vi-VN" sz="1800">
                <a:solidFill>
                  <a:schemeClr val="tx2"/>
                </a:solidFill>
                <a:latin typeface="Times New Roman" panose="02020603050405020304" pitchFamily="18" charset="0"/>
                <a:cs typeface="Times New Roman" panose="02020603050405020304" pitchFamily="18" charset="0"/>
              </a:rPr>
              <a:t>Đặc điểm tế bào động kinh</a:t>
            </a:r>
          </a:p>
          <a:p>
            <a:pPr marL="0" indent="0">
              <a:buNone/>
            </a:pPr>
            <a:r>
              <a:rPr lang="vi-VN" sz="1800">
                <a:solidFill>
                  <a:schemeClr val="tx2"/>
                </a:solidFill>
                <a:latin typeface="Times New Roman" panose="02020603050405020304" pitchFamily="18" charset="0"/>
                <a:cs typeface="Times New Roman" panose="02020603050405020304" pitchFamily="18" charset="0"/>
              </a:rPr>
              <a:t>     ‒ Động kinh là một quá trình bệnh lý có nhiều nguyên nhân và nhiều</a:t>
            </a:r>
          </a:p>
          <a:p>
            <a:pPr marL="0" indent="0">
              <a:buNone/>
            </a:pPr>
            <a:r>
              <a:rPr lang="vi-VN" sz="1800">
                <a:solidFill>
                  <a:schemeClr val="tx2"/>
                </a:solidFill>
                <a:latin typeface="Times New Roman" panose="02020603050405020304" pitchFamily="18" charset="0"/>
                <a:cs typeface="Times New Roman" panose="02020603050405020304" pitchFamily="18" charset="0"/>
              </a:rPr>
              <a:t>yếu tố bệnh sinh. Trong sự xuất hiện cơn động kinh người ta thấy có</a:t>
            </a:r>
          </a:p>
          <a:p>
            <a:pPr marL="0" indent="0">
              <a:buNone/>
            </a:pPr>
            <a:r>
              <a:rPr lang="vi-VN" sz="1800">
                <a:solidFill>
                  <a:schemeClr val="tx2"/>
                </a:solidFill>
                <a:latin typeface="Times New Roman" panose="02020603050405020304" pitchFamily="18" charset="0"/>
                <a:cs typeface="Times New Roman" panose="02020603050405020304" pitchFamily="18" charset="0"/>
              </a:rPr>
              <a:t>vai trò quan trọng của 2 yếu tố :</a:t>
            </a:r>
          </a:p>
          <a:p>
            <a:pPr marL="0" indent="0">
              <a:buNone/>
            </a:pPr>
            <a:r>
              <a:rPr lang="vi-VN" sz="1800">
                <a:solidFill>
                  <a:schemeClr val="tx2"/>
                </a:solidFill>
                <a:latin typeface="Times New Roman" panose="02020603050405020304" pitchFamily="18" charset="0"/>
                <a:cs typeface="Times New Roman" panose="02020603050405020304" pitchFamily="18" charset="0"/>
              </a:rPr>
              <a:t>        + Yếu tố di truyền (thiên hướng mắc bệnh)</a:t>
            </a:r>
          </a:p>
          <a:p>
            <a:pPr marL="0" indent="0">
              <a:buNone/>
            </a:pPr>
            <a:r>
              <a:rPr lang="vi-VN" sz="1800">
                <a:solidFill>
                  <a:schemeClr val="tx2"/>
                </a:solidFill>
                <a:latin typeface="Times New Roman" panose="02020603050405020304" pitchFamily="18" charset="0"/>
                <a:cs typeface="Times New Roman" panose="02020603050405020304" pitchFamily="18" charset="0"/>
              </a:rPr>
              <a:t>        + Yếu tố gây cơn (các bệnh mắc phải).</a:t>
            </a:r>
          </a:p>
          <a:p>
            <a:pPr marL="0" indent="0">
              <a:buNone/>
            </a:pPr>
            <a:r>
              <a:rPr lang="vi-VN" sz="1800">
                <a:solidFill>
                  <a:schemeClr val="tx2"/>
                </a:solidFill>
                <a:latin typeface="Times New Roman" panose="02020603050405020304" pitchFamily="18" charset="0"/>
                <a:cs typeface="Times New Roman" panose="02020603050405020304" pitchFamily="18" charset="0"/>
              </a:rPr>
              <a:t>     ‒ Hai yếu tố này kết hợp với nhau làm thay đổi tập quán sinh hoá màng</a:t>
            </a:r>
          </a:p>
          <a:p>
            <a:pPr>
              <a:buClrTx/>
              <a:buFont typeface="Wingdings" panose="05000000000000000000" pitchFamily="2" charset="2"/>
              <a:buChar char="Ø"/>
            </a:pPr>
            <a:r>
              <a:rPr lang="en-US" sz="1800" smtClean="0">
                <a:solidFill>
                  <a:schemeClr val="tx2"/>
                </a:solidFill>
                <a:latin typeface="Times New Roman" panose="02020603050405020304" pitchFamily="18" charset="0"/>
                <a:cs typeface="Times New Roman" panose="02020603050405020304" pitchFamily="18" charset="0"/>
              </a:rPr>
              <a:t>T</a:t>
            </a:r>
            <a:r>
              <a:rPr lang="vi-VN" sz="1800" smtClean="0">
                <a:solidFill>
                  <a:schemeClr val="tx2"/>
                </a:solidFill>
                <a:latin typeface="Times New Roman" panose="02020603050405020304" pitchFamily="18" charset="0"/>
                <a:cs typeface="Times New Roman" panose="02020603050405020304" pitchFamily="18" charset="0"/>
              </a:rPr>
              <a:t>ế </a:t>
            </a:r>
            <a:r>
              <a:rPr lang="vi-VN" sz="1800">
                <a:solidFill>
                  <a:schemeClr val="tx2"/>
                </a:solidFill>
                <a:latin typeface="Times New Roman" panose="02020603050405020304" pitchFamily="18" charset="0"/>
                <a:cs typeface="Times New Roman" panose="02020603050405020304" pitchFamily="18" charset="0"/>
              </a:rPr>
              <a:t>bào thần kinh và dẫn đến trạng thái tăng kích thích tế bào</a:t>
            </a:r>
          </a:p>
          <a:p>
            <a:pPr>
              <a:buClrTx/>
              <a:buFont typeface="Wingdings" panose="05000000000000000000" pitchFamily="2" charset="2"/>
              <a:buChar char="Ø"/>
            </a:pPr>
            <a:r>
              <a:rPr lang="vi-VN" sz="1800" smtClean="0">
                <a:solidFill>
                  <a:schemeClr val="tx2"/>
                </a:solidFill>
                <a:latin typeface="Times New Roman" panose="02020603050405020304" pitchFamily="18" charset="0"/>
                <a:cs typeface="Times New Roman" panose="02020603050405020304" pitchFamily="18" charset="0"/>
              </a:rPr>
              <a:t>Hoạt </a:t>
            </a:r>
            <a:r>
              <a:rPr lang="vi-VN" sz="1800">
                <a:solidFill>
                  <a:schemeClr val="tx2"/>
                </a:solidFill>
                <a:latin typeface="Times New Roman" panose="02020603050405020304" pitchFamily="18" charset="0"/>
                <a:cs typeface="Times New Roman" panose="02020603050405020304" pitchFamily="18" charset="0"/>
              </a:rPr>
              <a:t>động điện ngoài cơn của tế bào động kinh</a:t>
            </a:r>
          </a:p>
          <a:p>
            <a:pPr>
              <a:buClrTx/>
              <a:buFont typeface="Wingdings" panose="05000000000000000000" pitchFamily="2" charset="2"/>
              <a:buChar char="Ø"/>
            </a:pPr>
            <a:r>
              <a:rPr lang="vi-VN" sz="1800">
                <a:solidFill>
                  <a:schemeClr val="tx2"/>
                </a:solidFill>
                <a:latin typeface="Times New Roman" panose="02020603050405020304" pitchFamily="18" charset="0"/>
                <a:cs typeface="Times New Roman" panose="02020603050405020304" pitchFamily="18" charset="0"/>
              </a:rPr>
              <a:t>Vai trò của các vùng chức năng khác trong não bộ</a:t>
            </a:r>
          </a:p>
          <a:p>
            <a:pPr>
              <a:buClrTx/>
              <a:buFont typeface="Wingdings" panose="05000000000000000000" pitchFamily="2" charset="2"/>
              <a:buChar char="Ø"/>
            </a:pPr>
            <a:r>
              <a:rPr lang="vi-VN" sz="1800">
                <a:solidFill>
                  <a:schemeClr val="tx2"/>
                </a:solidFill>
                <a:latin typeface="Times New Roman" panose="02020603050405020304" pitchFamily="18" charset="0"/>
                <a:cs typeface="Times New Roman" panose="02020603050405020304" pitchFamily="18" charset="0"/>
              </a:rPr>
              <a:t>Cơ chế xuất hiện cơn</a:t>
            </a:r>
          </a:p>
          <a:p>
            <a:pPr>
              <a:buClrTx/>
              <a:buFont typeface="Wingdings" panose="05000000000000000000" pitchFamily="2" charset="2"/>
              <a:buChar char="Ø"/>
            </a:pPr>
            <a:r>
              <a:rPr lang="vi-VN" sz="1800">
                <a:solidFill>
                  <a:schemeClr val="tx2"/>
                </a:solidFill>
                <a:latin typeface="Times New Roman" panose="02020603050405020304" pitchFamily="18" charset="0"/>
                <a:cs typeface="Times New Roman" panose="02020603050405020304" pitchFamily="18" charset="0"/>
              </a:rPr>
              <a:t>Cơ chế duy trì cơn</a:t>
            </a:r>
          </a:p>
          <a:p>
            <a:pPr>
              <a:buClrTx/>
              <a:buFont typeface="Wingdings" panose="05000000000000000000" pitchFamily="2" charset="2"/>
              <a:buChar char="Ø"/>
            </a:pPr>
            <a:r>
              <a:rPr lang="vi-VN" sz="1800">
                <a:solidFill>
                  <a:schemeClr val="tx2"/>
                </a:solidFill>
                <a:latin typeface="Times New Roman" panose="02020603050405020304" pitchFamily="18" charset="0"/>
                <a:cs typeface="Times New Roman" panose="02020603050405020304" pitchFamily="18" charset="0"/>
              </a:rPr>
              <a:t> Cơ chế kết thúc cơn</a:t>
            </a:r>
          </a:p>
          <a:p>
            <a:pPr>
              <a:buClrTx/>
              <a:buFont typeface="Wingdings" panose="05000000000000000000" pitchFamily="2" charset="2"/>
              <a:buChar char="Ø"/>
            </a:pPr>
            <a:r>
              <a:rPr lang="vi-VN" sz="1800">
                <a:solidFill>
                  <a:schemeClr val="tx2"/>
                </a:solidFill>
                <a:latin typeface="Times New Roman" panose="02020603050405020304" pitchFamily="18" charset="0"/>
                <a:cs typeface="Times New Roman" panose="02020603050405020304" pitchFamily="18" charset="0"/>
              </a:rPr>
              <a:t>Bệnh sinh động kinh thứ phát (ổ soi gương)</a:t>
            </a:r>
          </a:p>
          <a:p>
            <a:pPr marL="0" indent="0">
              <a:buNone/>
            </a:pPr>
            <a:r>
              <a:rPr lang="vi-VN" sz="1800">
                <a:solidFill>
                  <a:schemeClr val="tx2"/>
                </a:solidFill>
                <a:latin typeface="Times New Roman" panose="02020603050405020304" pitchFamily="18" charset="0"/>
                <a:cs typeface="Times New Roman" panose="02020603050405020304" pitchFamily="18" charset="0"/>
              </a:rPr>
              <a:t>    ‒ Sự hình thành ổ động kinh thứ phát được giải thích bằng “mô hình</a:t>
            </a:r>
          </a:p>
          <a:p>
            <a:pPr marL="0" indent="0">
              <a:buNone/>
            </a:pPr>
            <a:r>
              <a:rPr lang="vi-VN" sz="1800">
                <a:solidFill>
                  <a:schemeClr val="tx2"/>
                </a:solidFill>
                <a:latin typeface="Times New Roman" panose="02020603050405020304" pitchFamily="18" charset="0"/>
                <a:cs typeface="Times New Roman" panose="02020603050405020304" pitchFamily="18" charset="0"/>
              </a:rPr>
              <a:t>châm ngòi” (Kindling Model).</a:t>
            </a:r>
          </a:p>
          <a:p>
            <a:pPr marL="0" indent="0">
              <a:buNone/>
            </a:pPr>
            <a:r>
              <a:rPr lang="vi-VN" sz="1800">
                <a:solidFill>
                  <a:schemeClr val="tx2"/>
                </a:solidFill>
                <a:latin typeface="Times New Roman" panose="02020603050405020304" pitchFamily="18" charset="0"/>
                <a:cs typeface="Times New Roman" panose="02020603050405020304" pitchFamily="18" charset="0"/>
              </a:rPr>
              <a:t>    ‒ Trong đó có vai trò rất quan trọng của các Gen sớm (early </a:t>
            </a:r>
            <a:r>
              <a:rPr lang="vi-VN" sz="1800">
                <a:solidFill>
                  <a:schemeClr val="tx2"/>
                </a:solidFill>
                <a:latin typeface="Times New Roman" panose="02020603050405020304" pitchFamily="18" charset="0"/>
                <a:cs typeface="Times New Roman" panose="02020603050405020304" pitchFamily="18" charset="0"/>
              </a:rPr>
              <a:t>genes</a:t>
            </a:r>
            <a:r>
              <a:rPr lang="vi-VN" sz="1800" smtClean="0">
                <a:solidFill>
                  <a:schemeClr val="tx2"/>
                </a:solidFill>
                <a:latin typeface="Times New Roman" panose="02020603050405020304" pitchFamily="18" charset="0"/>
                <a:cs typeface="Times New Roman" panose="02020603050405020304" pitchFamily="18" charset="0"/>
              </a:rPr>
              <a:t>)</a:t>
            </a:r>
            <a:endParaRPr lang="en-US" sz="180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0679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28599" y="1143000"/>
            <a:ext cx="8686801" cy="2667000"/>
            <a:chOff x="228599" y="942398"/>
            <a:chExt cx="8686801" cy="2823024"/>
          </a:xfrm>
        </p:grpSpPr>
        <p:sp>
          <p:nvSpPr>
            <p:cNvPr id="7" name="Rounded Rectangle 6"/>
            <p:cNvSpPr/>
            <p:nvPr/>
          </p:nvSpPr>
          <p:spPr>
            <a:xfrm>
              <a:off x="228599" y="1938783"/>
              <a:ext cx="1828801" cy="7282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chemeClr val="tx2"/>
                  </a:solidFill>
                  <a:latin typeface="Times New Roman" panose="02020603050405020304" pitchFamily="18" charset="0"/>
                  <a:cs typeface="Times New Roman" panose="02020603050405020304" pitchFamily="18" charset="0"/>
                </a:rPr>
                <a:t>ĐK cơn lớn</a:t>
              </a:r>
              <a:endParaRPr lang="en-US" sz="2400" dirty="0">
                <a:solidFill>
                  <a:schemeClr val="tx2"/>
                </a:solidFill>
                <a:latin typeface="Times New Roman" panose="02020603050405020304" pitchFamily="18" charset="0"/>
                <a:cs typeface="Times New Roman" panose="02020603050405020304" pitchFamily="18" charset="0"/>
              </a:endParaRPr>
            </a:p>
          </p:txBody>
        </p:sp>
        <p:sp>
          <p:nvSpPr>
            <p:cNvPr id="8" name="Rectangle 7"/>
            <p:cNvSpPr/>
            <p:nvPr/>
          </p:nvSpPr>
          <p:spPr>
            <a:xfrm>
              <a:off x="3048000" y="942398"/>
              <a:ext cx="5867400" cy="73384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tx2"/>
                  </a:solidFill>
                  <a:latin typeface="Times New Roman" panose="02020603050405020304" pitchFamily="18" charset="0"/>
                  <a:cs typeface="Times New Roman" panose="02020603050405020304" pitchFamily="18" charset="0"/>
                </a:rPr>
                <a:t>GĐ co cứng: </a:t>
              </a:r>
              <a:r>
                <a:rPr lang="en-US" sz="2000" smtClean="0">
                  <a:solidFill>
                    <a:schemeClr val="tx2"/>
                  </a:solidFill>
                  <a:latin typeface="Times New Roman" panose="02020603050405020304" pitchFamily="18" charset="0"/>
                  <a:cs typeface="Times New Roman" panose="02020603050405020304" pitchFamily="18" charset="0"/>
                </a:rPr>
                <a:t>Đột ngột ngã xuống bất tỉnh  bất tỉnh</a:t>
              </a:r>
            </a:p>
            <a:p>
              <a:r>
                <a:rPr lang="en-US" sz="2000" smtClean="0">
                  <a:solidFill>
                    <a:schemeClr val="tx2"/>
                  </a:solidFill>
                  <a:latin typeface="Times New Roman" panose="02020603050405020304" pitchFamily="18" charset="0"/>
                  <a:cs typeface="Times New Roman" panose="02020603050405020304" pitchFamily="18" charset="0"/>
                </a:rPr>
                <a:t>                       Khoảng 10 - 20 giây </a:t>
              </a:r>
              <a:endParaRPr lang="en-US" sz="2000" dirty="0">
                <a:solidFill>
                  <a:schemeClr val="tx2"/>
                </a:solidFill>
                <a:latin typeface="Times New Roman" panose="02020603050405020304" pitchFamily="18" charset="0"/>
                <a:cs typeface="Times New Roman" panose="02020603050405020304" pitchFamily="18" charset="0"/>
              </a:endParaRPr>
            </a:p>
          </p:txBody>
        </p:sp>
        <p:sp>
          <p:nvSpPr>
            <p:cNvPr id="9" name="Rectangle 8"/>
            <p:cNvSpPr/>
            <p:nvPr/>
          </p:nvSpPr>
          <p:spPr>
            <a:xfrm>
              <a:off x="3048000" y="2927222"/>
              <a:ext cx="5867400" cy="8382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tx2"/>
                  </a:solidFill>
                  <a:latin typeface="Times New Roman" panose="02020603050405020304" pitchFamily="18" charset="0"/>
                  <a:cs typeface="Times New Roman" panose="02020603050405020304" pitchFamily="18" charset="0"/>
                </a:rPr>
                <a:t>GĐ duỗi: </a:t>
              </a:r>
              <a:r>
                <a:rPr lang="en-US" sz="2000">
                  <a:solidFill>
                    <a:schemeClr val="tx2"/>
                  </a:solidFill>
                  <a:latin typeface="Times New Roman" panose="02020603050405020304" pitchFamily="18" charset="0"/>
                  <a:cs typeface="Times New Roman" panose="02020603050405020304" pitchFamily="18" charset="0"/>
                </a:rPr>
                <a:t>C</a:t>
              </a:r>
              <a:r>
                <a:rPr lang="en-US" sz="2000" smtClean="0">
                  <a:solidFill>
                    <a:schemeClr val="tx2"/>
                  </a:solidFill>
                  <a:latin typeface="Times New Roman" panose="02020603050405020304" pitchFamily="18" charset="0"/>
                  <a:cs typeface="Times New Roman" panose="02020603050405020304" pitchFamily="18" charset="0"/>
                </a:rPr>
                <a:t>ác cơ giãn, mất cảm giác và ý thức, hôn mê rồi tỉnh lại. Khoảng 10 phút tới vài giờ  </a:t>
              </a:r>
              <a:endParaRPr lang="en-US" sz="2000" dirty="0">
                <a:solidFill>
                  <a:schemeClr val="tx2"/>
                </a:solidFill>
                <a:latin typeface="Times New Roman" panose="02020603050405020304" pitchFamily="18" charset="0"/>
                <a:cs typeface="Times New Roman" panose="02020603050405020304" pitchFamily="18" charset="0"/>
              </a:endParaRPr>
            </a:p>
          </p:txBody>
        </p:sp>
        <p:sp>
          <p:nvSpPr>
            <p:cNvPr id="10" name="Rectangle 9"/>
            <p:cNvSpPr/>
            <p:nvPr/>
          </p:nvSpPr>
          <p:spPr>
            <a:xfrm>
              <a:off x="3048000" y="1910292"/>
              <a:ext cx="5867400" cy="76200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tx2"/>
                  </a:solidFill>
                  <a:latin typeface="Times New Roman" panose="02020603050405020304" pitchFamily="18" charset="0"/>
                  <a:cs typeface="Times New Roman" panose="02020603050405020304" pitchFamily="18" charset="0"/>
                </a:rPr>
                <a:t>GĐ giật: </a:t>
              </a:r>
              <a:r>
                <a:rPr lang="en-US" sz="2000" smtClean="0">
                  <a:solidFill>
                    <a:schemeClr val="tx2"/>
                  </a:solidFill>
                  <a:latin typeface="Times New Roman" panose="02020603050405020304" pitchFamily="18" charset="0"/>
                  <a:cs typeface="Times New Roman" panose="02020603050405020304" pitchFamily="18" charset="0"/>
                </a:rPr>
                <a:t>Toàn </a:t>
              </a:r>
              <a:r>
                <a:rPr lang="en-US" sz="2000">
                  <a:solidFill>
                    <a:schemeClr val="tx2"/>
                  </a:solidFill>
                  <a:latin typeface="Times New Roman" panose="02020603050405020304" pitchFamily="18" charset="0"/>
                  <a:cs typeface="Times New Roman" panose="02020603050405020304" pitchFamily="18" charset="0"/>
                </a:rPr>
                <a:t>thân co giật liên tiếp theo từng nhịp</a:t>
              </a:r>
            </a:p>
            <a:p>
              <a:r>
                <a:rPr lang="en-US" sz="2000">
                  <a:solidFill>
                    <a:schemeClr val="tx2"/>
                  </a:solidFill>
                  <a:latin typeface="Times New Roman" panose="02020603050405020304" pitchFamily="18" charset="0"/>
                  <a:cs typeface="Times New Roman" panose="02020603050405020304" pitchFamily="18" charset="0"/>
                </a:rPr>
                <a:t>              </a:t>
              </a:r>
              <a:r>
                <a:rPr lang="en-US" sz="2000" smtClean="0">
                  <a:solidFill>
                    <a:schemeClr val="tx2"/>
                  </a:solidFill>
                  <a:latin typeface="Times New Roman" panose="02020603050405020304" pitchFamily="18" charset="0"/>
                  <a:cs typeface="Times New Roman" panose="02020603050405020304" pitchFamily="18" charset="0"/>
                </a:rPr>
                <a:t>  </a:t>
              </a:r>
              <a:r>
                <a:rPr lang="en-US" sz="2000">
                  <a:solidFill>
                    <a:schemeClr val="tx2"/>
                  </a:solidFill>
                  <a:latin typeface="Times New Roman" panose="02020603050405020304" pitchFamily="18" charset="0"/>
                  <a:cs typeface="Times New Roman" panose="02020603050405020304" pitchFamily="18" charset="0"/>
                </a:rPr>
                <a:t>Khoảng 1-3 phút </a:t>
              </a:r>
              <a:endParaRPr lang="en-US" sz="2000" dirty="0">
                <a:solidFill>
                  <a:schemeClr val="tx2"/>
                </a:solidFill>
                <a:latin typeface="Times New Roman" panose="02020603050405020304" pitchFamily="18" charset="0"/>
                <a:cs typeface="Times New Roman" panose="02020603050405020304" pitchFamily="18" charset="0"/>
              </a:endParaRPr>
            </a:p>
          </p:txBody>
        </p:sp>
        <p:cxnSp>
          <p:nvCxnSpPr>
            <p:cNvPr id="11" name="Straight Arrow Connector 10"/>
            <p:cNvCxnSpPr>
              <a:stCxn id="7" idx="3"/>
              <a:endCxn id="8" idx="1"/>
            </p:cNvCxnSpPr>
            <p:nvPr/>
          </p:nvCxnSpPr>
          <p:spPr>
            <a:xfrm flipV="1">
              <a:off x="2057400" y="1309319"/>
              <a:ext cx="990600" cy="99357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3"/>
              <a:endCxn id="10" idx="1"/>
            </p:cNvCxnSpPr>
            <p:nvPr/>
          </p:nvCxnSpPr>
          <p:spPr>
            <a:xfrm flipV="1">
              <a:off x="2057400" y="2291292"/>
              <a:ext cx="990600" cy="116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3"/>
              <a:endCxn id="9" idx="1"/>
            </p:cNvCxnSpPr>
            <p:nvPr/>
          </p:nvCxnSpPr>
          <p:spPr>
            <a:xfrm>
              <a:off x="2057400" y="2302892"/>
              <a:ext cx="990600" cy="104343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290945" y="3871940"/>
            <a:ext cx="8686801" cy="2909860"/>
            <a:chOff x="228599" y="823940"/>
            <a:chExt cx="8686801" cy="2909860"/>
          </a:xfrm>
        </p:grpSpPr>
        <p:sp>
          <p:nvSpPr>
            <p:cNvPr id="15" name="Rounded Rectangle 14"/>
            <p:cNvSpPr/>
            <p:nvPr/>
          </p:nvSpPr>
          <p:spPr>
            <a:xfrm>
              <a:off x="228599" y="1938782"/>
              <a:ext cx="1835728" cy="7282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chemeClr val="tx2"/>
                  </a:solidFill>
                  <a:latin typeface="Times New Roman" panose="02020603050405020304" pitchFamily="18" charset="0"/>
                  <a:cs typeface="Times New Roman" panose="02020603050405020304" pitchFamily="18" charset="0"/>
                </a:rPr>
                <a:t>ĐK cơn nhỏ </a:t>
              </a:r>
              <a:endParaRPr lang="en-US" sz="2400" dirty="0">
                <a:solidFill>
                  <a:schemeClr val="tx2"/>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3054927" y="823940"/>
              <a:ext cx="5860473" cy="961036"/>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tx2"/>
                  </a:solidFill>
                  <a:latin typeface="Times New Roman" panose="02020603050405020304" pitchFamily="18" charset="0"/>
                  <a:cs typeface="Times New Roman" panose="02020603050405020304" pitchFamily="18" charset="0"/>
                </a:rPr>
                <a:t>Loại cơn vắng: </a:t>
              </a:r>
              <a:r>
                <a:rPr lang="en-US" sz="2000" smtClean="0">
                  <a:solidFill>
                    <a:schemeClr val="tx2"/>
                  </a:solidFill>
                  <a:latin typeface="Times New Roman" panose="02020603050405020304" pitchFamily="18" charset="0"/>
                  <a:cs typeface="Times New Roman" panose="02020603050405020304" pitchFamily="18" charset="0"/>
                </a:rPr>
                <a:t>mất ý thức trong khoảng 15 - 30 giây, bắt đầu và kết thúc đột ngột, không nhớ gì về cơn vắng </a:t>
              </a:r>
              <a:endParaRPr lang="en-US" sz="2000" dirty="0">
                <a:solidFill>
                  <a:schemeClr val="tx2"/>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3054927" y="2895600"/>
              <a:ext cx="5860473" cy="8382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tx2"/>
                  </a:solidFill>
                  <a:latin typeface="Times New Roman" panose="02020603050405020304" pitchFamily="18" charset="0"/>
                  <a:cs typeface="Times New Roman" panose="02020603050405020304" pitchFamily="18" charset="0"/>
                </a:rPr>
                <a:t>Thể vô lực: </a:t>
              </a:r>
              <a:r>
                <a:rPr lang="en-US" sz="2000" smtClean="0">
                  <a:solidFill>
                    <a:schemeClr val="tx2"/>
                  </a:solidFill>
                  <a:latin typeface="Times New Roman" panose="02020603050405020304" pitchFamily="18" charset="0"/>
                  <a:cs typeface="Times New Roman" panose="02020603050405020304" pitchFamily="18" charset="0"/>
                </a:rPr>
                <a:t>đột nhiên mất trương lực cơ , ngã khụy xuống trong khi ý thức vẫn tỉnh  (30 giây – 1 phút)</a:t>
              </a:r>
              <a:endParaRPr lang="en-US" sz="2000" dirty="0">
                <a:solidFill>
                  <a:schemeClr val="tx2"/>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3054927" y="1890740"/>
              <a:ext cx="5860473" cy="76200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tx2"/>
                  </a:solidFill>
                  <a:latin typeface="Times New Roman" panose="02020603050405020304" pitchFamily="18" charset="0"/>
                  <a:cs typeface="Times New Roman" panose="02020603050405020304" pitchFamily="18" charset="0"/>
                </a:rPr>
                <a:t>Loại co giật cơ: </a:t>
              </a:r>
              <a:r>
                <a:rPr lang="en-US" sz="2000" smtClean="0">
                  <a:solidFill>
                    <a:schemeClr val="tx2"/>
                  </a:solidFill>
                  <a:latin typeface="Times New Roman" panose="02020603050405020304" pitchFamily="18" charset="0"/>
                  <a:cs typeface="Times New Roman" panose="02020603050405020304" pitchFamily="18" charset="0"/>
                </a:rPr>
                <a:t>co cứng từng phần với những động tác của đầu và chi trên, ít khi mất trương lực</a:t>
              </a:r>
              <a:endParaRPr lang="en-US" sz="2000" dirty="0">
                <a:solidFill>
                  <a:schemeClr val="tx2"/>
                </a:solidFill>
                <a:latin typeface="Times New Roman" panose="02020603050405020304" pitchFamily="18" charset="0"/>
                <a:cs typeface="Times New Roman" panose="02020603050405020304" pitchFamily="18" charset="0"/>
              </a:endParaRPr>
            </a:p>
          </p:txBody>
        </p:sp>
        <p:cxnSp>
          <p:nvCxnSpPr>
            <p:cNvPr id="19" name="Straight Arrow Connector 18"/>
            <p:cNvCxnSpPr>
              <a:stCxn id="15" idx="3"/>
              <a:endCxn id="16" idx="1"/>
            </p:cNvCxnSpPr>
            <p:nvPr/>
          </p:nvCxnSpPr>
          <p:spPr>
            <a:xfrm flipV="1">
              <a:off x="2064327" y="1304458"/>
              <a:ext cx="990600" cy="99843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5" idx="3"/>
            </p:cNvCxnSpPr>
            <p:nvPr/>
          </p:nvCxnSpPr>
          <p:spPr>
            <a:xfrm flipV="1">
              <a:off x="2064327" y="2271741"/>
              <a:ext cx="990600" cy="311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5" idx="3"/>
              <a:endCxn id="17" idx="1"/>
            </p:cNvCxnSpPr>
            <p:nvPr/>
          </p:nvCxnSpPr>
          <p:spPr>
            <a:xfrm>
              <a:off x="2064327" y="2302891"/>
              <a:ext cx="990600" cy="101180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 y="1038187"/>
            <a:ext cx="8686801" cy="5667506"/>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8" y="1071404"/>
            <a:ext cx="8749148" cy="5710396"/>
          </a:xfrm>
          <a:prstGeom prst="rect">
            <a:avLst/>
          </a:prstGeom>
        </p:spPr>
      </p:pic>
      <p:sp>
        <p:nvSpPr>
          <p:cNvPr id="24" name="Title 1"/>
          <p:cNvSpPr txBox="1">
            <a:spLocks/>
          </p:cNvSpPr>
          <p:nvPr/>
        </p:nvSpPr>
        <p:spPr bwMode="white">
          <a:xfrm>
            <a:off x="762000" y="1"/>
            <a:ext cx="7772400" cy="99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itchFamily="34" charset="0"/>
              </a:defRPr>
            </a:lvl2pPr>
            <a:lvl3pPr algn="ctr" rtl="0" eaLnBrk="1" fontAlgn="base" hangingPunct="1">
              <a:spcBef>
                <a:spcPct val="0"/>
              </a:spcBef>
              <a:spcAft>
                <a:spcPct val="0"/>
              </a:spcAft>
              <a:defRPr sz="3200" b="1">
                <a:solidFill>
                  <a:schemeClr val="bg1"/>
                </a:solidFill>
                <a:latin typeface="Verdana" pitchFamily="34" charset="0"/>
              </a:defRPr>
            </a:lvl3pPr>
            <a:lvl4pPr algn="ctr" rtl="0" eaLnBrk="1" fontAlgn="base" hangingPunct="1">
              <a:spcBef>
                <a:spcPct val="0"/>
              </a:spcBef>
              <a:spcAft>
                <a:spcPct val="0"/>
              </a:spcAft>
              <a:defRPr sz="3200" b="1">
                <a:solidFill>
                  <a:schemeClr val="bg1"/>
                </a:solidFill>
                <a:latin typeface="Verdana" pitchFamily="34" charset="0"/>
              </a:defRPr>
            </a:lvl4pPr>
            <a:lvl5pPr algn="ctr" rtl="0" eaLnBrk="1" fontAlgn="base" hangingPunct="1">
              <a:spcBef>
                <a:spcPct val="0"/>
              </a:spcBef>
              <a:spcAft>
                <a:spcPct val="0"/>
              </a:spcAft>
              <a:defRPr sz="3200" b="1">
                <a:solidFill>
                  <a:schemeClr val="bg1"/>
                </a:solidFill>
                <a:latin typeface="Verdana" pitchFamily="34" charset="0"/>
              </a:defRPr>
            </a:lvl5pPr>
            <a:lvl6pPr marL="457200" algn="ctr" rtl="0" eaLnBrk="1" fontAlgn="base" hangingPunct="1">
              <a:spcBef>
                <a:spcPct val="0"/>
              </a:spcBef>
              <a:spcAft>
                <a:spcPct val="0"/>
              </a:spcAft>
              <a:defRPr sz="3200" b="1">
                <a:solidFill>
                  <a:schemeClr val="bg1"/>
                </a:solidFill>
                <a:latin typeface="Verdana" pitchFamily="34" charset="0"/>
              </a:defRPr>
            </a:lvl6pPr>
            <a:lvl7pPr marL="914400" algn="ctr" rtl="0" eaLnBrk="1" fontAlgn="base" hangingPunct="1">
              <a:spcBef>
                <a:spcPct val="0"/>
              </a:spcBef>
              <a:spcAft>
                <a:spcPct val="0"/>
              </a:spcAft>
              <a:defRPr sz="3200" b="1">
                <a:solidFill>
                  <a:schemeClr val="bg1"/>
                </a:solidFill>
                <a:latin typeface="Verdana" pitchFamily="34" charset="0"/>
              </a:defRPr>
            </a:lvl7pPr>
            <a:lvl8pPr marL="1371600" algn="ctr" rtl="0" eaLnBrk="1" fontAlgn="base" hangingPunct="1">
              <a:spcBef>
                <a:spcPct val="0"/>
              </a:spcBef>
              <a:spcAft>
                <a:spcPct val="0"/>
              </a:spcAft>
              <a:defRPr sz="3200" b="1">
                <a:solidFill>
                  <a:schemeClr val="bg1"/>
                </a:solidFill>
                <a:latin typeface="Verdana" pitchFamily="34" charset="0"/>
              </a:defRPr>
            </a:lvl8pPr>
            <a:lvl9pPr marL="1828800" algn="ctr" rtl="0" eaLnBrk="1" fontAlgn="base" hangingPunct="1">
              <a:spcBef>
                <a:spcPct val="0"/>
              </a:spcBef>
              <a:spcAft>
                <a:spcPct val="0"/>
              </a:spcAft>
              <a:defRPr sz="3200" b="1">
                <a:solidFill>
                  <a:schemeClr val="bg1"/>
                </a:solidFill>
                <a:latin typeface="Verdana" pitchFamily="34" charset="0"/>
              </a:defRPr>
            </a:lvl9pPr>
          </a:lstStyle>
          <a:p>
            <a:r>
              <a:rPr lang="en-US" sz="4400" kern="0" smtClean="0">
                <a:latin typeface="Times New Roman" panose="02020603050405020304" pitchFamily="18" charset="0"/>
                <a:cs typeface="Times New Roman" panose="02020603050405020304" pitchFamily="18" charset="0"/>
              </a:rPr>
              <a:t>2. LÂM SÀNG</a:t>
            </a:r>
            <a:endParaRPr lang="en-US" sz="4400" ker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605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28599" y="1108963"/>
            <a:ext cx="8686801" cy="3386837"/>
            <a:chOff x="228599" y="328105"/>
            <a:chExt cx="8686801" cy="3584972"/>
          </a:xfrm>
        </p:grpSpPr>
        <p:sp>
          <p:nvSpPr>
            <p:cNvPr id="8" name="Rounded Rectangle 7"/>
            <p:cNvSpPr/>
            <p:nvPr/>
          </p:nvSpPr>
          <p:spPr>
            <a:xfrm>
              <a:off x="228599" y="1702260"/>
              <a:ext cx="1828801" cy="7282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chemeClr val="tx2"/>
                  </a:solidFill>
                  <a:latin typeface="Times New Roman" panose="02020603050405020304" pitchFamily="18" charset="0"/>
                  <a:cs typeface="Times New Roman" panose="02020603050405020304" pitchFamily="18" charset="0"/>
                </a:rPr>
                <a:t>ĐK cục bộ</a:t>
              </a:r>
              <a:endParaRPr lang="en-US" sz="2400" dirty="0">
                <a:solidFill>
                  <a:schemeClr val="tx2"/>
                </a:solidFill>
                <a:latin typeface="Times New Roman" panose="02020603050405020304" pitchFamily="18" charset="0"/>
                <a:cs typeface="Times New Roman" panose="02020603050405020304" pitchFamily="18" charset="0"/>
              </a:endParaRPr>
            </a:p>
          </p:txBody>
        </p:sp>
        <p:sp>
          <p:nvSpPr>
            <p:cNvPr id="9" name="Rectangle 8"/>
            <p:cNvSpPr/>
            <p:nvPr/>
          </p:nvSpPr>
          <p:spPr>
            <a:xfrm>
              <a:off x="3048000" y="328105"/>
              <a:ext cx="5867400" cy="164918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tx2"/>
                  </a:solidFill>
                  <a:latin typeface="Times New Roman" panose="02020603050405020304" pitchFamily="18" charset="0"/>
                  <a:cs typeface="Times New Roman" panose="02020603050405020304" pitchFamily="18" charset="0"/>
                </a:rPr>
                <a:t>Đ</a:t>
              </a:r>
              <a:r>
                <a:rPr lang="vi-VN" sz="2000" b="1" smtClean="0">
                  <a:solidFill>
                    <a:schemeClr val="tx2"/>
                  </a:solidFill>
                  <a:latin typeface="Times New Roman" panose="02020603050405020304" pitchFamily="18" charset="0"/>
                  <a:cs typeface="Times New Roman" panose="02020603050405020304" pitchFamily="18" charset="0"/>
                </a:rPr>
                <a:t>ơn </a:t>
              </a:r>
              <a:r>
                <a:rPr lang="vi-VN" sz="2000" b="1">
                  <a:solidFill>
                    <a:schemeClr val="tx2"/>
                  </a:solidFill>
                  <a:latin typeface="Times New Roman" panose="02020603050405020304" pitchFamily="18" charset="0"/>
                  <a:cs typeface="Times New Roman" panose="02020603050405020304" pitchFamily="18" charset="0"/>
                </a:rPr>
                <a:t>thuần vận </a:t>
              </a:r>
              <a:r>
                <a:rPr lang="vi-VN" sz="2000" b="1" smtClean="0">
                  <a:solidFill>
                    <a:schemeClr val="tx2"/>
                  </a:solidFill>
                  <a:latin typeface="Times New Roman" panose="02020603050405020304" pitchFamily="18" charset="0"/>
                  <a:cs typeface="Times New Roman" panose="02020603050405020304" pitchFamily="18" charset="0"/>
                </a:rPr>
                <a:t>động</a:t>
              </a:r>
              <a:r>
                <a:rPr lang="en-US" sz="2000" b="1" smtClean="0">
                  <a:solidFill>
                    <a:schemeClr val="tx2"/>
                  </a:solidFill>
                  <a:latin typeface="Times New Roman" panose="02020603050405020304" pitchFamily="18" charset="0"/>
                  <a:cs typeface="Times New Roman" panose="02020603050405020304" pitchFamily="18" charset="0"/>
                </a:rPr>
                <a:t>: </a:t>
              </a:r>
            </a:p>
            <a:p>
              <a:r>
                <a:rPr lang="en-US" sz="2000" b="1">
                  <a:solidFill>
                    <a:schemeClr val="tx2"/>
                  </a:solidFill>
                  <a:latin typeface="Times New Roman" panose="02020603050405020304" pitchFamily="18" charset="0"/>
                  <a:cs typeface="Times New Roman" panose="02020603050405020304" pitchFamily="18" charset="0"/>
                </a:rPr>
                <a:t> </a:t>
              </a:r>
              <a:r>
                <a:rPr lang="en-US" sz="2000" b="1" smtClean="0">
                  <a:solidFill>
                    <a:schemeClr val="tx2"/>
                  </a:solidFill>
                  <a:latin typeface="Times New Roman" panose="02020603050405020304" pitchFamily="18" charset="0"/>
                  <a:cs typeface="Times New Roman" panose="02020603050405020304" pitchFamily="18" charset="0"/>
                </a:rPr>
                <a:t> + C</a:t>
              </a:r>
              <a:r>
                <a:rPr lang="en-US" sz="2000" smtClean="0">
                  <a:solidFill>
                    <a:schemeClr val="tx2"/>
                  </a:solidFill>
                  <a:latin typeface="Times New Roman" panose="02020603050405020304" pitchFamily="18" charset="0"/>
                  <a:cs typeface="Times New Roman" panose="02020603050405020304" pitchFamily="18" charset="0"/>
                </a:rPr>
                <a:t>o giật ở ngón tay cái rồi lan rộng đến cả cánh tay, chân</a:t>
              </a:r>
            </a:p>
            <a:p>
              <a:r>
                <a:rPr lang="en-US" sz="2000" smtClean="0">
                  <a:solidFill>
                    <a:schemeClr val="tx2"/>
                  </a:solidFill>
                  <a:latin typeface="Times New Roman" panose="02020603050405020304" pitchFamily="18" charset="0"/>
                  <a:cs typeface="Times New Roman" panose="02020603050405020304" pitchFamily="18" charset="0"/>
                </a:rPr>
                <a:t>+ Sau cơn động kinh thường mất phương hướng nhưng vẫn nhớ những gì xảy ra</a:t>
              </a:r>
            </a:p>
          </p:txBody>
        </p:sp>
        <p:sp>
          <p:nvSpPr>
            <p:cNvPr id="10" name="Rectangle 9"/>
            <p:cNvSpPr/>
            <p:nvPr/>
          </p:nvSpPr>
          <p:spPr>
            <a:xfrm>
              <a:off x="3048000" y="2066371"/>
              <a:ext cx="5867400" cy="1846706"/>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tx2"/>
                  </a:solidFill>
                  <a:latin typeface="Times New Roman" panose="02020603050405020304" pitchFamily="18" charset="0"/>
                  <a:cs typeface="Times New Roman" panose="02020603050405020304" pitchFamily="18" charset="0"/>
                </a:rPr>
                <a:t>Phức </a:t>
              </a:r>
              <a:r>
                <a:rPr lang="vi-VN" sz="2000" b="1" smtClean="0">
                  <a:solidFill>
                    <a:schemeClr val="tx2"/>
                  </a:solidFill>
                  <a:latin typeface="Times New Roman" panose="02020603050405020304" pitchFamily="18" charset="0"/>
                  <a:cs typeface="Times New Roman" panose="02020603050405020304" pitchFamily="18" charset="0"/>
                </a:rPr>
                <a:t>tạp</a:t>
              </a:r>
              <a:r>
                <a:rPr lang="en-US" sz="2000" b="1" smtClean="0">
                  <a:solidFill>
                    <a:schemeClr val="tx2"/>
                  </a:solidFill>
                  <a:latin typeface="Times New Roman" panose="02020603050405020304" pitchFamily="18" charset="0"/>
                  <a:cs typeface="Times New Roman" panose="02020603050405020304" pitchFamily="18" charset="0"/>
                </a:rPr>
                <a:t>:</a:t>
              </a:r>
            </a:p>
            <a:p>
              <a:r>
                <a:rPr lang="en-US" sz="2000" b="1">
                  <a:solidFill>
                    <a:schemeClr val="tx2"/>
                  </a:solidFill>
                  <a:latin typeface="Times New Roman" panose="02020603050405020304" pitchFamily="18" charset="0"/>
                  <a:cs typeface="Times New Roman" panose="02020603050405020304" pitchFamily="18" charset="0"/>
                </a:rPr>
                <a:t> </a:t>
              </a:r>
              <a:r>
                <a:rPr lang="en-US" sz="2000" b="1" smtClean="0">
                  <a:solidFill>
                    <a:schemeClr val="tx2"/>
                  </a:solidFill>
                  <a:latin typeface="Times New Roman" panose="02020603050405020304" pitchFamily="18" charset="0"/>
                  <a:cs typeface="Times New Roman" panose="02020603050405020304" pitchFamily="18" charset="0"/>
                </a:rPr>
                <a:t>+ </a:t>
              </a:r>
              <a:r>
                <a:rPr lang="en-US" sz="2000" smtClean="0">
                  <a:solidFill>
                    <a:schemeClr val="tx2"/>
                  </a:solidFill>
                  <a:latin typeface="Times New Roman" panose="02020603050405020304" pitchFamily="18" charset="0"/>
                  <a:cs typeface="Times New Roman" panose="02020603050405020304" pitchFamily="18" charset="0"/>
                </a:rPr>
                <a:t>Ảo giác: sợ, lo âu, cười ép buộc,..</a:t>
              </a:r>
            </a:p>
            <a:p>
              <a:r>
                <a:rPr lang="en-US" sz="2000">
                  <a:solidFill>
                    <a:schemeClr val="tx2"/>
                  </a:solidFill>
                  <a:latin typeface="Times New Roman" panose="02020603050405020304" pitchFamily="18" charset="0"/>
                  <a:cs typeface="Times New Roman" panose="02020603050405020304" pitchFamily="18" charset="0"/>
                </a:rPr>
                <a:t> </a:t>
              </a:r>
              <a:r>
                <a:rPr lang="en-US" sz="2000" smtClean="0">
                  <a:solidFill>
                    <a:schemeClr val="tx2"/>
                  </a:solidFill>
                  <a:latin typeface="Times New Roman" panose="02020603050405020304" pitchFamily="18" charset="0"/>
                  <a:cs typeface="Times New Roman" panose="02020603050405020304" pitchFamily="18" charset="0"/>
                </a:rPr>
                <a:t>+ Động tác tự động: nhai, liếm miệng, tặc lưỡi,….</a:t>
              </a:r>
            </a:p>
            <a:p>
              <a:r>
                <a:rPr lang="en-US" sz="2000">
                  <a:solidFill>
                    <a:schemeClr val="tx2"/>
                  </a:solidFill>
                  <a:latin typeface="Times New Roman" panose="02020603050405020304" pitchFamily="18" charset="0"/>
                  <a:cs typeface="Times New Roman" panose="02020603050405020304" pitchFamily="18" charset="0"/>
                </a:rPr>
                <a:t> </a:t>
              </a:r>
              <a:r>
                <a:rPr lang="en-US" sz="2000" smtClean="0">
                  <a:solidFill>
                    <a:schemeClr val="tx2"/>
                  </a:solidFill>
                  <a:latin typeface="Times New Roman" panose="02020603050405020304" pitchFamily="18" charset="0"/>
                  <a:cs typeface="Times New Roman" panose="02020603050405020304" pitchFamily="18" charset="0"/>
                </a:rPr>
                <a:t>+ Có thể chuyển sang ĐK cơn lớn</a:t>
              </a:r>
              <a:endParaRPr lang="en-US" sz="2000" dirty="0">
                <a:solidFill>
                  <a:schemeClr val="tx2"/>
                </a:solidFill>
                <a:latin typeface="Times New Roman" panose="02020603050405020304" pitchFamily="18" charset="0"/>
                <a:cs typeface="Times New Roman" panose="02020603050405020304" pitchFamily="18" charset="0"/>
              </a:endParaRPr>
            </a:p>
          </p:txBody>
        </p:sp>
        <p:cxnSp>
          <p:nvCxnSpPr>
            <p:cNvPr id="11" name="Straight Arrow Connector 10"/>
            <p:cNvCxnSpPr>
              <a:stCxn id="8" idx="3"/>
              <a:endCxn id="9" idx="1"/>
            </p:cNvCxnSpPr>
            <p:nvPr/>
          </p:nvCxnSpPr>
          <p:spPr>
            <a:xfrm flipV="1">
              <a:off x="2057400" y="1152698"/>
              <a:ext cx="990600" cy="91367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3"/>
              <a:endCxn id="10" idx="1"/>
            </p:cNvCxnSpPr>
            <p:nvPr/>
          </p:nvCxnSpPr>
          <p:spPr>
            <a:xfrm>
              <a:off x="2057400" y="2066370"/>
              <a:ext cx="990600" cy="92335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242454" y="4419600"/>
            <a:ext cx="8686801" cy="2286000"/>
            <a:chOff x="228599" y="629567"/>
            <a:chExt cx="8686801" cy="2962793"/>
          </a:xfrm>
        </p:grpSpPr>
        <p:sp>
          <p:nvSpPr>
            <p:cNvPr id="14" name="Rounded Rectangle 13"/>
            <p:cNvSpPr/>
            <p:nvPr/>
          </p:nvSpPr>
          <p:spPr>
            <a:xfrm>
              <a:off x="228599" y="1702260"/>
              <a:ext cx="1828801" cy="72821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chemeClr val="tx2"/>
                  </a:solidFill>
                  <a:latin typeface="Times New Roman" panose="02020603050405020304" pitchFamily="18" charset="0"/>
                  <a:cs typeface="Times New Roman" panose="02020603050405020304" pitchFamily="18" charset="0"/>
                </a:rPr>
                <a:t>ĐK liên tục</a:t>
              </a:r>
              <a:endParaRPr lang="en-US" sz="2400" dirty="0">
                <a:solidFill>
                  <a:schemeClr val="tx2"/>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3048000" y="629567"/>
              <a:ext cx="5867400" cy="117145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tx2"/>
                  </a:solidFill>
                  <a:latin typeface="Times New Roman" panose="02020603050405020304" pitchFamily="18" charset="0"/>
                  <a:cs typeface="Times New Roman" panose="02020603050405020304" pitchFamily="18" charset="0"/>
                </a:rPr>
                <a:t>Động kinh liên tục: </a:t>
              </a:r>
              <a:r>
                <a:rPr lang="en-US" sz="2000" smtClean="0">
                  <a:solidFill>
                    <a:schemeClr val="tx2"/>
                  </a:solidFill>
                  <a:latin typeface="Times New Roman" panose="02020603050405020304" pitchFamily="18" charset="0"/>
                  <a:cs typeface="Times New Roman" panose="02020603050405020304" pitchFamily="18" charset="0"/>
                </a:rPr>
                <a:t>cơn này tiếp cơ kia nhưng giữa các cơn không có rối loạn ý thức </a:t>
              </a:r>
              <a:endParaRPr lang="en-US" sz="2000" b="1" smtClean="0">
                <a:solidFill>
                  <a:schemeClr val="tx2"/>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3048000" y="2285307"/>
              <a:ext cx="5867400" cy="130705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tx2"/>
                  </a:solidFill>
                  <a:latin typeface="Times New Roman" panose="02020603050405020304" pitchFamily="18" charset="0"/>
                  <a:cs typeface="Times New Roman" panose="02020603050405020304" pitchFamily="18" charset="0"/>
                </a:rPr>
                <a:t>Trạng thái động kinh: </a:t>
              </a:r>
              <a:r>
                <a:rPr lang="en-US" sz="2000" smtClean="0">
                  <a:solidFill>
                    <a:schemeClr val="tx2"/>
                  </a:solidFill>
                  <a:latin typeface="Times New Roman" panose="02020603050405020304" pitchFamily="18" charset="0"/>
                  <a:cs typeface="Times New Roman" panose="02020603050405020304" pitchFamily="18" charset="0"/>
                </a:rPr>
                <a:t>các cơn liên tiếp nhau có rối loạn ý thức thường hôn mê</a:t>
              </a:r>
              <a:endParaRPr lang="en-US" sz="2000" b="1" smtClean="0">
                <a:solidFill>
                  <a:schemeClr val="tx2"/>
                </a:solidFill>
                <a:latin typeface="Times New Roman" panose="02020603050405020304" pitchFamily="18" charset="0"/>
                <a:cs typeface="Times New Roman" panose="02020603050405020304" pitchFamily="18" charset="0"/>
              </a:endParaRPr>
            </a:p>
          </p:txBody>
        </p:sp>
        <p:cxnSp>
          <p:nvCxnSpPr>
            <p:cNvPr id="17" name="Straight Arrow Connector 16"/>
            <p:cNvCxnSpPr>
              <a:stCxn id="14" idx="3"/>
              <a:endCxn id="15" idx="1"/>
            </p:cNvCxnSpPr>
            <p:nvPr/>
          </p:nvCxnSpPr>
          <p:spPr>
            <a:xfrm flipV="1">
              <a:off x="2057400" y="1215294"/>
              <a:ext cx="990600" cy="85107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4" idx="3"/>
              <a:endCxn id="16" idx="1"/>
            </p:cNvCxnSpPr>
            <p:nvPr/>
          </p:nvCxnSpPr>
          <p:spPr>
            <a:xfrm>
              <a:off x="2057400" y="2066370"/>
              <a:ext cx="990600" cy="87246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7" name="Title 1"/>
          <p:cNvSpPr txBox="1">
            <a:spLocks/>
          </p:cNvSpPr>
          <p:nvPr/>
        </p:nvSpPr>
        <p:spPr bwMode="white">
          <a:xfrm>
            <a:off x="762000" y="1"/>
            <a:ext cx="7772400" cy="99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itchFamily="34" charset="0"/>
              </a:defRPr>
            </a:lvl2pPr>
            <a:lvl3pPr algn="ctr" rtl="0" eaLnBrk="1" fontAlgn="base" hangingPunct="1">
              <a:spcBef>
                <a:spcPct val="0"/>
              </a:spcBef>
              <a:spcAft>
                <a:spcPct val="0"/>
              </a:spcAft>
              <a:defRPr sz="3200" b="1">
                <a:solidFill>
                  <a:schemeClr val="bg1"/>
                </a:solidFill>
                <a:latin typeface="Verdana" pitchFamily="34" charset="0"/>
              </a:defRPr>
            </a:lvl3pPr>
            <a:lvl4pPr algn="ctr" rtl="0" eaLnBrk="1" fontAlgn="base" hangingPunct="1">
              <a:spcBef>
                <a:spcPct val="0"/>
              </a:spcBef>
              <a:spcAft>
                <a:spcPct val="0"/>
              </a:spcAft>
              <a:defRPr sz="3200" b="1">
                <a:solidFill>
                  <a:schemeClr val="bg1"/>
                </a:solidFill>
                <a:latin typeface="Verdana" pitchFamily="34" charset="0"/>
              </a:defRPr>
            </a:lvl4pPr>
            <a:lvl5pPr algn="ctr" rtl="0" eaLnBrk="1" fontAlgn="base" hangingPunct="1">
              <a:spcBef>
                <a:spcPct val="0"/>
              </a:spcBef>
              <a:spcAft>
                <a:spcPct val="0"/>
              </a:spcAft>
              <a:defRPr sz="3200" b="1">
                <a:solidFill>
                  <a:schemeClr val="bg1"/>
                </a:solidFill>
                <a:latin typeface="Verdana" pitchFamily="34" charset="0"/>
              </a:defRPr>
            </a:lvl5pPr>
            <a:lvl6pPr marL="457200" algn="ctr" rtl="0" eaLnBrk="1" fontAlgn="base" hangingPunct="1">
              <a:spcBef>
                <a:spcPct val="0"/>
              </a:spcBef>
              <a:spcAft>
                <a:spcPct val="0"/>
              </a:spcAft>
              <a:defRPr sz="3200" b="1">
                <a:solidFill>
                  <a:schemeClr val="bg1"/>
                </a:solidFill>
                <a:latin typeface="Verdana" pitchFamily="34" charset="0"/>
              </a:defRPr>
            </a:lvl6pPr>
            <a:lvl7pPr marL="914400" algn="ctr" rtl="0" eaLnBrk="1" fontAlgn="base" hangingPunct="1">
              <a:spcBef>
                <a:spcPct val="0"/>
              </a:spcBef>
              <a:spcAft>
                <a:spcPct val="0"/>
              </a:spcAft>
              <a:defRPr sz="3200" b="1">
                <a:solidFill>
                  <a:schemeClr val="bg1"/>
                </a:solidFill>
                <a:latin typeface="Verdana" pitchFamily="34" charset="0"/>
              </a:defRPr>
            </a:lvl7pPr>
            <a:lvl8pPr marL="1371600" algn="ctr" rtl="0" eaLnBrk="1" fontAlgn="base" hangingPunct="1">
              <a:spcBef>
                <a:spcPct val="0"/>
              </a:spcBef>
              <a:spcAft>
                <a:spcPct val="0"/>
              </a:spcAft>
              <a:defRPr sz="3200" b="1">
                <a:solidFill>
                  <a:schemeClr val="bg1"/>
                </a:solidFill>
                <a:latin typeface="Verdana" pitchFamily="34" charset="0"/>
              </a:defRPr>
            </a:lvl8pPr>
            <a:lvl9pPr marL="1828800" algn="ctr" rtl="0" eaLnBrk="1" fontAlgn="base" hangingPunct="1">
              <a:spcBef>
                <a:spcPct val="0"/>
              </a:spcBef>
              <a:spcAft>
                <a:spcPct val="0"/>
              </a:spcAft>
              <a:defRPr sz="3200" b="1">
                <a:solidFill>
                  <a:schemeClr val="bg1"/>
                </a:solidFill>
                <a:latin typeface="Verdana" pitchFamily="34" charset="0"/>
              </a:defRPr>
            </a:lvl9pPr>
          </a:lstStyle>
          <a:p>
            <a:r>
              <a:rPr lang="en-US" sz="4400" kern="0" smtClean="0">
                <a:latin typeface="Times New Roman" panose="02020603050405020304" pitchFamily="18" charset="0"/>
                <a:cs typeface="Times New Roman" panose="02020603050405020304" pitchFamily="18" charset="0"/>
              </a:rPr>
              <a:t>2. LÂM SÀNG</a:t>
            </a:r>
            <a:endParaRPr lang="en-US" sz="4400" ker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6352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228600" y="152400"/>
            <a:ext cx="8686800" cy="639762"/>
          </a:xfrm>
        </p:spPr>
        <p:txBody>
          <a:bodyPr>
            <a:normAutofit/>
          </a:bodyPr>
          <a:lstStyle/>
          <a:p>
            <a:r>
              <a:rPr lang="en-US" b="1" smtClean="0">
                <a:latin typeface="Times New Roman" pitchFamily="18" charset="0"/>
                <a:cs typeface="Times New Roman" pitchFamily="18" charset="0"/>
              </a:rPr>
              <a:t>Xét nghiệm</a:t>
            </a:r>
            <a:endParaRPr lang="en-US" b="1" dirty="0">
              <a:latin typeface="Times New Roman" pitchFamily="18" charset="0"/>
              <a:cs typeface="Times New Roman" pitchFamily="18" charset="0"/>
            </a:endParaRPr>
          </a:p>
        </p:txBody>
      </p:sp>
      <p:sp>
        <p:nvSpPr>
          <p:cNvPr id="7" name="Content Placeholder 4"/>
          <p:cNvSpPr>
            <a:spLocks noGrp="1"/>
          </p:cNvSpPr>
          <p:nvPr>
            <p:ph idx="1"/>
          </p:nvPr>
        </p:nvSpPr>
        <p:spPr>
          <a:xfrm>
            <a:off x="381000" y="1295400"/>
            <a:ext cx="8555182" cy="5410200"/>
          </a:xfrm>
        </p:spPr>
        <p:txBody>
          <a:bodyPr/>
          <a:lstStyle/>
          <a:p>
            <a:pPr>
              <a:buFont typeface="Wingdings" panose="05000000000000000000" pitchFamily="2" charset="2"/>
              <a:buChar char="Ø"/>
            </a:pPr>
            <a:r>
              <a:rPr lang="en-US" b="1" smtClean="0">
                <a:solidFill>
                  <a:schemeClr val="tx2"/>
                </a:solidFill>
                <a:latin typeface="Times New Roman" pitchFamily="18" charset="0"/>
                <a:cs typeface="Times New Roman" pitchFamily="18" charset="0"/>
              </a:rPr>
              <a:t> </a:t>
            </a:r>
            <a:r>
              <a:rPr lang="vi-VN" b="1" smtClean="0">
                <a:solidFill>
                  <a:schemeClr val="tx2"/>
                </a:solidFill>
                <a:latin typeface="Times New Roman" pitchFamily="18" charset="0"/>
                <a:cs typeface="Times New Roman" pitchFamily="18" charset="0"/>
              </a:rPr>
              <a:t>Ðiện </a:t>
            </a:r>
            <a:r>
              <a:rPr lang="vi-VN" b="1" dirty="0" smtClean="0">
                <a:solidFill>
                  <a:schemeClr val="tx2"/>
                </a:solidFill>
                <a:latin typeface="Times New Roman" pitchFamily="18" charset="0"/>
                <a:cs typeface="Times New Roman" pitchFamily="18" charset="0"/>
              </a:rPr>
              <a:t>não đồ</a:t>
            </a:r>
            <a:r>
              <a:rPr lang="en-US" b="1" dirty="0" smtClean="0">
                <a:solidFill>
                  <a:schemeClr val="tx2"/>
                </a:solidFill>
                <a:latin typeface="Times New Roman" pitchFamily="18" charset="0"/>
                <a:cs typeface="Times New Roman" pitchFamily="18" charset="0"/>
              </a:rPr>
              <a:t>: </a:t>
            </a:r>
            <a:r>
              <a:rPr lang="vi-VN" dirty="0" smtClean="0">
                <a:solidFill>
                  <a:schemeClr val="tx2"/>
                </a:solidFill>
                <a:latin typeface="Times New Roman" pitchFamily="18" charset="0"/>
                <a:cs typeface="Times New Roman" pitchFamily="18" charset="0"/>
              </a:rPr>
              <a:t>3 loại cơn điển hình :</a:t>
            </a:r>
          </a:p>
          <a:p>
            <a:pPr lvl="2"/>
            <a:r>
              <a:rPr lang="vi-VN" sz="3200">
                <a:solidFill>
                  <a:schemeClr val="tx2"/>
                </a:solidFill>
                <a:latin typeface="Times New Roman" pitchFamily="18" charset="0"/>
                <a:cs typeface="Times New Roman" pitchFamily="18" charset="0"/>
              </a:rPr>
              <a:t>Ðộng  kinh  cơn  bé</a:t>
            </a:r>
            <a:r>
              <a:rPr lang="en-US" sz="3200">
                <a:solidFill>
                  <a:schemeClr val="tx2"/>
                </a:solidFill>
                <a:latin typeface="Times New Roman" pitchFamily="18" charset="0"/>
                <a:cs typeface="Times New Roman" pitchFamily="18" charset="0"/>
              </a:rPr>
              <a:t>.</a:t>
            </a:r>
          </a:p>
          <a:p>
            <a:pPr lvl="2"/>
            <a:r>
              <a:rPr lang="vi-VN" sz="3200">
                <a:solidFill>
                  <a:schemeClr val="tx2"/>
                </a:solidFill>
                <a:latin typeface="Times New Roman" pitchFamily="18" charset="0"/>
                <a:cs typeface="Times New Roman" pitchFamily="18" charset="0"/>
              </a:rPr>
              <a:t>Ðộng  kinh  cơn  lớn</a:t>
            </a:r>
            <a:r>
              <a:rPr lang="en-US" sz="3200">
                <a:solidFill>
                  <a:schemeClr val="tx2"/>
                </a:solidFill>
                <a:latin typeface="Times New Roman" pitchFamily="18" charset="0"/>
                <a:cs typeface="Times New Roman" pitchFamily="18" charset="0"/>
              </a:rPr>
              <a:t>.</a:t>
            </a:r>
          </a:p>
          <a:p>
            <a:pPr lvl="2"/>
            <a:r>
              <a:rPr lang="en-US" sz="3200">
                <a:solidFill>
                  <a:schemeClr val="tx2"/>
                </a:solidFill>
                <a:latin typeface="Times New Roman" pitchFamily="18" charset="0"/>
                <a:cs typeface="Times New Roman" pitchFamily="18" charset="0"/>
              </a:rPr>
              <a:t>Ðộng  kinh  cục  bộ  phức  tạp</a:t>
            </a:r>
            <a:r>
              <a:rPr lang="en-US" sz="3200" smtClean="0">
                <a:solidFill>
                  <a:schemeClr val="tx2"/>
                </a:solidFill>
                <a:latin typeface="Times New Roman" pitchFamily="18" charset="0"/>
                <a:cs typeface="Times New Roman" pitchFamily="18" charset="0"/>
              </a:rPr>
              <a:t>.</a:t>
            </a:r>
            <a:endParaRPr lang="en-US" smtClean="0">
              <a:solidFill>
                <a:schemeClr val="tx2"/>
              </a:solidFill>
              <a:latin typeface="Times New Roman" pitchFamily="18" charset="0"/>
              <a:cs typeface="Times New Roman" pitchFamily="18" charset="0"/>
            </a:endParaRPr>
          </a:p>
          <a:p>
            <a:pPr>
              <a:buFont typeface="Wingdings" panose="05000000000000000000" pitchFamily="2" charset="2"/>
              <a:buChar char="Ø"/>
            </a:pPr>
            <a:r>
              <a:rPr lang="en-US" b="1" smtClean="0">
                <a:solidFill>
                  <a:schemeClr val="tx2"/>
                </a:solidFill>
                <a:latin typeface="Times New Roman" pitchFamily="18" charset="0"/>
                <a:cs typeface="Times New Roman" pitchFamily="18" charset="0"/>
              </a:rPr>
              <a:t> Các </a:t>
            </a:r>
            <a:r>
              <a:rPr lang="en-US" b="1" dirty="0" err="1" smtClean="0">
                <a:solidFill>
                  <a:schemeClr val="tx2"/>
                </a:solidFill>
                <a:latin typeface="Times New Roman" pitchFamily="18" charset="0"/>
                <a:cs typeface="Times New Roman" pitchFamily="18" charset="0"/>
              </a:rPr>
              <a:t>xét</a:t>
            </a:r>
            <a:r>
              <a:rPr lang="en-US" b="1" dirty="0" smtClean="0">
                <a:solidFill>
                  <a:schemeClr val="tx2"/>
                </a:solidFill>
                <a:latin typeface="Times New Roman" pitchFamily="18" charset="0"/>
                <a:cs typeface="Times New Roman" pitchFamily="18" charset="0"/>
              </a:rPr>
              <a:t> </a:t>
            </a:r>
            <a:r>
              <a:rPr lang="en-US" b="1" dirty="0" err="1" smtClean="0">
                <a:solidFill>
                  <a:schemeClr val="tx2"/>
                </a:solidFill>
                <a:latin typeface="Times New Roman" pitchFamily="18" charset="0"/>
                <a:cs typeface="Times New Roman" pitchFamily="18" charset="0"/>
              </a:rPr>
              <a:t>nghiệm</a:t>
            </a:r>
            <a:r>
              <a:rPr lang="en-US" b="1" dirty="0" smtClean="0">
                <a:solidFill>
                  <a:schemeClr val="tx2"/>
                </a:solidFill>
                <a:latin typeface="Times New Roman" pitchFamily="18" charset="0"/>
                <a:cs typeface="Times New Roman" pitchFamily="18" charset="0"/>
              </a:rPr>
              <a:t> </a:t>
            </a:r>
            <a:r>
              <a:rPr lang="en-US" b="1" dirty="0" err="1" smtClean="0">
                <a:solidFill>
                  <a:schemeClr val="tx2"/>
                </a:solidFill>
                <a:latin typeface="Times New Roman" pitchFamily="18" charset="0"/>
                <a:cs typeface="Times New Roman" pitchFamily="18" charset="0"/>
              </a:rPr>
              <a:t>khác</a:t>
            </a:r>
            <a:r>
              <a:rPr lang="en-US" b="1" dirty="0" smtClean="0">
                <a:solidFill>
                  <a:schemeClr val="tx2"/>
                </a:solidFill>
                <a:latin typeface="Times New Roman" pitchFamily="18" charset="0"/>
                <a:cs typeface="Times New Roman" pitchFamily="18" charset="0"/>
              </a:rPr>
              <a:t> </a:t>
            </a:r>
            <a:r>
              <a:rPr lang="en-US" b="1" dirty="0" err="1" smtClean="0">
                <a:solidFill>
                  <a:schemeClr val="tx2"/>
                </a:solidFill>
                <a:latin typeface="Times New Roman" pitchFamily="18" charset="0"/>
                <a:cs typeface="Times New Roman" pitchFamily="18" charset="0"/>
              </a:rPr>
              <a:t>tìm</a:t>
            </a:r>
            <a:r>
              <a:rPr lang="en-US" b="1" dirty="0" smtClean="0">
                <a:solidFill>
                  <a:schemeClr val="tx2"/>
                </a:solidFill>
                <a:latin typeface="Times New Roman" pitchFamily="18" charset="0"/>
                <a:cs typeface="Times New Roman" pitchFamily="18" charset="0"/>
              </a:rPr>
              <a:t> </a:t>
            </a:r>
            <a:r>
              <a:rPr lang="en-US" b="1" err="1" smtClean="0">
                <a:solidFill>
                  <a:schemeClr val="tx2"/>
                </a:solidFill>
                <a:latin typeface="Times New Roman" pitchFamily="18" charset="0"/>
                <a:cs typeface="Times New Roman" pitchFamily="18" charset="0"/>
              </a:rPr>
              <a:t>nguyên</a:t>
            </a:r>
            <a:r>
              <a:rPr lang="en-US" b="1" smtClean="0">
                <a:solidFill>
                  <a:schemeClr val="tx2"/>
                </a:solidFill>
                <a:latin typeface="Times New Roman" pitchFamily="18" charset="0"/>
                <a:cs typeface="Times New Roman" pitchFamily="18" charset="0"/>
              </a:rPr>
              <a:t> nhân:</a:t>
            </a:r>
            <a:endParaRPr lang="en-US" b="1" dirty="0" smtClean="0">
              <a:solidFill>
                <a:schemeClr val="tx2"/>
              </a:solidFill>
              <a:latin typeface="Times New Roman" pitchFamily="18" charset="0"/>
              <a:cs typeface="Times New Roman" pitchFamily="18" charset="0"/>
            </a:endParaRPr>
          </a:p>
          <a:p>
            <a:pPr lvl="2"/>
            <a:r>
              <a:rPr lang="vi-VN" sz="3200">
                <a:solidFill>
                  <a:schemeClr val="tx2"/>
                </a:solidFill>
                <a:latin typeface="Times New Roman" pitchFamily="18" charset="0"/>
                <a:cs typeface="Times New Roman" pitchFamily="18" charset="0"/>
              </a:rPr>
              <a:t>Chụp  </a:t>
            </a:r>
            <a:r>
              <a:rPr lang="vi-VN" sz="3200" dirty="0">
                <a:solidFill>
                  <a:schemeClr val="tx2"/>
                </a:solidFill>
                <a:latin typeface="Times New Roman" pitchFamily="18" charset="0"/>
                <a:cs typeface="Times New Roman" pitchFamily="18" charset="0"/>
              </a:rPr>
              <a:t>phim  sọ,  chụp  động  mạch  não,  chụp  não  cắt  lớp  vi  tính,  cộng</a:t>
            </a:r>
            <a:r>
              <a:rPr lang="en-US" sz="3200" dirty="0">
                <a:solidFill>
                  <a:schemeClr val="tx2"/>
                </a:solidFill>
                <a:latin typeface="Times New Roman" pitchFamily="18" charset="0"/>
                <a:cs typeface="Times New Roman" pitchFamily="18" charset="0"/>
              </a:rPr>
              <a:t> </a:t>
            </a:r>
            <a:r>
              <a:rPr lang="vi-VN" sz="3200" dirty="0">
                <a:solidFill>
                  <a:schemeClr val="tx2"/>
                </a:solidFill>
                <a:latin typeface="Times New Roman" pitchFamily="18" charset="0"/>
                <a:cs typeface="Times New Roman" pitchFamily="18" charset="0"/>
              </a:rPr>
              <a:t>hư</a:t>
            </a:r>
            <a:r>
              <a:rPr lang="en-US" sz="3200" dirty="0" err="1">
                <a:solidFill>
                  <a:schemeClr val="tx2"/>
                </a:solidFill>
                <a:latin typeface="Times New Roman" pitchFamily="18" charset="0"/>
                <a:cs typeface="Times New Roman" pitchFamily="18" charset="0"/>
              </a:rPr>
              <a:t>ởn</a:t>
            </a:r>
            <a:r>
              <a:rPr lang="vi-VN" sz="3200" dirty="0">
                <a:solidFill>
                  <a:schemeClr val="tx2"/>
                </a:solidFill>
                <a:latin typeface="Times New Roman" pitchFamily="18" charset="0"/>
                <a:cs typeface="Times New Roman" pitchFamily="18" charset="0"/>
              </a:rPr>
              <a:t>g từ não</a:t>
            </a:r>
            <a:r>
              <a:rPr lang="vi-VN" sz="3200">
                <a:solidFill>
                  <a:schemeClr val="tx2"/>
                </a:solidFill>
                <a:latin typeface="Times New Roman" pitchFamily="18" charset="0"/>
                <a:cs typeface="Times New Roman" pitchFamily="18" charset="0"/>
              </a:rPr>
              <a:t>.... </a:t>
            </a:r>
            <a:endParaRPr lang="en-US" sz="3200">
              <a:solidFill>
                <a:schemeClr val="tx2"/>
              </a:solidFill>
              <a:latin typeface="Times New Roman" pitchFamily="18" charset="0"/>
              <a:cs typeface="Times New Roman" pitchFamily="18" charset="0"/>
            </a:endParaRPr>
          </a:p>
          <a:p>
            <a:pPr lvl="2"/>
            <a:r>
              <a:rPr lang="vi-VN" sz="3200">
                <a:solidFill>
                  <a:schemeClr val="tx2"/>
                </a:solidFill>
                <a:latin typeface="Times New Roman" pitchFamily="18" charset="0"/>
                <a:cs typeface="Times New Roman" pitchFamily="18" charset="0"/>
              </a:rPr>
              <a:t>Glucose máu, điện giải đồ, dịch não tủy ...</a:t>
            </a:r>
            <a:endParaRPr lang="en-US" sz="3200">
              <a:solidFill>
                <a:schemeClr val="tx2"/>
              </a:solidFill>
              <a:latin typeface="Times New Roman" pitchFamily="18" charset="0"/>
              <a:cs typeface="Times New Roman" pitchFamily="18" charset="0"/>
            </a:endParaRPr>
          </a:p>
          <a:p>
            <a:pPr lvl="2"/>
            <a:endParaRPr lang="vi-VN" dirty="0" smtClean="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3805977361"/>
      </p:ext>
    </p:extLst>
  </p:cSld>
  <p:clrMapOvr>
    <a:masterClrMapping/>
  </p:clrMapOvr>
  <p:timing>
    <p:tnLst>
      <p:par>
        <p:cTn id="1" dur="indefinite" restart="never" nodeType="tmRoot"/>
      </p:par>
    </p:tnLst>
  </p:timing>
</p:sld>
</file>

<file path=ppt/theme/theme1.xml><?xml version="1.0" encoding="utf-8"?>
<a:theme xmlns:a="http://schemas.openxmlformats.org/drawingml/2006/main" name="cdb2004c003l">
  <a:themeElements>
    <a:clrScheme name="sample 1">
      <a:dk1>
        <a:srgbClr val="163794"/>
      </a:dk1>
      <a:lt1>
        <a:srgbClr val="FFFFFF"/>
      </a:lt1>
      <a:dk2>
        <a:srgbClr val="000000"/>
      </a:dk2>
      <a:lt2>
        <a:srgbClr val="C0C0C0"/>
      </a:lt2>
      <a:accent1>
        <a:srgbClr val="009999"/>
      </a:accent1>
      <a:accent2>
        <a:srgbClr val="990000"/>
      </a:accent2>
      <a:accent3>
        <a:srgbClr val="FFFFFF"/>
      </a:accent3>
      <a:accent4>
        <a:srgbClr val="112D7E"/>
      </a:accent4>
      <a:accent5>
        <a:srgbClr val="AACACA"/>
      </a:accent5>
      <a:accent6>
        <a:srgbClr val="8A0000"/>
      </a:accent6>
      <a:hlink>
        <a:srgbClr val="6699FF"/>
      </a:hlink>
      <a:folHlink>
        <a:srgbClr val="969696"/>
      </a:folHlink>
    </a:clrScheme>
    <a:fontScheme name="sampl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163794"/>
        </a:dk1>
        <a:lt1>
          <a:srgbClr val="FFFFFF"/>
        </a:lt1>
        <a:dk2>
          <a:srgbClr val="000000"/>
        </a:dk2>
        <a:lt2>
          <a:srgbClr val="C0C0C0"/>
        </a:lt2>
        <a:accent1>
          <a:srgbClr val="009999"/>
        </a:accent1>
        <a:accent2>
          <a:srgbClr val="990000"/>
        </a:accent2>
        <a:accent3>
          <a:srgbClr val="FFFFFF"/>
        </a:accent3>
        <a:accent4>
          <a:srgbClr val="112D7E"/>
        </a:accent4>
        <a:accent5>
          <a:srgbClr val="AACACA"/>
        </a:accent5>
        <a:accent6>
          <a:srgbClr val="8A0000"/>
        </a:accent6>
        <a:hlink>
          <a:srgbClr val="6699FF"/>
        </a:hlink>
        <a:folHlink>
          <a:srgbClr val="969696"/>
        </a:folHlink>
      </a:clrScheme>
      <a:clrMap bg1="lt1" tx1="dk1" bg2="lt2" tx2="dk2" accent1="accent1" accent2="accent2" accent3="accent3" accent4="accent4" accent5="accent5" accent6="accent6" hlink="hlink" folHlink="folHlink"/>
    </a:extraClrScheme>
    <a:extraClrScheme>
      <a:clrScheme name="sample 2">
        <a:dk1>
          <a:srgbClr val="29698D"/>
        </a:dk1>
        <a:lt1>
          <a:srgbClr val="FFFFFF"/>
        </a:lt1>
        <a:dk2>
          <a:srgbClr val="000000"/>
        </a:dk2>
        <a:lt2>
          <a:srgbClr val="A1BABD"/>
        </a:lt2>
        <a:accent1>
          <a:srgbClr val="FF5050"/>
        </a:accent1>
        <a:accent2>
          <a:srgbClr val="FF9933"/>
        </a:accent2>
        <a:accent3>
          <a:srgbClr val="FFFFFF"/>
        </a:accent3>
        <a:accent4>
          <a:srgbClr val="215978"/>
        </a:accent4>
        <a:accent5>
          <a:srgbClr val="FFB3B3"/>
        </a:accent5>
        <a:accent6>
          <a:srgbClr val="E78A2D"/>
        </a:accent6>
        <a:hlink>
          <a:srgbClr val="00CC99"/>
        </a:hlink>
        <a:folHlink>
          <a:srgbClr val="83A6A7"/>
        </a:folHlink>
      </a:clrScheme>
      <a:clrMap bg1="lt1" tx1="dk1" bg2="lt2" tx2="dk2" accent1="accent1" accent2="accent2" accent3="accent3" accent4="accent4" accent5="accent5" accent6="accent6" hlink="hlink" folHlink="folHlink"/>
    </a:extraClrScheme>
    <a:extraClrScheme>
      <a:clrScheme name="sample 3">
        <a:dk1>
          <a:srgbClr val="666699"/>
        </a:dk1>
        <a:lt1>
          <a:srgbClr val="FFFFFF"/>
        </a:lt1>
        <a:dk2>
          <a:srgbClr val="000000"/>
        </a:dk2>
        <a:lt2>
          <a:srgbClr val="C0C0C0"/>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1446</Words>
  <Application>Microsoft Office PowerPoint</Application>
  <PresentationFormat>On-screen Show (4:3)</PresentationFormat>
  <Paragraphs>155</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cdb2004c003l</vt:lpstr>
      <vt:lpstr>ĐỘNG KINH</vt:lpstr>
      <vt:lpstr>NỘI DUNG</vt:lpstr>
      <vt:lpstr>1. Định nghĩa, phân loại và bệnh sinh</vt:lpstr>
      <vt:lpstr>1.2 Nguyên nhân và phân loại</vt:lpstr>
      <vt:lpstr>1.2 Nguyên nhân và phân loại</vt:lpstr>
      <vt:lpstr>1.3 Cơ chế bệnh sinh cơn động kinh</vt:lpstr>
      <vt:lpstr>PowerPoint Presentation</vt:lpstr>
      <vt:lpstr>PowerPoint Presentation</vt:lpstr>
      <vt:lpstr>Xét nghiệm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CẢM ƠN CÁC BẠN ĐÃ LẮNG NGHE! </vt:lpstr>
    </vt:vector>
  </TitlesOfParts>
  <Company>Windows 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ĐỘNG KINH</dc:title>
  <dc:creator>DELL</dc:creator>
  <cp:lastModifiedBy>KimAnh</cp:lastModifiedBy>
  <cp:revision>14</cp:revision>
  <dcterms:created xsi:type="dcterms:W3CDTF">2017-04-02T08:27:52Z</dcterms:created>
  <dcterms:modified xsi:type="dcterms:W3CDTF">2017-04-02T13:55:11Z</dcterms:modified>
</cp:coreProperties>
</file>