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64" r:id="rId4"/>
    <p:sldId id="265" r:id="rId5"/>
    <p:sldId id="267" r:id="rId6"/>
    <p:sldId id="268" r:id="rId7"/>
    <p:sldId id="269" r:id="rId8"/>
    <p:sldId id="270" r:id="rId9"/>
    <p:sldId id="274" r:id="rId10"/>
    <p:sldId id="272" r:id="rId11"/>
    <p:sldId id="273" r:id="rId12"/>
    <p:sldId id="257" r:id="rId13"/>
    <p:sldId id="259" r:id="rId14"/>
    <p:sldId id="260" r:id="rId15"/>
    <p:sldId id="262"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F13C4-CD6E-4530-A734-303F464BAFB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4DE8F29-4309-493A-86B4-D96B5BECD4C0}">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800" b="1" smtClean="0">
              <a:solidFill>
                <a:schemeClr val="tx2">
                  <a:lumMod val="60000"/>
                  <a:lumOff val="40000"/>
                </a:schemeClr>
              </a:solidFill>
              <a:latin typeface="Times New Roman" pitchFamily="18" charset="0"/>
              <a:cs typeface="Times New Roman" pitchFamily="18" charset="0"/>
            </a:rPr>
            <a:t>6.1 Phân loại</a:t>
          </a:r>
          <a:endParaRPr lang="en-US" sz="2800" b="1">
            <a:solidFill>
              <a:schemeClr val="tx2">
                <a:lumMod val="60000"/>
                <a:lumOff val="40000"/>
              </a:schemeClr>
            </a:solidFill>
            <a:latin typeface="Times New Roman" pitchFamily="18" charset="0"/>
            <a:cs typeface="Times New Roman" pitchFamily="18" charset="0"/>
          </a:endParaRPr>
        </a:p>
      </dgm:t>
    </dgm:pt>
    <dgm:pt modelId="{8D60C230-EC4A-4E80-808F-DEB80831CEAA}" type="parTrans" cxnId="{57F5C73D-6F14-447E-8B65-3E530AF3BF32}">
      <dgm:prSet/>
      <dgm:spPr/>
      <dgm:t>
        <a:bodyPr/>
        <a:lstStyle/>
        <a:p>
          <a:endParaRPr lang="en-US"/>
        </a:p>
      </dgm:t>
    </dgm:pt>
    <dgm:pt modelId="{737EE513-F349-4D9A-9B74-FE9AA368B666}" type="sibTrans" cxnId="{57F5C73D-6F14-447E-8B65-3E530AF3BF32}">
      <dgm:prSet/>
      <dgm:spPr/>
      <dgm:t>
        <a:bodyPr/>
        <a:lstStyle/>
        <a:p>
          <a:endParaRPr lang="en-US"/>
        </a:p>
      </dgm:t>
    </dgm:pt>
    <dgm:pt modelId="{0843B997-B092-4EC9-BD58-700B2B73BC94}">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Nguyên phát</a:t>
          </a:r>
          <a:endParaRPr lang="en-US" sz="2400">
            <a:latin typeface="Times New Roman" pitchFamily="18" charset="0"/>
            <a:cs typeface="Times New Roman" pitchFamily="18" charset="0"/>
          </a:endParaRPr>
        </a:p>
      </dgm:t>
    </dgm:pt>
    <dgm:pt modelId="{930BF03B-7844-456D-94F8-4001E6C783FF}" type="parTrans" cxnId="{2161B174-F3A9-475F-BB9D-E4E1B1E13B07}">
      <dgm:prSet/>
      <dgm:spPr/>
      <dgm:t>
        <a:bodyPr/>
        <a:lstStyle/>
        <a:p>
          <a:endParaRPr lang="en-US"/>
        </a:p>
      </dgm:t>
    </dgm:pt>
    <dgm:pt modelId="{D2FD135A-0BE2-4138-9C72-15357EA9D45A}" type="sibTrans" cxnId="{2161B174-F3A9-475F-BB9D-E4E1B1E13B07}">
      <dgm:prSet/>
      <dgm:spPr/>
      <dgm:t>
        <a:bodyPr/>
        <a:lstStyle/>
        <a:p>
          <a:endParaRPr lang="en-US"/>
        </a:p>
      </dgm:t>
    </dgm:pt>
    <dgm:pt modelId="{465B9552-7573-4A93-A8CE-35146459FE26}">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Thứ phát</a:t>
          </a:r>
          <a:endParaRPr lang="en-US" sz="2400">
            <a:latin typeface="Times New Roman" pitchFamily="18" charset="0"/>
            <a:cs typeface="Times New Roman" pitchFamily="18" charset="0"/>
          </a:endParaRPr>
        </a:p>
      </dgm:t>
    </dgm:pt>
    <dgm:pt modelId="{04F087B3-E81C-4A21-A108-977661E0A611}" type="parTrans" cxnId="{2A8CEA88-CBBD-417C-8A8E-5D320999F1AE}">
      <dgm:prSet/>
      <dgm:spPr/>
      <dgm:t>
        <a:bodyPr/>
        <a:lstStyle/>
        <a:p>
          <a:endParaRPr lang="en-US"/>
        </a:p>
      </dgm:t>
    </dgm:pt>
    <dgm:pt modelId="{9F3118CB-1415-4C48-8A42-9C50F4B490F7}" type="sibTrans" cxnId="{2A8CEA88-CBBD-417C-8A8E-5D320999F1AE}">
      <dgm:prSet/>
      <dgm:spPr/>
      <dgm:t>
        <a:bodyPr/>
        <a:lstStyle/>
        <a:p>
          <a:endParaRPr lang="en-US"/>
        </a:p>
      </dgm:t>
    </dgm:pt>
    <dgm:pt modelId="{C4A01899-DFD5-4F7F-A949-196998ADAD4B}"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Bẩm sinh</a:t>
          </a:r>
          <a:endParaRPr lang="en-US" sz="2400">
            <a:latin typeface="Times New Roman" pitchFamily="18" charset="0"/>
            <a:cs typeface="Times New Roman" pitchFamily="18" charset="0"/>
          </a:endParaRPr>
        </a:p>
      </dgm:t>
    </dgm:pt>
    <dgm:pt modelId="{B096611C-F7D6-4C51-99D6-D01EEB8D9068}" type="parTrans" cxnId="{784510BE-412A-40CA-8175-51459473888A}">
      <dgm:prSet/>
      <dgm:spPr/>
      <dgm:t>
        <a:bodyPr/>
        <a:lstStyle/>
        <a:p>
          <a:endParaRPr lang="en-US"/>
        </a:p>
      </dgm:t>
    </dgm:pt>
    <dgm:pt modelId="{A1E837AD-1593-4610-AAE7-85BBDC84EBB4}" type="sibTrans" cxnId="{784510BE-412A-40CA-8175-51459473888A}">
      <dgm:prSet/>
      <dgm:spPr/>
      <dgm:t>
        <a:bodyPr/>
        <a:lstStyle/>
        <a:p>
          <a:endParaRPr lang="en-US"/>
        </a:p>
      </dgm:t>
    </dgm:pt>
    <dgm:pt modelId="{08382800-9BFA-4348-84E3-5B9F9C4B4395}"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Mắc phải</a:t>
          </a:r>
        </a:p>
        <a:p>
          <a:r>
            <a:rPr lang="en-US" sz="2400" smtClean="0">
              <a:latin typeface="Times New Roman" pitchFamily="18" charset="0"/>
              <a:cs typeface="Times New Roman" pitchFamily="18" charset="0"/>
            </a:rPr>
            <a:t>( chiếm 2/3) </a:t>
          </a:r>
          <a:endParaRPr lang="en-US" sz="2400">
            <a:latin typeface="Times New Roman" pitchFamily="18" charset="0"/>
            <a:cs typeface="Times New Roman" pitchFamily="18" charset="0"/>
          </a:endParaRPr>
        </a:p>
      </dgm:t>
    </dgm:pt>
    <dgm:pt modelId="{6DEE199A-F087-48A6-9E45-D55FB9196F24}" type="parTrans" cxnId="{DEB54519-01D3-4BDA-B249-477C9E660461}">
      <dgm:prSet/>
      <dgm:spPr/>
      <dgm:t>
        <a:bodyPr/>
        <a:lstStyle/>
        <a:p>
          <a:endParaRPr lang="en-US"/>
        </a:p>
      </dgm:t>
    </dgm:pt>
    <dgm:pt modelId="{8DB146C4-2209-4EC5-91DE-1804E4F1AFC0}" type="sibTrans" cxnId="{DEB54519-01D3-4BDA-B249-477C9E660461}">
      <dgm:prSet/>
      <dgm:spPr/>
      <dgm:t>
        <a:bodyPr/>
        <a:lstStyle/>
        <a:p>
          <a:endParaRPr lang="en-US"/>
        </a:p>
      </dgm:t>
    </dgm:pt>
    <dgm:pt modelId="{4E7FE299-6182-47CE-AFF0-A65699C9A7D9}"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Fanconi </a:t>
          </a:r>
          <a:endParaRPr lang="en-US" sz="2400">
            <a:latin typeface="Times New Roman" pitchFamily="18" charset="0"/>
            <a:cs typeface="Times New Roman" pitchFamily="18" charset="0"/>
          </a:endParaRPr>
        </a:p>
      </dgm:t>
    </dgm:pt>
    <dgm:pt modelId="{ED85C24B-6231-4148-9673-0362367FE149}" type="parTrans" cxnId="{4381BC9C-10B4-4C0A-83E4-DA04E476981F}">
      <dgm:prSet/>
      <dgm:spPr/>
      <dgm:t>
        <a:bodyPr/>
        <a:lstStyle/>
        <a:p>
          <a:endParaRPr lang="en-US"/>
        </a:p>
      </dgm:t>
    </dgm:pt>
    <dgm:pt modelId="{27112244-F2B6-48A2-AEBC-A803E07FC4B4}" type="sibTrans" cxnId="{4381BC9C-10B4-4C0A-83E4-DA04E476981F}">
      <dgm:prSet/>
      <dgm:spPr/>
      <dgm:t>
        <a:bodyPr/>
        <a:lstStyle/>
        <a:p>
          <a:endParaRPr lang="en-US"/>
        </a:p>
      </dgm:t>
    </dgm:pt>
    <dgm:pt modelId="{1F37D7FF-465C-40A6-8412-150A31A521BC}" type="asst">
      <dgm:prSet>
        <dgm:style>
          <a:lnRef idx="1">
            <a:schemeClr val="accent3"/>
          </a:lnRef>
          <a:fillRef idx="2">
            <a:schemeClr val="accent3"/>
          </a:fillRef>
          <a:effectRef idx="1">
            <a:schemeClr val="accent3"/>
          </a:effectRef>
          <a:fontRef idx="minor">
            <a:schemeClr val="dk1"/>
          </a:fontRef>
        </dgm:style>
      </dgm:prSet>
      <dgm:spPr/>
      <dgm:t>
        <a:bodyPr/>
        <a:lstStyle/>
        <a:p>
          <a:r>
            <a:rPr lang="en-US" smtClean="0"/>
            <a:t>Dyskeratosis </a:t>
          </a:r>
          <a:endParaRPr lang="en-US"/>
        </a:p>
      </dgm:t>
    </dgm:pt>
    <dgm:pt modelId="{B9989579-3B7C-4F09-BE1D-B15CD5321ED7}" type="parTrans" cxnId="{EA0AB6B8-A705-4CEC-BE6E-7B823E0363D8}">
      <dgm:prSet/>
      <dgm:spPr/>
      <dgm:t>
        <a:bodyPr/>
        <a:lstStyle/>
        <a:p>
          <a:endParaRPr lang="en-US"/>
        </a:p>
      </dgm:t>
    </dgm:pt>
    <dgm:pt modelId="{D2E6E221-C5EA-45BF-9187-7B7C950C5818}" type="sibTrans" cxnId="{EA0AB6B8-A705-4CEC-BE6E-7B823E0363D8}">
      <dgm:prSet/>
      <dgm:spPr/>
      <dgm:t>
        <a:bodyPr/>
        <a:lstStyle/>
        <a:p>
          <a:endParaRPr lang="en-US"/>
        </a:p>
      </dgm:t>
    </dgm:pt>
    <dgm:pt modelId="{B48B5579-928E-4D44-80F9-B69A2964982B}" type="asst">
      <dgm:prSet>
        <dgm:style>
          <a:lnRef idx="1">
            <a:schemeClr val="accent3"/>
          </a:lnRef>
          <a:fillRef idx="2">
            <a:schemeClr val="accent3"/>
          </a:fillRef>
          <a:effectRef idx="1">
            <a:schemeClr val="accent3"/>
          </a:effectRef>
          <a:fontRef idx="minor">
            <a:schemeClr val="dk1"/>
          </a:fontRef>
        </dgm:style>
      </dgm:prSet>
      <dgm:spPr/>
      <dgm:t>
        <a:bodyPr/>
        <a:lstStyle/>
        <a:p>
          <a:r>
            <a:rPr lang="en-US" smtClean="0">
              <a:latin typeface="Times New Roman" pitchFamily="18" charset="0"/>
              <a:cs typeface="Times New Roman" pitchFamily="18" charset="0"/>
            </a:rPr>
            <a:t>Hội chứng Schwanchman</a:t>
          </a:r>
          <a:endParaRPr lang="en-US">
            <a:latin typeface="Times New Roman" pitchFamily="18" charset="0"/>
            <a:cs typeface="Times New Roman" pitchFamily="18" charset="0"/>
          </a:endParaRPr>
        </a:p>
      </dgm:t>
    </dgm:pt>
    <dgm:pt modelId="{D18DFE10-5278-4824-9B53-630B236CBDD1}" type="parTrans" cxnId="{535C6A81-0215-4ED0-A4B9-178F1C87FB3D}">
      <dgm:prSet/>
      <dgm:spPr/>
      <dgm:t>
        <a:bodyPr/>
        <a:lstStyle/>
        <a:p>
          <a:endParaRPr lang="en-US"/>
        </a:p>
      </dgm:t>
    </dgm:pt>
    <dgm:pt modelId="{455E3900-FB4A-495B-9AFB-7A0DDD99976F}" type="sibTrans" cxnId="{535C6A81-0215-4ED0-A4B9-178F1C87FB3D}">
      <dgm:prSet/>
      <dgm:spPr/>
      <dgm:t>
        <a:bodyPr/>
        <a:lstStyle/>
        <a:p>
          <a:endParaRPr lang="en-US"/>
        </a:p>
      </dgm:t>
    </dgm:pt>
    <dgm:pt modelId="{9BBB9222-0D47-400C-8DF2-BC86D971F792}"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Nhiễm xạ</a:t>
          </a:r>
        </a:p>
      </dgm:t>
    </dgm:pt>
    <dgm:pt modelId="{BD2C9370-206C-4A9A-87F4-548E0E7015F3}" type="parTrans" cxnId="{0D45C7F7-4926-4C34-AE52-179A882AFD14}">
      <dgm:prSet/>
      <dgm:spPr/>
      <dgm:t>
        <a:bodyPr/>
        <a:lstStyle/>
        <a:p>
          <a:endParaRPr lang="en-US"/>
        </a:p>
      </dgm:t>
    </dgm:pt>
    <dgm:pt modelId="{BE8690FF-2DA8-48D6-B6C9-DDAC675B5443}" type="sibTrans" cxnId="{0D45C7F7-4926-4C34-AE52-179A882AFD14}">
      <dgm:prSet/>
      <dgm:spPr/>
      <dgm:t>
        <a:bodyPr/>
        <a:lstStyle/>
        <a:p>
          <a:endParaRPr lang="en-US"/>
        </a:p>
      </dgm:t>
    </dgm:pt>
    <dgm:pt modelId="{344B76BA-05E1-4EB4-86F9-22B262168C44}"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Hóa chất</a:t>
          </a:r>
          <a:endParaRPr lang="en-US" sz="2400">
            <a:latin typeface="Times New Roman" pitchFamily="18" charset="0"/>
            <a:cs typeface="Times New Roman" pitchFamily="18" charset="0"/>
          </a:endParaRPr>
        </a:p>
      </dgm:t>
    </dgm:pt>
    <dgm:pt modelId="{22093F18-B55D-42B1-BA50-2E7D01219C97}" type="parTrans" cxnId="{854A33F7-8C19-4124-9080-108647032361}">
      <dgm:prSet/>
      <dgm:spPr/>
      <dgm:t>
        <a:bodyPr/>
        <a:lstStyle/>
        <a:p>
          <a:endParaRPr lang="en-US"/>
        </a:p>
      </dgm:t>
    </dgm:pt>
    <dgm:pt modelId="{4C43EAD1-4AEA-4DFE-9AF4-93BAFA02296F}" type="sibTrans" cxnId="{854A33F7-8C19-4124-9080-108647032361}">
      <dgm:prSet/>
      <dgm:spPr/>
      <dgm:t>
        <a:bodyPr/>
        <a:lstStyle/>
        <a:p>
          <a:endParaRPr lang="en-US"/>
        </a:p>
      </dgm:t>
    </dgm:pt>
    <dgm:pt modelId="{687C6C8D-66FC-4827-AD79-5075CC1A867B}" type="asst">
      <dgm:prSet custT="1">
        <dgm:style>
          <a:lnRef idx="1">
            <a:schemeClr val="accent3"/>
          </a:lnRef>
          <a:fillRef idx="2">
            <a:schemeClr val="accent3"/>
          </a:fillRef>
          <a:effectRef idx="1">
            <a:schemeClr val="accent3"/>
          </a:effectRef>
          <a:fontRef idx="minor">
            <a:schemeClr val="dk1"/>
          </a:fontRef>
        </dgm:style>
      </dgm:prSet>
      <dgm:spPr/>
      <dgm:t>
        <a:bodyPr/>
        <a:lstStyle/>
        <a:p>
          <a:r>
            <a:rPr lang="en-US" sz="2400" smtClean="0">
              <a:latin typeface="Times New Roman" pitchFamily="18" charset="0"/>
              <a:cs typeface="Times New Roman" pitchFamily="18" charset="0"/>
            </a:rPr>
            <a:t>Virus</a:t>
          </a:r>
          <a:endParaRPr lang="en-US" sz="2400">
            <a:latin typeface="Times New Roman" pitchFamily="18" charset="0"/>
            <a:cs typeface="Times New Roman" pitchFamily="18" charset="0"/>
          </a:endParaRPr>
        </a:p>
      </dgm:t>
    </dgm:pt>
    <dgm:pt modelId="{1FBB3CA8-4705-48B0-97E0-E025C54BE2E9}" type="parTrans" cxnId="{839D1273-8C0F-4A0E-9E93-128C34E7CFAE}">
      <dgm:prSet/>
      <dgm:spPr/>
      <dgm:t>
        <a:bodyPr/>
        <a:lstStyle/>
        <a:p>
          <a:endParaRPr lang="en-US"/>
        </a:p>
      </dgm:t>
    </dgm:pt>
    <dgm:pt modelId="{913351F3-43E8-4CFC-8FE5-1BAF2FB03877}" type="sibTrans" cxnId="{839D1273-8C0F-4A0E-9E93-128C34E7CFAE}">
      <dgm:prSet/>
      <dgm:spPr/>
      <dgm:t>
        <a:bodyPr/>
        <a:lstStyle/>
        <a:p>
          <a:endParaRPr lang="en-US"/>
        </a:p>
      </dgm:t>
    </dgm:pt>
    <dgm:pt modelId="{37F7BF21-7B13-4990-82E0-CBBDE82B3817}" type="pres">
      <dgm:prSet presAssocID="{FDEF13C4-CD6E-4530-A734-303F464BAFB1}" presName="hierChild1" presStyleCnt="0">
        <dgm:presLayoutVars>
          <dgm:orgChart val="1"/>
          <dgm:chPref val="1"/>
          <dgm:dir/>
          <dgm:animOne val="branch"/>
          <dgm:animLvl val="lvl"/>
          <dgm:resizeHandles/>
        </dgm:presLayoutVars>
      </dgm:prSet>
      <dgm:spPr/>
    </dgm:pt>
    <dgm:pt modelId="{FF19C1D5-6710-4582-A0F4-36BCBD4AC3B3}" type="pres">
      <dgm:prSet presAssocID="{54DE8F29-4309-493A-86B4-D96B5BECD4C0}" presName="hierRoot1" presStyleCnt="0">
        <dgm:presLayoutVars>
          <dgm:hierBranch val="init"/>
        </dgm:presLayoutVars>
      </dgm:prSet>
      <dgm:spPr/>
    </dgm:pt>
    <dgm:pt modelId="{168C332B-2052-4BAD-886D-7FA24DBB5AA8}" type="pres">
      <dgm:prSet presAssocID="{54DE8F29-4309-493A-86B4-D96B5BECD4C0}" presName="rootComposite1" presStyleCnt="0"/>
      <dgm:spPr/>
    </dgm:pt>
    <dgm:pt modelId="{399B3D5B-9D9D-4EEA-A557-74732EC55B6D}" type="pres">
      <dgm:prSet presAssocID="{54DE8F29-4309-493A-86B4-D96B5BECD4C0}" presName="rootText1" presStyleLbl="node0" presStyleIdx="0" presStyleCnt="1" custScaleX="155359" custScaleY="119633">
        <dgm:presLayoutVars>
          <dgm:chPref val="3"/>
        </dgm:presLayoutVars>
      </dgm:prSet>
      <dgm:spPr/>
      <dgm:t>
        <a:bodyPr/>
        <a:lstStyle/>
        <a:p>
          <a:endParaRPr lang="en-US"/>
        </a:p>
      </dgm:t>
    </dgm:pt>
    <dgm:pt modelId="{09CD6A2C-DBC8-4B52-A567-0862B67DA6BF}" type="pres">
      <dgm:prSet presAssocID="{54DE8F29-4309-493A-86B4-D96B5BECD4C0}" presName="rootConnector1" presStyleLbl="node1" presStyleIdx="0" presStyleCnt="0"/>
      <dgm:spPr/>
    </dgm:pt>
    <dgm:pt modelId="{7B4074DC-EE94-4BF3-94C8-EBF7E6A4D226}" type="pres">
      <dgm:prSet presAssocID="{54DE8F29-4309-493A-86B4-D96B5BECD4C0}" presName="hierChild2" presStyleCnt="0"/>
      <dgm:spPr/>
    </dgm:pt>
    <dgm:pt modelId="{DC7C4DD5-A398-4DA3-B963-F56287AA58AE}" type="pres">
      <dgm:prSet presAssocID="{930BF03B-7844-456D-94F8-4001E6C783FF}" presName="Name37" presStyleLbl="parChTrans1D2" presStyleIdx="0" presStyleCnt="2"/>
      <dgm:spPr/>
    </dgm:pt>
    <dgm:pt modelId="{77CF4043-785C-47E0-AEF2-2D690CAEE8D5}" type="pres">
      <dgm:prSet presAssocID="{0843B997-B092-4EC9-BD58-700B2B73BC94}" presName="hierRoot2" presStyleCnt="0">
        <dgm:presLayoutVars>
          <dgm:hierBranch val="init"/>
        </dgm:presLayoutVars>
      </dgm:prSet>
      <dgm:spPr/>
    </dgm:pt>
    <dgm:pt modelId="{0ACBEACC-955F-4BA8-A10F-40B957CA6325}" type="pres">
      <dgm:prSet presAssocID="{0843B997-B092-4EC9-BD58-700B2B73BC94}" presName="rootComposite" presStyleCnt="0"/>
      <dgm:spPr/>
    </dgm:pt>
    <dgm:pt modelId="{2039D668-A318-4248-8E0B-2B71B1B39957}" type="pres">
      <dgm:prSet presAssocID="{0843B997-B092-4EC9-BD58-700B2B73BC94}" presName="rootText" presStyleLbl="node2" presStyleIdx="0" presStyleCnt="2">
        <dgm:presLayoutVars>
          <dgm:chPref val="3"/>
        </dgm:presLayoutVars>
      </dgm:prSet>
      <dgm:spPr/>
      <dgm:t>
        <a:bodyPr/>
        <a:lstStyle/>
        <a:p>
          <a:endParaRPr lang="en-US"/>
        </a:p>
      </dgm:t>
    </dgm:pt>
    <dgm:pt modelId="{09AE0D91-3212-43D0-A689-A87587D19790}" type="pres">
      <dgm:prSet presAssocID="{0843B997-B092-4EC9-BD58-700B2B73BC94}" presName="rootConnector" presStyleLbl="node2" presStyleIdx="0" presStyleCnt="2"/>
      <dgm:spPr/>
    </dgm:pt>
    <dgm:pt modelId="{D39DE2C7-A840-485A-BEFC-7F2B6BEEEF65}" type="pres">
      <dgm:prSet presAssocID="{0843B997-B092-4EC9-BD58-700B2B73BC94}" presName="hierChild4" presStyleCnt="0"/>
      <dgm:spPr/>
    </dgm:pt>
    <dgm:pt modelId="{DE032C71-9200-4F4B-BE19-306D7864F55E}" type="pres">
      <dgm:prSet presAssocID="{0843B997-B092-4EC9-BD58-700B2B73BC94}" presName="hierChild5" presStyleCnt="0"/>
      <dgm:spPr/>
    </dgm:pt>
    <dgm:pt modelId="{0116FB8B-EBDD-403E-BE8A-42DC63BD6448}" type="pres">
      <dgm:prSet presAssocID="{B096611C-F7D6-4C51-99D6-D01EEB8D9068}" presName="Name111" presStyleLbl="parChTrans1D3" presStyleIdx="0" presStyleCnt="5"/>
      <dgm:spPr/>
    </dgm:pt>
    <dgm:pt modelId="{8A8C9B30-A51E-488C-A60E-58D2E9BBB3BD}" type="pres">
      <dgm:prSet presAssocID="{C4A01899-DFD5-4F7F-A949-196998ADAD4B}" presName="hierRoot3" presStyleCnt="0">
        <dgm:presLayoutVars>
          <dgm:hierBranch val="init"/>
        </dgm:presLayoutVars>
      </dgm:prSet>
      <dgm:spPr/>
    </dgm:pt>
    <dgm:pt modelId="{CA3E6186-30FE-4F6E-83EB-7AAD7C01B040}" type="pres">
      <dgm:prSet presAssocID="{C4A01899-DFD5-4F7F-A949-196998ADAD4B}" presName="rootComposite3" presStyleCnt="0"/>
      <dgm:spPr/>
    </dgm:pt>
    <dgm:pt modelId="{03D176E5-3649-4D31-929D-7670687B2848}" type="pres">
      <dgm:prSet presAssocID="{C4A01899-DFD5-4F7F-A949-196998ADAD4B}" presName="rootText3" presStyleLbl="asst2" presStyleIdx="0" presStyleCnt="8">
        <dgm:presLayoutVars>
          <dgm:chPref val="3"/>
        </dgm:presLayoutVars>
      </dgm:prSet>
      <dgm:spPr/>
      <dgm:t>
        <a:bodyPr/>
        <a:lstStyle/>
        <a:p>
          <a:endParaRPr lang="en-US"/>
        </a:p>
      </dgm:t>
    </dgm:pt>
    <dgm:pt modelId="{FA0275AB-3823-42FE-93A8-63BAFE1A9BE3}" type="pres">
      <dgm:prSet presAssocID="{C4A01899-DFD5-4F7F-A949-196998ADAD4B}" presName="rootConnector3" presStyleLbl="asst2" presStyleIdx="0" presStyleCnt="8"/>
      <dgm:spPr/>
    </dgm:pt>
    <dgm:pt modelId="{F616DAD6-7EE1-4D66-8035-0427DD4A206B}" type="pres">
      <dgm:prSet presAssocID="{C4A01899-DFD5-4F7F-A949-196998ADAD4B}" presName="hierChild6" presStyleCnt="0"/>
      <dgm:spPr/>
    </dgm:pt>
    <dgm:pt modelId="{F0D87390-7502-4E2A-8925-77568D4F16AF}" type="pres">
      <dgm:prSet presAssocID="{C4A01899-DFD5-4F7F-A949-196998ADAD4B}" presName="hierChild7" presStyleCnt="0"/>
      <dgm:spPr/>
    </dgm:pt>
    <dgm:pt modelId="{D9ECF560-882F-454C-878A-58B6701A9E6E}" type="pres">
      <dgm:prSet presAssocID="{ED85C24B-6231-4148-9673-0362367FE149}" presName="Name111" presStyleLbl="parChTrans1D4" presStyleIdx="0" presStyleCnt="3"/>
      <dgm:spPr/>
    </dgm:pt>
    <dgm:pt modelId="{943DA067-4160-43E6-A79D-D925E22FA920}" type="pres">
      <dgm:prSet presAssocID="{4E7FE299-6182-47CE-AFF0-A65699C9A7D9}" presName="hierRoot3" presStyleCnt="0">
        <dgm:presLayoutVars>
          <dgm:hierBranch val="init"/>
        </dgm:presLayoutVars>
      </dgm:prSet>
      <dgm:spPr/>
    </dgm:pt>
    <dgm:pt modelId="{4E040261-AD2A-4701-9C05-4C819CE5B1E3}" type="pres">
      <dgm:prSet presAssocID="{4E7FE299-6182-47CE-AFF0-A65699C9A7D9}" presName="rootComposite3" presStyleCnt="0"/>
      <dgm:spPr/>
    </dgm:pt>
    <dgm:pt modelId="{6F2450E6-1204-4442-A51A-939A201BA569}" type="pres">
      <dgm:prSet presAssocID="{4E7FE299-6182-47CE-AFF0-A65699C9A7D9}" presName="rootText3" presStyleLbl="asst2" presStyleIdx="1" presStyleCnt="8">
        <dgm:presLayoutVars>
          <dgm:chPref val="3"/>
        </dgm:presLayoutVars>
      </dgm:prSet>
      <dgm:spPr/>
    </dgm:pt>
    <dgm:pt modelId="{96D3D878-BB82-49C5-960D-7C5FED622F2A}" type="pres">
      <dgm:prSet presAssocID="{4E7FE299-6182-47CE-AFF0-A65699C9A7D9}" presName="rootConnector3" presStyleLbl="asst2" presStyleIdx="1" presStyleCnt="8"/>
      <dgm:spPr/>
    </dgm:pt>
    <dgm:pt modelId="{F57D08D3-3670-47B7-8C05-7AC2A80E7C95}" type="pres">
      <dgm:prSet presAssocID="{4E7FE299-6182-47CE-AFF0-A65699C9A7D9}" presName="hierChild6" presStyleCnt="0"/>
      <dgm:spPr/>
    </dgm:pt>
    <dgm:pt modelId="{51448B60-90CF-4D77-ABFE-F23CE5799AF1}" type="pres">
      <dgm:prSet presAssocID="{4E7FE299-6182-47CE-AFF0-A65699C9A7D9}" presName="hierChild7" presStyleCnt="0"/>
      <dgm:spPr/>
    </dgm:pt>
    <dgm:pt modelId="{6FE31AE9-164C-4F9A-A01F-59B991D988A5}" type="pres">
      <dgm:prSet presAssocID="{D18DFE10-5278-4824-9B53-630B236CBDD1}" presName="Name111" presStyleLbl="parChTrans1D4" presStyleIdx="1" presStyleCnt="3"/>
      <dgm:spPr/>
    </dgm:pt>
    <dgm:pt modelId="{A8EA1ADB-B410-4B36-91E6-F4F304B9C051}" type="pres">
      <dgm:prSet presAssocID="{B48B5579-928E-4D44-80F9-B69A2964982B}" presName="hierRoot3" presStyleCnt="0">
        <dgm:presLayoutVars>
          <dgm:hierBranch val="init"/>
        </dgm:presLayoutVars>
      </dgm:prSet>
      <dgm:spPr/>
    </dgm:pt>
    <dgm:pt modelId="{1498E04E-3B84-49B5-AEBE-B82D15DE0355}" type="pres">
      <dgm:prSet presAssocID="{B48B5579-928E-4D44-80F9-B69A2964982B}" presName="rootComposite3" presStyleCnt="0"/>
      <dgm:spPr/>
    </dgm:pt>
    <dgm:pt modelId="{AAD93646-DE65-41CB-B4FF-44ACD2EF8C3D}" type="pres">
      <dgm:prSet presAssocID="{B48B5579-928E-4D44-80F9-B69A2964982B}" presName="rootText3" presStyleLbl="asst2" presStyleIdx="2" presStyleCnt="8">
        <dgm:presLayoutVars>
          <dgm:chPref val="3"/>
        </dgm:presLayoutVars>
      </dgm:prSet>
      <dgm:spPr/>
      <dgm:t>
        <a:bodyPr/>
        <a:lstStyle/>
        <a:p>
          <a:endParaRPr lang="en-US"/>
        </a:p>
      </dgm:t>
    </dgm:pt>
    <dgm:pt modelId="{B8AE2D13-7476-45CB-B5F4-DED87DFBC11E}" type="pres">
      <dgm:prSet presAssocID="{B48B5579-928E-4D44-80F9-B69A2964982B}" presName="rootConnector3" presStyleLbl="asst2" presStyleIdx="2" presStyleCnt="8"/>
      <dgm:spPr/>
    </dgm:pt>
    <dgm:pt modelId="{24CC52B7-5DF1-49AA-9ACC-42DF5E3A8123}" type="pres">
      <dgm:prSet presAssocID="{B48B5579-928E-4D44-80F9-B69A2964982B}" presName="hierChild6" presStyleCnt="0"/>
      <dgm:spPr/>
    </dgm:pt>
    <dgm:pt modelId="{68283DDC-4D77-42CA-94B2-244F2A7C1F86}" type="pres">
      <dgm:prSet presAssocID="{B48B5579-928E-4D44-80F9-B69A2964982B}" presName="hierChild7" presStyleCnt="0"/>
      <dgm:spPr/>
    </dgm:pt>
    <dgm:pt modelId="{F832B0C5-25D7-4554-BB16-840B6A7BB574}" type="pres">
      <dgm:prSet presAssocID="{B9989579-3B7C-4F09-BE1D-B15CD5321ED7}" presName="Name111" presStyleLbl="parChTrans1D4" presStyleIdx="2" presStyleCnt="3"/>
      <dgm:spPr/>
    </dgm:pt>
    <dgm:pt modelId="{3E5AFE0B-67C2-4E0E-B63B-BB574FECBFD3}" type="pres">
      <dgm:prSet presAssocID="{1F37D7FF-465C-40A6-8412-150A31A521BC}" presName="hierRoot3" presStyleCnt="0">
        <dgm:presLayoutVars>
          <dgm:hierBranch val="init"/>
        </dgm:presLayoutVars>
      </dgm:prSet>
      <dgm:spPr/>
    </dgm:pt>
    <dgm:pt modelId="{E081B285-3618-480B-ABE6-77C47808F217}" type="pres">
      <dgm:prSet presAssocID="{1F37D7FF-465C-40A6-8412-150A31A521BC}" presName="rootComposite3" presStyleCnt="0"/>
      <dgm:spPr/>
    </dgm:pt>
    <dgm:pt modelId="{2AB5012B-CDCF-4350-97F7-8733FE1D98D7}" type="pres">
      <dgm:prSet presAssocID="{1F37D7FF-465C-40A6-8412-150A31A521BC}" presName="rootText3" presStyleLbl="asst2" presStyleIdx="3" presStyleCnt="8" custScaleY="119177">
        <dgm:presLayoutVars>
          <dgm:chPref val="3"/>
        </dgm:presLayoutVars>
      </dgm:prSet>
      <dgm:spPr/>
      <dgm:t>
        <a:bodyPr/>
        <a:lstStyle/>
        <a:p>
          <a:endParaRPr lang="en-US"/>
        </a:p>
      </dgm:t>
    </dgm:pt>
    <dgm:pt modelId="{04E0C752-CCD8-4A8A-AA7D-C80B3BD3D919}" type="pres">
      <dgm:prSet presAssocID="{1F37D7FF-465C-40A6-8412-150A31A521BC}" presName="rootConnector3" presStyleLbl="asst2" presStyleIdx="3" presStyleCnt="8"/>
      <dgm:spPr/>
    </dgm:pt>
    <dgm:pt modelId="{0DC1D4F4-B740-487D-BB2D-8C271B8CC381}" type="pres">
      <dgm:prSet presAssocID="{1F37D7FF-465C-40A6-8412-150A31A521BC}" presName="hierChild6" presStyleCnt="0"/>
      <dgm:spPr/>
    </dgm:pt>
    <dgm:pt modelId="{1FCF5DA2-B049-4707-BDEB-7AB9BE97512B}" type="pres">
      <dgm:prSet presAssocID="{1F37D7FF-465C-40A6-8412-150A31A521BC}" presName="hierChild7" presStyleCnt="0"/>
      <dgm:spPr/>
    </dgm:pt>
    <dgm:pt modelId="{5FBA7FC4-5DF5-4267-AC9B-6877688BCE7B}" type="pres">
      <dgm:prSet presAssocID="{6DEE199A-F087-48A6-9E45-D55FB9196F24}" presName="Name111" presStyleLbl="parChTrans1D3" presStyleIdx="1" presStyleCnt="5"/>
      <dgm:spPr/>
    </dgm:pt>
    <dgm:pt modelId="{3FE47DCE-8C88-4D8E-B927-4C3A245DEFF6}" type="pres">
      <dgm:prSet presAssocID="{08382800-9BFA-4348-84E3-5B9F9C4B4395}" presName="hierRoot3" presStyleCnt="0">
        <dgm:presLayoutVars>
          <dgm:hierBranch val="init"/>
        </dgm:presLayoutVars>
      </dgm:prSet>
      <dgm:spPr/>
    </dgm:pt>
    <dgm:pt modelId="{CAEDD2C2-B021-480C-8BDF-73CF33041AF4}" type="pres">
      <dgm:prSet presAssocID="{08382800-9BFA-4348-84E3-5B9F9C4B4395}" presName="rootComposite3" presStyleCnt="0"/>
      <dgm:spPr/>
    </dgm:pt>
    <dgm:pt modelId="{ECA27DB4-9349-4F42-AE47-B7AB8D8EC209}" type="pres">
      <dgm:prSet presAssocID="{08382800-9BFA-4348-84E3-5B9F9C4B4395}" presName="rootText3" presStyleLbl="asst2" presStyleIdx="4" presStyleCnt="8">
        <dgm:presLayoutVars>
          <dgm:chPref val="3"/>
        </dgm:presLayoutVars>
      </dgm:prSet>
      <dgm:spPr/>
      <dgm:t>
        <a:bodyPr/>
        <a:lstStyle/>
        <a:p>
          <a:endParaRPr lang="en-US"/>
        </a:p>
      </dgm:t>
    </dgm:pt>
    <dgm:pt modelId="{C0C2EEA7-3512-4059-A5E9-6C76E76BB560}" type="pres">
      <dgm:prSet presAssocID="{08382800-9BFA-4348-84E3-5B9F9C4B4395}" presName="rootConnector3" presStyleLbl="asst2" presStyleIdx="4" presStyleCnt="8"/>
      <dgm:spPr/>
    </dgm:pt>
    <dgm:pt modelId="{676B8446-B823-41EC-A691-75B936702AAE}" type="pres">
      <dgm:prSet presAssocID="{08382800-9BFA-4348-84E3-5B9F9C4B4395}" presName="hierChild6" presStyleCnt="0"/>
      <dgm:spPr/>
    </dgm:pt>
    <dgm:pt modelId="{7A47A1F3-2F02-4138-8A18-2B2965A42057}" type="pres">
      <dgm:prSet presAssocID="{08382800-9BFA-4348-84E3-5B9F9C4B4395}" presName="hierChild7" presStyleCnt="0"/>
      <dgm:spPr/>
    </dgm:pt>
    <dgm:pt modelId="{D461EB13-D646-459B-AA42-8B7A04F61CBE}" type="pres">
      <dgm:prSet presAssocID="{04F087B3-E81C-4A21-A108-977661E0A611}" presName="Name37" presStyleLbl="parChTrans1D2" presStyleIdx="1" presStyleCnt="2"/>
      <dgm:spPr/>
    </dgm:pt>
    <dgm:pt modelId="{DC9B2645-4B4A-4A82-AE4D-207ADCBE4FEB}" type="pres">
      <dgm:prSet presAssocID="{465B9552-7573-4A93-A8CE-35146459FE26}" presName="hierRoot2" presStyleCnt="0">
        <dgm:presLayoutVars>
          <dgm:hierBranch val="init"/>
        </dgm:presLayoutVars>
      </dgm:prSet>
      <dgm:spPr/>
    </dgm:pt>
    <dgm:pt modelId="{3E3A1888-C7BF-4494-A907-3512FF8CA3C2}" type="pres">
      <dgm:prSet presAssocID="{465B9552-7573-4A93-A8CE-35146459FE26}" presName="rootComposite" presStyleCnt="0"/>
      <dgm:spPr/>
    </dgm:pt>
    <dgm:pt modelId="{A137645D-D322-4EFB-BDA6-71552E3859C8}" type="pres">
      <dgm:prSet presAssocID="{465B9552-7573-4A93-A8CE-35146459FE26}" presName="rootText" presStyleLbl="node2" presStyleIdx="1" presStyleCnt="2">
        <dgm:presLayoutVars>
          <dgm:chPref val="3"/>
        </dgm:presLayoutVars>
      </dgm:prSet>
      <dgm:spPr/>
      <dgm:t>
        <a:bodyPr/>
        <a:lstStyle/>
        <a:p>
          <a:endParaRPr lang="en-US"/>
        </a:p>
      </dgm:t>
    </dgm:pt>
    <dgm:pt modelId="{B8DD0D81-E0F7-4C77-BB79-E3B617FBD388}" type="pres">
      <dgm:prSet presAssocID="{465B9552-7573-4A93-A8CE-35146459FE26}" presName="rootConnector" presStyleLbl="node2" presStyleIdx="1" presStyleCnt="2"/>
      <dgm:spPr/>
    </dgm:pt>
    <dgm:pt modelId="{6A7FD274-7B23-428A-8B5E-72901A1D5473}" type="pres">
      <dgm:prSet presAssocID="{465B9552-7573-4A93-A8CE-35146459FE26}" presName="hierChild4" presStyleCnt="0"/>
      <dgm:spPr/>
    </dgm:pt>
    <dgm:pt modelId="{2E93F091-4AAC-4B26-B7CC-34E6D493DF88}" type="pres">
      <dgm:prSet presAssocID="{465B9552-7573-4A93-A8CE-35146459FE26}" presName="hierChild5" presStyleCnt="0"/>
      <dgm:spPr/>
    </dgm:pt>
    <dgm:pt modelId="{C055DB13-1F16-4684-ADCE-E505A504EA21}" type="pres">
      <dgm:prSet presAssocID="{BD2C9370-206C-4A9A-87F4-548E0E7015F3}" presName="Name111" presStyleLbl="parChTrans1D3" presStyleIdx="2" presStyleCnt="5"/>
      <dgm:spPr/>
    </dgm:pt>
    <dgm:pt modelId="{77C541C6-8604-494B-A8F2-87B9DDC5CD25}" type="pres">
      <dgm:prSet presAssocID="{9BBB9222-0D47-400C-8DF2-BC86D971F792}" presName="hierRoot3" presStyleCnt="0">
        <dgm:presLayoutVars>
          <dgm:hierBranch val="init"/>
        </dgm:presLayoutVars>
      </dgm:prSet>
      <dgm:spPr/>
    </dgm:pt>
    <dgm:pt modelId="{BD1899EB-3A7B-4AB1-B90F-424AD218709C}" type="pres">
      <dgm:prSet presAssocID="{9BBB9222-0D47-400C-8DF2-BC86D971F792}" presName="rootComposite3" presStyleCnt="0"/>
      <dgm:spPr/>
    </dgm:pt>
    <dgm:pt modelId="{55066CA0-344D-43C8-B0ED-FF7116260A66}" type="pres">
      <dgm:prSet presAssocID="{9BBB9222-0D47-400C-8DF2-BC86D971F792}" presName="rootText3" presStyleLbl="asst2" presStyleIdx="5" presStyleCnt="8">
        <dgm:presLayoutVars>
          <dgm:chPref val="3"/>
        </dgm:presLayoutVars>
      </dgm:prSet>
      <dgm:spPr/>
      <dgm:t>
        <a:bodyPr/>
        <a:lstStyle/>
        <a:p>
          <a:endParaRPr lang="en-US"/>
        </a:p>
      </dgm:t>
    </dgm:pt>
    <dgm:pt modelId="{A1E5D533-1359-4EBE-86D5-E84995043440}" type="pres">
      <dgm:prSet presAssocID="{9BBB9222-0D47-400C-8DF2-BC86D971F792}" presName="rootConnector3" presStyleLbl="asst2" presStyleIdx="5" presStyleCnt="8"/>
      <dgm:spPr/>
    </dgm:pt>
    <dgm:pt modelId="{9F45EC0B-83E7-44EE-9845-EB4040A6A114}" type="pres">
      <dgm:prSet presAssocID="{9BBB9222-0D47-400C-8DF2-BC86D971F792}" presName="hierChild6" presStyleCnt="0"/>
      <dgm:spPr/>
    </dgm:pt>
    <dgm:pt modelId="{9A634BA9-C084-4831-83E3-F3470F279CB1}" type="pres">
      <dgm:prSet presAssocID="{9BBB9222-0D47-400C-8DF2-BC86D971F792}" presName="hierChild7" presStyleCnt="0"/>
      <dgm:spPr/>
    </dgm:pt>
    <dgm:pt modelId="{974A819A-B1A0-4643-B9A7-7A9E2F73D0E6}" type="pres">
      <dgm:prSet presAssocID="{22093F18-B55D-42B1-BA50-2E7D01219C97}" presName="Name111" presStyleLbl="parChTrans1D3" presStyleIdx="3" presStyleCnt="5"/>
      <dgm:spPr/>
    </dgm:pt>
    <dgm:pt modelId="{F515FA40-AFE4-4255-9645-1C1061D082D4}" type="pres">
      <dgm:prSet presAssocID="{344B76BA-05E1-4EB4-86F9-22B262168C44}" presName="hierRoot3" presStyleCnt="0">
        <dgm:presLayoutVars>
          <dgm:hierBranch val="init"/>
        </dgm:presLayoutVars>
      </dgm:prSet>
      <dgm:spPr/>
    </dgm:pt>
    <dgm:pt modelId="{A5C22323-E32E-4021-A340-8BD993147A19}" type="pres">
      <dgm:prSet presAssocID="{344B76BA-05E1-4EB4-86F9-22B262168C44}" presName="rootComposite3" presStyleCnt="0"/>
      <dgm:spPr/>
    </dgm:pt>
    <dgm:pt modelId="{DFCBEC7B-421D-4D79-818F-B9AA0784CFCC}" type="pres">
      <dgm:prSet presAssocID="{344B76BA-05E1-4EB4-86F9-22B262168C44}" presName="rootText3" presStyleLbl="asst2" presStyleIdx="6" presStyleCnt="8">
        <dgm:presLayoutVars>
          <dgm:chPref val="3"/>
        </dgm:presLayoutVars>
      </dgm:prSet>
      <dgm:spPr/>
      <dgm:t>
        <a:bodyPr/>
        <a:lstStyle/>
        <a:p>
          <a:endParaRPr lang="en-US"/>
        </a:p>
      </dgm:t>
    </dgm:pt>
    <dgm:pt modelId="{91E79380-A95E-44E6-B690-E639B9D37F9D}" type="pres">
      <dgm:prSet presAssocID="{344B76BA-05E1-4EB4-86F9-22B262168C44}" presName="rootConnector3" presStyleLbl="asst2" presStyleIdx="6" presStyleCnt="8"/>
      <dgm:spPr/>
    </dgm:pt>
    <dgm:pt modelId="{E683FFB3-ECE0-4EBC-9B84-0018023BAAC5}" type="pres">
      <dgm:prSet presAssocID="{344B76BA-05E1-4EB4-86F9-22B262168C44}" presName="hierChild6" presStyleCnt="0"/>
      <dgm:spPr/>
    </dgm:pt>
    <dgm:pt modelId="{83055D6F-AC36-4C70-9F7C-B79A92E6C2D7}" type="pres">
      <dgm:prSet presAssocID="{344B76BA-05E1-4EB4-86F9-22B262168C44}" presName="hierChild7" presStyleCnt="0"/>
      <dgm:spPr/>
    </dgm:pt>
    <dgm:pt modelId="{40E42A6E-1BF4-4E6B-8CD0-2CC1AB1C225C}" type="pres">
      <dgm:prSet presAssocID="{1FBB3CA8-4705-48B0-97E0-E025C54BE2E9}" presName="Name111" presStyleLbl="parChTrans1D3" presStyleIdx="4" presStyleCnt="5"/>
      <dgm:spPr/>
    </dgm:pt>
    <dgm:pt modelId="{41A761A1-3E63-4037-91E2-0B9621D73718}" type="pres">
      <dgm:prSet presAssocID="{687C6C8D-66FC-4827-AD79-5075CC1A867B}" presName="hierRoot3" presStyleCnt="0">
        <dgm:presLayoutVars>
          <dgm:hierBranch val="init"/>
        </dgm:presLayoutVars>
      </dgm:prSet>
      <dgm:spPr/>
    </dgm:pt>
    <dgm:pt modelId="{127130CA-0A98-4804-B94D-E43B8C6FB936}" type="pres">
      <dgm:prSet presAssocID="{687C6C8D-66FC-4827-AD79-5075CC1A867B}" presName="rootComposite3" presStyleCnt="0"/>
      <dgm:spPr/>
    </dgm:pt>
    <dgm:pt modelId="{415CF0DA-4AB7-4849-AF98-22BADE0AA106}" type="pres">
      <dgm:prSet presAssocID="{687C6C8D-66FC-4827-AD79-5075CC1A867B}" presName="rootText3" presStyleLbl="asst2" presStyleIdx="7" presStyleCnt="8">
        <dgm:presLayoutVars>
          <dgm:chPref val="3"/>
        </dgm:presLayoutVars>
      </dgm:prSet>
      <dgm:spPr/>
      <dgm:t>
        <a:bodyPr/>
        <a:lstStyle/>
        <a:p>
          <a:endParaRPr lang="en-US"/>
        </a:p>
      </dgm:t>
    </dgm:pt>
    <dgm:pt modelId="{256529F9-F307-48B8-AFFC-9EB5EC307A66}" type="pres">
      <dgm:prSet presAssocID="{687C6C8D-66FC-4827-AD79-5075CC1A867B}" presName="rootConnector3" presStyleLbl="asst2" presStyleIdx="7" presStyleCnt="8"/>
      <dgm:spPr/>
    </dgm:pt>
    <dgm:pt modelId="{E28077FF-A694-468C-8549-1E0637B3FF17}" type="pres">
      <dgm:prSet presAssocID="{687C6C8D-66FC-4827-AD79-5075CC1A867B}" presName="hierChild6" presStyleCnt="0"/>
      <dgm:spPr/>
    </dgm:pt>
    <dgm:pt modelId="{2041F3E1-6CDB-4D32-87E6-0ADCE181A8BE}" type="pres">
      <dgm:prSet presAssocID="{687C6C8D-66FC-4827-AD79-5075CC1A867B}" presName="hierChild7" presStyleCnt="0"/>
      <dgm:spPr/>
    </dgm:pt>
    <dgm:pt modelId="{B14F6862-6286-486C-AC14-00FF1795F23F}" type="pres">
      <dgm:prSet presAssocID="{54DE8F29-4309-493A-86B4-D96B5BECD4C0}" presName="hierChild3" presStyleCnt="0"/>
      <dgm:spPr/>
    </dgm:pt>
  </dgm:ptLst>
  <dgm:cxnLst>
    <dgm:cxn modelId="{B7713136-BDA0-4F89-B6F7-6F019B31EE7F}" type="presOf" srcId="{B48B5579-928E-4D44-80F9-B69A2964982B}" destId="{B8AE2D13-7476-45CB-B5F4-DED87DFBC11E}" srcOrd="1" destOrd="0" presId="urn:microsoft.com/office/officeart/2005/8/layout/orgChart1"/>
    <dgm:cxn modelId="{F81CC79D-2A85-4654-83F7-B4583BBA63B2}" type="presOf" srcId="{B48B5579-928E-4D44-80F9-B69A2964982B}" destId="{AAD93646-DE65-41CB-B4FF-44ACD2EF8C3D}" srcOrd="0" destOrd="0" presId="urn:microsoft.com/office/officeart/2005/8/layout/orgChart1"/>
    <dgm:cxn modelId="{18E6B776-39DF-4C04-8C93-E1E562E88004}" type="presOf" srcId="{6DEE199A-F087-48A6-9E45-D55FB9196F24}" destId="{5FBA7FC4-5DF5-4267-AC9B-6877688BCE7B}" srcOrd="0" destOrd="0" presId="urn:microsoft.com/office/officeart/2005/8/layout/orgChart1"/>
    <dgm:cxn modelId="{0265EBAC-5D9D-47B2-9CF2-35B0CDF4D7C8}" type="presOf" srcId="{B096611C-F7D6-4C51-99D6-D01EEB8D9068}" destId="{0116FB8B-EBDD-403E-BE8A-42DC63BD6448}" srcOrd="0" destOrd="0" presId="urn:microsoft.com/office/officeart/2005/8/layout/orgChart1"/>
    <dgm:cxn modelId="{784510BE-412A-40CA-8175-51459473888A}" srcId="{0843B997-B092-4EC9-BD58-700B2B73BC94}" destId="{C4A01899-DFD5-4F7F-A949-196998ADAD4B}" srcOrd="0" destOrd="0" parTransId="{B096611C-F7D6-4C51-99D6-D01EEB8D9068}" sibTransId="{A1E837AD-1593-4610-AAE7-85BBDC84EBB4}"/>
    <dgm:cxn modelId="{6CC73253-075D-4FB3-91F5-5C7009C874D9}" type="presOf" srcId="{4E7FE299-6182-47CE-AFF0-A65699C9A7D9}" destId="{96D3D878-BB82-49C5-960D-7C5FED622F2A}" srcOrd="1" destOrd="0" presId="urn:microsoft.com/office/officeart/2005/8/layout/orgChart1"/>
    <dgm:cxn modelId="{57F5C73D-6F14-447E-8B65-3E530AF3BF32}" srcId="{FDEF13C4-CD6E-4530-A734-303F464BAFB1}" destId="{54DE8F29-4309-493A-86B4-D96B5BECD4C0}" srcOrd="0" destOrd="0" parTransId="{8D60C230-EC4A-4E80-808F-DEB80831CEAA}" sibTransId="{737EE513-F349-4D9A-9B74-FE9AA368B666}"/>
    <dgm:cxn modelId="{839D1273-8C0F-4A0E-9E93-128C34E7CFAE}" srcId="{465B9552-7573-4A93-A8CE-35146459FE26}" destId="{687C6C8D-66FC-4827-AD79-5075CC1A867B}" srcOrd="2" destOrd="0" parTransId="{1FBB3CA8-4705-48B0-97E0-E025C54BE2E9}" sibTransId="{913351F3-43E8-4CFC-8FE5-1BAF2FB03877}"/>
    <dgm:cxn modelId="{1BB46EB5-C33C-4CD0-AC42-977699862DA6}" type="presOf" srcId="{687C6C8D-66FC-4827-AD79-5075CC1A867B}" destId="{256529F9-F307-48B8-AFFC-9EB5EC307A66}" srcOrd="1" destOrd="0" presId="urn:microsoft.com/office/officeart/2005/8/layout/orgChart1"/>
    <dgm:cxn modelId="{2161B174-F3A9-475F-BB9D-E4E1B1E13B07}" srcId="{54DE8F29-4309-493A-86B4-D96B5BECD4C0}" destId="{0843B997-B092-4EC9-BD58-700B2B73BC94}" srcOrd="0" destOrd="0" parTransId="{930BF03B-7844-456D-94F8-4001E6C783FF}" sibTransId="{D2FD135A-0BE2-4138-9C72-15357EA9D45A}"/>
    <dgm:cxn modelId="{59E424BF-B037-4E47-9604-29428E2E4435}" type="presOf" srcId="{B9989579-3B7C-4F09-BE1D-B15CD5321ED7}" destId="{F832B0C5-25D7-4554-BB16-840B6A7BB574}" srcOrd="0" destOrd="0" presId="urn:microsoft.com/office/officeart/2005/8/layout/orgChart1"/>
    <dgm:cxn modelId="{8595D90B-AA5D-4C68-9AB8-5539D76B8333}" type="presOf" srcId="{9BBB9222-0D47-400C-8DF2-BC86D971F792}" destId="{A1E5D533-1359-4EBE-86D5-E84995043440}" srcOrd="1" destOrd="0" presId="urn:microsoft.com/office/officeart/2005/8/layout/orgChart1"/>
    <dgm:cxn modelId="{F601559A-05C8-4DB4-90D1-D01CC9066B9A}" type="presOf" srcId="{9BBB9222-0D47-400C-8DF2-BC86D971F792}" destId="{55066CA0-344D-43C8-B0ED-FF7116260A66}" srcOrd="0" destOrd="0" presId="urn:microsoft.com/office/officeart/2005/8/layout/orgChart1"/>
    <dgm:cxn modelId="{8F457354-DF09-482C-8398-37FEF49BD6DB}" type="presOf" srcId="{1F37D7FF-465C-40A6-8412-150A31A521BC}" destId="{2AB5012B-CDCF-4350-97F7-8733FE1D98D7}" srcOrd="0" destOrd="0" presId="urn:microsoft.com/office/officeart/2005/8/layout/orgChart1"/>
    <dgm:cxn modelId="{C400054B-08FE-47E9-8C0C-322A7D8A89A7}" type="presOf" srcId="{0843B997-B092-4EC9-BD58-700B2B73BC94}" destId="{09AE0D91-3212-43D0-A689-A87587D19790}" srcOrd="1" destOrd="0" presId="urn:microsoft.com/office/officeart/2005/8/layout/orgChart1"/>
    <dgm:cxn modelId="{7D3DA938-20A9-43E9-B247-2C050BB81D58}" type="presOf" srcId="{344B76BA-05E1-4EB4-86F9-22B262168C44}" destId="{91E79380-A95E-44E6-B690-E639B9D37F9D}" srcOrd="1" destOrd="0" presId="urn:microsoft.com/office/officeart/2005/8/layout/orgChart1"/>
    <dgm:cxn modelId="{535C6A81-0215-4ED0-A4B9-178F1C87FB3D}" srcId="{C4A01899-DFD5-4F7F-A949-196998ADAD4B}" destId="{B48B5579-928E-4D44-80F9-B69A2964982B}" srcOrd="1" destOrd="0" parTransId="{D18DFE10-5278-4824-9B53-630B236CBDD1}" sibTransId="{455E3900-FB4A-495B-9AFB-7A0DDD99976F}"/>
    <dgm:cxn modelId="{AB83B3C1-966A-4B61-8B9C-DEB79BEECC2F}" type="presOf" srcId="{ED85C24B-6231-4148-9673-0362367FE149}" destId="{D9ECF560-882F-454C-878A-58B6701A9E6E}" srcOrd="0" destOrd="0" presId="urn:microsoft.com/office/officeart/2005/8/layout/orgChart1"/>
    <dgm:cxn modelId="{CA190131-1C71-4462-943A-4134C4286A11}" type="presOf" srcId="{C4A01899-DFD5-4F7F-A949-196998ADAD4B}" destId="{FA0275AB-3823-42FE-93A8-63BAFE1A9BE3}" srcOrd="1" destOrd="0" presId="urn:microsoft.com/office/officeart/2005/8/layout/orgChart1"/>
    <dgm:cxn modelId="{4DD02F3D-9480-43D3-8CD1-AC61D3ADF552}" type="presOf" srcId="{04F087B3-E81C-4A21-A108-977661E0A611}" destId="{D461EB13-D646-459B-AA42-8B7A04F61CBE}" srcOrd="0" destOrd="0" presId="urn:microsoft.com/office/officeart/2005/8/layout/orgChart1"/>
    <dgm:cxn modelId="{4381BC9C-10B4-4C0A-83E4-DA04E476981F}" srcId="{C4A01899-DFD5-4F7F-A949-196998ADAD4B}" destId="{4E7FE299-6182-47CE-AFF0-A65699C9A7D9}" srcOrd="0" destOrd="0" parTransId="{ED85C24B-6231-4148-9673-0362367FE149}" sibTransId="{27112244-F2B6-48A2-AEBC-A803E07FC4B4}"/>
    <dgm:cxn modelId="{854A33F7-8C19-4124-9080-108647032361}" srcId="{465B9552-7573-4A93-A8CE-35146459FE26}" destId="{344B76BA-05E1-4EB4-86F9-22B262168C44}" srcOrd="1" destOrd="0" parTransId="{22093F18-B55D-42B1-BA50-2E7D01219C97}" sibTransId="{4C43EAD1-4AEA-4DFE-9AF4-93BAFA02296F}"/>
    <dgm:cxn modelId="{BA3A8778-9FAA-4336-916C-DE07A54D8634}" type="presOf" srcId="{BD2C9370-206C-4A9A-87F4-548E0E7015F3}" destId="{C055DB13-1F16-4684-ADCE-E505A504EA21}" srcOrd="0" destOrd="0" presId="urn:microsoft.com/office/officeart/2005/8/layout/orgChart1"/>
    <dgm:cxn modelId="{6967BA90-C2EE-418D-900E-E49AFC0D00D1}" type="presOf" srcId="{54DE8F29-4309-493A-86B4-D96B5BECD4C0}" destId="{399B3D5B-9D9D-4EEA-A557-74732EC55B6D}" srcOrd="0" destOrd="0" presId="urn:microsoft.com/office/officeart/2005/8/layout/orgChart1"/>
    <dgm:cxn modelId="{2A8CEA88-CBBD-417C-8A8E-5D320999F1AE}" srcId="{54DE8F29-4309-493A-86B4-D96B5BECD4C0}" destId="{465B9552-7573-4A93-A8CE-35146459FE26}" srcOrd="1" destOrd="0" parTransId="{04F087B3-E81C-4A21-A108-977661E0A611}" sibTransId="{9F3118CB-1415-4C48-8A42-9C50F4B490F7}"/>
    <dgm:cxn modelId="{D1EAF9EF-E3BB-497F-B5A2-BCD8A4A14CC1}" type="presOf" srcId="{687C6C8D-66FC-4827-AD79-5075CC1A867B}" destId="{415CF0DA-4AB7-4849-AF98-22BADE0AA106}" srcOrd="0" destOrd="0" presId="urn:microsoft.com/office/officeart/2005/8/layout/orgChart1"/>
    <dgm:cxn modelId="{0D45C7F7-4926-4C34-AE52-179A882AFD14}" srcId="{465B9552-7573-4A93-A8CE-35146459FE26}" destId="{9BBB9222-0D47-400C-8DF2-BC86D971F792}" srcOrd="0" destOrd="0" parTransId="{BD2C9370-206C-4A9A-87F4-548E0E7015F3}" sibTransId="{BE8690FF-2DA8-48D6-B6C9-DDAC675B5443}"/>
    <dgm:cxn modelId="{BBE41184-4462-49C9-A572-BE1C5CDE8D1F}" type="presOf" srcId="{4E7FE299-6182-47CE-AFF0-A65699C9A7D9}" destId="{6F2450E6-1204-4442-A51A-939A201BA569}" srcOrd="0" destOrd="0" presId="urn:microsoft.com/office/officeart/2005/8/layout/orgChart1"/>
    <dgm:cxn modelId="{992FF198-B67E-4848-ADB5-8775D95088EE}" type="presOf" srcId="{1FBB3CA8-4705-48B0-97E0-E025C54BE2E9}" destId="{40E42A6E-1BF4-4E6B-8CD0-2CC1AB1C225C}" srcOrd="0" destOrd="0" presId="urn:microsoft.com/office/officeart/2005/8/layout/orgChart1"/>
    <dgm:cxn modelId="{3634D49B-571B-4714-A3D8-819F69A4D456}" type="presOf" srcId="{465B9552-7573-4A93-A8CE-35146459FE26}" destId="{B8DD0D81-E0F7-4C77-BB79-E3B617FBD388}" srcOrd="1" destOrd="0" presId="urn:microsoft.com/office/officeart/2005/8/layout/orgChart1"/>
    <dgm:cxn modelId="{EF4C6736-4607-4F47-99C9-DC028A3FF195}" type="presOf" srcId="{54DE8F29-4309-493A-86B4-D96B5BECD4C0}" destId="{09CD6A2C-DBC8-4B52-A567-0862B67DA6BF}" srcOrd="1" destOrd="0" presId="urn:microsoft.com/office/officeart/2005/8/layout/orgChart1"/>
    <dgm:cxn modelId="{546102AA-088A-4AC1-B1D7-E2841AA51D17}" type="presOf" srcId="{22093F18-B55D-42B1-BA50-2E7D01219C97}" destId="{974A819A-B1A0-4643-B9A7-7A9E2F73D0E6}" srcOrd="0" destOrd="0" presId="urn:microsoft.com/office/officeart/2005/8/layout/orgChart1"/>
    <dgm:cxn modelId="{36B8DF3E-BE80-4736-8BD8-151756762D40}" type="presOf" srcId="{0843B997-B092-4EC9-BD58-700B2B73BC94}" destId="{2039D668-A318-4248-8E0B-2B71B1B39957}" srcOrd="0" destOrd="0" presId="urn:microsoft.com/office/officeart/2005/8/layout/orgChart1"/>
    <dgm:cxn modelId="{677A9C1C-54EC-4F06-939B-5297AC4EE013}" type="presOf" srcId="{08382800-9BFA-4348-84E3-5B9F9C4B4395}" destId="{C0C2EEA7-3512-4059-A5E9-6C76E76BB560}" srcOrd="1" destOrd="0" presId="urn:microsoft.com/office/officeart/2005/8/layout/orgChart1"/>
    <dgm:cxn modelId="{9BB7D619-5841-41AC-9BE9-6F9426CE0481}" type="presOf" srcId="{C4A01899-DFD5-4F7F-A949-196998ADAD4B}" destId="{03D176E5-3649-4D31-929D-7670687B2848}" srcOrd="0" destOrd="0" presId="urn:microsoft.com/office/officeart/2005/8/layout/orgChart1"/>
    <dgm:cxn modelId="{7EF86046-23B0-484E-9A1C-3806AA7C2E2F}" type="presOf" srcId="{FDEF13C4-CD6E-4530-A734-303F464BAFB1}" destId="{37F7BF21-7B13-4990-82E0-CBBDE82B3817}" srcOrd="0" destOrd="0" presId="urn:microsoft.com/office/officeart/2005/8/layout/orgChart1"/>
    <dgm:cxn modelId="{8A0DF092-A89D-48E7-8C03-B840F5C2CD06}" type="presOf" srcId="{344B76BA-05E1-4EB4-86F9-22B262168C44}" destId="{DFCBEC7B-421D-4D79-818F-B9AA0784CFCC}" srcOrd="0" destOrd="0" presId="urn:microsoft.com/office/officeart/2005/8/layout/orgChart1"/>
    <dgm:cxn modelId="{891B76C0-1171-4E41-AABE-35A6B6449D2B}" type="presOf" srcId="{465B9552-7573-4A93-A8CE-35146459FE26}" destId="{A137645D-D322-4EFB-BDA6-71552E3859C8}" srcOrd="0" destOrd="0" presId="urn:microsoft.com/office/officeart/2005/8/layout/orgChart1"/>
    <dgm:cxn modelId="{F12ABF65-D7F3-4BB2-99A8-38C4CA27A328}" type="presOf" srcId="{1F37D7FF-465C-40A6-8412-150A31A521BC}" destId="{04E0C752-CCD8-4A8A-AA7D-C80B3BD3D919}" srcOrd="1" destOrd="0" presId="urn:microsoft.com/office/officeart/2005/8/layout/orgChart1"/>
    <dgm:cxn modelId="{DEB54519-01D3-4BDA-B249-477C9E660461}" srcId="{0843B997-B092-4EC9-BD58-700B2B73BC94}" destId="{08382800-9BFA-4348-84E3-5B9F9C4B4395}" srcOrd="1" destOrd="0" parTransId="{6DEE199A-F087-48A6-9E45-D55FB9196F24}" sibTransId="{8DB146C4-2209-4EC5-91DE-1804E4F1AFC0}"/>
    <dgm:cxn modelId="{81E10AC7-73C1-4514-91B4-F90A35113331}" type="presOf" srcId="{08382800-9BFA-4348-84E3-5B9F9C4B4395}" destId="{ECA27DB4-9349-4F42-AE47-B7AB8D8EC209}" srcOrd="0" destOrd="0" presId="urn:microsoft.com/office/officeart/2005/8/layout/orgChart1"/>
    <dgm:cxn modelId="{EA0AB6B8-A705-4CEC-BE6E-7B823E0363D8}" srcId="{C4A01899-DFD5-4F7F-A949-196998ADAD4B}" destId="{1F37D7FF-465C-40A6-8412-150A31A521BC}" srcOrd="2" destOrd="0" parTransId="{B9989579-3B7C-4F09-BE1D-B15CD5321ED7}" sibTransId="{D2E6E221-C5EA-45BF-9187-7B7C950C5818}"/>
    <dgm:cxn modelId="{1B32D725-85CD-4863-9F15-CFF87DF47ADB}" type="presOf" srcId="{930BF03B-7844-456D-94F8-4001E6C783FF}" destId="{DC7C4DD5-A398-4DA3-B963-F56287AA58AE}" srcOrd="0" destOrd="0" presId="urn:microsoft.com/office/officeart/2005/8/layout/orgChart1"/>
    <dgm:cxn modelId="{AF031632-17E6-43F7-BCA6-55983F91FE4A}" type="presOf" srcId="{D18DFE10-5278-4824-9B53-630B236CBDD1}" destId="{6FE31AE9-164C-4F9A-A01F-59B991D988A5}" srcOrd="0" destOrd="0" presId="urn:microsoft.com/office/officeart/2005/8/layout/orgChart1"/>
    <dgm:cxn modelId="{349EEFBF-CAD1-45EC-8A3B-E82C7BC3397D}" type="presParOf" srcId="{37F7BF21-7B13-4990-82E0-CBBDE82B3817}" destId="{FF19C1D5-6710-4582-A0F4-36BCBD4AC3B3}" srcOrd="0" destOrd="0" presId="urn:microsoft.com/office/officeart/2005/8/layout/orgChart1"/>
    <dgm:cxn modelId="{7FB7E0E1-4AFC-42BD-8916-D99474897EA0}" type="presParOf" srcId="{FF19C1D5-6710-4582-A0F4-36BCBD4AC3B3}" destId="{168C332B-2052-4BAD-886D-7FA24DBB5AA8}" srcOrd="0" destOrd="0" presId="urn:microsoft.com/office/officeart/2005/8/layout/orgChart1"/>
    <dgm:cxn modelId="{B13E0D4D-7340-42D7-A353-51A9AFF894C4}" type="presParOf" srcId="{168C332B-2052-4BAD-886D-7FA24DBB5AA8}" destId="{399B3D5B-9D9D-4EEA-A557-74732EC55B6D}" srcOrd="0" destOrd="0" presId="urn:microsoft.com/office/officeart/2005/8/layout/orgChart1"/>
    <dgm:cxn modelId="{733525BF-F2DA-4D49-9E76-33DE56707AE2}" type="presParOf" srcId="{168C332B-2052-4BAD-886D-7FA24DBB5AA8}" destId="{09CD6A2C-DBC8-4B52-A567-0862B67DA6BF}" srcOrd="1" destOrd="0" presId="urn:microsoft.com/office/officeart/2005/8/layout/orgChart1"/>
    <dgm:cxn modelId="{54198BC7-3984-43D3-9CE0-ABA52520DCAC}" type="presParOf" srcId="{FF19C1D5-6710-4582-A0F4-36BCBD4AC3B3}" destId="{7B4074DC-EE94-4BF3-94C8-EBF7E6A4D226}" srcOrd="1" destOrd="0" presId="urn:microsoft.com/office/officeart/2005/8/layout/orgChart1"/>
    <dgm:cxn modelId="{8B1ADC94-1536-4C63-8E51-E768127C90E8}" type="presParOf" srcId="{7B4074DC-EE94-4BF3-94C8-EBF7E6A4D226}" destId="{DC7C4DD5-A398-4DA3-B963-F56287AA58AE}" srcOrd="0" destOrd="0" presId="urn:microsoft.com/office/officeart/2005/8/layout/orgChart1"/>
    <dgm:cxn modelId="{F4C8D73E-EBBE-48B1-98DE-C77334CBDF0A}" type="presParOf" srcId="{7B4074DC-EE94-4BF3-94C8-EBF7E6A4D226}" destId="{77CF4043-785C-47E0-AEF2-2D690CAEE8D5}" srcOrd="1" destOrd="0" presId="urn:microsoft.com/office/officeart/2005/8/layout/orgChart1"/>
    <dgm:cxn modelId="{C1ED3A1A-34F6-4EE3-8556-8DDF8B05B752}" type="presParOf" srcId="{77CF4043-785C-47E0-AEF2-2D690CAEE8D5}" destId="{0ACBEACC-955F-4BA8-A10F-40B957CA6325}" srcOrd="0" destOrd="0" presId="urn:microsoft.com/office/officeart/2005/8/layout/orgChart1"/>
    <dgm:cxn modelId="{F2DD1C32-FD9C-4C5E-830B-E27408859624}" type="presParOf" srcId="{0ACBEACC-955F-4BA8-A10F-40B957CA6325}" destId="{2039D668-A318-4248-8E0B-2B71B1B39957}" srcOrd="0" destOrd="0" presId="urn:microsoft.com/office/officeart/2005/8/layout/orgChart1"/>
    <dgm:cxn modelId="{B3FEB975-0908-4E2F-A93C-36CA0DF7304A}" type="presParOf" srcId="{0ACBEACC-955F-4BA8-A10F-40B957CA6325}" destId="{09AE0D91-3212-43D0-A689-A87587D19790}" srcOrd="1" destOrd="0" presId="urn:microsoft.com/office/officeart/2005/8/layout/orgChart1"/>
    <dgm:cxn modelId="{9FEE8014-DA45-4612-A684-5867FC7D0A69}" type="presParOf" srcId="{77CF4043-785C-47E0-AEF2-2D690CAEE8D5}" destId="{D39DE2C7-A840-485A-BEFC-7F2B6BEEEF65}" srcOrd="1" destOrd="0" presId="urn:microsoft.com/office/officeart/2005/8/layout/orgChart1"/>
    <dgm:cxn modelId="{22EB584A-5935-40EA-8D48-61B7ADAEB59A}" type="presParOf" srcId="{77CF4043-785C-47E0-AEF2-2D690CAEE8D5}" destId="{DE032C71-9200-4F4B-BE19-306D7864F55E}" srcOrd="2" destOrd="0" presId="urn:microsoft.com/office/officeart/2005/8/layout/orgChart1"/>
    <dgm:cxn modelId="{9283CCD8-13EA-4799-8EB9-69A2A35E66BC}" type="presParOf" srcId="{DE032C71-9200-4F4B-BE19-306D7864F55E}" destId="{0116FB8B-EBDD-403E-BE8A-42DC63BD6448}" srcOrd="0" destOrd="0" presId="urn:microsoft.com/office/officeart/2005/8/layout/orgChart1"/>
    <dgm:cxn modelId="{B7EBB1AB-E646-45DC-B540-6CD7F301B0A1}" type="presParOf" srcId="{DE032C71-9200-4F4B-BE19-306D7864F55E}" destId="{8A8C9B30-A51E-488C-A60E-58D2E9BBB3BD}" srcOrd="1" destOrd="0" presId="urn:microsoft.com/office/officeart/2005/8/layout/orgChart1"/>
    <dgm:cxn modelId="{6D9B3983-609C-4414-915C-46052BB68F63}" type="presParOf" srcId="{8A8C9B30-A51E-488C-A60E-58D2E9BBB3BD}" destId="{CA3E6186-30FE-4F6E-83EB-7AAD7C01B040}" srcOrd="0" destOrd="0" presId="urn:microsoft.com/office/officeart/2005/8/layout/orgChart1"/>
    <dgm:cxn modelId="{9DF25115-8BD8-4FC1-909F-E1D5A24015BD}" type="presParOf" srcId="{CA3E6186-30FE-4F6E-83EB-7AAD7C01B040}" destId="{03D176E5-3649-4D31-929D-7670687B2848}" srcOrd="0" destOrd="0" presId="urn:microsoft.com/office/officeart/2005/8/layout/orgChart1"/>
    <dgm:cxn modelId="{390E5149-414A-4C89-BBAB-77CF94599972}" type="presParOf" srcId="{CA3E6186-30FE-4F6E-83EB-7AAD7C01B040}" destId="{FA0275AB-3823-42FE-93A8-63BAFE1A9BE3}" srcOrd="1" destOrd="0" presId="urn:microsoft.com/office/officeart/2005/8/layout/orgChart1"/>
    <dgm:cxn modelId="{5AE436AD-E24E-42DD-9594-E49F1DA938A8}" type="presParOf" srcId="{8A8C9B30-A51E-488C-A60E-58D2E9BBB3BD}" destId="{F616DAD6-7EE1-4D66-8035-0427DD4A206B}" srcOrd="1" destOrd="0" presId="urn:microsoft.com/office/officeart/2005/8/layout/orgChart1"/>
    <dgm:cxn modelId="{02268D44-E72F-45F9-B4FC-1D5E84EA17BF}" type="presParOf" srcId="{8A8C9B30-A51E-488C-A60E-58D2E9BBB3BD}" destId="{F0D87390-7502-4E2A-8925-77568D4F16AF}" srcOrd="2" destOrd="0" presId="urn:microsoft.com/office/officeart/2005/8/layout/orgChart1"/>
    <dgm:cxn modelId="{6E55AB7A-4C28-48BF-84EA-5280083770F1}" type="presParOf" srcId="{F0D87390-7502-4E2A-8925-77568D4F16AF}" destId="{D9ECF560-882F-454C-878A-58B6701A9E6E}" srcOrd="0" destOrd="0" presId="urn:microsoft.com/office/officeart/2005/8/layout/orgChart1"/>
    <dgm:cxn modelId="{E8445AF1-AB47-47DA-AD08-A8766B098555}" type="presParOf" srcId="{F0D87390-7502-4E2A-8925-77568D4F16AF}" destId="{943DA067-4160-43E6-A79D-D925E22FA920}" srcOrd="1" destOrd="0" presId="urn:microsoft.com/office/officeart/2005/8/layout/orgChart1"/>
    <dgm:cxn modelId="{6FE71BFA-0373-45DD-9073-0DF76E54F5FA}" type="presParOf" srcId="{943DA067-4160-43E6-A79D-D925E22FA920}" destId="{4E040261-AD2A-4701-9C05-4C819CE5B1E3}" srcOrd="0" destOrd="0" presId="urn:microsoft.com/office/officeart/2005/8/layout/orgChart1"/>
    <dgm:cxn modelId="{F7FAB970-A6AD-4E43-A44B-8C7BBDEED5EF}" type="presParOf" srcId="{4E040261-AD2A-4701-9C05-4C819CE5B1E3}" destId="{6F2450E6-1204-4442-A51A-939A201BA569}" srcOrd="0" destOrd="0" presId="urn:microsoft.com/office/officeart/2005/8/layout/orgChart1"/>
    <dgm:cxn modelId="{1FDB7189-83E6-4352-A603-7DD5B03B122D}" type="presParOf" srcId="{4E040261-AD2A-4701-9C05-4C819CE5B1E3}" destId="{96D3D878-BB82-49C5-960D-7C5FED622F2A}" srcOrd="1" destOrd="0" presId="urn:microsoft.com/office/officeart/2005/8/layout/orgChart1"/>
    <dgm:cxn modelId="{FF1A6ED6-FE2B-4129-86A8-1E82F56CB28E}" type="presParOf" srcId="{943DA067-4160-43E6-A79D-D925E22FA920}" destId="{F57D08D3-3670-47B7-8C05-7AC2A80E7C95}" srcOrd="1" destOrd="0" presId="urn:microsoft.com/office/officeart/2005/8/layout/orgChart1"/>
    <dgm:cxn modelId="{09AE506E-160E-4F2B-BFC5-16BD55DCE28C}" type="presParOf" srcId="{943DA067-4160-43E6-A79D-D925E22FA920}" destId="{51448B60-90CF-4D77-ABFE-F23CE5799AF1}" srcOrd="2" destOrd="0" presId="urn:microsoft.com/office/officeart/2005/8/layout/orgChart1"/>
    <dgm:cxn modelId="{D26980E8-787C-448E-BBC7-0F7325356760}" type="presParOf" srcId="{F0D87390-7502-4E2A-8925-77568D4F16AF}" destId="{6FE31AE9-164C-4F9A-A01F-59B991D988A5}" srcOrd="2" destOrd="0" presId="urn:microsoft.com/office/officeart/2005/8/layout/orgChart1"/>
    <dgm:cxn modelId="{FAA3C9D0-3EE5-49A2-9DE0-FDE2CEC82DCB}" type="presParOf" srcId="{F0D87390-7502-4E2A-8925-77568D4F16AF}" destId="{A8EA1ADB-B410-4B36-91E6-F4F304B9C051}" srcOrd="3" destOrd="0" presId="urn:microsoft.com/office/officeart/2005/8/layout/orgChart1"/>
    <dgm:cxn modelId="{CFEF1A7E-890F-41F8-B16D-89C6D787D7EF}" type="presParOf" srcId="{A8EA1ADB-B410-4B36-91E6-F4F304B9C051}" destId="{1498E04E-3B84-49B5-AEBE-B82D15DE0355}" srcOrd="0" destOrd="0" presId="urn:microsoft.com/office/officeart/2005/8/layout/orgChart1"/>
    <dgm:cxn modelId="{0827D9B6-9CA4-4A12-B8B2-EBE13CD88B7C}" type="presParOf" srcId="{1498E04E-3B84-49B5-AEBE-B82D15DE0355}" destId="{AAD93646-DE65-41CB-B4FF-44ACD2EF8C3D}" srcOrd="0" destOrd="0" presId="urn:microsoft.com/office/officeart/2005/8/layout/orgChart1"/>
    <dgm:cxn modelId="{CB85A6AB-9FD6-49E7-B456-A9335B1961AB}" type="presParOf" srcId="{1498E04E-3B84-49B5-AEBE-B82D15DE0355}" destId="{B8AE2D13-7476-45CB-B5F4-DED87DFBC11E}" srcOrd="1" destOrd="0" presId="urn:microsoft.com/office/officeart/2005/8/layout/orgChart1"/>
    <dgm:cxn modelId="{4AEDFDD7-D03D-49E3-91A0-3F5BECDFA952}" type="presParOf" srcId="{A8EA1ADB-B410-4B36-91E6-F4F304B9C051}" destId="{24CC52B7-5DF1-49AA-9ACC-42DF5E3A8123}" srcOrd="1" destOrd="0" presId="urn:microsoft.com/office/officeart/2005/8/layout/orgChart1"/>
    <dgm:cxn modelId="{A02D6E40-4690-4A24-A7A3-DD210AD812E5}" type="presParOf" srcId="{A8EA1ADB-B410-4B36-91E6-F4F304B9C051}" destId="{68283DDC-4D77-42CA-94B2-244F2A7C1F86}" srcOrd="2" destOrd="0" presId="urn:microsoft.com/office/officeart/2005/8/layout/orgChart1"/>
    <dgm:cxn modelId="{503F25A0-8B0B-4D7B-B4C8-BE92B91AA6EE}" type="presParOf" srcId="{F0D87390-7502-4E2A-8925-77568D4F16AF}" destId="{F832B0C5-25D7-4554-BB16-840B6A7BB574}" srcOrd="4" destOrd="0" presId="urn:microsoft.com/office/officeart/2005/8/layout/orgChart1"/>
    <dgm:cxn modelId="{EE275DB4-EF0F-4CEE-B583-A6FFC2B1DC85}" type="presParOf" srcId="{F0D87390-7502-4E2A-8925-77568D4F16AF}" destId="{3E5AFE0B-67C2-4E0E-B63B-BB574FECBFD3}" srcOrd="5" destOrd="0" presId="urn:microsoft.com/office/officeart/2005/8/layout/orgChart1"/>
    <dgm:cxn modelId="{8E05D8D1-61EF-4FFC-95C9-3204FE9E6536}" type="presParOf" srcId="{3E5AFE0B-67C2-4E0E-B63B-BB574FECBFD3}" destId="{E081B285-3618-480B-ABE6-77C47808F217}" srcOrd="0" destOrd="0" presId="urn:microsoft.com/office/officeart/2005/8/layout/orgChart1"/>
    <dgm:cxn modelId="{53A80C5F-90EB-402E-BFDE-003A595DD0C1}" type="presParOf" srcId="{E081B285-3618-480B-ABE6-77C47808F217}" destId="{2AB5012B-CDCF-4350-97F7-8733FE1D98D7}" srcOrd="0" destOrd="0" presId="urn:microsoft.com/office/officeart/2005/8/layout/orgChart1"/>
    <dgm:cxn modelId="{481E629C-D9BA-4EC9-96AF-B93EBE2D6D95}" type="presParOf" srcId="{E081B285-3618-480B-ABE6-77C47808F217}" destId="{04E0C752-CCD8-4A8A-AA7D-C80B3BD3D919}" srcOrd="1" destOrd="0" presId="urn:microsoft.com/office/officeart/2005/8/layout/orgChart1"/>
    <dgm:cxn modelId="{14F5527C-7818-404F-85EE-4E1B47EA1421}" type="presParOf" srcId="{3E5AFE0B-67C2-4E0E-B63B-BB574FECBFD3}" destId="{0DC1D4F4-B740-487D-BB2D-8C271B8CC381}" srcOrd="1" destOrd="0" presId="urn:microsoft.com/office/officeart/2005/8/layout/orgChart1"/>
    <dgm:cxn modelId="{41DD8B75-5DF8-497D-9549-7AABC89FEFB4}" type="presParOf" srcId="{3E5AFE0B-67C2-4E0E-B63B-BB574FECBFD3}" destId="{1FCF5DA2-B049-4707-BDEB-7AB9BE97512B}" srcOrd="2" destOrd="0" presId="urn:microsoft.com/office/officeart/2005/8/layout/orgChart1"/>
    <dgm:cxn modelId="{A69B1B9F-C612-4E1C-8358-D9EAC43C5DC3}" type="presParOf" srcId="{DE032C71-9200-4F4B-BE19-306D7864F55E}" destId="{5FBA7FC4-5DF5-4267-AC9B-6877688BCE7B}" srcOrd="2" destOrd="0" presId="urn:microsoft.com/office/officeart/2005/8/layout/orgChart1"/>
    <dgm:cxn modelId="{9C4E5ADD-F27D-4A66-9E9B-A36E0F404E24}" type="presParOf" srcId="{DE032C71-9200-4F4B-BE19-306D7864F55E}" destId="{3FE47DCE-8C88-4D8E-B927-4C3A245DEFF6}" srcOrd="3" destOrd="0" presId="urn:microsoft.com/office/officeart/2005/8/layout/orgChart1"/>
    <dgm:cxn modelId="{F5CBFEED-6F18-473A-8F91-D4A188BA9382}" type="presParOf" srcId="{3FE47DCE-8C88-4D8E-B927-4C3A245DEFF6}" destId="{CAEDD2C2-B021-480C-8BDF-73CF33041AF4}" srcOrd="0" destOrd="0" presId="urn:microsoft.com/office/officeart/2005/8/layout/orgChart1"/>
    <dgm:cxn modelId="{D8B7ACC7-B274-4FB0-A67A-173000F9820E}" type="presParOf" srcId="{CAEDD2C2-B021-480C-8BDF-73CF33041AF4}" destId="{ECA27DB4-9349-4F42-AE47-B7AB8D8EC209}" srcOrd="0" destOrd="0" presId="urn:microsoft.com/office/officeart/2005/8/layout/orgChart1"/>
    <dgm:cxn modelId="{D3CBF378-B7C7-41BE-911F-2BA59D6A4D33}" type="presParOf" srcId="{CAEDD2C2-B021-480C-8BDF-73CF33041AF4}" destId="{C0C2EEA7-3512-4059-A5E9-6C76E76BB560}" srcOrd="1" destOrd="0" presId="urn:microsoft.com/office/officeart/2005/8/layout/orgChart1"/>
    <dgm:cxn modelId="{1C0F8505-6133-447A-9D56-2FEDD2661CDD}" type="presParOf" srcId="{3FE47DCE-8C88-4D8E-B927-4C3A245DEFF6}" destId="{676B8446-B823-41EC-A691-75B936702AAE}" srcOrd="1" destOrd="0" presId="urn:microsoft.com/office/officeart/2005/8/layout/orgChart1"/>
    <dgm:cxn modelId="{1B4F45A7-F766-4440-A24B-7CA1D1B77621}" type="presParOf" srcId="{3FE47DCE-8C88-4D8E-B927-4C3A245DEFF6}" destId="{7A47A1F3-2F02-4138-8A18-2B2965A42057}" srcOrd="2" destOrd="0" presId="urn:microsoft.com/office/officeart/2005/8/layout/orgChart1"/>
    <dgm:cxn modelId="{595D4C44-023A-4706-A1C3-00F9C2B23B95}" type="presParOf" srcId="{7B4074DC-EE94-4BF3-94C8-EBF7E6A4D226}" destId="{D461EB13-D646-459B-AA42-8B7A04F61CBE}" srcOrd="2" destOrd="0" presId="urn:microsoft.com/office/officeart/2005/8/layout/orgChart1"/>
    <dgm:cxn modelId="{BB1BB1D0-01B6-4356-9C86-C3E126392FDE}" type="presParOf" srcId="{7B4074DC-EE94-4BF3-94C8-EBF7E6A4D226}" destId="{DC9B2645-4B4A-4A82-AE4D-207ADCBE4FEB}" srcOrd="3" destOrd="0" presId="urn:microsoft.com/office/officeart/2005/8/layout/orgChart1"/>
    <dgm:cxn modelId="{3AE16A3C-2045-49CD-91C6-33DCE7146167}" type="presParOf" srcId="{DC9B2645-4B4A-4A82-AE4D-207ADCBE4FEB}" destId="{3E3A1888-C7BF-4494-A907-3512FF8CA3C2}" srcOrd="0" destOrd="0" presId="urn:microsoft.com/office/officeart/2005/8/layout/orgChart1"/>
    <dgm:cxn modelId="{6A222624-2E13-418E-8C43-D5708BAC1030}" type="presParOf" srcId="{3E3A1888-C7BF-4494-A907-3512FF8CA3C2}" destId="{A137645D-D322-4EFB-BDA6-71552E3859C8}" srcOrd="0" destOrd="0" presId="urn:microsoft.com/office/officeart/2005/8/layout/orgChart1"/>
    <dgm:cxn modelId="{49D94B92-B124-4B41-B70B-43AD19C6A884}" type="presParOf" srcId="{3E3A1888-C7BF-4494-A907-3512FF8CA3C2}" destId="{B8DD0D81-E0F7-4C77-BB79-E3B617FBD388}" srcOrd="1" destOrd="0" presId="urn:microsoft.com/office/officeart/2005/8/layout/orgChart1"/>
    <dgm:cxn modelId="{581F8997-3DE2-422E-8894-62F9502642B4}" type="presParOf" srcId="{DC9B2645-4B4A-4A82-AE4D-207ADCBE4FEB}" destId="{6A7FD274-7B23-428A-8B5E-72901A1D5473}" srcOrd="1" destOrd="0" presId="urn:microsoft.com/office/officeart/2005/8/layout/orgChart1"/>
    <dgm:cxn modelId="{E2E85F8B-B0FB-47ED-B3E4-2653DE75D448}" type="presParOf" srcId="{DC9B2645-4B4A-4A82-AE4D-207ADCBE4FEB}" destId="{2E93F091-4AAC-4B26-B7CC-34E6D493DF88}" srcOrd="2" destOrd="0" presId="urn:microsoft.com/office/officeart/2005/8/layout/orgChart1"/>
    <dgm:cxn modelId="{7F9CB084-DF9C-486D-8BCB-2D6D6847D16F}" type="presParOf" srcId="{2E93F091-4AAC-4B26-B7CC-34E6D493DF88}" destId="{C055DB13-1F16-4684-ADCE-E505A504EA21}" srcOrd="0" destOrd="0" presId="urn:microsoft.com/office/officeart/2005/8/layout/orgChart1"/>
    <dgm:cxn modelId="{A36EBC0F-6E45-4A9E-BB70-7E7887672285}" type="presParOf" srcId="{2E93F091-4AAC-4B26-B7CC-34E6D493DF88}" destId="{77C541C6-8604-494B-A8F2-87B9DDC5CD25}" srcOrd="1" destOrd="0" presId="urn:microsoft.com/office/officeart/2005/8/layout/orgChart1"/>
    <dgm:cxn modelId="{9F9DB4E5-B042-4EFB-B19B-C9EF692DE0EA}" type="presParOf" srcId="{77C541C6-8604-494B-A8F2-87B9DDC5CD25}" destId="{BD1899EB-3A7B-4AB1-B90F-424AD218709C}" srcOrd="0" destOrd="0" presId="urn:microsoft.com/office/officeart/2005/8/layout/orgChart1"/>
    <dgm:cxn modelId="{6968CF57-70FA-455E-8742-949D57BE926F}" type="presParOf" srcId="{BD1899EB-3A7B-4AB1-B90F-424AD218709C}" destId="{55066CA0-344D-43C8-B0ED-FF7116260A66}" srcOrd="0" destOrd="0" presId="urn:microsoft.com/office/officeart/2005/8/layout/orgChart1"/>
    <dgm:cxn modelId="{EC0C7B22-4527-4709-AC78-71F5F2AD6064}" type="presParOf" srcId="{BD1899EB-3A7B-4AB1-B90F-424AD218709C}" destId="{A1E5D533-1359-4EBE-86D5-E84995043440}" srcOrd="1" destOrd="0" presId="urn:microsoft.com/office/officeart/2005/8/layout/orgChart1"/>
    <dgm:cxn modelId="{B019A9F0-2150-4B75-B373-F079E6F13505}" type="presParOf" srcId="{77C541C6-8604-494B-A8F2-87B9DDC5CD25}" destId="{9F45EC0B-83E7-44EE-9845-EB4040A6A114}" srcOrd="1" destOrd="0" presId="urn:microsoft.com/office/officeart/2005/8/layout/orgChart1"/>
    <dgm:cxn modelId="{1A5FBEE5-24EF-4917-B055-86005EC0B5F9}" type="presParOf" srcId="{77C541C6-8604-494B-A8F2-87B9DDC5CD25}" destId="{9A634BA9-C084-4831-83E3-F3470F279CB1}" srcOrd="2" destOrd="0" presId="urn:microsoft.com/office/officeart/2005/8/layout/orgChart1"/>
    <dgm:cxn modelId="{E0DBAA8B-8315-4DEB-A86B-2B0D598C20DE}" type="presParOf" srcId="{2E93F091-4AAC-4B26-B7CC-34E6D493DF88}" destId="{974A819A-B1A0-4643-B9A7-7A9E2F73D0E6}" srcOrd="2" destOrd="0" presId="urn:microsoft.com/office/officeart/2005/8/layout/orgChart1"/>
    <dgm:cxn modelId="{0999E712-41C8-47E3-B8DF-67F693C37A79}" type="presParOf" srcId="{2E93F091-4AAC-4B26-B7CC-34E6D493DF88}" destId="{F515FA40-AFE4-4255-9645-1C1061D082D4}" srcOrd="3" destOrd="0" presId="urn:microsoft.com/office/officeart/2005/8/layout/orgChart1"/>
    <dgm:cxn modelId="{2E29EB02-563D-4608-A972-EC2687FCEC30}" type="presParOf" srcId="{F515FA40-AFE4-4255-9645-1C1061D082D4}" destId="{A5C22323-E32E-4021-A340-8BD993147A19}" srcOrd="0" destOrd="0" presId="urn:microsoft.com/office/officeart/2005/8/layout/orgChart1"/>
    <dgm:cxn modelId="{CE469E71-4BCE-46B5-A791-61527614CEB4}" type="presParOf" srcId="{A5C22323-E32E-4021-A340-8BD993147A19}" destId="{DFCBEC7B-421D-4D79-818F-B9AA0784CFCC}" srcOrd="0" destOrd="0" presId="urn:microsoft.com/office/officeart/2005/8/layout/orgChart1"/>
    <dgm:cxn modelId="{558D7450-B9CE-40A2-99D1-2B62EADACB5F}" type="presParOf" srcId="{A5C22323-E32E-4021-A340-8BD993147A19}" destId="{91E79380-A95E-44E6-B690-E639B9D37F9D}" srcOrd="1" destOrd="0" presId="urn:microsoft.com/office/officeart/2005/8/layout/orgChart1"/>
    <dgm:cxn modelId="{7872E29D-FA1B-403C-A5B6-A9BA86FB46CF}" type="presParOf" srcId="{F515FA40-AFE4-4255-9645-1C1061D082D4}" destId="{E683FFB3-ECE0-4EBC-9B84-0018023BAAC5}" srcOrd="1" destOrd="0" presId="urn:microsoft.com/office/officeart/2005/8/layout/orgChart1"/>
    <dgm:cxn modelId="{E22DC73C-CF8A-40DE-8195-3E9D1743BD2E}" type="presParOf" srcId="{F515FA40-AFE4-4255-9645-1C1061D082D4}" destId="{83055D6F-AC36-4C70-9F7C-B79A92E6C2D7}" srcOrd="2" destOrd="0" presId="urn:microsoft.com/office/officeart/2005/8/layout/orgChart1"/>
    <dgm:cxn modelId="{907D879A-4686-4B2B-B5B4-45279D4ED95F}" type="presParOf" srcId="{2E93F091-4AAC-4B26-B7CC-34E6D493DF88}" destId="{40E42A6E-1BF4-4E6B-8CD0-2CC1AB1C225C}" srcOrd="4" destOrd="0" presId="urn:microsoft.com/office/officeart/2005/8/layout/orgChart1"/>
    <dgm:cxn modelId="{3674C325-CD5B-42DD-A9EA-02D948727AB3}" type="presParOf" srcId="{2E93F091-4AAC-4B26-B7CC-34E6D493DF88}" destId="{41A761A1-3E63-4037-91E2-0B9621D73718}" srcOrd="5" destOrd="0" presId="urn:microsoft.com/office/officeart/2005/8/layout/orgChart1"/>
    <dgm:cxn modelId="{FB92135D-38B7-4BC0-9CEC-F3781BCA78E7}" type="presParOf" srcId="{41A761A1-3E63-4037-91E2-0B9621D73718}" destId="{127130CA-0A98-4804-B94D-E43B8C6FB936}" srcOrd="0" destOrd="0" presId="urn:microsoft.com/office/officeart/2005/8/layout/orgChart1"/>
    <dgm:cxn modelId="{D483C0C8-92E8-4CFE-9B37-6C0A66E868C2}" type="presParOf" srcId="{127130CA-0A98-4804-B94D-E43B8C6FB936}" destId="{415CF0DA-4AB7-4849-AF98-22BADE0AA106}" srcOrd="0" destOrd="0" presId="urn:microsoft.com/office/officeart/2005/8/layout/orgChart1"/>
    <dgm:cxn modelId="{8B83E43F-AA41-4D05-A1B1-9A1BD5A57B5E}" type="presParOf" srcId="{127130CA-0A98-4804-B94D-E43B8C6FB936}" destId="{256529F9-F307-48B8-AFFC-9EB5EC307A66}" srcOrd="1" destOrd="0" presId="urn:microsoft.com/office/officeart/2005/8/layout/orgChart1"/>
    <dgm:cxn modelId="{FF3FC621-0CE6-4A4C-9DA5-BF157B5CEF18}" type="presParOf" srcId="{41A761A1-3E63-4037-91E2-0B9621D73718}" destId="{E28077FF-A694-468C-8549-1E0637B3FF17}" srcOrd="1" destOrd="0" presId="urn:microsoft.com/office/officeart/2005/8/layout/orgChart1"/>
    <dgm:cxn modelId="{35EC7243-FF12-4E00-A0A3-A7C36DEDA266}" type="presParOf" srcId="{41A761A1-3E63-4037-91E2-0B9621D73718}" destId="{2041F3E1-6CDB-4D32-87E6-0ADCE181A8BE}" srcOrd="2" destOrd="0" presId="urn:microsoft.com/office/officeart/2005/8/layout/orgChart1"/>
    <dgm:cxn modelId="{66327F25-6A9E-437D-B055-5BE4BA9D75CA}" type="presParOf" srcId="{FF19C1D5-6710-4582-A0F4-36BCBD4AC3B3}" destId="{B14F6862-6286-486C-AC14-00FF1795F2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42A6E-1BF4-4E6B-8CD0-2CC1AB1C225C}">
      <dsp:nvSpPr>
        <dsp:cNvPr id="0" name=""/>
        <dsp:cNvSpPr/>
      </dsp:nvSpPr>
      <dsp:spPr>
        <a:xfrm>
          <a:off x="7188572" y="2716647"/>
          <a:ext cx="163006" cy="1816354"/>
        </a:xfrm>
        <a:custGeom>
          <a:avLst/>
          <a:gdLst/>
          <a:ahLst/>
          <a:cxnLst/>
          <a:rect l="0" t="0" r="0" b="0"/>
          <a:pathLst>
            <a:path>
              <a:moveTo>
                <a:pt x="163006" y="0"/>
              </a:moveTo>
              <a:lnTo>
                <a:pt x="163006" y="1816354"/>
              </a:lnTo>
              <a:lnTo>
                <a:pt x="0" y="18163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A819A-B1A0-4643-B9A7-7A9E2F73D0E6}">
      <dsp:nvSpPr>
        <dsp:cNvPr id="0" name=""/>
        <dsp:cNvSpPr/>
      </dsp:nvSpPr>
      <dsp:spPr>
        <a:xfrm>
          <a:off x="7351578" y="2716647"/>
          <a:ext cx="163006" cy="714122"/>
        </a:xfrm>
        <a:custGeom>
          <a:avLst/>
          <a:gdLst/>
          <a:ahLst/>
          <a:cxnLst/>
          <a:rect l="0" t="0" r="0" b="0"/>
          <a:pathLst>
            <a:path>
              <a:moveTo>
                <a:pt x="0" y="0"/>
              </a:moveTo>
              <a:lnTo>
                <a:pt x="0" y="714122"/>
              </a:lnTo>
              <a:lnTo>
                <a:pt x="163006"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55DB13-1F16-4684-ADCE-E505A504EA21}">
      <dsp:nvSpPr>
        <dsp:cNvPr id="0" name=""/>
        <dsp:cNvSpPr/>
      </dsp:nvSpPr>
      <dsp:spPr>
        <a:xfrm>
          <a:off x="7188572" y="2716647"/>
          <a:ext cx="163006" cy="714122"/>
        </a:xfrm>
        <a:custGeom>
          <a:avLst/>
          <a:gdLst/>
          <a:ahLst/>
          <a:cxnLst/>
          <a:rect l="0" t="0" r="0" b="0"/>
          <a:pathLst>
            <a:path>
              <a:moveTo>
                <a:pt x="163006" y="0"/>
              </a:moveTo>
              <a:lnTo>
                <a:pt x="163006" y="714122"/>
              </a:lnTo>
              <a:lnTo>
                <a:pt x="0"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61EB13-D646-459B-AA42-8B7A04F61CBE}">
      <dsp:nvSpPr>
        <dsp:cNvPr id="0" name=""/>
        <dsp:cNvSpPr/>
      </dsp:nvSpPr>
      <dsp:spPr>
        <a:xfrm>
          <a:off x="5473126" y="1614414"/>
          <a:ext cx="1878452" cy="326012"/>
        </a:xfrm>
        <a:custGeom>
          <a:avLst/>
          <a:gdLst/>
          <a:ahLst/>
          <a:cxnLst/>
          <a:rect l="0" t="0" r="0" b="0"/>
          <a:pathLst>
            <a:path>
              <a:moveTo>
                <a:pt x="0" y="0"/>
              </a:moveTo>
              <a:lnTo>
                <a:pt x="0" y="163006"/>
              </a:lnTo>
              <a:lnTo>
                <a:pt x="1878452" y="163006"/>
              </a:lnTo>
              <a:lnTo>
                <a:pt x="1878452" y="3260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BA7FC4-5DF5-4267-AC9B-6877688BCE7B}">
      <dsp:nvSpPr>
        <dsp:cNvPr id="0" name=""/>
        <dsp:cNvSpPr/>
      </dsp:nvSpPr>
      <dsp:spPr>
        <a:xfrm>
          <a:off x="3594673" y="2716647"/>
          <a:ext cx="163006" cy="714122"/>
        </a:xfrm>
        <a:custGeom>
          <a:avLst/>
          <a:gdLst/>
          <a:ahLst/>
          <a:cxnLst/>
          <a:rect l="0" t="0" r="0" b="0"/>
          <a:pathLst>
            <a:path>
              <a:moveTo>
                <a:pt x="0" y="0"/>
              </a:moveTo>
              <a:lnTo>
                <a:pt x="0" y="714122"/>
              </a:lnTo>
              <a:lnTo>
                <a:pt x="163006"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32B0C5-25D7-4554-BB16-840B6A7BB574}">
      <dsp:nvSpPr>
        <dsp:cNvPr id="0" name=""/>
        <dsp:cNvSpPr/>
      </dsp:nvSpPr>
      <dsp:spPr>
        <a:xfrm>
          <a:off x="1553214" y="3818879"/>
          <a:ext cx="163006" cy="1890782"/>
        </a:xfrm>
        <a:custGeom>
          <a:avLst/>
          <a:gdLst/>
          <a:ahLst/>
          <a:cxnLst/>
          <a:rect l="0" t="0" r="0" b="0"/>
          <a:pathLst>
            <a:path>
              <a:moveTo>
                <a:pt x="163006" y="0"/>
              </a:moveTo>
              <a:lnTo>
                <a:pt x="163006" y="1890782"/>
              </a:lnTo>
              <a:lnTo>
                <a:pt x="0" y="1890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31AE9-164C-4F9A-A01F-59B991D988A5}">
      <dsp:nvSpPr>
        <dsp:cNvPr id="0" name=""/>
        <dsp:cNvSpPr/>
      </dsp:nvSpPr>
      <dsp:spPr>
        <a:xfrm>
          <a:off x="1716221" y="3818879"/>
          <a:ext cx="163006" cy="714122"/>
        </a:xfrm>
        <a:custGeom>
          <a:avLst/>
          <a:gdLst/>
          <a:ahLst/>
          <a:cxnLst/>
          <a:rect l="0" t="0" r="0" b="0"/>
          <a:pathLst>
            <a:path>
              <a:moveTo>
                <a:pt x="0" y="0"/>
              </a:moveTo>
              <a:lnTo>
                <a:pt x="0" y="714122"/>
              </a:lnTo>
              <a:lnTo>
                <a:pt x="163006"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ECF560-882F-454C-878A-58B6701A9E6E}">
      <dsp:nvSpPr>
        <dsp:cNvPr id="0" name=""/>
        <dsp:cNvSpPr/>
      </dsp:nvSpPr>
      <dsp:spPr>
        <a:xfrm>
          <a:off x="1553214" y="3818879"/>
          <a:ext cx="163006" cy="714122"/>
        </a:xfrm>
        <a:custGeom>
          <a:avLst/>
          <a:gdLst/>
          <a:ahLst/>
          <a:cxnLst/>
          <a:rect l="0" t="0" r="0" b="0"/>
          <a:pathLst>
            <a:path>
              <a:moveTo>
                <a:pt x="163006" y="0"/>
              </a:moveTo>
              <a:lnTo>
                <a:pt x="163006" y="714122"/>
              </a:lnTo>
              <a:lnTo>
                <a:pt x="0"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16FB8B-EBDD-403E-BE8A-42DC63BD6448}">
      <dsp:nvSpPr>
        <dsp:cNvPr id="0" name=""/>
        <dsp:cNvSpPr/>
      </dsp:nvSpPr>
      <dsp:spPr>
        <a:xfrm>
          <a:off x="2492441" y="2716647"/>
          <a:ext cx="1102232" cy="714122"/>
        </a:xfrm>
        <a:custGeom>
          <a:avLst/>
          <a:gdLst/>
          <a:ahLst/>
          <a:cxnLst/>
          <a:rect l="0" t="0" r="0" b="0"/>
          <a:pathLst>
            <a:path>
              <a:moveTo>
                <a:pt x="1102232" y="0"/>
              </a:moveTo>
              <a:lnTo>
                <a:pt x="1102232" y="714122"/>
              </a:lnTo>
              <a:lnTo>
                <a:pt x="0" y="7141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7C4DD5-A398-4DA3-B963-F56287AA58AE}">
      <dsp:nvSpPr>
        <dsp:cNvPr id="0" name=""/>
        <dsp:cNvSpPr/>
      </dsp:nvSpPr>
      <dsp:spPr>
        <a:xfrm>
          <a:off x="3594673" y="1614414"/>
          <a:ext cx="1878452" cy="326012"/>
        </a:xfrm>
        <a:custGeom>
          <a:avLst/>
          <a:gdLst/>
          <a:ahLst/>
          <a:cxnLst/>
          <a:rect l="0" t="0" r="0" b="0"/>
          <a:pathLst>
            <a:path>
              <a:moveTo>
                <a:pt x="1878452" y="0"/>
              </a:moveTo>
              <a:lnTo>
                <a:pt x="1878452" y="163006"/>
              </a:lnTo>
              <a:lnTo>
                <a:pt x="0" y="163006"/>
              </a:lnTo>
              <a:lnTo>
                <a:pt x="0" y="3260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9B3D5B-9D9D-4EEA-A557-74732EC55B6D}">
      <dsp:nvSpPr>
        <dsp:cNvPr id="0" name=""/>
        <dsp:cNvSpPr/>
      </dsp:nvSpPr>
      <dsp:spPr>
        <a:xfrm>
          <a:off x="4267198" y="685799"/>
          <a:ext cx="2411855" cy="92861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smtClean="0">
              <a:solidFill>
                <a:schemeClr val="tx2">
                  <a:lumMod val="60000"/>
                  <a:lumOff val="40000"/>
                </a:schemeClr>
              </a:solidFill>
              <a:latin typeface="Times New Roman" pitchFamily="18" charset="0"/>
              <a:cs typeface="Times New Roman" pitchFamily="18" charset="0"/>
            </a:rPr>
            <a:t>6.1 Phân loại</a:t>
          </a:r>
          <a:endParaRPr lang="en-US" sz="2800" b="1" kern="1200">
            <a:solidFill>
              <a:schemeClr val="tx2">
                <a:lumMod val="60000"/>
                <a:lumOff val="40000"/>
              </a:schemeClr>
            </a:solidFill>
            <a:latin typeface="Times New Roman" pitchFamily="18" charset="0"/>
            <a:cs typeface="Times New Roman" pitchFamily="18" charset="0"/>
          </a:endParaRPr>
        </a:p>
      </dsp:txBody>
      <dsp:txXfrm>
        <a:off x="4267198" y="685799"/>
        <a:ext cx="2411855" cy="928615"/>
      </dsp:txXfrm>
    </dsp:sp>
    <dsp:sp modelId="{2039D668-A318-4248-8E0B-2B71B1B39957}">
      <dsp:nvSpPr>
        <dsp:cNvPr id="0" name=""/>
        <dsp:cNvSpPr/>
      </dsp:nvSpPr>
      <dsp:spPr>
        <a:xfrm>
          <a:off x="2818453" y="1940427"/>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Nguyên phát</a:t>
          </a:r>
          <a:endParaRPr lang="en-US" sz="2400" kern="1200">
            <a:latin typeface="Times New Roman" pitchFamily="18" charset="0"/>
            <a:cs typeface="Times New Roman" pitchFamily="18" charset="0"/>
          </a:endParaRPr>
        </a:p>
      </dsp:txBody>
      <dsp:txXfrm>
        <a:off x="2818453" y="1940427"/>
        <a:ext cx="1552440" cy="776220"/>
      </dsp:txXfrm>
    </dsp:sp>
    <dsp:sp modelId="{03D176E5-3649-4D31-929D-7670687B2848}">
      <dsp:nvSpPr>
        <dsp:cNvPr id="0" name=""/>
        <dsp:cNvSpPr/>
      </dsp:nvSpPr>
      <dsp:spPr>
        <a:xfrm>
          <a:off x="940001" y="3042659"/>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Bẩm sinh</a:t>
          </a:r>
          <a:endParaRPr lang="en-US" sz="2400" kern="1200">
            <a:latin typeface="Times New Roman" pitchFamily="18" charset="0"/>
            <a:cs typeface="Times New Roman" pitchFamily="18" charset="0"/>
          </a:endParaRPr>
        </a:p>
      </dsp:txBody>
      <dsp:txXfrm>
        <a:off x="940001" y="3042659"/>
        <a:ext cx="1552440" cy="776220"/>
      </dsp:txXfrm>
    </dsp:sp>
    <dsp:sp modelId="{6F2450E6-1204-4442-A51A-939A201BA569}">
      <dsp:nvSpPr>
        <dsp:cNvPr id="0" name=""/>
        <dsp:cNvSpPr/>
      </dsp:nvSpPr>
      <dsp:spPr>
        <a:xfrm>
          <a:off x="774" y="4144892"/>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Fanconi </a:t>
          </a:r>
          <a:endParaRPr lang="en-US" sz="2400" kern="1200">
            <a:latin typeface="Times New Roman" pitchFamily="18" charset="0"/>
            <a:cs typeface="Times New Roman" pitchFamily="18" charset="0"/>
          </a:endParaRPr>
        </a:p>
      </dsp:txBody>
      <dsp:txXfrm>
        <a:off x="774" y="4144892"/>
        <a:ext cx="1552440" cy="776220"/>
      </dsp:txXfrm>
    </dsp:sp>
    <dsp:sp modelId="{AAD93646-DE65-41CB-B4FF-44ACD2EF8C3D}">
      <dsp:nvSpPr>
        <dsp:cNvPr id="0" name=""/>
        <dsp:cNvSpPr/>
      </dsp:nvSpPr>
      <dsp:spPr>
        <a:xfrm>
          <a:off x="1879227" y="4144892"/>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latin typeface="Times New Roman" pitchFamily="18" charset="0"/>
              <a:cs typeface="Times New Roman" pitchFamily="18" charset="0"/>
            </a:rPr>
            <a:t>Hội chứng Schwanchman</a:t>
          </a:r>
          <a:endParaRPr lang="en-US" sz="2000" kern="1200">
            <a:latin typeface="Times New Roman" pitchFamily="18" charset="0"/>
            <a:cs typeface="Times New Roman" pitchFamily="18" charset="0"/>
          </a:endParaRPr>
        </a:p>
      </dsp:txBody>
      <dsp:txXfrm>
        <a:off x="1879227" y="4144892"/>
        <a:ext cx="1552440" cy="776220"/>
      </dsp:txXfrm>
    </dsp:sp>
    <dsp:sp modelId="{2AB5012B-CDCF-4350-97F7-8733FE1D98D7}">
      <dsp:nvSpPr>
        <dsp:cNvPr id="0" name=""/>
        <dsp:cNvSpPr/>
      </dsp:nvSpPr>
      <dsp:spPr>
        <a:xfrm>
          <a:off x="774" y="5247124"/>
          <a:ext cx="1552440" cy="92507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t>Dyskeratosis </a:t>
          </a:r>
          <a:endParaRPr lang="en-US" sz="2000" kern="1200"/>
        </a:p>
      </dsp:txBody>
      <dsp:txXfrm>
        <a:off x="774" y="5247124"/>
        <a:ext cx="1552440" cy="925075"/>
      </dsp:txXfrm>
    </dsp:sp>
    <dsp:sp modelId="{ECA27DB4-9349-4F42-AE47-B7AB8D8EC209}">
      <dsp:nvSpPr>
        <dsp:cNvPr id="0" name=""/>
        <dsp:cNvSpPr/>
      </dsp:nvSpPr>
      <dsp:spPr>
        <a:xfrm>
          <a:off x="3757679" y="3042659"/>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Mắc phải</a:t>
          </a:r>
        </a:p>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 chiếm 2/3) </a:t>
          </a:r>
          <a:endParaRPr lang="en-US" sz="2400" kern="1200">
            <a:latin typeface="Times New Roman" pitchFamily="18" charset="0"/>
            <a:cs typeface="Times New Roman" pitchFamily="18" charset="0"/>
          </a:endParaRPr>
        </a:p>
      </dsp:txBody>
      <dsp:txXfrm>
        <a:off x="3757679" y="3042659"/>
        <a:ext cx="1552440" cy="776220"/>
      </dsp:txXfrm>
    </dsp:sp>
    <dsp:sp modelId="{A137645D-D322-4EFB-BDA6-71552E3859C8}">
      <dsp:nvSpPr>
        <dsp:cNvPr id="0" name=""/>
        <dsp:cNvSpPr/>
      </dsp:nvSpPr>
      <dsp:spPr>
        <a:xfrm>
          <a:off x="6575358" y="1940427"/>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Thứ phát</a:t>
          </a:r>
          <a:endParaRPr lang="en-US" sz="2400" kern="1200">
            <a:latin typeface="Times New Roman" pitchFamily="18" charset="0"/>
            <a:cs typeface="Times New Roman" pitchFamily="18" charset="0"/>
          </a:endParaRPr>
        </a:p>
      </dsp:txBody>
      <dsp:txXfrm>
        <a:off x="6575358" y="1940427"/>
        <a:ext cx="1552440" cy="776220"/>
      </dsp:txXfrm>
    </dsp:sp>
    <dsp:sp modelId="{55066CA0-344D-43C8-B0ED-FF7116260A66}">
      <dsp:nvSpPr>
        <dsp:cNvPr id="0" name=""/>
        <dsp:cNvSpPr/>
      </dsp:nvSpPr>
      <dsp:spPr>
        <a:xfrm>
          <a:off x="5636132" y="3042659"/>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Nhiễm xạ</a:t>
          </a:r>
        </a:p>
      </dsp:txBody>
      <dsp:txXfrm>
        <a:off x="5636132" y="3042659"/>
        <a:ext cx="1552440" cy="776220"/>
      </dsp:txXfrm>
    </dsp:sp>
    <dsp:sp modelId="{DFCBEC7B-421D-4D79-818F-B9AA0784CFCC}">
      <dsp:nvSpPr>
        <dsp:cNvPr id="0" name=""/>
        <dsp:cNvSpPr/>
      </dsp:nvSpPr>
      <dsp:spPr>
        <a:xfrm>
          <a:off x="7514585" y="3042659"/>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Hóa chất</a:t>
          </a:r>
          <a:endParaRPr lang="en-US" sz="2400" kern="1200">
            <a:latin typeface="Times New Roman" pitchFamily="18" charset="0"/>
            <a:cs typeface="Times New Roman" pitchFamily="18" charset="0"/>
          </a:endParaRPr>
        </a:p>
      </dsp:txBody>
      <dsp:txXfrm>
        <a:off x="7514585" y="3042659"/>
        <a:ext cx="1552440" cy="776220"/>
      </dsp:txXfrm>
    </dsp:sp>
    <dsp:sp modelId="{415CF0DA-4AB7-4849-AF98-22BADE0AA106}">
      <dsp:nvSpPr>
        <dsp:cNvPr id="0" name=""/>
        <dsp:cNvSpPr/>
      </dsp:nvSpPr>
      <dsp:spPr>
        <a:xfrm>
          <a:off x="5636132" y="4144892"/>
          <a:ext cx="1552440" cy="7762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latin typeface="Times New Roman" pitchFamily="18" charset="0"/>
              <a:cs typeface="Times New Roman" pitchFamily="18" charset="0"/>
            </a:rPr>
            <a:t>Virus</a:t>
          </a:r>
          <a:endParaRPr lang="en-US" sz="2400" kern="1200">
            <a:latin typeface="Times New Roman" pitchFamily="18" charset="0"/>
            <a:cs typeface="Times New Roman" pitchFamily="18" charset="0"/>
          </a:endParaRPr>
        </a:p>
      </dsp:txBody>
      <dsp:txXfrm>
        <a:off x="5636132" y="4144892"/>
        <a:ext cx="1552440" cy="7762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65B70-F02C-4821-B8AC-C73581806297}" type="datetimeFigureOut">
              <a:rPr lang="en-US" smtClean="0"/>
              <a:t>3/19/2017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D6BFD-254F-479A-B81D-531CF5F4D0CB}" type="slidenum">
              <a:rPr lang="en-US" smtClean="0"/>
              <a:t>‹#›</a:t>
            </a:fld>
            <a:endParaRPr lang="en-US"/>
          </a:p>
        </p:txBody>
      </p:sp>
    </p:spTree>
    <p:extLst>
      <p:ext uri="{BB962C8B-B14F-4D97-AF65-F5344CB8AC3E}">
        <p14:creationId xmlns:p14="http://schemas.microsoft.com/office/powerpoint/2010/main" val="2949620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71EAA7-181C-4ABF-9A57-5DBF1FE50ED4}" type="slidenum">
              <a:rPr lang="en-US" smtClean="0"/>
              <a:t>9</a:t>
            </a:fld>
            <a:endParaRPr lang="en-US"/>
          </a:p>
        </p:txBody>
      </p:sp>
    </p:spTree>
    <p:extLst>
      <p:ext uri="{BB962C8B-B14F-4D97-AF65-F5344CB8AC3E}">
        <p14:creationId xmlns:p14="http://schemas.microsoft.com/office/powerpoint/2010/main" val="408041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8921D-B42C-4995-B122-19E5D4CC8205}"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292879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8921D-B42C-4995-B122-19E5D4CC8205}"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382969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8921D-B42C-4995-B122-19E5D4CC8205}"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32118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8921D-B42C-4995-B122-19E5D4CC8205}"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247976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8921D-B42C-4995-B122-19E5D4CC8205}"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165511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8921D-B42C-4995-B122-19E5D4CC8205}"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138817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8921D-B42C-4995-B122-19E5D4CC8205}" type="datetimeFigureOut">
              <a:rPr lang="en-US" smtClean="0"/>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192208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8921D-B42C-4995-B122-19E5D4CC8205}" type="datetimeFigureOut">
              <a:rPr lang="en-US" smtClean="0"/>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78786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8921D-B42C-4995-B122-19E5D4CC8205}" type="datetimeFigureOut">
              <a:rPr lang="en-US" smtClean="0"/>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236578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8921D-B42C-4995-B122-19E5D4CC8205}"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99257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8921D-B42C-4995-B122-19E5D4CC8205}"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3BB57-F17D-4307-A9C0-C0A2C2AD1E2D}" type="slidenum">
              <a:rPr lang="en-US" smtClean="0"/>
              <a:t>‹#›</a:t>
            </a:fld>
            <a:endParaRPr lang="en-US"/>
          </a:p>
        </p:txBody>
      </p:sp>
    </p:spTree>
    <p:extLst>
      <p:ext uri="{BB962C8B-B14F-4D97-AF65-F5344CB8AC3E}">
        <p14:creationId xmlns:p14="http://schemas.microsoft.com/office/powerpoint/2010/main" val="22040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8921D-B42C-4995-B122-19E5D4CC8205}" type="datetimeFigureOut">
              <a:rPr lang="en-US" smtClean="0"/>
              <a:t>3/19/2017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3BB57-F17D-4307-A9C0-C0A2C2AD1E2D}" type="slidenum">
              <a:rPr lang="en-US" smtClean="0"/>
              <a:t>‹#›</a:t>
            </a:fld>
            <a:endParaRPr lang="en-US"/>
          </a:p>
        </p:txBody>
      </p:sp>
    </p:spTree>
    <p:extLst>
      <p:ext uri="{BB962C8B-B14F-4D97-AF65-F5344CB8AC3E}">
        <p14:creationId xmlns:p14="http://schemas.microsoft.com/office/powerpoint/2010/main" val="4257170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bthh.org.vn/?route=detail&amp;id=194" TargetMode="External"/><Relationship Id="rId2" Type="http://schemas.openxmlformats.org/officeDocument/2006/relationships/hyperlink" Target="https://thuocchuabenh.vn/benh-mau/suy-tuy-xuong-nguyen-nhan-trieu-chung-dieu-tri.html/amp" TargetMode="External"/><Relationship Id="rId1" Type="http://schemas.openxmlformats.org/officeDocument/2006/relationships/slideLayout" Target="../slideLayouts/slideLayout6.xml"/><Relationship Id="rId6" Type="http://schemas.openxmlformats.org/officeDocument/2006/relationships/hyperlink" Target="http://nguoibenh.com/" TargetMode="External"/><Relationship Id="rId5" Type="http://schemas.openxmlformats.org/officeDocument/2006/relationships/hyperlink" Target="http://www.nihbt.org.vn/huyet-hoc-lam-sang/benh-thieu-mau-thieu-sat/p187i9130.html" TargetMode="External"/><Relationship Id="rId4" Type="http://schemas.openxmlformats.org/officeDocument/2006/relationships/hyperlink" Target="http://www.muathuoc.vn/Methylprednisolone/Medrol-16-mg.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563" y="1676400"/>
            <a:ext cx="4064000" cy="2286000"/>
          </a:xfrm>
          <a:prstGeom prst="rect">
            <a:avLst/>
          </a:prstGeom>
        </p:spPr>
      </p:pic>
      <p:sp>
        <p:nvSpPr>
          <p:cNvPr id="7" name="Rectangle 6"/>
          <p:cNvSpPr/>
          <p:nvPr/>
        </p:nvSpPr>
        <p:spPr>
          <a:xfrm>
            <a:off x="2327563" y="152400"/>
            <a:ext cx="4572000" cy="769441"/>
          </a:xfrm>
          <a:prstGeom prst="rect">
            <a:avLst/>
          </a:prstGeom>
        </p:spPr>
        <p:txBody>
          <a:bodyPr>
            <a:spAutoFit/>
          </a:bodyPr>
          <a:lstStyle/>
          <a:p>
            <a:pPr algn="ctr"/>
            <a:r>
              <a:rPr lang="en-US" sz="2400" b="1">
                <a:latin typeface="Times New Roman" panose="02020603050405020304" pitchFamily="18" charset="0"/>
                <a:cs typeface="Times New Roman" pitchFamily="18" charset="0"/>
              </a:rPr>
              <a:t>TRƯỜNG ĐẠI HỌC DUY TÂN </a:t>
            </a:r>
            <a:r>
              <a:rPr lang="en-US" sz="2000" b="1">
                <a:latin typeface="Times New Roman" pitchFamily="18" charset="0"/>
                <a:cs typeface="Times New Roman" pitchFamily="18" charset="0"/>
              </a:rPr>
              <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rPr>
              <a:t>Khoa Dược</a:t>
            </a:r>
            <a:endParaRPr lang="en-US" sz="2400" b="1">
              <a:latin typeface="Times New Roman" panose="02020603050405020304" pitchFamily="18" charset="0"/>
              <a:cs typeface="Times New Roman" panose="02020603050405020304" pitchFamily="18" charset="0"/>
            </a:endParaRPr>
          </a:p>
        </p:txBody>
      </p:sp>
      <p:sp>
        <p:nvSpPr>
          <p:cNvPr id="9" name="Title 1"/>
          <p:cNvSpPr>
            <a:spLocks noGrp="1"/>
          </p:cNvSpPr>
          <p:nvPr>
            <p:ph type="ctrTitle"/>
          </p:nvPr>
        </p:nvSpPr>
        <p:spPr>
          <a:xfrm>
            <a:off x="533400" y="914400"/>
            <a:ext cx="7924800" cy="1066800"/>
          </a:xfrm>
        </p:spPr>
        <p:txBody>
          <a:bodyPr/>
          <a:lstStyle/>
          <a:p>
            <a:r>
              <a:rPr lang="en-US" sz="4800" b="1" smtClean="0">
                <a:solidFill>
                  <a:srgbClr val="FF0000"/>
                </a:solidFill>
                <a:latin typeface="Times New Roman" panose="02020603050405020304" pitchFamily="18" charset="0"/>
                <a:cs typeface="Times New Roman" panose="02020603050405020304" pitchFamily="18" charset="0"/>
              </a:rPr>
              <a:t>THIẾU MÁU</a:t>
            </a:r>
            <a:endParaRPr lang="en-US" sz="4800" b="1">
              <a:solidFill>
                <a:srgbClr val="FF0000"/>
              </a:solidFill>
              <a:latin typeface="Times New Roman" panose="02020603050405020304" pitchFamily="18" charset="0"/>
              <a:cs typeface="Times New Roman" panose="02020603050405020304" pitchFamily="18" charset="0"/>
            </a:endParaRPr>
          </a:p>
        </p:txBody>
      </p:sp>
      <p:sp>
        <p:nvSpPr>
          <p:cNvPr id="10" name="Subtitle 2"/>
          <p:cNvSpPr>
            <a:spLocks noGrp="1"/>
          </p:cNvSpPr>
          <p:nvPr>
            <p:ph type="subTitle" idx="1"/>
          </p:nvPr>
        </p:nvSpPr>
        <p:spPr>
          <a:xfrm>
            <a:off x="0" y="3962400"/>
            <a:ext cx="9143999" cy="2895600"/>
          </a:xfrm>
        </p:spPr>
        <p:txBody>
          <a:bodyPr>
            <a:noAutofit/>
          </a:bodyPr>
          <a:lstStyle/>
          <a:p>
            <a:pPr marL="342900" indent="-342900"/>
            <a:r>
              <a:rPr lang="en-US" sz="2400">
                <a:solidFill>
                  <a:schemeClr val="tx1"/>
                </a:solidFill>
                <a:latin typeface="Times New Roman" pitchFamily="18" charset="0"/>
                <a:cs typeface="Times New Roman" pitchFamily="18" charset="0"/>
              </a:rPr>
              <a:t>Giảng viên hướng </a:t>
            </a:r>
            <a:r>
              <a:rPr lang="en-US" sz="2400" smtClean="0">
                <a:solidFill>
                  <a:schemeClr val="tx1"/>
                </a:solidFill>
                <a:latin typeface="Times New Roman" pitchFamily="18" charset="0"/>
                <a:cs typeface="Times New Roman" pitchFamily="18" charset="0"/>
              </a:rPr>
              <a:t>dẫn</a:t>
            </a:r>
          </a:p>
          <a:p>
            <a:pPr marL="342900" indent="-342900"/>
            <a:r>
              <a:rPr lang="en-US" sz="2400" smtClean="0">
                <a:solidFill>
                  <a:schemeClr val="tx1"/>
                </a:solidFill>
                <a:latin typeface="Times New Roman" pitchFamily="18" charset="0"/>
                <a:cs typeface="Times New Roman" pitchFamily="18" charset="0"/>
              </a:rPr>
              <a:t>ThS</a:t>
            </a:r>
            <a:r>
              <a:rPr lang="en-US" sz="2400">
                <a:solidFill>
                  <a:schemeClr val="tx1"/>
                </a:solidFill>
                <a:latin typeface="Times New Roman" pitchFamily="18" charset="0"/>
                <a:cs typeface="Times New Roman" pitchFamily="18" charset="0"/>
              </a:rPr>
              <a:t>. BS. Nguyễn Phúc </a:t>
            </a:r>
            <a:r>
              <a:rPr lang="en-US" sz="2400" smtClean="0">
                <a:solidFill>
                  <a:schemeClr val="tx1"/>
                </a:solidFill>
                <a:latin typeface="Times New Roman" pitchFamily="18" charset="0"/>
                <a:cs typeface="Times New Roman" pitchFamily="18" charset="0"/>
              </a:rPr>
              <a:t>Học</a:t>
            </a:r>
            <a:endParaRPr lang="en-US" sz="2400">
              <a:solidFill>
                <a:schemeClr val="tx1"/>
              </a:solidFill>
              <a:latin typeface="Times New Roman" pitchFamily="18" charset="0"/>
              <a:cs typeface="Times New Roman" pitchFamily="18" charset="0"/>
            </a:endParaRPr>
          </a:p>
          <a:p>
            <a:pPr algn="l"/>
            <a:r>
              <a:rPr lang="en-US" sz="2400" b="1" u="sng" smtClean="0">
                <a:solidFill>
                  <a:schemeClr val="tx1"/>
                </a:solidFill>
                <a:latin typeface="Times New Roman" panose="02020603050405020304" pitchFamily="18" charset="0"/>
                <a:cs typeface="Times New Roman" panose="02020603050405020304" pitchFamily="18" charset="0"/>
              </a:rPr>
              <a:t>Nhóm 10 - Lớp PTH 350 H: </a:t>
            </a:r>
          </a:p>
          <a:p>
            <a:pPr algn="l"/>
            <a:r>
              <a:rPr lang="en-US" sz="2400" smtClean="0">
                <a:solidFill>
                  <a:schemeClr val="tx1"/>
                </a:solidFill>
                <a:latin typeface="Times New Roman" panose="02020603050405020304" pitchFamily="18" charset="0"/>
                <a:cs typeface="Times New Roman" panose="02020603050405020304" pitchFamily="18" charset="0"/>
              </a:rPr>
              <a:t>1.Đỗ </a:t>
            </a:r>
            <a:r>
              <a:rPr lang="en-US" sz="2400" smtClean="0">
                <a:solidFill>
                  <a:schemeClr val="tx1"/>
                </a:solidFill>
                <a:latin typeface="Times New Roman" panose="02020603050405020304" pitchFamily="18" charset="0"/>
                <a:cs typeface="Times New Roman" panose="02020603050405020304" pitchFamily="18" charset="0"/>
              </a:rPr>
              <a:t>Thái Uyên Thao   </a:t>
            </a:r>
            <a:r>
              <a:rPr lang="en-US" sz="2400">
                <a:solidFill>
                  <a:schemeClr val="tx1"/>
                </a:solidFill>
                <a:latin typeface="Times New Roman" panose="02020603050405020304" pitchFamily="18" charset="0"/>
                <a:cs typeface="Times New Roman" panose="02020603050405020304" pitchFamily="18" charset="0"/>
              </a:rPr>
              <a:t> </a:t>
            </a:r>
            <a:r>
              <a:rPr lang="en-US" sz="2400" smtClean="0">
                <a:solidFill>
                  <a:schemeClr val="tx1"/>
                </a:solidFill>
                <a:latin typeface="Times New Roman" panose="02020603050405020304" pitchFamily="18" charset="0"/>
                <a:cs typeface="Times New Roman" panose="02020603050405020304" pitchFamily="18" charset="0"/>
              </a:rPr>
              <a:t> </a:t>
            </a:r>
            <a:r>
              <a:rPr lang="en-US" sz="2400">
                <a:solidFill>
                  <a:schemeClr val="tx1"/>
                </a:solidFill>
                <a:latin typeface="Times New Roman" panose="02020603050405020304" pitchFamily="18" charset="0"/>
                <a:cs typeface="Times New Roman" panose="02020603050405020304" pitchFamily="18" charset="0"/>
              </a:rPr>
              <a:t>4</a:t>
            </a:r>
            <a:r>
              <a:rPr lang="en-US" sz="2400" smtClean="0">
                <a:solidFill>
                  <a:schemeClr val="tx1"/>
                </a:solidFill>
                <a:latin typeface="Times New Roman" panose="02020603050405020304" pitchFamily="18" charset="0"/>
                <a:cs typeface="Times New Roman" panose="02020603050405020304" pitchFamily="18" charset="0"/>
              </a:rPr>
              <a:t>.Nguyễn </a:t>
            </a:r>
            <a:r>
              <a:rPr lang="en-US" sz="2400" smtClean="0">
                <a:solidFill>
                  <a:schemeClr val="tx1"/>
                </a:solidFill>
                <a:latin typeface="Times New Roman" panose="02020603050405020304" pitchFamily="18" charset="0"/>
                <a:cs typeface="Times New Roman" panose="02020603050405020304" pitchFamily="18" charset="0"/>
              </a:rPr>
              <a:t>Thị Cẩm Hà</a:t>
            </a:r>
          </a:p>
          <a:p>
            <a:pPr algn="l"/>
            <a:r>
              <a:rPr lang="en-US" sz="2400" smtClean="0">
                <a:solidFill>
                  <a:schemeClr val="tx1"/>
                </a:solidFill>
                <a:latin typeface="Times New Roman" panose="02020603050405020304" pitchFamily="18" charset="0"/>
                <a:cs typeface="Times New Roman" panose="02020603050405020304" pitchFamily="18" charset="0"/>
              </a:rPr>
              <a:t>2.Bùi </a:t>
            </a:r>
            <a:r>
              <a:rPr lang="en-US" sz="2400" smtClean="0">
                <a:solidFill>
                  <a:schemeClr val="tx1"/>
                </a:solidFill>
                <a:latin typeface="Times New Roman" panose="02020603050405020304" pitchFamily="18" charset="0"/>
                <a:cs typeface="Times New Roman" panose="02020603050405020304" pitchFamily="18" charset="0"/>
              </a:rPr>
              <a:t>Mỹ Duyên             </a:t>
            </a:r>
            <a:r>
              <a:rPr lang="en-US" sz="2400">
                <a:solidFill>
                  <a:schemeClr val="tx1"/>
                </a:solidFill>
                <a:latin typeface="Times New Roman" panose="02020603050405020304" pitchFamily="18" charset="0"/>
                <a:cs typeface="Times New Roman" panose="02020603050405020304" pitchFamily="18" charset="0"/>
              </a:rPr>
              <a:t>5</a:t>
            </a:r>
            <a:r>
              <a:rPr lang="en-US" sz="2400" smtClean="0">
                <a:solidFill>
                  <a:schemeClr val="tx1"/>
                </a:solidFill>
                <a:latin typeface="Times New Roman" panose="02020603050405020304" pitchFamily="18" charset="0"/>
                <a:cs typeface="Times New Roman" panose="02020603050405020304" pitchFamily="18" charset="0"/>
              </a:rPr>
              <a:t>.Nguyễn </a:t>
            </a:r>
            <a:r>
              <a:rPr lang="en-US" sz="2400">
                <a:solidFill>
                  <a:schemeClr val="tx1"/>
                </a:solidFill>
                <a:latin typeface="Times New Roman" panose="02020603050405020304" pitchFamily="18" charset="0"/>
                <a:cs typeface="Times New Roman" panose="02020603050405020304" pitchFamily="18" charset="0"/>
              </a:rPr>
              <a:t>Xuân </a:t>
            </a:r>
            <a:r>
              <a:rPr lang="en-US" sz="2400" smtClean="0">
                <a:solidFill>
                  <a:schemeClr val="tx1"/>
                </a:solidFill>
                <a:latin typeface="Times New Roman" panose="02020603050405020304" pitchFamily="18" charset="0"/>
                <a:cs typeface="Times New Roman" panose="02020603050405020304" pitchFamily="18" charset="0"/>
              </a:rPr>
              <a:t>Hiệp        </a:t>
            </a:r>
          </a:p>
          <a:p>
            <a:pPr algn="l"/>
            <a:r>
              <a:rPr lang="en-US" sz="2400" smtClean="0">
                <a:solidFill>
                  <a:schemeClr val="tx1"/>
                </a:solidFill>
                <a:latin typeface="Times New Roman" panose="02020603050405020304" pitchFamily="18" charset="0"/>
                <a:cs typeface="Times New Roman" panose="02020603050405020304" pitchFamily="18" charset="0"/>
              </a:rPr>
              <a:t>3.Nguyễn </a:t>
            </a:r>
            <a:r>
              <a:rPr lang="en-US" sz="2400">
                <a:solidFill>
                  <a:schemeClr val="tx1"/>
                </a:solidFill>
                <a:latin typeface="Times New Roman" panose="02020603050405020304" pitchFamily="18" charset="0"/>
                <a:cs typeface="Times New Roman" panose="02020603050405020304" pitchFamily="18" charset="0"/>
              </a:rPr>
              <a:t>Thị Linh </a:t>
            </a:r>
            <a:r>
              <a:rPr lang="en-US" sz="2400" smtClean="0">
                <a:solidFill>
                  <a:schemeClr val="tx1"/>
                </a:solidFill>
                <a:latin typeface="Times New Roman" panose="02020603050405020304" pitchFamily="18" charset="0"/>
                <a:cs typeface="Times New Roman" panose="02020603050405020304" pitchFamily="18" charset="0"/>
              </a:rPr>
              <a:t>Thu</a:t>
            </a:r>
          </a:p>
        </p:txBody>
      </p:sp>
    </p:spTree>
    <p:extLst>
      <p:ext uri="{BB962C8B-B14F-4D97-AF65-F5344CB8AC3E}">
        <p14:creationId xmlns:p14="http://schemas.microsoft.com/office/powerpoint/2010/main" val="35218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5742802"/>
              </p:ext>
            </p:extLst>
          </p:nvPr>
        </p:nvGraphicFramePr>
        <p:xfrm>
          <a:off x="0" y="381000"/>
          <a:ext cx="9144000" cy="6477000"/>
        </p:xfrm>
        <a:graphic>
          <a:graphicData uri="http://schemas.openxmlformats.org/drawingml/2006/table">
            <a:tbl>
              <a:tblPr firstRow="1" bandRow="1">
                <a:tableStyleId>{F5AB1C69-6EDB-4FF4-983F-18BD219EF322}</a:tableStyleId>
              </a:tblPr>
              <a:tblGrid>
                <a:gridCol w="1143000"/>
                <a:gridCol w="2530928"/>
                <a:gridCol w="2893126"/>
                <a:gridCol w="2576946"/>
              </a:tblGrid>
              <a:tr h="443297">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Bệnh</a:t>
                      </a:r>
                      <a:r>
                        <a:rPr lang="en-US" sz="1800" baseline="0" smtClean="0">
                          <a:effectLst/>
                          <a:latin typeface="Times New Roman" pitchFamily="18" charset="0"/>
                          <a:cs typeface="Times New Roman" pitchFamily="18" charset="0"/>
                        </a:rPr>
                        <a:t>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Nguyên</a:t>
                      </a:r>
                      <a:r>
                        <a:rPr lang="en-US" sz="1800" baseline="0" smtClean="0">
                          <a:effectLst/>
                          <a:latin typeface="Times New Roman" pitchFamily="18" charset="0"/>
                          <a:cs typeface="Times New Roman" pitchFamily="18" charset="0"/>
                        </a:rPr>
                        <a:t> nhân</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smtClean="0">
                          <a:effectLst/>
                          <a:latin typeface="Times New Roman" pitchFamily="18" charset="0"/>
                          <a:cs typeface="Times New Roman" pitchFamily="18" charset="0"/>
                        </a:rPr>
                        <a:t>Triệu</a:t>
                      </a:r>
                      <a:r>
                        <a:rPr lang="en-US" sz="1800" baseline="0" smtClean="0">
                          <a:effectLst/>
                          <a:latin typeface="Times New Roman" pitchFamily="18" charset="0"/>
                          <a:cs typeface="Times New Roman" pitchFamily="18" charset="0"/>
                        </a:rPr>
                        <a:t> chứng</a:t>
                      </a:r>
                      <a:r>
                        <a:rPr lang="en-US" sz="1800">
                          <a:effectLst/>
                          <a:latin typeface="Times New Roman" pitchFamily="18" charset="0"/>
                          <a:cs typeface="Times New Roman" pitchFamily="18" charset="0"/>
                        </a:rPr>
                        <a:t>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Điều</a:t>
                      </a:r>
                      <a:r>
                        <a:rPr lang="en-US" sz="1800" baseline="0" smtClean="0">
                          <a:effectLst/>
                          <a:latin typeface="Times New Roman" pitchFamily="18" charset="0"/>
                          <a:cs typeface="Times New Roman" pitchFamily="18" charset="0"/>
                        </a:rPr>
                        <a:t> trị</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r>
              <a:tr h="6033703">
                <a:tc>
                  <a:txBody>
                    <a:bodyPr/>
                    <a:lstStyle/>
                    <a:p>
                      <a:pPr marL="0" marR="0" algn="l">
                        <a:lnSpc>
                          <a:spcPct val="115000"/>
                        </a:lnSpc>
                        <a:spcBef>
                          <a:spcPts val="0"/>
                        </a:spcBef>
                        <a:spcAft>
                          <a:spcPts val="0"/>
                        </a:spcAft>
                      </a:pPr>
                      <a:r>
                        <a:rPr lang="en-US" sz="2000" b="1" smtClean="0">
                          <a:solidFill>
                            <a:srgbClr val="FF0000"/>
                          </a:solidFill>
                          <a:effectLst/>
                          <a:latin typeface="Times New Roman" pitchFamily="18" charset="0"/>
                          <a:cs typeface="Times New Roman" pitchFamily="18" charset="0"/>
                        </a:rPr>
                        <a:t>  5. </a:t>
                      </a:r>
                      <a:r>
                        <a:rPr lang="en-US" sz="2000" b="1" smtClean="0">
                          <a:solidFill>
                            <a:srgbClr val="FF0000"/>
                          </a:solidFill>
                          <a:effectLst/>
                          <a:latin typeface="Times New Roman" pitchFamily="18" charset="0"/>
                          <a:cs typeface="Times New Roman" pitchFamily="18" charset="0"/>
                        </a:rPr>
                        <a:t>THIẾU</a:t>
                      </a:r>
                      <a:r>
                        <a:rPr lang="en-US" sz="2000" b="1" baseline="0" smtClean="0">
                          <a:solidFill>
                            <a:srgbClr val="FF0000"/>
                          </a:solidFill>
                          <a:effectLst/>
                          <a:latin typeface="Times New Roman" pitchFamily="18" charset="0"/>
                          <a:cs typeface="Times New Roman" pitchFamily="18" charset="0"/>
                        </a:rPr>
                        <a:t> MÁU TAN MÁU TỰ MIỄN</a:t>
                      </a:r>
                      <a:endParaRPr lang="en-US" sz="2000" b="1">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800" smtClean="0">
                          <a:effectLst/>
                          <a:latin typeface="Times New Roman" pitchFamily="18" charset="0"/>
                          <a:cs typeface="Times New Roman" pitchFamily="18" charset="0"/>
                        </a:rPr>
                        <a:t>-</a:t>
                      </a:r>
                      <a:r>
                        <a:rPr lang="vi-VN" sz="1800" smtClean="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Ti</a:t>
                      </a:r>
                      <a:r>
                        <a:rPr lang="vi-VN" sz="1800" smtClean="0">
                          <a:effectLst/>
                          <a:latin typeface="Times New Roman" pitchFamily="18" charset="0"/>
                          <a:cs typeface="Times New Roman" pitchFamily="18" charset="0"/>
                        </a:rPr>
                        <a:t>ên phát</a:t>
                      </a:r>
                      <a:r>
                        <a:rPr lang="en-US" sz="1800" smtClean="0">
                          <a:effectLst/>
                          <a:latin typeface="Times New Roman" pitchFamily="18" charset="0"/>
                          <a:cs typeface="Times New Roman" pitchFamily="18" charset="0"/>
                        </a:rPr>
                        <a:t>:</a:t>
                      </a:r>
                      <a:r>
                        <a:rPr lang="vi-VN" sz="1800" smtClean="0">
                          <a:effectLst/>
                          <a:latin typeface="Times New Roman" pitchFamily="18" charset="0"/>
                          <a:cs typeface="Times New Roman" pitchFamily="18" charset="0"/>
                        </a:rPr>
                        <a:t> </a:t>
                      </a:r>
                      <a:endParaRPr lang="en-US" sz="180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 X</a:t>
                      </a:r>
                      <a:r>
                        <a:rPr lang="vi-VN" sz="1800" smtClean="0">
                          <a:effectLst/>
                          <a:latin typeface="Times New Roman" pitchFamily="18" charset="0"/>
                          <a:cs typeface="Times New Roman" pitchFamily="18" charset="0"/>
                        </a:rPr>
                        <a:t>uất hiện đột ngột không có căn nguyên </a:t>
                      </a:r>
                      <a:endParaRPr lang="en-US" sz="180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 D</a:t>
                      </a:r>
                      <a:r>
                        <a:rPr lang="vi-VN" sz="1800" smtClean="0">
                          <a:effectLst/>
                          <a:latin typeface="Times New Roman" pitchFamily="18" charset="0"/>
                          <a:cs typeface="Times New Roman" pitchFamily="18" charset="0"/>
                        </a:rPr>
                        <a:t>o</a:t>
                      </a:r>
                      <a:r>
                        <a:rPr lang="en-US" sz="1800" baseline="0" smtClean="0">
                          <a:effectLst/>
                          <a:latin typeface="Times New Roman" pitchFamily="18" charset="0"/>
                          <a:cs typeface="Times New Roman" pitchFamily="18" charset="0"/>
                        </a:rPr>
                        <a:t> 2</a:t>
                      </a:r>
                      <a:r>
                        <a:rPr lang="vi-VN" sz="1800" smtClean="0">
                          <a:effectLst/>
                          <a:latin typeface="Times New Roman" pitchFamily="18" charset="0"/>
                          <a:cs typeface="Times New Roman" pitchFamily="18" charset="0"/>
                        </a:rPr>
                        <a:t> loại kháng thể IgG và IgM gây nên</a:t>
                      </a:r>
                      <a:endParaRPr lang="en-US" sz="180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T</a:t>
                      </a:r>
                      <a:r>
                        <a:rPr lang="vi-VN" sz="1800" smtClean="0">
                          <a:effectLst/>
                          <a:latin typeface="Times New Roman" pitchFamily="18" charset="0"/>
                          <a:cs typeface="Times New Roman" pitchFamily="18" charset="0"/>
                        </a:rPr>
                        <a:t>hứ phát</a:t>
                      </a:r>
                      <a:r>
                        <a:rPr lang="en-US" sz="1800" smtClean="0">
                          <a:effectLst/>
                          <a:latin typeface="Times New Roman" pitchFamily="18" charset="0"/>
                          <a:cs typeface="Times New Roman" pitchFamily="18" charset="0"/>
                        </a:rPr>
                        <a:t>:</a:t>
                      </a:r>
                    </a:p>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 </a:t>
                      </a:r>
                      <a:r>
                        <a:rPr lang="vi-VN" sz="1800" smtClean="0">
                          <a:effectLst/>
                          <a:latin typeface="Times New Roman" pitchFamily="18" charset="0"/>
                          <a:cs typeface="Times New Roman" pitchFamily="18" charset="0"/>
                        </a:rPr>
                        <a:t>Lupus ban </a:t>
                      </a:r>
                      <a:r>
                        <a:rPr lang="en-US" sz="1800" smtClean="0">
                          <a:effectLst/>
                          <a:latin typeface="Times New Roman" pitchFamily="18" charset="0"/>
                          <a:cs typeface="Times New Roman" pitchFamily="18" charset="0"/>
                        </a:rPr>
                        <a:t>đỏ</a:t>
                      </a: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 S</a:t>
                      </a:r>
                      <a:r>
                        <a:rPr lang="vi-VN" sz="1800" smtClean="0">
                          <a:effectLst/>
                          <a:latin typeface="Times New Roman" pitchFamily="18" charset="0"/>
                          <a:cs typeface="Times New Roman" pitchFamily="18" charset="0"/>
                        </a:rPr>
                        <a:t>uy giảm miễn dịch</a:t>
                      </a:r>
                      <a:endParaRPr lang="en-US" sz="180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smtClean="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N</a:t>
                      </a:r>
                      <a:r>
                        <a:rPr lang="vi-VN" sz="1800" smtClean="0">
                          <a:effectLst/>
                          <a:latin typeface="Times New Roman" pitchFamily="18" charset="0"/>
                          <a:cs typeface="Times New Roman" pitchFamily="18" charset="0"/>
                        </a:rPr>
                        <a:t>hiễm trùng, nhiễm độc do thuốc </a:t>
                      </a:r>
                      <a:r>
                        <a:rPr lang="en-US" sz="1800" baseline="0" smtClean="0">
                          <a:effectLst/>
                          <a:latin typeface="Times New Roman" pitchFamily="18" charset="0"/>
                          <a:cs typeface="Times New Roman" pitchFamily="18" charset="0"/>
                        </a:rPr>
                        <a:t> và </a:t>
                      </a:r>
                      <a:r>
                        <a:rPr lang="vi-VN" sz="1800" smtClean="0">
                          <a:effectLst/>
                          <a:latin typeface="Times New Roman" pitchFamily="18" charset="0"/>
                          <a:cs typeface="Times New Roman" pitchFamily="18" charset="0"/>
                        </a:rPr>
                        <a:t>một số bệnh máu ác tính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smtClean="0">
                          <a:effectLst/>
                          <a:latin typeface="Times New Roman" pitchFamily="18" charset="0"/>
                          <a:cs typeface="Times New Roman" pitchFamily="18" charset="0"/>
                        </a:rPr>
                        <a:t>- </a:t>
                      </a:r>
                      <a:r>
                        <a:rPr lang="vi-VN" sz="1800" smtClean="0">
                          <a:effectLst/>
                          <a:latin typeface="Times New Roman" pitchFamily="18" charset="0"/>
                          <a:cs typeface="Times New Roman" pitchFamily="18" charset="0"/>
                        </a:rPr>
                        <a:t>Bệnh x</a:t>
                      </a:r>
                      <a:r>
                        <a:rPr lang="en-US" sz="1800" smtClean="0">
                          <a:effectLst/>
                          <a:latin typeface="Times New Roman" pitchFamily="18" charset="0"/>
                          <a:cs typeface="Times New Roman" pitchFamily="18" charset="0"/>
                        </a:rPr>
                        <a:t>ả</a:t>
                      </a:r>
                      <a:r>
                        <a:rPr lang="vi-VN" sz="1800" smtClean="0">
                          <a:effectLst/>
                          <a:latin typeface="Times New Roman" pitchFamily="18" charset="0"/>
                          <a:cs typeface="Times New Roman" pitchFamily="18" charset="0"/>
                        </a:rPr>
                        <a:t>y ra đột ngột, hoặc có thể từ từ. </a:t>
                      </a:r>
                      <a:endParaRPr lang="en-US" sz="180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smtClean="0">
                          <a:effectLst/>
                          <a:latin typeface="Times New Roman" pitchFamily="18" charset="0"/>
                          <a:cs typeface="Times New Roman" pitchFamily="18" charset="0"/>
                        </a:rPr>
                        <a:t>- X</a:t>
                      </a:r>
                      <a:r>
                        <a:rPr lang="vi-VN" sz="1800" smtClean="0">
                          <a:effectLst/>
                          <a:latin typeface="Times New Roman" pitchFamily="18" charset="0"/>
                          <a:cs typeface="Times New Roman" pitchFamily="18" charset="0"/>
                        </a:rPr>
                        <a:t>anh xao, nhợt nhạt, cảm giác mệt mỏi, huyết áp tụt, mạch nhanh, xương khớp bị đau nhức, nhức đầu, hay bị chóng mặt</a:t>
                      </a:r>
                      <a:endParaRPr lang="en-US" sz="180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smtClean="0">
                          <a:effectLst/>
                          <a:latin typeface="Times New Roman" pitchFamily="18" charset="0"/>
                          <a:cs typeface="Times New Roman" pitchFamily="18" charset="0"/>
                        </a:rPr>
                        <a:t>- S</a:t>
                      </a:r>
                      <a:r>
                        <a:rPr lang="vi-VN" sz="1800" smtClean="0">
                          <a:effectLst/>
                          <a:latin typeface="Times New Roman" pitchFamily="18" charset="0"/>
                          <a:cs typeface="Times New Roman" pitchFamily="18" charset="0"/>
                        </a:rPr>
                        <a:t>ốt cao, rét run, cũng có </a:t>
                      </a:r>
                      <a:r>
                        <a:rPr lang="en-US" sz="1800" smtClean="0">
                          <a:effectLst/>
                          <a:latin typeface="Times New Roman" pitchFamily="18" charset="0"/>
                          <a:cs typeface="Times New Roman" pitchFamily="18" charset="0"/>
                        </a:rPr>
                        <a:t>khi </a:t>
                      </a:r>
                      <a:r>
                        <a:rPr lang="vi-VN" sz="1800" smtClean="0">
                          <a:effectLst/>
                          <a:latin typeface="Times New Roman" pitchFamily="18" charset="0"/>
                          <a:cs typeface="Times New Roman" pitchFamily="18" charset="0"/>
                        </a:rPr>
                        <a:t>không bị sốt</a:t>
                      </a:r>
                      <a:r>
                        <a:rPr lang="en-US" sz="1800" smtClean="0">
                          <a:effectLst/>
                          <a:latin typeface="Times New Roman" pitchFamily="18" charset="0"/>
                          <a:cs typeface="Times New Roman" pitchFamily="18" charset="0"/>
                        </a:rPr>
                        <a:t> </a:t>
                      </a:r>
                    </a:p>
                    <a:p>
                      <a:pPr marL="0" marR="0">
                        <a:lnSpc>
                          <a:spcPct val="115000"/>
                        </a:lnSpc>
                        <a:spcBef>
                          <a:spcPts val="0"/>
                        </a:spcBef>
                        <a:spcAft>
                          <a:spcPts val="0"/>
                        </a:spcAft>
                      </a:pPr>
                      <a:r>
                        <a:rPr lang="en-US" sz="1800" smtClean="0">
                          <a:effectLst/>
                          <a:latin typeface="Times New Roman" pitchFamily="18" charset="0"/>
                          <a:cs typeface="Times New Roman" pitchFamily="18" charset="0"/>
                        </a:rPr>
                        <a:t>- </a:t>
                      </a:r>
                      <a:r>
                        <a:rPr lang="vi-VN" sz="1800" smtClean="0">
                          <a:effectLst/>
                          <a:latin typeface="Times New Roman" pitchFamily="18" charset="0"/>
                          <a:cs typeface="Times New Roman" pitchFamily="18" charset="0"/>
                        </a:rPr>
                        <a:t>Mắt người bệnh vàng, da vàng nhạt, lách to, mềm</a:t>
                      </a:r>
                      <a:endParaRPr lang="en-US" sz="180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smtClean="0">
                          <a:effectLst/>
                          <a:latin typeface="Times New Roman" pitchFamily="18" charset="0"/>
                          <a:cs typeface="Times New Roman" pitchFamily="18" charset="0"/>
                        </a:rPr>
                        <a:t>- </a:t>
                      </a:r>
                      <a:r>
                        <a:rPr lang="vi-VN" sz="1800" smtClean="0">
                          <a:effectLst/>
                          <a:latin typeface="Times New Roman" pitchFamily="18" charset="0"/>
                          <a:cs typeface="Times New Roman" pitchFamily="18" charset="0"/>
                        </a:rPr>
                        <a:t>Gan cũng có thể bị to ra; nước tiểu sẫm mầu, số lượng ít</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smtClean="0">
                          <a:effectLst/>
                          <a:latin typeface="Times New Roman" pitchFamily="18" charset="0"/>
                          <a:cs typeface="Times New Roman" pitchFamily="18" charset="0"/>
                        </a:rPr>
                        <a:t>- Methylprednisolone :</a:t>
                      </a:r>
                      <a:r>
                        <a:rPr lang="en-US" sz="1800" baseline="0" smtClean="0">
                          <a:effectLst/>
                          <a:latin typeface="Times New Roman" pitchFamily="18" charset="0"/>
                          <a:cs typeface="Times New Roman" pitchFamily="18" charset="0"/>
                        </a:rPr>
                        <a:t>   </a:t>
                      </a:r>
                      <a:r>
                        <a:rPr lang="vi-VN" sz="1800" smtClean="0">
                          <a:effectLst/>
                          <a:latin typeface="Times New Roman" pitchFamily="18" charset="0"/>
                          <a:cs typeface="Times New Roman" pitchFamily="18" charset="0"/>
                        </a:rPr>
                        <a:t>1 - 2mg/kg/ngày. Khi có đáp ứng th</a:t>
                      </a:r>
                      <a:r>
                        <a:rPr lang="en-US" sz="1800" smtClean="0">
                          <a:effectLst/>
                          <a:latin typeface="Times New Roman" pitchFamily="18" charset="0"/>
                          <a:cs typeface="Times New Roman" pitchFamily="18" charset="0"/>
                        </a:rPr>
                        <a:t>ì</a:t>
                      </a:r>
                      <a:r>
                        <a:rPr lang="vi-VN" sz="1800" smtClean="0">
                          <a:effectLst/>
                          <a:latin typeface="Times New Roman" pitchFamily="18" charset="0"/>
                          <a:cs typeface="Times New Roman" pitchFamily="18" charset="0"/>
                        </a:rPr>
                        <a:t> giảm liều dần (30% liều/ tuần). </a:t>
                      </a:r>
                      <a:endParaRPr lang="en-US" sz="180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Các thuốc ức chế miễn dịch: bệnh không đáp ứng với corticoid</a:t>
                      </a: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  </a:t>
                      </a: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 </a:t>
                      </a:r>
                      <a:r>
                        <a:rPr lang="vi-VN" sz="1800" baseline="0" smtClean="0">
                          <a:effectLst/>
                          <a:latin typeface="Times New Roman" pitchFamily="18" charset="0"/>
                          <a:cs typeface="Times New Roman" pitchFamily="18" charset="0"/>
                        </a:rPr>
                        <a:t>Azathioprine</a:t>
                      </a:r>
                      <a:endParaRPr lang="en-US" sz="1800" baseline="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 </a:t>
                      </a:r>
                      <a:r>
                        <a:rPr lang="vi-VN" sz="1800" baseline="0" smtClean="0">
                          <a:effectLst/>
                          <a:latin typeface="Times New Roman" pitchFamily="18" charset="0"/>
                          <a:cs typeface="Times New Roman" pitchFamily="18" charset="0"/>
                        </a:rPr>
                        <a:t>Cyclophosphamid</a:t>
                      </a: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 C</a:t>
                      </a:r>
                      <a:r>
                        <a:rPr lang="vi-VN" sz="1800" baseline="0" smtClean="0">
                          <a:effectLst/>
                          <a:latin typeface="Times New Roman" pitchFamily="18" charset="0"/>
                          <a:cs typeface="Times New Roman" pitchFamily="18" charset="0"/>
                        </a:rPr>
                        <a:t>yclosporin A</a:t>
                      </a: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 </a:t>
                      </a:r>
                      <a:r>
                        <a:rPr lang="vi-VN" sz="1800" baseline="0" smtClean="0">
                          <a:effectLst/>
                          <a:latin typeface="Times New Roman" pitchFamily="18" charset="0"/>
                          <a:cs typeface="Times New Roman" pitchFamily="18" charset="0"/>
                        </a:rPr>
                        <a:t>Vincristin</a:t>
                      </a:r>
                      <a:endParaRPr lang="en-US" sz="1800" baseline="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 Gamma globulin</a:t>
                      </a:r>
                      <a:r>
                        <a:rPr lang="en-US" sz="1800" baseline="0" smtClean="0">
                          <a:effectLst/>
                          <a:latin typeface="Times New Roman" pitchFamily="18" charset="0"/>
                          <a:cs typeface="Times New Roman" pitchFamily="18" charset="0"/>
                        </a:rPr>
                        <a:t> </a:t>
                      </a: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 Cắt lách</a:t>
                      </a: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 Rituximab </a:t>
                      </a:r>
                      <a:endParaRPr lang="en-US" sz="1800" baseline="0" smtClean="0">
                        <a:effectLst/>
                        <a:latin typeface="Times New Roman" pitchFamily="18" charset="0"/>
                        <a:cs typeface="Times New Roman" pitchFamily="18" charset="0"/>
                      </a:endParaRPr>
                    </a:p>
                    <a:p>
                      <a:pPr marL="0" marR="0">
                        <a:lnSpc>
                          <a:spcPct val="115000"/>
                        </a:lnSpc>
                        <a:spcBef>
                          <a:spcPts val="0"/>
                        </a:spcBef>
                        <a:spcAft>
                          <a:spcPts val="0"/>
                        </a:spcAft>
                      </a:pP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 Điều trị hỗ trợ  - Truyền máu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29897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52401"/>
            <a:ext cx="3299987" cy="2436913"/>
          </a:xfr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364" y="1803400"/>
            <a:ext cx="1892300" cy="2540000"/>
          </a:xfrm>
          <a:prstGeom prst="rect">
            <a:avLst/>
          </a:prstGeom>
        </p:spPr>
      </p:pic>
      <p:sp>
        <p:nvSpPr>
          <p:cNvPr id="5" name="TextBox 4"/>
          <p:cNvSpPr txBox="1"/>
          <p:nvPr/>
        </p:nvSpPr>
        <p:spPr>
          <a:xfrm>
            <a:off x="2434073" y="1459468"/>
            <a:ext cx="1071127" cy="369332"/>
          </a:xfrm>
          <a:prstGeom prst="rect">
            <a:avLst/>
          </a:prstGeom>
          <a:noFill/>
        </p:spPr>
        <p:txBody>
          <a:bodyPr wrap="none" rtlCol="0">
            <a:spAutoFit/>
          </a:bodyPr>
          <a:lstStyle/>
          <a:p>
            <a:r>
              <a:rPr lang="en-US" b="1" smtClean="0">
                <a:latin typeface="Times New Roman" panose="02020603050405020304" pitchFamily="18" charset="0"/>
                <a:cs typeface="Times New Roman" panose="02020603050405020304" pitchFamily="18" charset="0"/>
              </a:rPr>
              <a:t>117.900đ</a:t>
            </a:r>
            <a:endParaRPr lang="en-US" b="1">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886200"/>
            <a:ext cx="3841461" cy="1981200"/>
          </a:xfrm>
          <a:prstGeom prst="rect">
            <a:avLst/>
          </a:prstGeom>
        </p:spPr>
      </p:pic>
      <p:sp>
        <p:nvSpPr>
          <p:cNvPr id="9" name="Rectangle 8"/>
          <p:cNvSpPr/>
          <p:nvPr/>
        </p:nvSpPr>
        <p:spPr>
          <a:xfrm>
            <a:off x="3060562" y="3212068"/>
            <a:ext cx="938077" cy="369332"/>
          </a:xfrm>
          <a:prstGeom prst="rect">
            <a:avLst/>
          </a:prstGeom>
        </p:spPr>
        <p:txBody>
          <a:bodyPr wrap="none">
            <a:spAutoFit/>
          </a:bodyPr>
          <a:lstStyle/>
          <a:p>
            <a:r>
              <a:rPr lang="en-US" b="1" smtClean="0">
                <a:latin typeface="Times New Roman" panose="02020603050405020304" pitchFamily="18" charset="0"/>
                <a:cs typeface="Times New Roman" panose="02020603050405020304" pitchFamily="18" charset="0"/>
              </a:rPr>
              <a:t>49,829₫</a:t>
            </a:r>
            <a:endParaRPr lang="en-US">
              <a:latin typeface="Times New Roman" panose="02020603050405020304" pitchFamily="18" charset="0"/>
              <a:cs typeface="Times New Roman" panose="02020603050405020304" pitchFamily="18" charset="0"/>
            </a:endParaRPr>
          </a:p>
        </p:txBody>
      </p:sp>
      <p:sp>
        <p:nvSpPr>
          <p:cNvPr id="10" name="Rectangle 9"/>
          <p:cNvSpPr/>
          <p:nvPr/>
        </p:nvSpPr>
        <p:spPr>
          <a:xfrm>
            <a:off x="3200400" y="5498068"/>
            <a:ext cx="1079142" cy="369332"/>
          </a:xfrm>
          <a:prstGeom prst="rect">
            <a:avLst/>
          </a:prstGeom>
        </p:spPr>
        <p:txBody>
          <a:bodyPr wrap="none">
            <a:spAutoFit/>
          </a:bodyPr>
          <a:lstStyle/>
          <a:p>
            <a:r>
              <a:rPr lang="en-US" b="1" smtClean="0">
                <a:latin typeface="Times New Roman" panose="02020603050405020304" pitchFamily="18" charset="0"/>
                <a:cs typeface="Times New Roman" panose="02020603050405020304" pitchFamily="18" charset="0"/>
              </a:rPr>
              <a:t>346.500đ</a:t>
            </a:r>
            <a:endParaRPr lang="en-US" b="1">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9065" y="3351814"/>
            <a:ext cx="3069535" cy="2591786"/>
          </a:xfrm>
          <a:prstGeom prst="rect">
            <a:avLst/>
          </a:prstGeom>
        </p:spPr>
      </p:pic>
      <p:sp>
        <p:nvSpPr>
          <p:cNvPr id="13" name="Rectangle 12"/>
          <p:cNvSpPr/>
          <p:nvPr/>
        </p:nvSpPr>
        <p:spPr>
          <a:xfrm>
            <a:off x="3588002" y="351472"/>
            <a:ext cx="5403598" cy="1477328"/>
          </a:xfrm>
          <a:prstGeom prst="rect">
            <a:avLst/>
          </a:prstGeom>
        </p:spPr>
        <p:txBody>
          <a:bodyPr wrap="square">
            <a:spAutoFit/>
          </a:bodyPr>
          <a:lstStyle/>
          <a:p>
            <a:r>
              <a:rPr lang="en-US" smtClean="0">
                <a:latin typeface="Times New Roman" panose="02020603050405020304" pitchFamily="18" charset="0"/>
                <a:cs typeface="Times New Roman" panose="02020603050405020304" pitchFamily="18" charset="0"/>
              </a:rPr>
              <a:t>Methylprednisolone: </a:t>
            </a:r>
            <a:r>
              <a:rPr lang="vi-VN" smtClean="0">
                <a:latin typeface="Times New Roman" panose="02020603050405020304" pitchFamily="18" charset="0"/>
                <a:cs typeface="Times New Roman" panose="02020603050405020304" pitchFamily="18" charset="0"/>
              </a:rPr>
              <a:t>Trường hợp cơn tan máu rầm rộ, nguy cơ đe doạ tình mạng có thể dùng liều cao: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a:t>
            </a:r>
            <a:r>
              <a:rPr lang="vi-VN" smtClean="0">
                <a:latin typeface="Times New Roman" panose="02020603050405020304" pitchFamily="18" charset="0"/>
                <a:cs typeface="Times New Roman" panose="02020603050405020304" pitchFamily="18" charset="0"/>
              </a:rPr>
              <a:t>+ 1g/ngày trong 3 ngày sau đó.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a:t>
            </a:r>
            <a:r>
              <a:rPr lang="vi-VN" smtClean="0">
                <a:latin typeface="Times New Roman" panose="02020603050405020304" pitchFamily="18" charset="0"/>
                <a:cs typeface="Times New Roman" panose="02020603050405020304" pitchFamily="18" charset="0"/>
              </a:rPr>
              <a:t>+ 3-4mg/kg/ngày trong 3-5 ngày.  </a:t>
            </a:r>
            <a:endParaRPr lang="en-US"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  +</a:t>
            </a:r>
            <a:r>
              <a:rPr lang="vi-VN" smtClean="0">
                <a:latin typeface="Times New Roman" panose="02020603050405020304" pitchFamily="18" charset="0"/>
                <a:cs typeface="Times New Roman" panose="02020603050405020304" pitchFamily="18" charset="0"/>
              </a:rPr>
              <a:t>Sau đó dùng liều 1-2mg/kg/ngày</a:t>
            </a:r>
            <a:r>
              <a:rPr lang="en-US" smtClean="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p:txBody>
      </p:sp>
      <p:sp>
        <p:nvSpPr>
          <p:cNvPr id="15" name="Rectangle 14"/>
          <p:cNvSpPr/>
          <p:nvPr/>
        </p:nvSpPr>
        <p:spPr>
          <a:xfrm>
            <a:off x="3352800" y="2362200"/>
            <a:ext cx="5791200" cy="369332"/>
          </a:xfrm>
          <a:prstGeom prst="rect">
            <a:avLst/>
          </a:prstGeom>
        </p:spPr>
        <p:txBody>
          <a:bodyPr wrap="square">
            <a:spAutoFit/>
          </a:bodyPr>
          <a:lstStyle/>
          <a:p>
            <a:r>
              <a:rPr lang="en-US" smtClean="0">
                <a:latin typeface="Times New Roman" panose="02020603050405020304" pitchFamily="18" charset="0"/>
                <a:cs typeface="Times New Roman" panose="02020603050405020304" pitchFamily="18" charset="0"/>
              </a:rPr>
              <a:t>Cyclophosphamid:  50-200mg/ngày trong 3-6 tháng</a:t>
            </a:r>
            <a:endParaRPr lang="en-US">
              <a:latin typeface="Times New Roman" panose="02020603050405020304" pitchFamily="18" charset="0"/>
              <a:cs typeface="Times New Roman" panose="02020603050405020304" pitchFamily="18" charset="0"/>
            </a:endParaRPr>
          </a:p>
        </p:txBody>
      </p:sp>
      <p:sp>
        <p:nvSpPr>
          <p:cNvPr id="16" name="Rectangle 15"/>
          <p:cNvSpPr/>
          <p:nvPr/>
        </p:nvSpPr>
        <p:spPr>
          <a:xfrm>
            <a:off x="228600" y="5858470"/>
            <a:ext cx="4343400" cy="923330"/>
          </a:xfrm>
          <a:prstGeom prst="rect">
            <a:avLst/>
          </a:prstGeom>
        </p:spPr>
        <p:txBody>
          <a:bodyPr wrap="square">
            <a:spAutoFit/>
          </a:bodyPr>
          <a:lstStyle/>
          <a:p>
            <a:r>
              <a:rPr lang="vi-VN" smtClean="0">
                <a:latin typeface="Times New Roman" panose="02020603050405020304" pitchFamily="18" charset="0"/>
                <a:cs typeface="Times New Roman" panose="02020603050405020304" pitchFamily="18" charset="0"/>
              </a:rPr>
              <a:t>Chỉ định trong trường hợp cấp cứu: Cơn tan máu rầm rộ, đáp ứng kém với truyền máu và corticoid</a:t>
            </a:r>
            <a:endParaRPr lang="en-US">
              <a:latin typeface="Times New Roman" panose="02020603050405020304" pitchFamily="18" charset="0"/>
              <a:cs typeface="Times New Roman" panose="02020603050405020304" pitchFamily="18" charset="0"/>
            </a:endParaRPr>
          </a:p>
        </p:txBody>
      </p:sp>
      <p:sp>
        <p:nvSpPr>
          <p:cNvPr id="17" name="Rectangle 16"/>
          <p:cNvSpPr/>
          <p:nvPr/>
        </p:nvSpPr>
        <p:spPr>
          <a:xfrm>
            <a:off x="5105400" y="6059269"/>
            <a:ext cx="4267201" cy="646331"/>
          </a:xfrm>
          <a:prstGeom prst="rect">
            <a:avLst/>
          </a:prstGeom>
        </p:spPr>
        <p:txBody>
          <a:bodyPr wrap="square">
            <a:spAutoFit/>
          </a:bodyPr>
          <a:lstStyle/>
          <a:p>
            <a:r>
              <a:rPr lang="en-US" smtClean="0">
                <a:latin typeface="Times New Roman" panose="02020603050405020304" pitchFamily="18" charset="0"/>
                <a:cs typeface="Times New Roman" panose="02020603050405020304" pitchFamily="18" charset="0"/>
              </a:rPr>
              <a:t>Rituximab :  khi  ức chế miễn dịch và cắt lách không có hiệu quả.  </a:t>
            </a:r>
          </a:p>
        </p:txBody>
      </p:sp>
      <p:sp>
        <p:nvSpPr>
          <p:cNvPr id="18" name="Rectangle 17"/>
          <p:cNvSpPr/>
          <p:nvPr/>
        </p:nvSpPr>
        <p:spPr>
          <a:xfrm>
            <a:off x="7792348" y="5726668"/>
            <a:ext cx="1351652" cy="369332"/>
          </a:xfrm>
          <a:prstGeom prst="rect">
            <a:avLst/>
          </a:prstGeom>
        </p:spPr>
        <p:txBody>
          <a:bodyPr wrap="none">
            <a:spAutoFit/>
          </a:bodyPr>
          <a:lstStyle/>
          <a:p>
            <a:r>
              <a:rPr lang="en-US" b="1" smtClean="0">
                <a:latin typeface="Times New Roman" panose="02020603050405020304" pitchFamily="18" charset="0"/>
                <a:cs typeface="Times New Roman" panose="02020603050405020304" pitchFamily="18" charset="0"/>
              </a:rPr>
              <a:t>32,995,304đ</a:t>
            </a:r>
            <a:endParaRPr lang="en-US"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846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000186503"/>
              </p:ext>
            </p:extLst>
          </p:nvPr>
        </p:nvGraphicFramePr>
        <p:xfrm>
          <a:off x="0" y="0"/>
          <a:ext cx="9067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81000" y="304800"/>
            <a:ext cx="3657600"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6. SUY TỦY </a:t>
            </a:r>
            <a:endParaRPr lang="en-US"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6795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vi-VN" sz="2400" smtClean="0"/>
              <a:t> </a:t>
            </a:r>
            <a:r>
              <a:rPr lang="en-US" sz="2800" b="1" smtClean="0">
                <a:solidFill>
                  <a:schemeClr val="tx2">
                    <a:lumMod val="60000"/>
                    <a:lumOff val="40000"/>
                  </a:schemeClr>
                </a:solidFill>
                <a:latin typeface="Times New Roman" pitchFamily="18" charset="0"/>
                <a:cs typeface="Times New Roman" pitchFamily="18" charset="0"/>
              </a:rPr>
              <a:t>6.2.</a:t>
            </a:r>
            <a:r>
              <a:rPr lang="vi-VN" sz="2800" b="1" smtClean="0">
                <a:solidFill>
                  <a:schemeClr val="tx2">
                    <a:lumMod val="60000"/>
                    <a:lumOff val="40000"/>
                  </a:schemeClr>
                </a:solidFill>
                <a:latin typeface="Times New Roman" pitchFamily="18" charset="0"/>
                <a:cs typeface="Times New Roman" pitchFamily="18" charset="0"/>
              </a:rPr>
              <a:t>Nguyên nhân </a:t>
            </a:r>
            <a:r>
              <a:rPr lang="vi-VN" sz="2400" smtClean="0"/>
              <a:t/>
            </a:r>
            <a:br>
              <a:rPr lang="vi-VN" sz="2400" smtClean="0"/>
            </a:br>
            <a:r>
              <a:rPr lang="vi-VN" sz="2400" u="sng" smtClean="0"/>
              <a:t>6.1.1.Suy </a:t>
            </a:r>
            <a:r>
              <a:rPr lang="en-US" sz="2400" u="sng" smtClean="0"/>
              <a:t>1</a:t>
            </a:r>
            <a:r>
              <a:rPr lang="vi-VN" sz="2400" u="sng" smtClean="0"/>
              <a:t> dòng tế bào tủy: </a:t>
            </a:r>
            <a:r>
              <a:rPr lang="en-US" sz="2400" u="sng" smtClean="0"/>
              <a:t/>
            </a:r>
            <a:br>
              <a:rPr lang="en-US" sz="2400" u="sng" smtClean="0"/>
            </a:br>
            <a:r>
              <a:rPr lang="vi-VN" sz="2400" smtClean="0"/>
              <a:t/>
            </a:r>
            <a:br>
              <a:rPr lang="vi-VN" sz="2400" smtClean="0"/>
            </a:br>
            <a:r>
              <a:rPr lang="vi-VN" sz="2400" smtClean="0"/>
              <a:t>a/ Suy dòng hồng cầu: là thường gặp hơn hết. Gồm nhiều loại:  </a:t>
            </a:r>
            <a:br>
              <a:rPr lang="vi-VN" sz="2400" smtClean="0"/>
            </a:br>
            <a:r>
              <a:rPr lang="vi-VN" sz="2400" smtClean="0"/>
              <a:t>‒ Bẩm sinh: Bất sản hồng cầu đơn thuần, hội chứng Aase… </a:t>
            </a:r>
            <a:br>
              <a:rPr lang="vi-VN" sz="2400" smtClean="0"/>
            </a:br>
            <a:r>
              <a:rPr lang="vi-VN" sz="2400" smtClean="0"/>
              <a:t>‒ Thứ phát: do thuốc, nhiễm khuẩn nặng, suy dinh dưỡng nặng, u tuyến ức… </a:t>
            </a:r>
            <a:br>
              <a:rPr lang="vi-VN" sz="2400" smtClean="0"/>
            </a:br>
            <a:r>
              <a:rPr lang="vi-VN" sz="2400" smtClean="0"/>
              <a:t>‒ Mắc phải: giảm nguyên hồng cầu ở trẻ em tạm thời </a:t>
            </a:r>
            <a:br>
              <a:rPr lang="vi-VN" sz="2400" smtClean="0"/>
            </a:br>
            <a:r>
              <a:rPr lang="vi-VN" sz="2400" smtClean="0"/>
              <a:t>‒ Không rõ nguyên nhân </a:t>
            </a:r>
            <a:br>
              <a:rPr lang="vi-VN" sz="2400" smtClean="0"/>
            </a:br>
            <a:r>
              <a:rPr lang="vi-VN" sz="2400" smtClean="0"/>
              <a:t>b/ Suy dòng bạch cầu: Mất bạch cầu hạt di truyền ở trẻ em… </a:t>
            </a:r>
            <a:br>
              <a:rPr lang="vi-VN" sz="2400" smtClean="0"/>
            </a:br>
            <a:r>
              <a:rPr lang="vi-VN" sz="2400" smtClean="0"/>
              <a:t>c/ Suy dòng tiểu cầu: Hội chứng TAR </a:t>
            </a:r>
            <a:br>
              <a:rPr lang="vi-VN" sz="2400" smtClean="0"/>
            </a:br>
            <a:r>
              <a:rPr lang="vi-VN" sz="2400" smtClean="0"/>
              <a:t>     </a:t>
            </a:r>
            <a:br>
              <a:rPr lang="vi-VN" sz="2400" smtClean="0"/>
            </a:br>
            <a:r>
              <a:rPr lang="vi-VN" sz="2400" u="sng" smtClean="0"/>
              <a:t>6.1.2.Suy </a:t>
            </a:r>
            <a:r>
              <a:rPr lang="en-US" sz="2400" u="sng" smtClean="0"/>
              <a:t>3</a:t>
            </a:r>
            <a:r>
              <a:rPr lang="vi-VN" sz="2400" u="sng" smtClean="0"/>
              <a:t> dòng tế bào tủy:   </a:t>
            </a:r>
            <a:r>
              <a:rPr lang="en-US" sz="2400" u="sng" smtClean="0"/>
              <a:t/>
            </a:r>
            <a:br>
              <a:rPr lang="en-US" sz="2400" u="sng" smtClean="0"/>
            </a:br>
            <a:r>
              <a:rPr lang="vi-VN" sz="2400" smtClean="0"/>
              <a:t/>
            </a:r>
            <a:br>
              <a:rPr lang="vi-VN" sz="2400" smtClean="0"/>
            </a:br>
            <a:r>
              <a:rPr lang="vi-VN" sz="2400" smtClean="0"/>
              <a:t>‒ Bẩm sinh </a:t>
            </a:r>
            <a:br>
              <a:rPr lang="vi-VN" sz="2400" smtClean="0"/>
            </a:br>
            <a:r>
              <a:rPr lang="vi-VN" sz="2400" smtClean="0"/>
              <a:t>‒ Loạn sừng bẩm sinh, thiếu máu bất sản với bất thường nhiễm sắc thể… </a:t>
            </a:r>
            <a:br>
              <a:rPr lang="vi-VN" sz="2400" smtClean="0"/>
            </a:br>
            <a:r>
              <a:rPr lang="vi-VN" sz="2400" smtClean="0"/>
              <a:t>‒ Mắc phải </a:t>
            </a:r>
            <a:br>
              <a:rPr lang="vi-VN" sz="2400" smtClean="0"/>
            </a:br>
            <a:r>
              <a:rPr lang="vi-VN" sz="2400" smtClean="0"/>
              <a:t>‒ Không rõ nguyên nhân </a:t>
            </a:r>
            <a:endParaRPr lang="en-US" sz="2400"/>
          </a:p>
        </p:txBody>
      </p:sp>
    </p:spTree>
    <p:extLst>
      <p:ext uri="{BB962C8B-B14F-4D97-AF65-F5344CB8AC3E}">
        <p14:creationId xmlns:p14="http://schemas.microsoft.com/office/powerpoint/2010/main" val="2740473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4114800"/>
          </a:xfrm>
        </p:spPr>
        <p:txBody>
          <a:bodyPr>
            <a:normAutofit fontScale="90000"/>
          </a:bodyPr>
          <a:lstStyle/>
          <a:p>
            <a:pPr algn="l"/>
            <a:r>
              <a:rPr lang="en-US" sz="2700" b="1" smtClean="0">
                <a:solidFill>
                  <a:schemeClr val="tx2">
                    <a:lumMod val="60000"/>
                    <a:lumOff val="40000"/>
                  </a:schemeClr>
                </a:solidFill>
                <a:latin typeface="Times New Roman" pitchFamily="18" charset="0"/>
                <a:cs typeface="Times New Roman" pitchFamily="18" charset="0"/>
              </a:rPr>
              <a:t>6.3 T</a:t>
            </a:r>
            <a:r>
              <a:rPr lang="vi-VN" sz="2700" b="1" smtClean="0">
                <a:solidFill>
                  <a:schemeClr val="tx2">
                    <a:lumMod val="60000"/>
                    <a:lumOff val="40000"/>
                  </a:schemeClr>
                </a:solidFill>
                <a:latin typeface="Times New Roman" pitchFamily="18" charset="0"/>
                <a:cs typeface="Times New Roman" pitchFamily="18" charset="0"/>
              </a:rPr>
              <a:t>riệu chứng lâm sàng:</a:t>
            </a:r>
            <a:r>
              <a:rPr lang="vi-VN" sz="1800" smtClean="0"/>
              <a:t/>
            </a:r>
            <a:br>
              <a:rPr lang="vi-VN" sz="1800" smtClean="0"/>
            </a:br>
            <a:r>
              <a:rPr lang="vi-VN" sz="2400" smtClean="0"/>
              <a:t>– </a:t>
            </a:r>
            <a:r>
              <a:rPr lang="vi-VN" sz="2200" smtClean="0"/>
              <a:t>Phần lớn thường ở lứa tuổi quanh 30, nam nhiều hơn nữ.</a:t>
            </a:r>
            <a:br>
              <a:rPr lang="vi-VN" sz="2200" smtClean="0"/>
            </a:br>
            <a:r>
              <a:rPr lang="vi-VN" sz="2200" smtClean="0"/>
              <a:t>– Biểu hiện do hậu quả của giảm hồng cầu, bạch cầu và tiểu cầu.</a:t>
            </a:r>
            <a:br>
              <a:rPr lang="vi-VN" sz="2200" smtClean="0"/>
            </a:br>
            <a:r>
              <a:rPr lang="vi-VN" sz="2200" smtClean="0"/>
              <a:t>– H</a:t>
            </a:r>
            <a:r>
              <a:rPr lang="en-US" sz="2200" smtClean="0"/>
              <a:t>C</a:t>
            </a:r>
            <a:r>
              <a:rPr lang="vi-VN" sz="2200" smtClean="0"/>
              <a:t> thiếu máu:</a:t>
            </a:r>
            <a:br>
              <a:rPr lang="vi-VN" sz="2200" smtClean="0"/>
            </a:br>
            <a:r>
              <a:rPr lang="vi-VN" sz="2200" smtClean="0"/>
              <a:t>+ Biểu hiện mệt, hay đánh trống ngực, ù tai, hoa mắt chóng mặt</a:t>
            </a:r>
            <a:br>
              <a:rPr lang="vi-VN" sz="2200" smtClean="0"/>
            </a:br>
            <a:r>
              <a:rPr lang="vi-VN" sz="2200" smtClean="0"/>
              <a:t>+ Da xanh, niêm mạc nhợt</a:t>
            </a:r>
            <a:br>
              <a:rPr lang="vi-VN" sz="2200" smtClean="0"/>
            </a:br>
            <a:r>
              <a:rPr lang="vi-VN" sz="2200" smtClean="0"/>
              <a:t>+Tim nhịp nhanh thường &gt; 100 lần/ ph, tim có tiếng thổi tâm thu cơ năng, có thể ngất xỉu khi gắng sức.</a:t>
            </a:r>
            <a:br>
              <a:rPr lang="vi-VN" sz="2200" smtClean="0"/>
            </a:br>
            <a:r>
              <a:rPr lang="vi-VN" sz="2200" smtClean="0"/>
              <a:t>– H</a:t>
            </a:r>
            <a:r>
              <a:rPr lang="en-US" sz="2200" smtClean="0"/>
              <a:t>C</a:t>
            </a:r>
            <a:r>
              <a:rPr lang="vi-VN" sz="2200" smtClean="0"/>
              <a:t> xuất huyết: do số lượng tiểu cầu giảm, có xuất huyết dưới da, chảy máu chân răng, có thể có đái máu, xuất huyết tiêu hoá, kinh nguyệt kéo dài…vv.</a:t>
            </a:r>
            <a:br>
              <a:rPr lang="vi-VN" sz="2200" smtClean="0"/>
            </a:br>
            <a:r>
              <a:rPr lang="vi-VN" sz="2200" smtClean="0"/>
              <a:t>– H</a:t>
            </a:r>
            <a:r>
              <a:rPr lang="en-US" sz="2200" smtClean="0"/>
              <a:t>C</a:t>
            </a:r>
            <a:r>
              <a:rPr lang="vi-VN" sz="2200" smtClean="0"/>
              <a:t> nhiễm trùng: sốt, nhiễm trùng, đặc biệt là vùng hầu họng.</a:t>
            </a:r>
            <a:br>
              <a:rPr lang="vi-VN" sz="2200" smtClean="0"/>
            </a:br>
            <a:r>
              <a:rPr lang="vi-VN" sz="2200" smtClean="0"/>
              <a:t>– </a:t>
            </a:r>
            <a:r>
              <a:rPr lang="en-US" sz="2200" smtClean="0"/>
              <a:t>Gan, lách, hạch không to</a:t>
            </a:r>
            <a:endParaRPr lang="en-US" sz="220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3886201"/>
            <a:ext cx="2819400" cy="1879600"/>
          </a:xfrm>
          <a:prstGeom prst="rect">
            <a:avLst/>
          </a:prstGeom>
        </p:spPr>
      </p:pic>
      <p:sp>
        <p:nvSpPr>
          <p:cNvPr id="5" name="Title 1"/>
          <p:cNvSpPr txBox="1">
            <a:spLocks/>
          </p:cNvSpPr>
          <p:nvPr/>
        </p:nvSpPr>
        <p:spPr>
          <a:xfrm>
            <a:off x="55418" y="3886200"/>
            <a:ext cx="9144000" cy="29718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600" b="1" smtClean="0">
                <a:solidFill>
                  <a:schemeClr val="tx2">
                    <a:lumMod val="60000"/>
                    <a:lumOff val="40000"/>
                  </a:schemeClr>
                </a:solidFill>
                <a:latin typeface="Times New Roman" pitchFamily="18" charset="0"/>
                <a:cs typeface="Times New Roman" pitchFamily="18" charset="0"/>
              </a:rPr>
              <a:t>6.4 </a:t>
            </a:r>
            <a:r>
              <a:rPr lang="vi-VN" sz="2600" b="1" smtClean="0">
                <a:solidFill>
                  <a:schemeClr val="tx2">
                    <a:lumMod val="60000"/>
                    <a:lumOff val="40000"/>
                  </a:schemeClr>
                </a:solidFill>
                <a:latin typeface="Times New Roman" pitchFamily="18" charset="0"/>
                <a:cs typeface="Times New Roman" pitchFamily="18" charset="0"/>
              </a:rPr>
              <a:t>Điều trị </a:t>
            </a:r>
            <a:r>
              <a:rPr lang="en-US" sz="2600" b="1" smtClean="0">
                <a:solidFill>
                  <a:schemeClr val="tx2">
                    <a:lumMod val="60000"/>
                    <a:lumOff val="40000"/>
                  </a:schemeClr>
                </a:solidFill>
                <a:latin typeface="Times New Roman" pitchFamily="18" charset="0"/>
                <a:cs typeface="Times New Roman" pitchFamily="18" charset="0"/>
              </a:rPr>
              <a:t>:</a:t>
            </a:r>
            <a:r>
              <a:rPr lang="en-US" sz="2400" b="1" smtClean="0">
                <a:solidFill>
                  <a:schemeClr val="tx2">
                    <a:lumMod val="60000"/>
                    <a:lumOff val="40000"/>
                  </a:schemeClr>
                </a:solidFill>
                <a:latin typeface="Times New Roman" pitchFamily="18" charset="0"/>
                <a:cs typeface="Times New Roman" pitchFamily="18" charset="0"/>
              </a:rPr>
              <a:t/>
            </a:r>
            <a:br>
              <a:rPr lang="en-US" sz="2400" b="1" smtClean="0">
                <a:solidFill>
                  <a:schemeClr val="tx2">
                    <a:lumMod val="60000"/>
                    <a:lumOff val="40000"/>
                  </a:schemeClr>
                </a:solidFill>
                <a:latin typeface="Times New Roman" pitchFamily="18" charset="0"/>
                <a:cs typeface="Times New Roman" pitchFamily="18" charset="0"/>
              </a:rPr>
            </a:br>
            <a:r>
              <a:rPr lang="en-US" sz="2000" smtClean="0">
                <a:latin typeface="Times New Roman" pitchFamily="18" charset="0"/>
                <a:cs typeface="Times New Roman" pitchFamily="18" charset="0"/>
              </a:rPr>
              <a:t>6.4.1. Nội khoa</a:t>
            </a:r>
            <a:r>
              <a:rPr lang="en-US" sz="2000" b="1" smtClean="0">
                <a:solidFill>
                  <a:schemeClr val="tx2">
                    <a:lumMod val="60000"/>
                    <a:lumOff val="40000"/>
                  </a:schemeClr>
                </a:solidFill>
                <a:latin typeface="Times New Roman" pitchFamily="18" charset="0"/>
                <a:cs typeface="Times New Roman" pitchFamily="18" charset="0"/>
              </a:rPr>
              <a:t/>
            </a:r>
            <a:br>
              <a:rPr lang="en-US" sz="2000" b="1" smtClean="0">
                <a:solidFill>
                  <a:schemeClr val="tx2">
                    <a:lumMod val="60000"/>
                    <a:lumOff val="40000"/>
                  </a:schemeClr>
                </a:solidFill>
                <a:latin typeface="Times New Roman" pitchFamily="18" charset="0"/>
                <a:cs typeface="Times New Roman" pitchFamily="18" charset="0"/>
              </a:rPr>
            </a:br>
            <a:r>
              <a:rPr lang="vi-VN" sz="2000" smtClean="0">
                <a:latin typeface="Times New Roman" pitchFamily="18" charset="0"/>
                <a:cs typeface="Times New Roman" pitchFamily="18" charset="0"/>
              </a:rPr>
              <a:t>– Corticoid</a:t>
            </a:r>
            <a:br>
              <a:rPr lang="vi-VN" sz="2000" smtClean="0">
                <a:latin typeface="Times New Roman" pitchFamily="18" charset="0"/>
                <a:cs typeface="Times New Roman" pitchFamily="18" charset="0"/>
              </a:rPr>
            </a:br>
            <a:r>
              <a:rPr lang="vi-VN" sz="2000" smtClean="0">
                <a:latin typeface="Times New Roman" pitchFamily="18" charset="0"/>
                <a:cs typeface="Times New Roman" pitchFamily="18" charset="0"/>
              </a:rPr>
              <a:t>– Cyclosporin A</a:t>
            </a:r>
            <a:br>
              <a:rPr lang="vi-VN" sz="2000" smtClean="0">
                <a:latin typeface="Times New Roman" pitchFamily="18" charset="0"/>
                <a:cs typeface="Times New Roman" pitchFamily="18" charset="0"/>
              </a:rPr>
            </a:br>
            <a:r>
              <a:rPr lang="vi-VN" sz="2000" smtClean="0">
                <a:latin typeface="Times New Roman" pitchFamily="18" charset="0"/>
                <a:cs typeface="Times New Roman" pitchFamily="18" charset="0"/>
              </a:rPr>
              <a:t>– Androgen: trong trường hợp bệnh Fanconi</a:t>
            </a:r>
            <a:br>
              <a:rPr lang="vi-VN" sz="2000" smtClean="0">
                <a:latin typeface="Times New Roman" pitchFamily="18" charset="0"/>
                <a:cs typeface="Times New Roman" pitchFamily="18" charset="0"/>
              </a:rPr>
            </a:br>
            <a:r>
              <a:rPr lang="vi-VN" sz="2000" smtClean="0">
                <a:latin typeface="Times New Roman" pitchFamily="18" charset="0"/>
                <a:cs typeface="Times New Roman" pitchFamily="18" charset="0"/>
              </a:rPr>
              <a:t>– ALG (Globulin chống lympho)</a:t>
            </a:r>
            <a:br>
              <a:rPr lang="vi-VN" sz="2000" smtClean="0">
                <a:latin typeface="Times New Roman" pitchFamily="18" charset="0"/>
                <a:cs typeface="Times New Roman" pitchFamily="18" charset="0"/>
              </a:rPr>
            </a:br>
            <a:r>
              <a:rPr lang="vi-VN" sz="2000" smtClean="0">
                <a:latin typeface="Times New Roman" pitchFamily="18" charset="0"/>
                <a:cs typeface="Times New Roman" pitchFamily="18" charset="0"/>
              </a:rPr>
              <a:t>– Truyền khối hồng cầu, khối tiểu cầu, kháng sinh dự phòng</a:t>
            </a:r>
            <a:br>
              <a:rPr lang="vi-VN" sz="2000" smtClean="0">
                <a:latin typeface="Times New Roman" pitchFamily="18" charset="0"/>
                <a:cs typeface="Times New Roman" pitchFamily="18" charset="0"/>
              </a:rPr>
            </a:br>
            <a:r>
              <a:rPr lang="en-US" sz="2000" smtClean="0">
                <a:latin typeface="Times New Roman" pitchFamily="18" charset="0"/>
                <a:cs typeface="Times New Roman" pitchFamily="18" charset="0"/>
              </a:rPr>
              <a:t>6.4.2</a:t>
            </a:r>
            <a:r>
              <a:rPr lang="vi-VN"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N</a:t>
            </a:r>
            <a:r>
              <a:rPr lang="vi-VN" sz="2000" smtClean="0">
                <a:latin typeface="Times New Roman" pitchFamily="18" charset="0"/>
                <a:cs typeface="Times New Roman" pitchFamily="18" charset="0"/>
              </a:rPr>
              <a:t>goại khoa: cắt lách: được xem xét trong trường hợp suy tủy xương chưa rõ nguyên nhân.</a:t>
            </a:r>
            <a:br>
              <a:rPr lang="vi-VN" sz="2000" smtClean="0">
                <a:latin typeface="Times New Roman" pitchFamily="18" charset="0"/>
                <a:cs typeface="Times New Roman" pitchFamily="18" charset="0"/>
              </a:rPr>
            </a:br>
            <a:r>
              <a:rPr lang="en-US" sz="2000" smtClean="0">
                <a:latin typeface="Times New Roman" pitchFamily="18" charset="0"/>
                <a:cs typeface="Times New Roman" pitchFamily="18" charset="0"/>
              </a:rPr>
              <a:t>6.4.3</a:t>
            </a:r>
            <a:r>
              <a:rPr lang="vi-VN" sz="2000" smtClean="0">
                <a:latin typeface="Times New Roman" pitchFamily="18" charset="0"/>
                <a:cs typeface="Times New Roman" pitchFamily="18" charset="0"/>
              </a:rPr>
              <a:t>. Ghép tế bào gốc</a:t>
            </a: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493145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fontAlgn="base"/>
            <a:r>
              <a:rPr lang="en-US" sz="2800" b="1" smtClean="0">
                <a:solidFill>
                  <a:srgbClr val="FF0000"/>
                </a:solidFill>
                <a:latin typeface="Times New Roman" pitchFamily="18" charset="0"/>
                <a:cs typeface="Times New Roman" pitchFamily="18" charset="0"/>
              </a:rPr>
              <a:t>7.THIẾU MÁU TRONG CÁC BỆNH MÃN TÍNH</a:t>
            </a:r>
            <a:br>
              <a:rPr lang="en-US" sz="2800" b="1" smtClean="0">
                <a:solidFill>
                  <a:srgbClr val="FF0000"/>
                </a:solidFill>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400" b="1" smtClean="0">
                <a:solidFill>
                  <a:schemeClr val="tx2">
                    <a:lumMod val="60000"/>
                    <a:lumOff val="40000"/>
                  </a:schemeClr>
                </a:solidFill>
                <a:latin typeface="Times New Roman" pitchFamily="18" charset="0"/>
                <a:cs typeface="Times New Roman" pitchFamily="18" charset="0"/>
              </a:rPr>
              <a:t>7.1. Nguyên nhân:</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-N</a:t>
            </a:r>
            <a:r>
              <a:rPr lang="vi-VN" sz="2000" smtClean="0">
                <a:latin typeface="Times New Roman" pitchFamily="18" charset="0"/>
                <a:cs typeface="Times New Roman" pitchFamily="18" charset="0"/>
              </a:rPr>
              <a:t>hiễm </a:t>
            </a:r>
            <a:r>
              <a:rPr lang="vi-VN" sz="2000">
                <a:latin typeface="Times New Roman" pitchFamily="18" charset="0"/>
                <a:cs typeface="Times New Roman" pitchFamily="18" charset="0"/>
              </a:rPr>
              <a:t>khuẩn mạn, viêm nhiễm, ung thư và bệnh </a:t>
            </a:r>
            <a:r>
              <a:rPr lang="vi-VN" sz="2000">
                <a:latin typeface="Times New Roman" pitchFamily="18" charset="0"/>
                <a:cs typeface="Times New Roman" pitchFamily="18" charset="0"/>
              </a:rPr>
              <a:t>gan</a:t>
            </a:r>
            <a:r>
              <a:rPr lang="en-US" sz="2000" smtClean="0">
                <a:latin typeface="Times New Roman" pitchFamily="18" charset="0"/>
                <a:cs typeface="Times New Roman" pitchFamily="18" charset="0"/>
              </a:rPr>
              <a:t>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a:t>
            </a:r>
            <a:r>
              <a:rPr lang="vi-VN" sz="2000" smtClean="0">
                <a:latin typeface="Times New Roman" pitchFamily="18" charset="0"/>
                <a:cs typeface="Times New Roman" pitchFamily="18" charset="0"/>
              </a:rPr>
              <a:t>Đời </a:t>
            </a:r>
            <a:r>
              <a:rPr lang="vi-VN" sz="2000">
                <a:latin typeface="Times New Roman" pitchFamily="18" charset="0"/>
                <a:cs typeface="Times New Roman" pitchFamily="18" charset="0"/>
              </a:rPr>
              <a:t>sống hồng cầu giảm nhẹ và tủy xương không bù trừ đầy đủ bằng sản xuất tăng chủ yếu do tồn đọng sắt trong hệ thống liên võng nội mô.</a:t>
            </a: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000" smtClean="0">
                <a:latin typeface="Times New Roman" pitchFamily="18" charset="0"/>
                <a:cs typeface="Times New Roman" pitchFamily="18" charset="0"/>
              </a:rPr>
              <a:t>-</a:t>
            </a:r>
            <a:r>
              <a:rPr lang="vi-VN" sz="2000" smtClean="0">
                <a:latin typeface="Times New Roman" pitchFamily="18" charset="0"/>
                <a:cs typeface="Times New Roman" pitchFamily="18" charset="0"/>
              </a:rPr>
              <a:t>Tình </a:t>
            </a:r>
            <a:r>
              <a:rPr lang="vi-VN" sz="2000">
                <a:latin typeface="Times New Roman" pitchFamily="18" charset="0"/>
                <a:cs typeface="Times New Roman" pitchFamily="18" charset="0"/>
              </a:rPr>
              <a:t>trạng giảm erythropoietin ít khi là nguyên nhân quan trọng gây sản xuất hồng cầu dưới mức từ trong suy thận, khi đó erythropoietin giảm là một quy </a:t>
            </a:r>
            <a:r>
              <a:rPr lang="vi-VN" sz="2000">
                <a:latin typeface="Times New Roman" pitchFamily="18" charset="0"/>
                <a:cs typeface="Times New Roman" pitchFamily="18" charset="0"/>
              </a:rPr>
              <a:t>luật</a:t>
            </a:r>
            <a:r>
              <a:rPr lang="vi-VN"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400" b="1" smtClean="0">
                <a:solidFill>
                  <a:schemeClr val="tx2">
                    <a:lumMod val="60000"/>
                    <a:lumOff val="40000"/>
                  </a:schemeClr>
                </a:solidFill>
                <a:latin typeface="Times New Roman" pitchFamily="18" charset="0"/>
                <a:cs typeface="Times New Roman" pitchFamily="18" charset="0"/>
              </a:rPr>
              <a:t>7.2.</a:t>
            </a:r>
            <a:r>
              <a:rPr lang="vi-VN" sz="2400" b="1" smtClean="0">
                <a:solidFill>
                  <a:schemeClr val="tx2">
                    <a:lumMod val="60000"/>
                    <a:lumOff val="40000"/>
                  </a:schemeClr>
                </a:solidFill>
                <a:latin typeface="Times New Roman" pitchFamily="18" charset="0"/>
                <a:cs typeface="Times New Roman" pitchFamily="18" charset="0"/>
              </a:rPr>
              <a:t>Triệu </a:t>
            </a:r>
            <a:r>
              <a:rPr lang="vi-VN" sz="2400" b="1">
                <a:solidFill>
                  <a:schemeClr val="tx2">
                    <a:lumMod val="60000"/>
                    <a:lumOff val="40000"/>
                  </a:schemeClr>
                </a:solidFill>
                <a:latin typeface="Times New Roman" pitchFamily="18" charset="0"/>
                <a:cs typeface="Times New Roman" pitchFamily="18" charset="0"/>
              </a:rPr>
              <a:t>chứng và dấu hiệu</a:t>
            </a: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000" smtClean="0">
                <a:latin typeface="Times New Roman" pitchFamily="18" charset="0"/>
                <a:cs typeface="Times New Roman" pitchFamily="18" charset="0"/>
              </a:rPr>
              <a:t>-</a:t>
            </a:r>
            <a:r>
              <a:rPr lang="vi-VN" sz="2000" smtClean="0">
                <a:latin typeface="Times New Roman" pitchFamily="18" charset="0"/>
                <a:cs typeface="Times New Roman" pitchFamily="18" charset="0"/>
              </a:rPr>
              <a:t>Nghi </a:t>
            </a:r>
            <a:r>
              <a:rPr lang="vi-VN" sz="2000">
                <a:latin typeface="Times New Roman" pitchFamily="18" charset="0"/>
                <a:cs typeface="Times New Roman" pitchFamily="18" charset="0"/>
              </a:rPr>
              <a:t>ngờ chẩn đoán khi bệnh nhân có những bệnh mạn tính đã biết và được xác định bằng mức huyết thanh thấp. Trong trường hợp thiếu máu đáng kể có thể nghi thiếu cả sắt lẫn acid </a:t>
            </a:r>
            <a:r>
              <a:rPr lang="vi-VN" sz="2000">
                <a:latin typeface="Times New Roman" pitchFamily="18" charset="0"/>
                <a:cs typeface="Times New Roman" pitchFamily="18" charset="0"/>
              </a:rPr>
              <a:t>folic</a:t>
            </a:r>
            <a:r>
              <a:rPr lang="vi-VN"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400" b="1" smtClean="0">
                <a:solidFill>
                  <a:schemeClr val="tx2">
                    <a:lumMod val="60000"/>
                    <a:lumOff val="40000"/>
                  </a:schemeClr>
                </a:solidFill>
                <a:latin typeface="Times New Roman" pitchFamily="18" charset="0"/>
                <a:cs typeface="Times New Roman" pitchFamily="18" charset="0"/>
              </a:rPr>
              <a:t>7.3.</a:t>
            </a:r>
            <a:r>
              <a:rPr lang="vi-VN" sz="2400" b="1" smtClean="0">
                <a:solidFill>
                  <a:schemeClr val="tx2">
                    <a:lumMod val="60000"/>
                    <a:lumOff val="40000"/>
                  </a:schemeClr>
                </a:solidFill>
                <a:latin typeface="Times New Roman" pitchFamily="18" charset="0"/>
                <a:cs typeface="Times New Roman" pitchFamily="18" charset="0"/>
              </a:rPr>
              <a:t>Điều </a:t>
            </a:r>
            <a:r>
              <a:rPr lang="vi-VN" sz="2400" b="1">
                <a:solidFill>
                  <a:schemeClr val="tx2">
                    <a:lumMod val="60000"/>
                    <a:lumOff val="40000"/>
                  </a:schemeClr>
                </a:solidFill>
                <a:latin typeface="Times New Roman" pitchFamily="18" charset="0"/>
                <a:cs typeface="Times New Roman" pitchFamily="18" charset="0"/>
              </a:rPr>
              <a:t>trị</a:t>
            </a: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000" smtClean="0">
                <a:latin typeface="Times New Roman" pitchFamily="18" charset="0"/>
                <a:cs typeface="Times New Roman" pitchFamily="18" charset="0"/>
              </a:rPr>
              <a:t>-</a:t>
            </a:r>
            <a:r>
              <a:rPr lang="vi-VN" sz="2000" smtClean="0">
                <a:latin typeface="Times New Roman" pitchFamily="18" charset="0"/>
                <a:cs typeface="Times New Roman" pitchFamily="18" charset="0"/>
              </a:rPr>
              <a:t>Đa </a:t>
            </a:r>
            <a:r>
              <a:rPr lang="vi-VN" sz="2000">
                <a:latin typeface="Times New Roman" pitchFamily="18" charset="0"/>
                <a:cs typeface="Times New Roman" pitchFamily="18" charset="0"/>
              </a:rPr>
              <a:t>số trường hợp không cần điều trị </a:t>
            </a:r>
            <a:r>
              <a:rPr lang="vi-VN" sz="2000">
                <a:latin typeface="Times New Roman" pitchFamily="18" charset="0"/>
                <a:cs typeface="Times New Roman" pitchFamily="18" charset="0"/>
              </a:rPr>
              <a:t>gì</a:t>
            </a:r>
            <a:r>
              <a:rPr lang="vi-VN"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-1</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vài trường hợp cần truyền hồng cầu.</a:t>
            </a:r>
            <a:r>
              <a:rPr lang="vi-VN" sz="2000">
                <a:latin typeface="Times New Roman" pitchFamily="18" charset="0"/>
                <a:cs typeface="Times New Roman" pitchFamily="18" charset="0"/>
              </a:rPr>
              <a:t/>
            </a:r>
            <a:br>
              <a:rPr lang="vi-VN" sz="2000">
                <a:latin typeface="Times New Roman" pitchFamily="18" charset="0"/>
                <a:cs typeface="Times New Roman" pitchFamily="18" charset="0"/>
              </a:rPr>
            </a:br>
            <a:r>
              <a:rPr lang="en-US" sz="2000" smtClean="0">
                <a:latin typeface="Times New Roman" pitchFamily="18" charset="0"/>
                <a:cs typeface="Times New Roman" pitchFamily="18" charset="0"/>
              </a:rPr>
              <a:t>-</a:t>
            </a:r>
            <a:r>
              <a:rPr lang="vi-VN" sz="2000" smtClean="0">
                <a:latin typeface="Times New Roman" pitchFamily="18" charset="0"/>
                <a:cs typeface="Times New Roman" pitchFamily="18" charset="0"/>
              </a:rPr>
              <a:t>Erythropoietin </a:t>
            </a:r>
            <a:r>
              <a:rPr lang="vi-VN" sz="2000">
                <a:latin typeface="Times New Roman" pitchFamily="18" charset="0"/>
                <a:cs typeface="Times New Roman" pitchFamily="18" charset="0"/>
              </a:rPr>
              <a:t>tổng hợp tỏ ra an toàn trong điều trị thiếu máu do suy thận.</a:t>
            </a:r>
            <a:br>
              <a:rPr lang="vi-VN" sz="2000">
                <a:latin typeface="Times New Roman" pitchFamily="18" charset="0"/>
                <a:cs typeface="Times New Roman" pitchFamily="18" charset="0"/>
              </a:rPr>
            </a:b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2351189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l"/>
            <a:r>
              <a:rPr lang="en-US" sz="3200" b="1" i="1" smtClean="0">
                <a:solidFill>
                  <a:srgbClr val="FF0000"/>
                </a:solidFill>
                <a:latin typeface="Times New Roman" pitchFamily="18" charset="0"/>
                <a:cs typeface="Times New Roman" pitchFamily="18" charset="0"/>
              </a:rPr>
              <a:t>Tài liệu tham khảo chính</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200" smtClean="0">
                <a:latin typeface="Times New Roman" pitchFamily="18" charset="0"/>
                <a:cs typeface="Times New Roman" pitchFamily="18" charset="0"/>
              </a:rPr>
              <a:t>1. Giáo trình Bệnh lý &amp; Thuốc PTH 350 (http://www.nguyenphuchoc199.com/pth- 350).</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rPr>
              <a:t>2. Đại học Duy Tân, (2016) Tập bài giảng Bệnh lý học.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rPr>
              <a:t>3. Một vài trang web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hlinkClick r:id="rId2"/>
              </a:rPr>
              <a:t>https://thuocchuabenh.vn/benh-mau/suy-tuy-xuong-nguyen-nhan-trieu-chung-dieu-tri.html/amp</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hlinkClick r:id="rId3"/>
              </a:rPr>
              <a:t>http://bthh.org.vn/?route=detail&amp;id=194</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hlinkClick r:id="rId4"/>
              </a:rPr>
              <a:t>http://www.muathuoc.vn/Methylprednisolone/Medrol-16-mg.html</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200" u="sng">
                <a:latin typeface="Times New Roman" pitchFamily="18" charset="0"/>
                <a:cs typeface="Times New Roman" pitchFamily="18" charset="0"/>
                <a:hlinkClick r:id="rId5"/>
              </a:rPr>
              <a:t>www.nihbt.org.vn/huyet-hoc-lam-sang/benh-thieu-mau-thieu-sat/p187i9130.html</a:t>
            </a:r>
            <a:r>
              <a:rPr lang="en-US" sz="2200">
                <a:latin typeface="Times New Roman" pitchFamily="18" charset="0"/>
                <a:cs typeface="Times New Roman" pitchFamily="18" charset="0"/>
              </a:rPr>
              <a:t/>
            </a:r>
            <a:br>
              <a:rPr lang="en-US" sz="2200">
                <a:latin typeface="Times New Roman" pitchFamily="18" charset="0"/>
                <a:cs typeface="Times New Roman" pitchFamily="18" charset="0"/>
              </a:rPr>
            </a:br>
            <a:r>
              <a:rPr lang="en-US" sz="2200" smtClean="0">
                <a:latin typeface="Times New Roman" pitchFamily="18" charset="0"/>
                <a:cs typeface="Times New Roman" pitchFamily="18" charset="0"/>
              </a:rPr>
              <a:t>4. Gía thuốc </a:t>
            </a:r>
            <a:r>
              <a:rPr lang="en-US" sz="2200">
                <a:latin typeface="Times New Roman" pitchFamily="18" charset="0"/>
                <a:cs typeface="Times New Roman" pitchFamily="18" charset="0"/>
              </a:rPr>
              <a:t>: </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hlinkClick r:id="rId6"/>
              </a:rPr>
              <a:t>http</a:t>
            </a:r>
            <a:r>
              <a:rPr lang="en-US" sz="2200">
                <a:latin typeface="Times New Roman" pitchFamily="18" charset="0"/>
                <a:cs typeface="Times New Roman" pitchFamily="18" charset="0"/>
                <a:hlinkClick r:id="rId6"/>
              </a:rPr>
              <a:t>://</a:t>
            </a:r>
            <a:r>
              <a:rPr lang="en-US" sz="2200" smtClean="0">
                <a:latin typeface="Times New Roman" pitchFamily="18" charset="0"/>
                <a:cs typeface="Times New Roman" pitchFamily="18" charset="0"/>
                <a:hlinkClick r:id="rId6"/>
              </a:rPr>
              <a:t>nguoibenh.com</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rPr>
              <a:t> </a:t>
            </a:r>
            <a:br>
              <a:rPr lang="en-US" sz="2200" smtClean="0">
                <a:latin typeface="Times New Roman" pitchFamily="18" charset="0"/>
                <a:cs typeface="Times New Roman" pitchFamily="18" charset="0"/>
              </a:rPr>
            </a:br>
            <a:r>
              <a:rPr lang="en-US" sz="2200" smtClean="0">
                <a:latin typeface="Times New Roman" pitchFamily="18" charset="0"/>
                <a:cs typeface="Times New Roman" pitchFamily="18" charset="0"/>
              </a:rPr>
              <a:t>5.</a:t>
            </a:r>
            <a:r>
              <a:rPr lang="vi-VN" sz="2200" smtClean="0">
                <a:latin typeface="Times New Roman" pitchFamily="18" charset="0"/>
                <a:cs typeface="Times New Roman" pitchFamily="18" charset="0"/>
              </a:rPr>
              <a:t> Các giáo trình về Bệnh học, Dược l</a:t>
            </a:r>
            <a:r>
              <a:rPr lang="en-US" sz="2200">
                <a:latin typeface="Times New Roman" pitchFamily="18" charset="0"/>
                <a:cs typeface="Times New Roman" pitchFamily="18" charset="0"/>
              </a:rPr>
              <a:t>ý</a:t>
            </a:r>
            <a:r>
              <a:rPr lang="vi-VN" sz="2200" smtClean="0">
                <a:latin typeface="Times New Roman" pitchFamily="18" charset="0"/>
                <a:cs typeface="Times New Roman" pitchFamily="18" charset="0"/>
              </a:rPr>
              <a:t>, Dược lâm sàn</a:t>
            </a:r>
            <a:r>
              <a:rPr lang="en-US" sz="2200" smtClean="0">
                <a:latin typeface="Times New Roman" pitchFamily="18" charset="0"/>
                <a:cs typeface="Times New Roman" pitchFamily="18" charset="0"/>
              </a:rPr>
              <a:t>g khác,…</a:t>
            </a:r>
            <a:r>
              <a:rPr lang="vi-VN"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
            </a:r>
            <a:br>
              <a:rPr lang="en-US" sz="22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endParaRPr lang="en-US" sz="2000">
              <a:latin typeface="Times New Roman" pitchFamily="18" charset="0"/>
              <a:cs typeface="Times New Roman" pitchFamily="18" charset="0"/>
            </a:endParaRPr>
          </a:p>
        </p:txBody>
      </p:sp>
      <p:sp>
        <p:nvSpPr>
          <p:cNvPr id="3" name="TextBox 2"/>
          <p:cNvSpPr txBox="1"/>
          <p:nvPr/>
        </p:nvSpPr>
        <p:spPr>
          <a:xfrm>
            <a:off x="152400" y="5410200"/>
            <a:ext cx="8991600" cy="1323439"/>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CẢM ƠN THẦY CÔ &amp; CÁC BẠN ĐÃ LẮNG NGHE</a:t>
            </a:r>
            <a:endParaRPr lang="en-US" sz="40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2816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48680"/>
            <a:ext cx="9144000" cy="6309320"/>
          </a:xfrm>
        </p:spPr>
        <p:txBody>
          <a:bodyPr>
            <a:normAutofit/>
          </a:bodyPr>
          <a:lstStyle/>
          <a:p>
            <a:pPr algn="l"/>
            <a:r>
              <a:rPr lang="en-US" sz="2800" b="1" smtClean="0">
                <a:solidFill>
                  <a:schemeClr val="accent1"/>
                </a:solidFill>
                <a:latin typeface="Times New Roman" panose="02020603050405020304" pitchFamily="18" charset="0"/>
                <a:cs typeface="Times New Roman" panose="02020603050405020304" pitchFamily="18" charset="0"/>
              </a:rPr>
              <a:t>1.1 Định nghĩa.</a:t>
            </a:r>
          </a:p>
          <a:p>
            <a:pPr algn="l"/>
            <a:r>
              <a:rPr lang="en-US" sz="2400" b="1">
                <a:solidFill>
                  <a:schemeClr val="tx1"/>
                </a:solidFill>
                <a:latin typeface="Times New Roman" panose="02020603050405020304" pitchFamily="18" charset="0"/>
                <a:cs typeface="Times New Roman" panose="02020603050405020304" pitchFamily="18" charset="0"/>
              </a:rPr>
              <a:t> </a:t>
            </a:r>
            <a:r>
              <a:rPr lang="en-US" sz="2400" b="1" smtClean="0">
                <a:solidFill>
                  <a:schemeClr val="tx1"/>
                </a:solidFill>
                <a:latin typeface="Times New Roman" panose="02020603050405020304" pitchFamily="18" charset="0"/>
                <a:cs typeface="Times New Roman" panose="02020603050405020304" pitchFamily="18" charset="0"/>
              </a:rPr>
              <a:t>     </a:t>
            </a:r>
            <a:r>
              <a:rPr lang="en-US" sz="2400">
                <a:solidFill>
                  <a:schemeClr val="tx1"/>
                </a:solidFill>
                <a:latin typeface="Times New Roman" panose="02020603050405020304" pitchFamily="18" charset="0"/>
                <a:cs typeface="Times New Roman" panose="02020603050405020304" pitchFamily="18" charset="0"/>
              </a:rPr>
              <a:t>L</a:t>
            </a:r>
            <a:r>
              <a:rPr lang="en-US" sz="2400" smtClean="0">
                <a:solidFill>
                  <a:schemeClr val="tx1"/>
                </a:solidFill>
                <a:latin typeface="Times New Roman" panose="02020603050405020304" pitchFamily="18" charset="0"/>
                <a:cs typeface="Times New Roman" panose="02020603050405020304" pitchFamily="18" charset="0"/>
              </a:rPr>
              <a:t>à </a:t>
            </a:r>
            <a:r>
              <a:rPr lang="en-US" sz="2400" smtClean="0">
                <a:solidFill>
                  <a:schemeClr val="tx1"/>
                </a:solidFill>
                <a:latin typeface="Times New Roman" panose="02020603050405020304" pitchFamily="18" charset="0"/>
                <a:cs typeface="Times New Roman" panose="02020603050405020304" pitchFamily="18" charset="0"/>
              </a:rPr>
              <a:t>hiện tượng giảm lượng huyết sắc tố và số lượng hồng cầu trong máu ngoại vi dẫn đến thiếu O</a:t>
            </a:r>
            <a:r>
              <a:rPr lang="en-US" sz="1800" smtClean="0">
                <a:solidFill>
                  <a:schemeClr val="tx1"/>
                </a:solidFill>
                <a:latin typeface="Times New Roman" panose="02020603050405020304" pitchFamily="18" charset="0"/>
                <a:cs typeface="Times New Roman" panose="02020603050405020304" pitchFamily="18" charset="0"/>
              </a:rPr>
              <a:t>2</a:t>
            </a:r>
            <a:r>
              <a:rPr lang="en-US" sz="2400" smtClean="0">
                <a:solidFill>
                  <a:schemeClr val="tx1"/>
                </a:solidFill>
                <a:latin typeface="Times New Roman" panose="02020603050405020304" pitchFamily="18" charset="0"/>
                <a:cs typeface="Times New Roman" panose="02020603050405020304" pitchFamily="18" charset="0"/>
              </a:rPr>
              <a:t> cung cấp cho các mô </a:t>
            </a:r>
            <a:r>
              <a:rPr lang="en-US" sz="2400" smtClean="0">
                <a:solidFill>
                  <a:schemeClr val="tx1"/>
                </a:solidFill>
                <a:latin typeface="Times New Roman" panose="02020603050405020304" pitchFamily="18" charset="0"/>
                <a:cs typeface="Times New Roman" panose="02020603050405020304" pitchFamily="18" charset="0"/>
              </a:rPr>
              <a:t>TB</a:t>
            </a:r>
            <a:r>
              <a:rPr lang="en-US" sz="2400" smtClean="0">
                <a:solidFill>
                  <a:schemeClr val="tx1"/>
                </a:solidFill>
                <a:latin typeface="Times New Roman" panose="02020603050405020304" pitchFamily="18" charset="0"/>
                <a:cs typeface="Times New Roman" panose="02020603050405020304" pitchFamily="18" charset="0"/>
              </a:rPr>
              <a:t> </a:t>
            </a:r>
            <a:r>
              <a:rPr lang="en-US" sz="2400" smtClean="0">
                <a:solidFill>
                  <a:schemeClr val="tx1"/>
                </a:solidFill>
                <a:latin typeface="Times New Roman" panose="02020603050405020304" pitchFamily="18" charset="0"/>
                <a:cs typeface="Times New Roman" panose="02020603050405020304" pitchFamily="18" charset="0"/>
              </a:rPr>
              <a:t>trong cơ thể, trong đó ↓ HST có ý nghĩa quan trọng nhất.</a:t>
            </a:r>
          </a:p>
          <a:p>
            <a:pPr algn="l"/>
            <a:r>
              <a:rPr lang="en-US" sz="2400">
                <a:solidFill>
                  <a:srgbClr val="FF0000"/>
                </a:solidFill>
                <a:latin typeface="Times New Roman" panose="02020603050405020304" pitchFamily="18" charset="0"/>
                <a:cs typeface="Times New Roman" panose="02020603050405020304" pitchFamily="18" charset="0"/>
              </a:rPr>
              <a:t> </a:t>
            </a:r>
            <a:r>
              <a:rPr lang="en-US" sz="2400" smtClean="0">
                <a:solidFill>
                  <a:srgbClr val="FF0000"/>
                </a:solidFill>
                <a:latin typeface="Times New Roman" panose="02020603050405020304" pitchFamily="18" charset="0"/>
                <a:cs typeface="Times New Roman" panose="02020603050405020304" pitchFamily="18" charset="0"/>
              </a:rPr>
              <a:t>  </a:t>
            </a:r>
            <a:r>
              <a:rPr lang="en-US" sz="2800" b="1" smtClean="0">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 </a:t>
            </a:r>
            <a:r>
              <a:rPr lang="en-US" sz="2400" b="1" u="sng" smtClean="0">
                <a:solidFill>
                  <a:srgbClr val="FF0000"/>
                </a:solidFill>
                <a:latin typeface="Times New Roman" panose="02020603050405020304" pitchFamily="18" charset="0"/>
                <a:cs typeface="Times New Roman" panose="02020603050405020304" pitchFamily="18" charset="0"/>
              </a:rPr>
              <a:t>Nguyên nhân</a:t>
            </a:r>
            <a:r>
              <a:rPr lang="en-US" sz="2400" b="1" smtClean="0">
                <a:solidFill>
                  <a:srgbClr val="FF0000"/>
                </a:solidFill>
                <a:latin typeface="Times New Roman" panose="02020603050405020304" pitchFamily="18" charset="0"/>
                <a:cs typeface="Times New Roman" panose="02020603050405020304" pitchFamily="18" charset="0"/>
              </a:rPr>
              <a:t>:</a:t>
            </a:r>
          </a:p>
          <a:p>
            <a:pPr algn="l"/>
            <a:endParaRPr lang="en-US" sz="2400" smtClean="0">
              <a:solidFill>
                <a:srgbClr val="FF0000"/>
              </a:solidFill>
              <a:latin typeface="Times New Roman" panose="02020603050405020304" pitchFamily="18" charset="0"/>
              <a:cs typeface="Times New Roman" panose="02020603050405020304" pitchFamily="18" charset="0"/>
            </a:endParaRPr>
          </a:p>
          <a:p>
            <a:pPr algn="l"/>
            <a:endParaRPr lang="en-US" sz="2400" b="1" smtClean="0">
              <a:solidFill>
                <a:schemeClr val="tx1"/>
              </a:solidFill>
              <a:latin typeface="Times New Roman" panose="02020603050405020304" pitchFamily="18" charset="0"/>
              <a:cs typeface="Times New Roman" panose="02020603050405020304" pitchFamily="18" charset="0"/>
            </a:endParaRPr>
          </a:p>
          <a:p>
            <a:pPr algn="l"/>
            <a:endParaRPr lang="en-US" sz="2400" b="1">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108520" y="-99392"/>
            <a:ext cx="9505056" cy="792088"/>
          </a:xfrm>
        </p:spPr>
        <p:txBody>
          <a:bodyPr>
            <a:noAutofit/>
          </a:bodyPr>
          <a:lstStyle/>
          <a:p>
            <a:pPr algn="l"/>
            <a:r>
              <a:rPr lang="en-US" sz="3200" b="1" smtClean="0">
                <a:solidFill>
                  <a:srgbClr val="FF0000"/>
                </a:solidFill>
                <a:latin typeface="Times New Roman" panose="02020603050405020304" pitchFamily="18" charset="0"/>
                <a:cs typeface="Times New Roman" panose="02020603050405020304" pitchFamily="18" charset="0"/>
              </a:rPr>
              <a:t>1. ĐỊNH NGHĨA, PHÂN LOẠI VÀ TRIỆU CHỨNG</a:t>
            </a:r>
            <a:endParaRPr lang="en-US" sz="3200" b="1">
              <a:solidFill>
                <a:srgbClr val="FF0000"/>
              </a:solidFill>
              <a:latin typeface="Times New Roman" panose="02020603050405020304" pitchFamily="18" charset="0"/>
              <a:cs typeface="Times New Roman" panose="02020603050405020304" pitchFamily="18" charset="0"/>
            </a:endParaRPr>
          </a:p>
        </p:txBody>
      </p:sp>
      <p:grpSp>
        <p:nvGrpSpPr>
          <p:cNvPr id="36" name="Nhóm 36"/>
          <p:cNvGrpSpPr/>
          <p:nvPr/>
        </p:nvGrpSpPr>
        <p:grpSpPr>
          <a:xfrm>
            <a:off x="6228185" y="2695250"/>
            <a:ext cx="2915816" cy="4118126"/>
            <a:chOff x="6707755" y="1940568"/>
            <a:chExt cx="2098787" cy="3016099"/>
          </a:xfrm>
          <a:effectLst>
            <a:outerShdw blurRad="76200" dir="18900000" sy="23000" kx="-1200000" algn="bl" rotWithShape="0">
              <a:prstClr val="black">
                <a:alpha val="20000"/>
              </a:prstClr>
            </a:outerShdw>
          </a:effectLst>
        </p:grpSpPr>
        <p:sp>
          <p:nvSpPr>
            <p:cNvPr id="37" name="AutoShape 8"/>
            <p:cNvSpPr>
              <a:spLocks noChangeArrowheads="1"/>
            </p:cNvSpPr>
            <p:nvPr/>
          </p:nvSpPr>
          <p:spPr bwMode="auto">
            <a:xfrm>
              <a:off x="6707755" y="2071198"/>
              <a:ext cx="2098787" cy="2885469"/>
            </a:xfrm>
            <a:prstGeom prst="roundRect">
              <a:avLst>
                <a:gd name="adj" fmla="val 4690"/>
              </a:avLst>
            </a:prstGeom>
            <a:noFill/>
            <a:ln w="57150">
              <a:solidFill>
                <a:srgbClr val="009999"/>
              </a:solidFill>
              <a:round/>
              <a:headEnd/>
              <a:tailEnd/>
            </a:ln>
            <a:effectLst/>
            <a:extLst>
              <a:ext uri="{909E8E84-426E-40DD-AFC4-6F175D3DCCD1}">
                <a14:hiddenFill xmlns:a14="http://schemas.microsoft.com/office/drawing/2010/main">
                  <a:solidFill>
                    <a:srgbClr val="6FC5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38" name="AutoShape 9"/>
            <p:cNvSpPr>
              <a:spLocks noChangeArrowheads="1"/>
            </p:cNvSpPr>
            <p:nvPr/>
          </p:nvSpPr>
          <p:spPr bwMode="gray">
            <a:xfrm>
              <a:off x="6905151" y="1940568"/>
              <a:ext cx="1703994" cy="456188"/>
            </a:xfrm>
            <a:prstGeom prst="roundRect">
              <a:avLst>
                <a:gd name="adj" fmla="val 50000"/>
              </a:avLst>
            </a:prstGeom>
            <a:gradFill rotWithShape="1">
              <a:gsLst>
                <a:gs pos="0">
                  <a:srgbClr val="009999">
                    <a:gamma/>
                    <a:shade val="46275"/>
                    <a:invGamma/>
                  </a:srgbClr>
                </a:gs>
                <a:gs pos="50000">
                  <a:srgbClr val="009999"/>
                </a:gs>
                <a:gs pos="100000">
                  <a:srgbClr val="0099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39" name="AutoShape 10"/>
            <p:cNvSpPr>
              <a:spLocks noChangeArrowheads="1"/>
            </p:cNvSpPr>
            <p:nvPr/>
          </p:nvSpPr>
          <p:spPr bwMode="auto">
            <a:xfrm flipH="1">
              <a:off x="8470007" y="2056057"/>
              <a:ext cx="65315" cy="130630"/>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40" name="AutoShape 11"/>
            <p:cNvSpPr>
              <a:spLocks noChangeArrowheads="1"/>
            </p:cNvSpPr>
            <p:nvPr/>
          </p:nvSpPr>
          <p:spPr bwMode="auto">
            <a:xfrm flipH="1">
              <a:off x="6966910" y="2056057"/>
              <a:ext cx="65314" cy="130630"/>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41" name="Text Box 14"/>
            <p:cNvSpPr txBox="1">
              <a:spLocks noChangeArrowheads="1"/>
            </p:cNvSpPr>
            <p:nvPr/>
          </p:nvSpPr>
          <p:spPr bwMode="gray">
            <a:xfrm>
              <a:off x="7017724" y="2003318"/>
              <a:ext cx="1481751" cy="293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smtClean="0">
                  <a:ln>
                    <a:noFill/>
                  </a:ln>
                  <a:solidFill>
                    <a:srgbClr val="FFFFFF"/>
                  </a:solidFill>
                  <a:effectLst/>
                  <a:uLnTx/>
                  <a:uFillTx/>
                  <a:latin typeface="Times New Roman" panose="02020603050405020304" pitchFamily="18" charset="0"/>
                  <a:cs typeface="Times New Roman" panose="02020603050405020304" pitchFamily="18" charset="0"/>
                </a:rPr>
                <a:t>TM</a:t>
              </a:r>
              <a:r>
                <a:rPr kumimoji="0" lang="en-US" sz="2000" b="1" i="0" u="none" strike="noStrike" kern="0" cap="none" spc="0" normalizeH="0" noProof="0" smtClean="0">
                  <a:ln>
                    <a:noFill/>
                  </a:ln>
                  <a:solidFill>
                    <a:srgbClr val="FFFFFF"/>
                  </a:solidFill>
                  <a:effectLst/>
                  <a:uLnTx/>
                  <a:uFillTx/>
                  <a:latin typeface="Times New Roman" panose="02020603050405020304" pitchFamily="18" charset="0"/>
                  <a:cs typeface="Times New Roman" panose="02020603050405020304" pitchFamily="18" charset="0"/>
                </a:rPr>
                <a:t> do chảy máu</a:t>
              </a:r>
              <a:endParaRPr kumimoji="0" lang="en-US" sz="2000" b="1" i="0" u="none" strike="noStrike" kern="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42" name="Text Box 21"/>
            <p:cNvSpPr txBox="1">
              <a:spLocks noChangeArrowheads="1"/>
            </p:cNvSpPr>
            <p:nvPr/>
          </p:nvSpPr>
          <p:spPr bwMode="auto">
            <a:xfrm>
              <a:off x="6719175" y="2372487"/>
              <a:ext cx="2087367" cy="2547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marR="0" lvl="0" indent="-342900" defTabSz="914400" eaLnBrk="0" fontAlgn="base" latinLnBrk="0" hangingPunct="0">
                <a:lnSpc>
                  <a:spcPct val="100000"/>
                </a:lnSpc>
                <a:spcBef>
                  <a:spcPct val="0"/>
                </a:spcBef>
                <a:spcAft>
                  <a:spcPct val="0"/>
                </a:spcAft>
                <a:buClrTx/>
                <a:buSzTx/>
                <a:buFont typeface="Times New Roman" panose="02020603050405020304" pitchFamily="18" charset="0"/>
                <a:buChar char="−"/>
                <a:tabLst/>
                <a:defRPr/>
              </a:pP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Chảy máu</a:t>
              </a:r>
              <a:r>
                <a:rPr kumimoji="0" lang="en-US" sz="20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cấp:</a:t>
              </a:r>
            </a:p>
            <a:p>
              <a:pPr marR="0" lvl="0" defTabSz="914400" eaLnBrk="0" fontAlgn="base" latinLnBrk="0" hangingPunct="0">
                <a:lnSpc>
                  <a:spcPct val="100000"/>
                </a:lnSpc>
                <a:spcBef>
                  <a:spcPct val="0"/>
                </a:spcBef>
                <a:spcAft>
                  <a:spcPct val="0"/>
                </a:spcAft>
                <a:buClrTx/>
                <a:buSzTx/>
                <a:tabLst/>
                <a:defRPr/>
              </a:pPr>
              <a:r>
                <a:rPr lang="en-US" sz="2000" kern="0" noProof="0" smtClean="0">
                  <a:latin typeface="Times New Roman" panose="02020603050405020304" pitchFamily="18" charset="0"/>
                  <a:cs typeface="Times New Roman" panose="02020603050405020304" pitchFamily="18" charset="0"/>
                </a:rPr>
                <a:t>    + Chấn thương</a:t>
              </a:r>
            </a:p>
            <a:p>
              <a:pPr marR="0" lvl="0" defTabSz="914400" eaLnBrk="0" fontAlgn="base" latinLnBrk="0" hangingPunct="0">
                <a:lnSpc>
                  <a:spcPct val="100000"/>
                </a:lnSpc>
                <a:spcBef>
                  <a:spcPct val="0"/>
                </a:spcBef>
                <a:spcAft>
                  <a:spcPct val="0"/>
                </a:spcAft>
                <a:buClrTx/>
                <a:buSzTx/>
                <a:tabLst/>
                <a:defRPr/>
              </a:pPr>
              <a:r>
                <a:rPr kumimoji="0" lang="en-US" sz="2000" u="none" strike="noStrike" kern="0" cap="none" spc="0" normalizeH="0">
                  <a:ln>
                    <a:noFill/>
                  </a:ln>
                  <a:effectLst/>
                  <a:uLnTx/>
                  <a:uFillTx/>
                  <a:latin typeface="Times New Roman" panose="02020603050405020304" pitchFamily="18" charset="0"/>
                  <a:cs typeface="Times New Roman" panose="02020603050405020304" pitchFamily="18" charset="0"/>
                </a:rPr>
                <a:t> </a:t>
              </a:r>
              <a:r>
                <a:rPr kumimoji="0" lang="en-US" sz="2000" u="none" strike="noStrike" kern="0" cap="none" spc="0" normalizeH="0" smtClean="0">
                  <a:ln>
                    <a:noFill/>
                  </a:ln>
                  <a:effectLst/>
                  <a:uLnTx/>
                  <a:uFillTx/>
                  <a:latin typeface="Times New Roman" panose="02020603050405020304" pitchFamily="18" charset="0"/>
                  <a:cs typeface="Times New Roman" panose="02020603050405020304" pitchFamily="18" charset="0"/>
                </a:rPr>
                <a:t>   + Xuất huyết tiêu hóa, não- màng não</a:t>
              </a:r>
            </a:p>
            <a:p>
              <a:pPr marR="0" lvl="0" defTabSz="914400" eaLnBrk="0" fontAlgn="base" latinLnBrk="0" hangingPunct="0">
                <a:lnSpc>
                  <a:spcPct val="100000"/>
                </a:lnSpc>
                <a:spcBef>
                  <a:spcPct val="0"/>
                </a:spcBef>
                <a:spcAft>
                  <a:spcPct val="0"/>
                </a:spcAft>
                <a:buClrTx/>
                <a:buSzTx/>
                <a:tabLst/>
                <a:defRPr/>
              </a:pPr>
              <a:r>
                <a:rPr lang="en-US" sz="2000" kern="0">
                  <a:latin typeface="Times New Roman" panose="02020603050405020304" pitchFamily="18" charset="0"/>
                  <a:cs typeface="Times New Roman" panose="02020603050405020304" pitchFamily="18" charset="0"/>
                </a:rPr>
                <a:t> </a:t>
              </a:r>
              <a:r>
                <a:rPr lang="en-US" sz="2000" kern="0" smtClean="0">
                  <a:latin typeface="Times New Roman" panose="02020603050405020304" pitchFamily="18" charset="0"/>
                  <a:cs typeface="Times New Roman" panose="02020603050405020304" pitchFamily="18" charset="0"/>
                </a:rPr>
                <a:t>   + RL quá trình cầm máu</a:t>
              </a:r>
            </a:p>
            <a:p>
              <a:pPr marL="342900" marR="0" lvl="0" indent="-342900" defTabSz="914400" eaLnBrk="0" fontAlgn="base" latinLnBrk="0" hangingPunct="0">
                <a:lnSpc>
                  <a:spcPct val="100000"/>
                </a:lnSpc>
                <a:spcBef>
                  <a:spcPct val="0"/>
                </a:spcBef>
                <a:spcAft>
                  <a:spcPct val="0"/>
                </a:spcAft>
                <a:buClrTx/>
                <a:buSzTx/>
                <a:buFont typeface="Times New Roman" panose="02020603050405020304" pitchFamily="18" charset="0"/>
                <a:buChar char="−"/>
                <a:tabLst/>
                <a:defRPr/>
              </a:pPr>
              <a:r>
                <a:rPr lang="en-US" sz="2000" kern="0" smtClean="0">
                  <a:latin typeface="Times New Roman" panose="02020603050405020304" pitchFamily="18" charset="0"/>
                  <a:cs typeface="Times New Roman" panose="02020603050405020304" pitchFamily="18" charset="0"/>
                </a:rPr>
                <a:t>Chảy máu mãn tính:</a:t>
              </a:r>
            </a:p>
            <a:p>
              <a:pPr marR="0" lvl="0" defTabSz="914400" eaLnBrk="0" fontAlgn="base" latinLnBrk="0" hangingPunct="0">
                <a:lnSpc>
                  <a:spcPct val="100000"/>
                </a:lnSpc>
                <a:spcBef>
                  <a:spcPct val="0"/>
                </a:spcBef>
                <a:spcAft>
                  <a:spcPct val="0"/>
                </a:spcAft>
                <a:buClrTx/>
                <a:buSzTx/>
                <a:tabLst/>
                <a:defRPr/>
              </a:pPr>
              <a:r>
                <a:rPr lang="en-US" sz="2000" kern="0">
                  <a:latin typeface="Times New Roman" panose="02020603050405020304" pitchFamily="18" charset="0"/>
                  <a:cs typeface="Times New Roman" panose="02020603050405020304" pitchFamily="18" charset="0"/>
                </a:rPr>
                <a:t> </a:t>
              </a:r>
              <a:r>
                <a:rPr lang="en-US" sz="2000" kern="0" smtClean="0">
                  <a:latin typeface="Times New Roman" panose="02020603050405020304" pitchFamily="18" charset="0"/>
                  <a:cs typeface="Times New Roman" panose="02020603050405020304" pitchFamily="18" charset="0"/>
                </a:rPr>
                <a:t>   + Giun móc</a:t>
              </a:r>
            </a:p>
            <a:p>
              <a:pPr marR="0" lvl="0" defTabSz="914400" eaLnBrk="0" fontAlgn="base" latinLnBrk="0" hangingPunct="0">
                <a:lnSpc>
                  <a:spcPct val="100000"/>
                </a:lnSpc>
                <a:spcBef>
                  <a:spcPct val="0"/>
                </a:spcBef>
                <a:spcAft>
                  <a:spcPct val="0"/>
                </a:spcAft>
                <a:buClrTx/>
                <a:buSzTx/>
                <a:tabLst/>
                <a:defRPr/>
              </a:pPr>
              <a:r>
                <a:rPr lang="en-US" sz="2000" kern="0">
                  <a:latin typeface="Times New Roman" panose="02020603050405020304" pitchFamily="18" charset="0"/>
                  <a:cs typeface="Times New Roman" panose="02020603050405020304" pitchFamily="18" charset="0"/>
                </a:rPr>
                <a:t> </a:t>
              </a:r>
              <a:r>
                <a:rPr lang="en-US" sz="2000" kern="0" smtClean="0">
                  <a:latin typeface="Times New Roman" panose="02020603050405020304" pitchFamily="18" charset="0"/>
                  <a:cs typeface="Times New Roman" panose="02020603050405020304" pitchFamily="18" charset="0"/>
                </a:rPr>
                <a:t>   + Loét dạ dày- tá tràng</a:t>
              </a:r>
            </a:p>
            <a:p>
              <a:pPr marR="0" lvl="0" defTabSz="914400" eaLnBrk="0" fontAlgn="base" latinLnBrk="0" hangingPunct="0">
                <a:lnSpc>
                  <a:spcPct val="100000"/>
                </a:lnSpc>
                <a:spcBef>
                  <a:spcPct val="0"/>
                </a:spcBef>
                <a:spcAft>
                  <a:spcPct val="0"/>
                </a:spcAft>
                <a:buClrTx/>
                <a:buSzTx/>
                <a:tabLst/>
                <a:defRPr/>
              </a:pPr>
              <a:r>
                <a:rPr lang="en-US" sz="2000" kern="0">
                  <a:latin typeface="Times New Roman" panose="02020603050405020304" pitchFamily="18" charset="0"/>
                  <a:cs typeface="Times New Roman" panose="02020603050405020304" pitchFamily="18" charset="0"/>
                </a:rPr>
                <a:t> </a:t>
              </a:r>
              <a:r>
                <a:rPr lang="en-US" sz="2000" kern="0" smtClean="0">
                  <a:latin typeface="Times New Roman" panose="02020603050405020304" pitchFamily="18" charset="0"/>
                  <a:cs typeface="Times New Roman" panose="02020603050405020304" pitchFamily="18" charset="0"/>
                </a:rPr>
                <a:t>   + Trĩ, sa trực tràng </a:t>
              </a:r>
              <a:endParaRPr kumimoji="0" lang="en-US" sz="2000" u="none" strike="noStrike" kern="0" cap="none" spc="0" normalizeH="0" smtClean="0">
                <a:ln>
                  <a:noFill/>
                </a:ln>
                <a:effectLst/>
                <a:uLnTx/>
                <a:uFillTx/>
                <a:latin typeface="Times New Roman" panose="02020603050405020304" pitchFamily="18" charset="0"/>
                <a:cs typeface="Times New Roman" panose="02020603050405020304" pitchFamily="18" charset="0"/>
              </a:endParaRPr>
            </a:p>
            <a:p>
              <a:pPr marR="0" lvl="0" defTabSz="914400" eaLnBrk="0" fontAlgn="base" latinLnBrk="0" hangingPunct="0">
                <a:lnSpc>
                  <a:spcPct val="100000"/>
                </a:lnSpc>
                <a:spcBef>
                  <a:spcPct val="0"/>
                </a:spcBef>
                <a:spcAft>
                  <a:spcPct val="0"/>
                </a:spcAft>
                <a:buClrTx/>
                <a:buSzTx/>
                <a:tabLst/>
                <a:defRPr/>
              </a:pPr>
              <a:endParaRPr kumimoji="0" lang="en-US" sz="2000" b="1"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p:txBody>
        </p:sp>
      </p:grpSp>
      <p:grpSp>
        <p:nvGrpSpPr>
          <p:cNvPr id="48" name="Nhóm 35"/>
          <p:cNvGrpSpPr/>
          <p:nvPr/>
        </p:nvGrpSpPr>
        <p:grpSpPr>
          <a:xfrm>
            <a:off x="3131841" y="2709053"/>
            <a:ext cx="3096344" cy="4104322"/>
            <a:chOff x="4413024" y="2403578"/>
            <a:chExt cx="2148758" cy="3011745"/>
          </a:xfrm>
          <a:effectLst>
            <a:outerShdw blurRad="76200" dir="18900000" sy="23000" kx="-1200000" algn="bl" rotWithShape="0">
              <a:prstClr val="black">
                <a:alpha val="20000"/>
              </a:prstClr>
            </a:outerShdw>
          </a:effectLst>
        </p:grpSpPr>
        <p:sp>
          <p:nvSpPr>
            <p:cNvPr id="49" name="AutoShape 4"/>
            <p:cNvSpPr>
              <a:spLocks noChangeArrowheads="1"/>
            </p:cNvSpPr>
            <p:nvPr/>
          </p:nvSpPr>
          <p:spPr bwMode="auto">
            <a:xfrm>
              <a:off x="4413024" y="2529854"/>
              <a:ext cx="2098787" cy="2885469"/>
            </a:xfrm>
            <a:prstGeom prst="roundRect">
              <a:avLst>
                <a:gd name="adj" fmla="val 4690"/>
              </a:avLst>
            </a:prstGeom>
            <a:noFill/>
            <a:ln w="57150">
              <a:solidFill>
                <a:srgbClr val="333399"/>
              </a:solidFill>
              <a:round/>
              <a:headEnd/>
              <a:tailEnd/>
            </a:ln>
            <a:effectLst/>
            <a:extLst>
              <a:ext uri="{909E8E84-426E-40DD-AFC4-6F175D3DCCD1}">
                <a14:hiddenFill xmlns:a14="http://schemas.microsoft.com/office/drawing/2010/main">
                  <a:solidFill>
                    <a:srgbClr val="F1D08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50" name="AutoShape 5"/>
            <p:cNvSpPr>
              <a:spLocks noChangeArrowheads="1"/>
            </p:cNvSpPr>
            <p:nvPr/>
          </p:nvSpPr>
          <p:spPr bwMode="gray">
            <a:xfrm>
              <a:off x="4626386" y="2403578"/>
              <a:ext cx="1703994" cy="446933"/>
            </a:xfrm>
            <a:prstGeom prst="roundRect">
              <a:avLst>
                <a:gd name="adj" fmla="val 50000"/>
              </a:avLst>
            </a:prstGeom>
            <a:gradFill rotWithShape="1">
              <a:gsLst>
                <a:gs pos="0">
                  <a:srgbClr val="333399">
                    <a:gamma/>
                    <a:shade val="46275"/>
                    <a:invGamma/>
                  </a:srgbClr>
                </a:gs>
                <a:gs pos="50000">
                  <a:srgbClr val="333399"/>
                </a:gs>
                <a:gs pos="100000">
                  <a:srgbClr val="33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51" name="AutoShape 6"/>
            <p:cNvSpPr>
              <a:spLocks noChangeArrowheads="1"/>
            </p:cNvSpPr>
            <p:nvPr/>
          </p:nvSpPr>
          <p:spPr bwMode="auto">
            <a:xfrm flipH="1">
              <a:off x="6159110" y="2535595"/>
              <a:ext cx="66766" cy="132082"/>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52" name="AutoShape 7"/>
            <p:cNvSpPr>
              <a:spLocks noChangeArrowheads="1"/>
            </p:cNvSpPr>
            <p:nvPr/>
          </p:nvSpPr>
          <p:spPr bwMode="auto">
            <a:xfrm flipH="1">
              <a:off x="4704764" y="2535595"/>
              <a:ext cx="65315" cy="132082"/>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53" name="Text Box 13"/>
            <p:cNvSpPr txBox="1">
              <a:spLocks noChangeArrowheads="1"/>
            </p:cNvSpPr>
            <p:nvPr/>
          </p:nvSpPr>
          <p:spPr bwMode="gray">
            <a:xfrm>
              <a:off x="4810650" y="2465579"/>
              <a:ext cx="1319565" cy="29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smtClean="0">
                  <a:ln>
                    <a:noFill/>
                  </a:ln>
                  <a:solidFill>
                    <a:srgbClr val="FFFFFF"/>
                  </a:solidFill>
                  <a:effectLst/>
                  <a:uLnTx/>
                  <a:uFillTx/>
                  <a:latin typeface="Times New Roman" panose="02020603050405020304" pitchFamily="18" charset="0"/>
                  <a:cs typeface="Times New Roman" panose="02020603050405020304" pitchFamily="18" charset="0"/>
                </a:rPr>
                <a:t>TM</a:t>
              </a:r>
              <a:r>
                <a:rPr kumimoji="0" lang="en-US" sz="2000" b="1" i="0" u="none" strike="noStrike" kern="0" cap="none" spc="0" normalizeH="0" noProof="0" smtClean="0">
                  <a:ln>
                    <a:noFill/>
                  </a:ln>
                  <a:solidFill>
                    <a:srgbClr val="FFFFFF"/>
                  </a:solidFill>
                  <a:effectLst/>
                  <a:uLnTx/>
                  <a:uFillTx/>
                  <a:latin typeface="Times New Roman" panose="02020603050405020304" pitchFamily="18" charset="0"/>
                  <a:cs typeface="Times New Roman" panose="02020603050405020304" pitchFamily="18" charset="0"/>
                </a:rPr>
                <a:t> do tan máu</a:t>
              </a:r>
              <a:endParaRPr kumimoji="0" lang="en-US" sz="2000" b="1" i="0" u="none" strike="noStrike" kern="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54" name="Text Box 21"/>
            <p:cNvSpPr txBox="1">
              <a:spLocks noChangeArrowheads="1"/>
            </p:cNvSpPr>
            <p:nvPr/>
          </p:nvSpPr>
          <p:spPr bwMode="auto">
            <a:xfrm>
              <a:off x="4413024" y="2879035"/>
              <a:ext cx="2148758" cy="250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marR="0" lvl="0" indent="-28575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kern="0" noProof="0" smtClean="0">
                  <a:latin typeface="Times New Roman" panose="02020603050405020304" pitchFamily="18" charset="0"/>
                  <a:cs typeface="Times New Roman" panose="02020603050405020304" pitchFamily="18" charset="0"/>
                </a:rPr>
                <a:t>Do bất thường tại HC, di truyền: </a:t>
              </a:r>
            </a:p>
            <a:p>
              <a:pPr marR="0" lvl="0" defTabSz="914400" eaLnBrk="0" fontAlgn="base" latinLnBrk="0" hangingPunct="0">
                <a:lnSpc>
                  <a:spcPct val="100000"/>
                </a:lnSpc>
                <a:spcBef>
                  <a:spcPct val="0"/>
                </a:spcBef>
                <a:spcAft>
                  <a:spcPct val="0"/>
                </a:spcAft>
                <a:buClrTx/>
                <a:buSzTx/>
                <a:tabLst/>
                <a:defRPr/>
              </a:pPr>
              <a:r>
                <a:rPr kumimoji="0" lang="en-US" sz="1800" u="none" strike="noStrike" kern="0" cap="none" spc="0" normalizeH="0" baseline="0">
                  <a:ln>
                    <a:noFill/>
                  </a:ln>
                  <a:effectLst/>
                  <a:uLnTx/>
                  <a:uFillTx/>
                  <a:latin typeface="Times New Roman" panose="02020603050405020304" pitchFamily="18" charset="0"/>
                  <a:cs typeface="Times New Roman" panose="02020603050405020304" pitchFamily="18" charset="0"/>
                </a:rPr>
                <a:t> </a:t>
              </a:r>
              <a:r>
                <a:rPr kumimoji="0" lang="en-US" sz="1800" u="none" strike="noStrike" kern="0" cap="none" spc="0" normalizeH="0" baseline="0" smtClean="0">
                  <a:ln>
                    <a:noFill/>
                  </a:ln>
                  <a:effectLst/>
                  <a:uLnTx/>
                  <a:uFillTx/>
                  <a:latin typeface="Times New Roman" panose="02020603050405020304" pitchFamily="18" charset="0"/>
                  <a:cs typeface="Times New Roman" panose="02020603050405020304" pitchFamily="18" charset="0"/>
                </a:rPr>
                <a:t>   + Bất</a:t>
              </a:r>
              <a:r>
                <a:rPr kumimoji="0" lang="en-US" sz="1800" u="none" strike="noStrike" kern="0" cap="none" spc="0" normalizeH="0" smtClean="0">
                  <a:ln>
                    <a:noFill/>
                  </a:ln>
                  <a:effectLst/>
                  <a:uLnTx/>
                  <a:uFillTx/>
                  <a:latin typeface="Times New Roman" panose="02020603050405020304" pitchFamily="18" charset="0"/>
                  <a:cs typeface="Times New Roman" panose="02020603050405020304" pitchFamily="18" charset="0"/>
                </a:rPr>
                <a:t> thường về Hb</a:t>
              </a:r>
            </a:p>
            <a:p>
              <a:pPr marR="0" lvl="0" defTabSz="914400" eaLnBrk="0" fontAlgn="base" latinLnBrk="0" hangingPunct="0">
                <a:lnSpc>
                  <a:spcPct val="100000"/>
                </a:lnSpc>
                <a:spcBef>
                  <a:spcPct val="0"/>
                </a:spcBef>
                <a:spcAft>
                  <a:spcPct val="0"/>
                </a:spcAft>
                <a:buClrTx/>
                <a:buSzTx/>
                <a:tabLst/>
                <a:defRPr/>
              </a:pPr>
              <a:r>
                <a:rPr lang="en-US" kern="0" noProof="0">
                  <a:latin typeface="Times New Roman" panose="02020603050405020304" pitchFamily="18" charset="0"/>
                  <a:cs typeface="Times New Roman" panose="02020603050405020304" pitchFamily="18" charset="0"/>
                </a:rPr>
                <a:t> </a:t>
              </a:r>
              <a:r>
                <a:rPr lang="en-US" kern="0" noProof="0" smtClean="0">
                  <a:latin typeface="Times New Roman" panose="02020603050405020304" pitchFamily="18" charset="0"/>
                  <a:cs typeface="Times New Roman" panose="02020603050405020304" pitchFamily="18" charset="0"/>
                </a:rPr>
                <a:t>   + Bất thường ở màng HC</a:t>
              </a:r>
            </a:p>
            <a:p>
              <a:pPr marR="0" lvl="0" defTabSz="914400" eaLnBrk="0" fontAlgn="base" latinLnBrk="0" hangingPunct="0">
                <a:lnSpc>
                  <a:spcPct val="100000"/>
                </a:lnSpc>
                <a:spcBef>
                  <a:spcPct val="0"/>
                </a:spcBef>
                <a:spcAft>
                  <a:spcPct val="0"/>
                </a:spcAft>
                <a:buClrTx/>
                <a:buSzTx/>
                <a:tabLst/>
                <a:defRPr/>
              </a:pPr>
              <a:r>
                <a:rPr kumimoji="0" lang="en-US" sz="1800" u="none" strike="noStrike" kern="0" cap="none" spc="0" normalizeH="0">
                  <a:ln>
                    <a:noFill/>
                  </a:ln>
                  <a:effectLst/>
                  <a:uLnTx/>
                  <a:uFillTx/>
                  <a:latin typeface="Times New Roman" panose="02020603050405020304" pitchFamily="18" charset="0"/>
                  <a:cs typeface="Times New Roman" panose="02020603050405020304" pitchFamily="18" charset="0"/>
                </a:rPr>
                <a:t> </a:t>
              </a:r>
              <a:r>
                <a:rPr kumimoji="0" lang="en-US" sz="1800" u="none" strike="noStrike" kern="0" cap="none" spc="0" normalizeH="0" smtClean="0">
                  <a:ln>
                    <a:noFill/>
                  </a:ln>
                  <a:effectLst/>
                  <a:uLnTx/>
                  <a:uFillTx/>
                  <a:latin typeface="Times New Roman" panose="02020603050405020304" pitchFamily="18" charset="0"/>
                  <a:cs typeface="Times New Roman" panose="02020603050405020304" pitchFamily="18" charset="0"/>
                </a:rPr>
                <a:t>   + Thiếu hụt enzym HC.</a:t>
              </a:r>
            </a:p>
            <a:p>
              <a:pPr marL="285750" marR="0" lvl="0" indent="-285750" defTabSz="914400" eaLnBrk="0" fontAlgn="base" latinLnBrk="0" hangingPunct="0">
                <a:lnSpc>
                  <a:spcPct val="100000"/>
                </a:lnSpc>
                <a:spcBef>
                  <a:spcPct val="0"/>
                </a:spcBef>
                <a:spcAft>
                  <a:spcPct val="0"/>
                </a:spcAft>
                <a:buClrTx/>
                <a:buSzTx/>
                <a:buFont typeface="Times New Roman" panose="02020603050405020304" pitchFamily="18" charset="0"/>
                <a:buChar char="−"/>
                <a:tabLst/>
                <a:defRPr/>
              </a:pPr>
              <a:r>
                <a:rPr lang="en-US" kern="0" smtClean="0">
                  <a:latin typeface="Times New Roman" panose="02020603050405020304" pitchFamily="18" charset="0"/>
                  <a:cs typeface="Times New Roman" panose="02020603050405020304" pitchFamily="18" charset="0"/>
                </a:rPr>
                <a:t>Nguyên nhân ngoài HC, mắc phải:</a:t>
              </a:r>
            </a:p>
            <a:p>
              <a:pPr marR="0" lvl="0" defTabSz="914400" eaLnBrk="0" fontAlgn="base" latinLnBrk="0" hangingPunct="0">
                <a:lnSpc>
                  <a:spcPct val="100000"/>
                </a:lnSpc>
                <a:spcBef>
                  <a:spcPct val="0"/>
                </a:spcBef>
                <a:spcAft>
                  <a:spcPct val="0"/>
                </a:spcAft>
                <a:buClrTx/>
                <a:buSzTx/>
                <a:tabLst/>
                <a:defRPr/>
              </a:pPr>
              <a:r>
                <a:rPr kumimoji="0" lang="en-US" sz="1800" u="none" strike="noStrike" kern="0" cap="none" spc="0" normalizeH="0" baseline="0" noProof="0">
                  <a:ln>
                    <a:noFill/>
                  </a:ln>
                  <a:effectLst/>
                  <a:uLnTx/>
                  <a:uFillTx/>
                  <a:latin typeface="Times New Roman" panose="02020603050405020304" pitchFamily="18" charset="0"/>
                  <a:cs typeface="Times New Roman" panose="02020603050405020304" pitchFamily="18" charset="0"/>
                </a:rPr>
                <a:t> </a:t>
              </a:r>
              <a:r>
                <a:rPr kumimoji="0" lang="en-US" sz="18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   + Tan máu</a:t>
              </a:r>
              <a:r>
                <a:rPr kumimoji="0" lang="en-US" sz="18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MD: bất thường ABO,  Rh, tự miễn</a:t>
              </a:r>
            </a:p>
            <a:p>
              <a:pPr marR="0" lvl="0" defTabSz="914400" eaLnBrk="0" fontAlgn="base" latinLnBrk="0" hangingPunct="0">
                <a:lnSpc>
                  <a:spcPct val="100000"/>
                </a:lnSpc>
                <a:spcBef>
                  <a:spcPct val="0"/>
                </a:spcBef>
                <a:spcAft>
                  <a:spcPct val="0"/>
                </a:spcAft>
                <a:buClrTx/>
                <a:buSzTx/>
                <a:tabLst/>
                <a:defRPr/>
              </a:pPr>
              <a:r>
                <a:rPr lang="en-US" kern="0">
                  <a:latin typeface="Times New Roman" panose="02020603050405020304" pitchFamily="18" charset="0"/>
                  <a:cs typeface="Times New Roman" panose="02020603050405020304" pitchFamily="18" charset="0"/>
                </a:rPr>
                <a:t> </a:t>
              </a:r>
              <a:r>
                <a:rPr lang="en-US" kern="0" smtClean="0">
                  <a:latin typeface="Times New Roman" panose="02020603050405020304" pitchFamily="18" charset="0"/>
                  <a:cs typeface="Times New Roman" panose="02020603050405020304" pitchFamily="18" charset="0"/>
                </a:rPr>
                <a:t>   + Sốt rét, NK máu</a:t>
              </a:r>
            </a:p>
            <a:p>
              <a:pPr marR="0" lvl="0" defTabSz="914400" eaLnBrk="0" fontAlgn="base" latinLnBrk="0" hangingPunct="0">
                <a:lnSpc>
                  <a:spcPct val="100000"/>
                </a:lnSpc>
                <a:spcBef>
                  <a:spcPct val="0"/>
                </a:spcBef>
                <a:spcAft>
                  <a:spcPct val="0"/>
                </a:spcAft>
                <a:buClrTx/>
                <a:buSzTx/>
                <a:tabLst/>
                <a:defRPr/>
              </a:pPr>
              <a:r>
                <a:rPr kumimoji="0" lang="en-US" sz="1800" u="none" strike="noStrike" kern="0" cap="none" spc="0" normalizeH="0" noProof="0">
                  <a:ln>
                    <a:noFill/>
                  </a:ln>
                  <a:effectLst/>
                  <a:uLnTx/>
                  <a:uFillTx/>
                  <a:latin typeface="Times New Roman" panose="02020603050405020304" pitchFamily="18" charset="0"/>
                  <a:cs typeface="Times New Roman" panose="02020603050405020304" pitchFamily="18" charset="0"/>
                </a:rPr>
                <a:t> </a:t>
              </a:r>
              <a:r>
                <a:rPr kumimoji="0" lang="en-US" sz="18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+Nhiễm độc hoặc cường lách</a:t>
              </a:r>
              <a:endParaRPr kumimoji="0" lang="en-US" sz="1800"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p:txBody>
        </p:sp>
      </p:grpSp>
      <p:grpSp>
        <p:nvGrpSpPr>
          <p:cNvPr id="57" name="Nhóm 34"/>
          <p:cNvGrpSpPr/>
          <p:nvPr/>
        </p:nvGrpSpPr>
        <p:grpSpPr>
          <a:xfrm>
            <a:off x="-36512" y="2709672"/>
            <a:ext cx="3168352" cy="4360964"/>
            <a:chOff x="2118292" y="2792564"/>
            <a:chExt cx="2161222" cy="3213108"/>
          </a:xfrm>
          <a:effectLst>
            <a:outerShdw blurRad="76200" dir="18900000" sy="23000" kx="-1200000" algn="bl" rotWithShape="0">
              <a:prstClr val="black">
                <a:alpha val="20000"/>
              </a:prstClr>
            </a:outerShdw>
          </a:effectLst>
        </p:grpSpPr>
        <p:sp>
          <p:nvSpPr>
            <p:cNvPr id="58" name="AutoShape 16"/>
            <p:cNvSpPr>
              <a:spLocks noChangeArrowheads="1"/>
            </p:cNvSpPr>
            <p:nvPr/>
          </p:nvSpPr>
          <p:spPr bwMode="auto">
            <a:xfrm>
              <a:off x="2143198" y="2923194"/>
              <a:ext cx="2073881" cy="2885469"/>
            </a:xfrm>
            <a:prstGeom prst="roundRect">
              <a:avLst>
                <a:gd name="adj" fmla="val 4690"/>
              </a:avLst>
            </a:prstGeom>
            <a:noFill/>
            <a:ln w="57150">
              <a:solidFill>
                <a:srgbClr val="99CC00"/>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59" name="AutoShape 17"/>
            <p:cNvSpPr>
              <a:spLocks noChangeArrowheads="1"/>
            </p:cNvSpPr>
            <p:nvPr/>
          </p:nvSpPr>
          <p:spPr bwMode="gray">
            <a:xfrm>
              <a:off x="2231574" y="2792564"/>
              <a:ext cx="1788108" cy="448298"/>
            </a:xfrm>
            <a:prstGeom prst="roundRect">
              <a:avLst>
                <a:gd name="adj" fmla="val 50000"/>
              </a:avLst>
            </a:prstGeom>
            <a:gradFill rotWithShape="1">
              <a:gsLst>
                <a:gs pos="0">
                  <a:srgbClr val="99CC00">
                    <a:gamma/>
                    <a:shade val="38824"/>
                    <a:invGamma/>
                  </a:srgbClr>
                </a:gs>
                <a:gs pos="50000">
                  <a:srgbClr val="99CC00"/>
                </a:gs>
                <a:gs pos="100000">
                  <a:srgbClr val="99CC00">
                    <a:gamma/>
                    <a:shade val="38824"/>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60" name="AutoShape 18"/>
            <p:cNvSpPr>
              <a:spLocks noChangeArrowheads="1"/>
            </p:cNvSpPr>
            <p:nvPr/>
          </p:nvSpPr>
          <p:spPr bwMode="auto">
            <a:xfrm flipH="1">
              <a:off x="3886565" y="2925202"/>
              <a:ext cx="65315" cy="132081"/>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61" name="AutoShape 19"/>
            <p:cNvSpPr>
              <a:spLocks noChangeArrowheads="1"/>
            </p:cNvSpPr>
            <p:nvPr/>
          </p:nvSpPr>
          <p:spPr bwMode="auto">
            <a:xfrm flipH="1">
              <a:off x="2314767" y="2925202"/>
              <a:ext cx="66766" cy="132081"/>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1" i="0" u="none" strike="noStrike" kern="0" cap="none" spc="0" normalizeH="0" baseline="0" noProof="0">
                <a:ln>
                  <a:noFill/>
                </a:ln>
                <a:solidFill>
                  <a:srgbClr val="000000"/>
                </a:solidFill>
                <a:effectLst/>
                <a:uLnTx/>
                <a:uFillTx/>
                <a:latin typeface="Arial" charset="0"/>
                <a:cs typeface="Arial" charset="0"/>
              </a:endParaRPr>
            </a:p>
          </p:txBody>
        </p:sp>
        <p:sp>
          <p:nvSpPr>
            <p:cNvPr id="62" name="Text Box 20"/>
            <p:cNvSpPr txBox="1">
              <a:spLocks noChangeArrowheads="1"/>
            </p:cNvSpPr>
            <p:nvPr/>
          </p:nvSpPr>
          <p:spPr bwMode="gray">
            <a:xfrm>
              <a:off x="2314767" y="2868597"/>
              <a:ext cx="1638149" cy="294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rPr>
                <a:t>TM do giảm sinh</a:t>
              </a:r>
            </a:p>
          </p:txBody>
        </p:sp>
        <p:sp>
          <p:nvSpPr>
            <p:cNvPr id="63" name="Text Box 21"/>
            <p:cNvSpPr txBox="1">
              <a:spLocks noChangeArrowheads="1"/>
            </p:cNvSpPr>
            <p:nvPr/>
          </p:nvSpPr>
          <p:spPr bwMode="auto">
            <a:xfrm>
              <a:off x="2118292" y="3216447"/>
              <a:ext cx="2161222" cy="278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rPr>
                <a:t>Thiếu yếu tố tạo </a:t>
              </a: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máu như:</a:t>
              </a:r>
              <a:r>
                <a:rPr kumimoji="0" lang="en-US" sz="20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Fe, acid folic, B12,  protein,...</a:t>
              </a:r>
              <a:endPar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2000" kern="0">
                  <a:latin typeface="Times New Roman" panose="02020603050405020304" pitchFamily="18" charset="0"/>
                  <a:cs typeface="Times New Roman" panose="02020603050405020304" pitchFamily="18" charset="0"/>
                </a:rPr>
                <a:t>↓</a:t>
              </a: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 </a:t>
              </a:r>
              <a:r>
                <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rPr>
                <a:t>sản </a:t>
              </a:r>
              <a:r>
                <a:rPr lang="en-US" sz="2000" kern="0">
                  <a:latin typeface="Times New Roman" panose="02020603050405020304" pitchFamily="18" charset="0"/>
                  <a:cs typeface="Times New Roman" panose="02020603050405020304" pitchFamily="18" charset="0"/>
                </a:rPr>
                <a:t>&amp;</a:t>
              </a: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 </a:t>
              </a:r>
              <a:r>
                <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rPr>
                <a:t>bất sản </a:t>
              </a: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tủy:</a:t>
              </a:r>
              <a:endParaRPr kumimoji="0" lang="en-US" sz="2000" u="none" strike="noStrike" kern="0" cap="none" spc="0" normalizeH="0" noProof="0" smtClean="0">
                <a:ln>
                  <a:noFill/>
                </a:ln>
                <a:effectLst/>
                <a:uLnTx/>
                <a:uFillTx/>
                <a:latin typeface="Times New Roman" panose="02020603050405020304" pitchFamily="18" charset="0"/>
                <a:cs typeface="Times New Roman" panose="02020603050405020304" pitchFamily="18" charset="0"/>
              </a:endParaRPr>
            </a:p>
            <a:p>
              <a:pPr marR="0" lvl="0" defTabSz="914400" eaLnBrk="0" fontAlgn="base" latinLnBrk="0" hangingPunct="0">
                <a:lnSpc>
                  <a:spcPct val="100000"/>
                </a:lnSpc>
                <a:spcBef>
                  <a:spcPct val="0"/>
                </a:spcBef>
                <a:spcAft>
                  <a:spcPct val="0"/>
                </a:spcAft>
                <a:buClrTx/>
                <a:buSzTx/>
                <a:tabLst/>
                <a:defRPr/>
              </a:pPr>
              <a:r>
                <a:rPr lang="en-US" sz="2000" kern="0" baseline="0">
                  <a:latin typeface="Times New Roman" panose="02020603050405020304" pitchFamily="18" charset="0"/>
                  <a:cs typeface="Times New Roman" panose="02020603050405020304" pitchFamily="18" charset="0"/>
                </a:rPr>
                <a:t> </a:t>
              </a:r>
              <a:r>
                <a:rPr lang="en-US" sz="2000" kern="0" baseline="0" smtClean="0">
                  <a:latin typeface="Times New Roman" panose="02020603050405020304" pitchFamily="18" charset="0"/>
                  <a:cs typeface="Times New Roman" panose="02020603050405020304" pitchFamily="18" charset="0"/>
                </a:rPr>
                <a:t>    + ↓ sinh nguyên</a:t>
              </a:r>
              <a:r>
                <a:rPr lang="en-US" sz="2000" kern="0" smtClean="0">
                  <a:latin typeface="Times New Roman" panose="02020603050405020304" pitchFamily="18" charset="0"/>
                  <a:cs typeface="Times New Roman" panose="02020603050405020304" pitchFamily="18" charset="0"/>
                </a:rPr>
                <a:t> HC đơn thuần</a:t>
              </a:r>
            </a:p>
            <a:p>
              <a:pPr marR="0" lvl="0" defTabSz="914400" eaLnBrk="0" fontAlgn="base" latinLnBrk="0" hangingPunct="0">
                <a:lnSpc>
                  <a:spcPct val="100000"/>
                </a:lnSpc>
                <a:spcBef>
                  <a:spcPct val="0"/>
                </a:spcBef>
                <a:spcAft>
                  <a:spcPct val="0"/>
                </a:spcAft>
                <a:buClrTx/>
                <a:buSzTx/>
                <a:tabLst/>
                <a:defRPr/>
              </a:pPr>
              <a:r>
                <a:rPr kumimoji="0" lang="en-US" sz="2000" u="none" strike="noStrike" kern="0" cap="none" spc="0" normalizeH="0" noProof="0">
                  <a:ln>
                    <a:noFill/>
                  </a:ln>
                  <a:effectLst/>
                  <a:uLnTx/>
                  <a:uFillTx/>
                  <a:latin typeface="Times New Roman" panose="02020603050405020304" pitchFamily="18" charset="0"/>
                  <a:cs typeface="Times New Roman" panose="02020603050405020304" pitchFamily="18" charset="0"/>
                </a:rPr>
                <a:t> </a:t>
              </a:r>
              <a:r>
                <a:rPr kumimoji="0" lang="en-US" sz="20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 Suy tủy toàn bộ bẩm sinh hay mắc phải</a:t>
              </a:r>
            </a:p>
            <a:p>
              <a:pPr marR="0" lvl="0" defTabSz="914400" eaLnBrk="0" fontAlgn="base" latinLnBrk="0" hangingPunct="0">
                <a:lnSpc>
                  <a:spcPct val="100000"/>
                </a:lnSpc>
                <a:spcBef>
                  <a:spcPct val="0"/>
                </a:spcBef>
                <a:spcAft>
                  <a:spcPct val="0"/>
                </a:spcAft>
                <a:buClrTx/>
                <a:buSzTx/>
                <a:tabLst/>
                <a:defRPr/>
              </a:pPr>
              <a:r>
                <a:rPr lang="en-US" sz="2000" kern="0">
                  <a:latin typeface="Times New Roman" panose="02020603050405020304" pitchFamily="18" charset="0"/>
                  <a:cs typeface="Times New Roman" panose="02020603050405020304" pitchFamily="18" charset="0"/>
                </a:rPr>
                <a:t> </a:t>
              </a:r>
              <a:r>
                <a:rPr lang="en-US" sz="2000" kern="0" smtClean="0">
                  <a:latin typeface="Times New Roman" panose="02020603050405020304" pitchFamily="18" charset="0"/>
                  <a:cs typeface="Times New Roman" panose="02020603050405020304" pitchFamily="18" charset="0"/>
                </a:rPr>
                <a:t>   + Bạch cầu cấp, K di căn</a:t>
              </a:r>
              <a:endPar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rPr>
                <a:t>Nguyên nhân </a:t>
              </a:r>
              <a:r>
                <a:rPr kumimoji="0" lang="en-US" sz="2000" u="none" strike="noStrike" kern="0" cap="none" spc="0" normalizeH="0" baseline="0" noProof="0" smtClean="0">
                  <a:ln>
                    <a:noFill/>
                  </a:ln>
                  <a:effectLst/>
                  <a:uLnTx/>
                  <a:uFillTx/>
                  <a:latin typeface="Times New Roman" panose="02020603050405020304" pitchFamily="18" charset="0"/>
                  <a:cs typeface="Times New Roman" panose="02020603050405020304" pitchFamily="18" charset="0"/>
                </a:rPr>
                <a:t>khác: bệnh</a:t>
              </a:r>
              <a:r>
                <a:rPr kumimoji="0" lang="en-US" sz="2000" u="none" strike="noStrike" kern="0" cap="none" spc="0" normalizeH="0" noProof="0" smtClean="0">
                  <a:ln>
                    <a:noFill/>
                  </a:ln>
                  <a:effectLst/>
                  <a:uLnTx/>
                  <a:uFillTx/>
                  <a:latin typeface="Times New Roman" panose="02020603050405020304" pitchFamily="18" charset="0"/>
                  <a:cs typeface="Times New Roman" panose="02020603050405020304" pitchFamily="18" charset="0"/>
                </a:rPr>
                <a:t> Collagen,…</a:t>
              </a:r>
              <a:endParaRPr kumimoji="0" lang="en-US" sz="2000"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000" b="1" u="none" strike="noStrike" kern="0" cap="none" spc="0" normalizeH="0" baseline="0" noProof="0">
                <a:ln>
                  <a:noFill/>
                </a:ln>
                <a:effectLst/>
                <a:uLnTx/>
                <a:uFillTx/>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20554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25"/>
            <a:ext cx="9144000" cy="504056"/>
          </a:xfrm>
        </p:spPr>
        <p:txBody>
          <a:bodyPr>
            <a:noAutofit/>
          </a:bodyPr>
          <a:lstStyle/>
          <a:p>
            <a:pPr algn="l"/>
            <a:r>
              <a:rPr lang="en-US" sz="3000" b="1" smtClean="0">
                <a:solidFill>
                  <a:srgbClr val="FF0000"/>
                </a:solidFill>
                <a:latin typeface="Times New Roman" panose="02020603050405020304" pitchFamily="18" charset="0"/>
                <a:cs typeface="Times New Roman" panose="02020603050405020304" pitchFamily="18" charset="0"/>
              </a:rPr>
              <a:t>1. ĐỊNH NGHĨA, PHÂN LOẠI VÀ TRIỆU CHỨNG</a:t>
            </a:r>
            <a:endParaRPr lang="en-US" sz="3000"/>
          </a:p>
        </p:txBody>
      </p:sp>
      <p:sp>
        <p:nvSpPr>
          <p:cNvPr id="3" name="Subtitle 2"/>
          <p:cNvSpPr>
            <a:spLocks noGrp="1"/>
          </p:cNvSpPr>
          <p:nvPr>
            <p:ph type="subTitle" idx="1"/>
          </p:nvPr>
        </p:nvSpPr>
        <p:spPr>
          <a:xfrm>
            <a:off x="0" y="548681"/>
            <a:ext cx="9144000" cy="6336704"/>
          </a:xfrm>
        </p:spPr>
        <p:txBody>
          <a:bodyPr>
            <a:normAutofit/>
          </a:bodyPr>
          <a:lstStyle/>
          <a:p>
            <a:pPr algn="l"/>
            <a:r>
              <a:rPr lang="en-US" sz="2800" b="1" smtClean="0">
                <a:solidFill>
                  <a:schemeClr val="accent1"/>
                </a:solidFill>
                <a:latin typeface="Times New Roman" pitchFamily="18" charset="0"/>
                <a:cs typeface="Times New Roman" pitchFamily="18" charset="0"/>
              </a:rPr>
              <a:t>1.2 Phân loại </a:t>
            </a:r>
            <a:r>
              <a:rPr lang="en-US" sz="2400" b="1" smtClean="0">
                <a:solidFill>
                  <a:schemeClr val="accent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có nhiều cách</a:t>
            </a:r>
          </a:p>
          <a:p>
            <a:pPr marL="457200" indent="-457200" algn="l">
              <a:buFont typeface="+mj-lt"/>
              <a:buAutoNum type="alphaLcPeriod"/>
            </a:pPr>
            <a:r>
              <a:rPr lang="en-US" sz="2400" b="1" smtClean="0">
                <a:solidFill>
                  <a:schemeClr val="tx1"/>
                </a:solidFill>
                <a:latin typeface="Times New Roman" pitchFamily="18" charset="0"/>
                <a:cs typeface="Times New Roman" pitchFamily="18" charset="0"/>
              </a:rPr>
              <a:t>Theo t</a:t>
            </a:r>
            <a:r>
              <a:rPr lang="en-US" sz="2400" b="1" smtClean="0">
                <a:solidFill>
                  <a:schemeClr val="tx1"/>
                </a:solidFill>
                <a:latin typeface="Times New Roman" pitchFamily="18" charset="0"/>
                <a:cs typeface="Times New Roman" pitchFamily="18" charset="0"/>
              </a:rPr>
              <a:t>ính chất tiến triển</a:t>
            </a:r>
            <a:r>
              <a:rPr lang="en-US" sz="2400" smtClean="0">
                <a:solidFill>
                  <a:schemeClr val="tx1"/>
                </a:solidFill>
                <a:latin typeface="Times New Roman" pitchFamily="18" charset="0"/>
                <a:cs typeface="Times New Roman" pitchFamily="18" charset="0"/>
              </a:rPr>
              <a:t>: cấp tính/ mạn tính</a:t>
            </a:r>
          </a:p>
          <a:p>
            <a:pPr marL="457200" indent="-457200" algn="l">
              <a:buFont typeface="+mj-lt"/>
              <a:buAutoNum type="alphaLcPeriod"/>
            </a:pPr>
            <a:r>
              <a:rPr lang="en-US" sz="2400" b="1" smtClean="0">
                <a:solidFill>
                  <a:schemeClr val="tx1"/>
                </a:solidFill>
                <a:latin typeface="Times New Roman" pitchFamily="18" charset="0"/>
                <a:cs typeface="Times New Roman" pitchFamily="18" charset="0"/>
              </a:rPr>
              <a:t>K</a:t>
            </a:r>
            <a:r>
              <a:rPr lang="en-US" sz="2400" b="1" smtClean="0">
                <a:solidFill>
                  <a:schemeClr val="tx1"/>
                </a:solidFill>
                <a:latin typeface="Times New Roman" pitchFamily="18" charset="0"/>
                <a:cs typeface="Times New Roman" pitchFamily="18" charset="0"/>
              </a:rPr>
              <a:t>ích </a:t>
            </a:r>
            <a:r>
              <a:rPr lang="en-US" sz="2400" b="1" smtClean="0">
                <a:solidFill>
                  <a:schemeClr val="tx1"/>
                </a:solidFill>
                <a:latin typeface="Times New Roman" pitchFamily="18" charset="0"/>
                <a:cs typeface="Times New Roman" pitchFamily="18" charset="0"/>
              </a:rPr>
              <a:t>thước hồng cầu</a:t>
            </a:r>
            <a:r>
              <a:rPr lang="en-US" sz="2400" smtClean="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to</a:t>
            </a:r>
            <a:r>
              <a:rPr lang="en-US" sz="2400" smtClean="0">
                <a:solidFill>
                  <a:schemeClr val="tx1"/>
                </a:solidFill>
                <a:latin typeface="Times New Roman" pitchFamily="18" charset="0"/>
                <a:cs typeface="Times New Roman" pitchFamily="18" charset="0"/>
              </a:rPr>
              <a:t>/ TB/ nhỏ</a:t>
            </a:r>
            <a:endParaRPr lang="en-US" sz="2400" smtClean="0">
              <a:solidFill>
                <a:schemeClr val="tx1"/>
              </a:solidFill>
              <a:latin typeface="Times New Roman" pitchFamily="18" charset="0"/>
              <a:cs typeface="Times New Roman" pitchFamily="18" charset="0"/>
            </a:endParaRPr>
          </a:p>
          <a:p>
            <a:pPr marL="457200" indent="-457200" algn="l">
              <a:buFont typeface="+mj-lt"/>
              <a:buAutoNum type="alphaLcPeriod"/>
            </a:pPr>
            <a:r>
              <a:rPr lang="en-US" sz="2400" b="1">
                <a:solidFill>
                  <a:schemeClr val="tx1"/>
                </a:solidFill>
                <a:latin typeface="Times New Roman" pitchFamily="18" charset="0"/>
                <a:cs typeface="Times New Roman" pitchFamily="18" charset="0"/>
              </a:rPr>
              <a:t>T</a:t>
            </a:r>
            <a:r>
              <a:rPr lang="en-US" sz="2400" b="1" smtClean="0">
                <a:solidFill>
                  <a:schemeClr val="tx1"/>
                </a:solidFill>
                <a:latin typeface="Times New Roman" pitchFamily="18" charset="0"/>
                <a:cs typeface="Times New Roman" pitchFamily="18" charset="0"/>
              </a:rPr>
              <a:t>ính </a:t>
            </a:r>
            <a:r>
              <a:rPr lang="en-US" sz="2400" b="1" smtClean="0">
                <a:solidFill>
                  <a:schemeClr val="tx1"/>
                </a:solidFill>
                <a:latin typeface="Times New Roman" pitchFamily="18" charset="0"/>
                <a:cs typeface="Times New Roman" pitchFamily="18" charset="0"/>
              </a:rPr>
              <a:t>chất thiếu máu</a:t>
            </a:r>
            <a:r>
              <a:rPr lang="en-US" sz="2400" smtClean="0">
                <a:solidFill>
                  <a:schemeClr val="tx1"/>
                </a:solidFill>
                <a:latin typeface="Times New Roman" pitchFamily="18" charset="0"/>
                <a:cs typeface="Times New Roman" pitchFamily="18" charset="0"/>
              </a:rPr>
              <a:t>: nhược </a:t>
            </a:r>
            <a:r>
              <a:rPr lang="en-US" sz="2400" smtClean="0">
                <a:solidFill>
                  <a:schemeClr val="tx1"/>
                </a:solidFill>
                <a:latin typeface="Times New Roman" pitchFamily="18" charset="0"/>
                <a:cs typeface="Times New Roman" pitchFamily="18" charset="0"/>
              </a:rPr>
              <a:t>sắc/ </a:t>
            </a:r>
            <a:r>
              <a:rPr lang="en-US" sz="2400" smtClean="0">
                <a:solidFill>
                  <a:schemeClr val="tx1"/>
                </a:solidFill>
                <a:latin typeface="Times New Roman" pitchFamily="18" charset="0"/>
                <a:cs typeface="Times New Roman" pitchFamily="18" charset="0"/>
              </a:rPr>
              <a:t>đẳng </a:t>
            </a:r>
            <a:r>
              <a:rPr lang="en-US" sz="2400" smtClean="0">
                <a:solidFill>
                  <a:schemeClr val="tx1"/>
                </a:solidFill>
                <a:latin typeface="Times New Roman" pitchFamily="18" charset="0"/>
                <a:cs typeface="Times New Roman" pitchFamily="18" charset="0"/>
              </a:rPr>
              <a:t>sắc/ </a:t>
            </a:r>
            <a:r>
              <a:rPr lang="en-US" sz="2400" smtClean="0">
                <a:solidFill>
                  <a:schemeClr val="tx1"/>
                </a:solidFill>
                <a:latin typeface="Times New Roman" pitchFamily="18" charset="0"/>
                <a:cs typeface="Times New Roman" pitchFamily="18" charset="0"/>
              </a:rPr>
              <a:t>ưu sắc</a:t>
            </a:r>
          </a:p>
          <a:p>
            <a:pPr marL="457200" indent="-457200" algn="l">
              <a:buFont typeface="+mj-lt"/>
              <a:buAutoNum type="alphaLcPeriod"/>
            </a:pPr>
            <a:r>
              <a:rPr lang="en-US" sz="2400" b="1">
                <a:solidFill>
                  <a:schemeClr val="tx1"/>
                </a:solidFill>
                <a:latin typeface="Times New Roman" pitchFamily="18" charset="0"/>
                <a:cs typeface="Times New Roman" pitchFamily="18" charset="0"/>
              </a:rPr>
              <a:t>N</a:t>
            </a:r>
            <a:r>
              <a:rPr lang="en-US" sz="2400" b="1" smtClean="0">
                <a:solidFill>
                  <a:schemeClr val="tx1"/>
                </a:solidFill>
                <a:latin typeface="Times New Roman" pitchFamily="18" charset="0"/>
                <a:cs typeface="Times New Roman" pitchFamily="18" charset="0"/>
              </a:rPr>
              <a:t>guyên </a:t>
            </a:r>
            <a:r>
              <a:rPr lang="en-US" sz="2400" b="1" smtClean="0">
                <a:solidFill>
                  <a:schemeClr val="tx1"/>
                </a:solidFill>
                <a:latin typeface="Times New Roman" pitchFamily="18" charset="0"/>
                <a:cs typeface="Times New Roman" pitchFamily="18" charset="0"/>
              </a:rPr>
              <a:t>nhân và cơ chế bệnh sinh</a:t>
            </a:r>
            <a:r>
              <a:rPr lang="en-US" sz="2400" smtClean="0">
                <a:solidFill>
                  <a:schemeClr val="tx1"/>
                </a:solidFill>
                <a:latin typeface="Times New Roman" pitchFamily="18" charset="0"/>
                <a:cs typeface="Times New Roman" pitchFamily="18" charset="0"/>
              </a:rPr>
              <a:t>: 4 loại</a:t>
            </a:r>
          </a:p>
          <a:p>
            <a:pPr marL="342900" indent="-342900" algn="l">
              <a:buFont typeface="Calibri" panose="020F0502020204030204" pitchFamily="34" charset="0"/>
              <a:buChar char="−"/>
            </a:pPr>
            <a:r>
              <a:rPr lang="en-US" sz="2400">
                <a:solidFill>
                  <a:schemeClr val="tx1"/>
                </a:solidFill>
                <a:latin typeface="Times New Roman" pitchFamily="18" charset="0"/>
                <a:cs typeface="Times New Roman" pitchFamily="18" charset="0"/>
              </a:rPr>
              <a:t>D</a:t>
            </a:r>
            <a:r>
              <a:rPr lang="en-US" sz="2400" smtClean="0">
                <a:solidFill>
                  <a:schemeClr val="tx1"/>
                </a:solidFill>
                <a:latin typeface="Times New Roman" pitchFamily="18" charset="0"/>
                <a:cs typeface="Times New Roman" pitchFamily="18" charset="0"/>
              </a:rPr>
              <a:t>o </a:t>
            </a:r>
            <a:r>
              <a:rPr lang="en-US" sz="2400" smtClean="0">
                <a:solidFill>
                  <a:schemeClr val="tx1"/>
                </a:solidFill>
                <a:latin typeface="Times New Roman" pitchFamily="18" charset="0"/>
                <a:cs typeface="Times New Roman" pitchFamily="18" charset="0"/>
              </a:rPr>
              <a:t>chảy máu</a:t>
            </a:r>
          </a:p>
          <a:p>
            <a:pPr algn="l"/>
            <a:r>
              <a:rPr lang="en-US" sz="240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   + Cấp tính: chảy máu dạ dày- tá tràng, sau chấn thương...</a:t>
            </a:r>
          </a:p>
          <a:p>
            <a:pPr algn="l"/>
            <a:r>
              <a:rPr lang="en-US" sz="240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   + Mạn tính: giun móc, trĩ…</a:t>
            </a:r>
          </a:p>
          <a:p>
            <a:pPr marL="342900" indent="-342900" algn="l">
              <a:buFont typeface="Calibri" panose="020F0502020204030204" pitchFamily="34" charset="0"/>
              <a:buChar char="−"/>
            </a:pPr>
            <a:r>
              <a:rPr lang="en-US" sz="2400">
                <a:solidFill>
                  <a:schemeClr val="tx1"/>
                </a:solidFill>
                <a:latin typeface="Times New Roman" pitchFamily="18" charset="0"/>
                <a:cs typeface="Times New Roman" pitchFamily="18" charset="0"/>
              </a:rPr>
              <a:t>D</a:t>
            </a:r>
            <a:r>
              <a:rPr lang="en-US" sz="2400" smtClean="0">
                <a:solidFill>
                  <a:schemeClr val="tx1"/>
                </a:solidFill>
                <a:latin typeface="Times New Roman" pitchFamily="18" charset="0"/>
                <a:cs typeface="Times New Roman" pitchFamily="18" charset="0"/>
              </a:rPr>
              <a:t>o </a:t>
            </a:r>
            <a:r>
              <a:rPr lang="en-US" sz="2400" smtClean="0">
                <a:solidFill>
                  <a:schemeClr val="tx1"/>
                </a:solidFill>
                <a:latin typeface="Times New Roman" pitchFamily="18" charset="0"/>
                <a:cs typeface="Times New Roman" pitchFamily="18" charset="0"/>
              </a:rPr>
              <a:t>thiếu yếu tố tạo máu: Fe; </a:t>
            </a:r>
            <a:r>
              <a:rPr lang="en-US" sz="2400" smtClean="0">
                <a:solidFill>
                  <a:schemeClr val="tx1"/>
                </a:solidFill>
                <a:latin typeface="Times New Roman" pitchFamily="18" charset="0"/>
                <a:cs typeface="Times New Roman" pitchFamily="18" charset="0"/>
              </a:rPr>
              <a:t>vit </a:t>
            </a:r>
            <a:r>
              <a:rPr lang="en-US" sz="2400" smtClean="0">
                <a:solidFill>
                  <a:schemeClr val="tx1"/>
                </a:solidFill>
                <a:latin typeface="Times New Roman" pitchFamily="18" charset="0"/>
                <a:cs typeface="Times New Roman" pitchFamily="18" charset="0"/>
              </a:rPr>
              <a:t>B12, C; nội tiết,…</a:t>
            </a:r>
          </a:p>
          <a:p>
            <a:pPr marL="342900" indent="-342900" algn="l">
              <a:buFont typeface="Calibri" panose="020F0502020204030204" pitchFamily="34" charset="0"/>
              <a:buChar char="−"/>
            </a:pPr>
            <a:r>
              <a:rPr lang="en-US" sz="2400">
                <a:solidFill>
                  <a:schemeClr val="tx1"/>
                </a:solidFill>
                <a:latin typeface="Times New Roman" pitchFamily="18" charset="0"/>
                <a:cs typeface="Times New Roman" pitchFamily="18" charset="0"/>
              </a:rPr>
              <a:t>D</a:t>
            </a:r>
            <a:r>
              <a:rPr lang="en-US" sz="2400" smtClean="0">
                <a:solidFill>
                  <a:schemeClr val="tx1"/>
                </a:solidFill>
                <a:latin typeface="Times New Roman" pitchFamily="18" charset="0"/>
                <a:cs typeface="Times New Roman" pitchFamily="18" charset="0"/>
              </a:rPr>
              <a:t>o </a:t>
            </a:r>
            <a:r>
              <a:rPr lang="en-US" sz="2400" smtClean="0">
                <a:solidFill>
                  <a:schemeClr val="tx1"/>
                </a:solidFill>
                <a:latin typeface="Times New Roman" pitchFamily="18" charset="0"/>
                <a:cs typeface="Times New Roman" pitchFamily="18" charset="0"/>
              </a:rPr>
              <a:t>RL tạo máu</a:t>
            </a:r>
          </a:p>
          <a:p>
            <a:pPr algn="l"/>
            <a:r>
              <a:rPr lang="en-US" sz="240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   + Suy nhược hoặc loạn sản tủy xương</a:t>
            </a:r>
          </a:p>
          <a:p>
            <a:pPr algn="l"/>
            <a:r>
              <a:rPr lang="en-US" sz="2400">
                <a:solidFill>
                  <a:schemeClr val="tx1"/>
                </a:solidFill>
                <a:latin typeface="Times New Roman" pitchFamily="18" charset="0"/>
                <a:cs typeface="Times New Roman" pitchFamily="18" charset="0"/>
              </a:rPr>
              <a:t> </a:t>
            </a:r>
            <a:r>
              <a:rPr lang="en-US" sz="2400" smtClean="0">
                <a:solidFill>
                  <a:schemeClr val="tx1"/>
                </a:solidFill>
                <a:latin typeface="Times New Roman" pitchFamily="18" charset="0"/>
                <a:cs typeface="Times New Roman" pitchFamily="18" charset="0"/>
              </a:rPr>
              <a:t>   + Tủy xương bị lấn át , chèn ép do tổ chức ác tính, ung thư…</a:t>
            </a:r>
          </a:p>
          <a:p>
            <a:pPr marL="342900" indent="-342900" algn="l">
              <a:buFont typeface="Calibri" panose="020F0502020204030204" pitchFamily="34" charset="0"/>
              <a:buChar char="−"/>
            </a:pPr>
            <a:r>
              <a:rPr lang="en-US" sz="2400">
                <a:solidFill>
                  <a:schemeClr val="tx1"/>
                </a:solidFill>
                <a:latin typeface="Times New Roman" pitchFamily="18" charset="0"/>
                <a:cs typeface="Times New Roman" pitchFamily="18" charset="0"/>
              </a:rPr>
              <a:t>D</a:t>
            </a:r>
            <a:r>
              <a:rPr lang="en-US" sz="2400" smtClean="0">
                <a:solidFill>
                  <a:schemeClr val="tx1"/>
                </a:solidFill>
                <a:latin typeface="Times New Roman" pitchFamily="18" charset="0"/>
                <a:cs typeface="Times New Roman" pitchFamily="18" charset="0"/>
              </a:rPr>
              <a:t>o </a:t>
            </a:r>
            <a:r>
              <a:rPr lang="en-US" sz="2400" smtClean="0">
                <a:solidFill>
                  <a:schemeClr val="tx1"/>
                </a:solidFill>
                <a:latin typeface="Times New Roman" pitchFamily="18" charset="0"/>
                <a:cs typeface="Times New Roman" pitchFamily="18" charset="0"/>
              </a:rPr>
              <a:t>huyết tán: thiếu hụt men ( G6PD…), rối loạn HST, miễn dịch, nhiễm trùng….</a:t>
            </a:r>
          </a:p>
          <a:p>
            <a:pPr marL="342900" indent="-342900" algn="l">
              <a:buFont typeface="Calibri" panose="020F0502020204030204" pitchFamily="34" charset="0"/>
              <a:buChar char="−"/>
            </a:pPr>
            <a:endParaRPr lang="en-US" sz="2400" b="1" smtClean="0">
              <a:solidFill>
                <a:schemeClr val="tx1"/>
              </a:solidFill>
              <a:latin typeface="Times New Roman" pitchFamily="18" charset="0"/>
              <a:cs typeface="Times New Roman" pitchFamily="18" charset="0"/>
            </a:endParaRPr>
          </a:p>
          <a:p>
            <a:pPr algn="l"/>
            <a:endParaRPr lang="en-US" sz="2400" b="1">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6742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76200"/>
            <a:ext cx="8784976" cy="533400"/>
          </a:xfrm>
        </p:spPr>
        <p:txBody>
          <a:bodyPr>
            <a:normAutofit/>
          </a:bodyPr>
          <a:lstStyle/>
          <a:p>
            <a:pPr algn="l"/>
            <a:r>
              <a:rPr lang="en-US" sz="2800" b="1" smtClean="0">
                <a:solidFill>
                  <a:schemeClr val="accent1"/>
                </a:solidFill>
                <a:latin typeface="Times New Roman" panose="02020603050405020304" pitchFamily="18" charset="0"/>
                <a:cs typeface="Times New Roman" panose="02020603050405020304" pitchFamily="18" charset="0"/>
              </a:rPr>
              <a:t>1.3 Triệu chứng của thiếu máu</a:t>
            </a:r>
            <a:endParaRPr lang="en-US" sz="2800" b="1">
              <a:solidFill>
                <a:schemeClr val="accent1"/>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65805422"/>
              </p:ext>
            </p:extLst>
          </p:nvPr>
        </p:nvGraphicFramePr>
        <p:xfrm>
          <a:off x="-62345" y="381000"/>
          <a:ext cx="9220200" cy="6858000"/>
        </p:xfrm>
        <a:graphic>
          <a:graphicData uri="http://schemas.openxmlformats.org/drawingml/2006/table">
            <a:tbl>
              <a:tblPr firstRow="1" bandRow="1">
                <a:tableStyleId>{F5AB1C69-6EDB-4FF4-983F-18BD219EF322}</a:tableStyleId>
              </a:tblPr>
              <a:tblGrid>
                <a:gridCol w="533400"/>
                <a:gridCol w="3886200"/>
                <a:gridCol w="1828800"/>
                <a:gridCol w="2971800"/>
              </a:tblGrid>
              <a:tr h="373781">
                <a:tc>
                  <a:txBody>
                    <a:bodyPr/>
                    <a:lstStyle/>
                    <a:p>
                      <a:endParaRPr lang="en-US" sz="1800">
                        <a:latin typeface="Times New Roman" pitchFamily="18" charset="0"/>
                        <a:cs typeface="Times New Roman" pitchFamily="18" charset="0"/>
                      </a:endParaRPr>
                    </a:p>
                  </a:txBody>
                  <a:tcPr/>
                </a:tc>
                <a:tc>
                  <a:txBody>
                    <a:bodyPr/>
                    <a:lstStyle/>
                    <a:p>
                      <a:pPr algn="ctr"/>
                      <a:r>
                        <a:rPr lang="en-US" sz="1800" smtClean="0">
                          <a:solidFill>
                            <a:schemeClr val="tx1"/>
                          </a:solidFill>
                          <a:latin typeface="Times New Roman" pitchFamily="18" charset="0"/>
                          <a:cs typeface="Times New Roman" pitchFamily="18" charset="0"/>
                        </a:rPr>
                        <a:t>TM</a:t>
                      </a:r>
                      <a:r>
                        <a:rPr lang="en-US" sz="1800" baseline="0" smtClean="0">
                          <a:solidFill>
                            <a:schemeClr val="tx1"/>
                          </a:solidFill>
                          <a:latin typeface="Times New Roman" pitchFamily="18" charset="0"/>
                          <a:cs typeface="Times New Roman" pitchFamily="18" charset="0"/>
                        </a:rPr>
                        <a:t> CẤP TÍNH</a:t>
                      </a:r>
                      <a:endParaRPr lang="en-US" sz="1800" smtClean="0">
                        <a:solidFill>
                          <a:schemeClr val="tx1"/>
                        </a:solidFill>
                        <a:latin typeface="Times New Roman" pitchFamily="18" charset="0"/>
                        <a:cs typeface="Times New Roman" pitchFamily="18" charset="0"/>
                      </a:endParaRPr>
                    </a:p>
                  </a:txBody>
                  <a:tcPr/>
                </a:tc>
                <a:tc>
                  <a:txBody>
                    <a:bodyPr/>
                    <a:lstStyle/>
                    <a:p>
                      <a:pPr algn="ctr"/>
                      <a:r>
                        <a:rPr lang="en-US" sz="1800" smtClean="0">
                          <a:solidFill>
                            <a:schemeClr val="tx1"/>
                          </a:solidFill>
                          <a:latin typeface="Times New Roman" pitchFamily="18" charset="0"/>
                          <a:cs typeface="Times New Roman" pitchFamily="18" charset="0"/>
                        </a:rPr>
                        <a:t>TM</a:t>
                      </a:r>
                      <a:r>
                        <a:rPr lang="en-US" sz="1800" baseline="0" smtClean="0">
                          <a:solidFill>
                            <a:schemeClr val="tx1"/>
                          </a:solidFill>
                          <a:latin typeface="Times New Roman" pitchFamily="18" charset="0"/>
                          <a:cs typeface="Times New Roman" pitchFamily="18" charset="0"/>
                        </a:rPr>
                        <a:t> MẠN TÍNH</a:t>
                      </a:r>
                      <a:endParaRPr lang="en-US" sz="1800" smtClean="0">
                        <a:solidFill>
                          <a:schemeClr val="tx1"/>
                        </a:solidFill>
                        <a:latin typeface="Times New Roman" pitchFamily="18" charset="0"/>
                        <a:cs typeface="Times New Roman" pitchFamily="18" charset="0"/>
                      </a:endParaRPr>
                    </a:p>
                  </a:txBody>
                  <a:tcPr/>
                </a:tc>
                <a:tc>
                  <a:txBody>
                    <a:bodyPr/>
                    <a:lstStyle/>
                    <a:p>
                      <a:pPr algn="ctr"/>
                      <a:r>
                        <a:rPr lang="en-US" sz="1800" smtClean="0">
                          <a:solidFill>
                            <a:schemeClr val="tx1"/>
                          </a:solidFill>
                          <a:latin typeface="Times New Roman" panose="02020603050405020304" pitchFamily="18" charset="0"/>
                          <a:cs typeface="Times New Roman" panose="02020603050405020304" pitchFamily="18" charset="0"/>
                        </a:rPr>
                        <a:t>CƠN</a:t>
                      </a:r>
                      <a:r>
                        <a:rPr lang="en-US" sz="1800" baseline="0" smtClean="0">
                          <a:solidFill>
                            <a:schemeClr val="tx1"/>
                          </a:solidFill>
                          <a:latin typeface="Times New Roman" panose="02020603050405020304" pitchFamily="18" charset="0"/>
                          <a:cs typeface="Times New Roman" panose="02020603050405020304" pitchFamily="18" charset="0"/>
                        </a:rPr>
                        <a:t> TAN MÁU CẤP TÍNH</a:t>
                      </a:r>
                      <a:endParaRPr lang="en-US" sz="1800">
                        <a:solidFill>
                          <a:schemeClr val="tx1"/>
                        </a:solidFill>
                        <a:latin typeface="Times New Roman" panose="02020603050405020304" pitchFamily="18" charset="0"/>
                        <a:cs typeface="Times New Roman" panose="02020603050405020304" pitchFamily="18" charset="0"/>
                      </a:endParaRPr>
                    </a:p>
                  </a:txBody>
                  <a:tcPr/>
                </a:tc>
              </a:tr>
              <a:tr h="1214788">
                <a:tc>
                  <a:txBody>
                    <a:bodyPr/>
                    <a:lstStyle/>
                    <a:p>
                      <a:pPr algn="ctr"/>
                      <a:r>
                        <a:rPr lang="en-US" sz="1800" b="1" smtClean="0">
                          <a:latin typeface="Times New Roman" panose="02020603050405020304" pitchFamily="18" charset="0"/>
                          <a:cs typeface="Times New Roman" panose="02020603050405020304" pitchFamily="18" charset="0"/>
                        </a:rPr>
                        <a:t>ĐN</a:t>
                      </a:r>
                      <a:endParaRPr lang="en-US" sz="1800" b="1">
                        <a:latin typeface="Times New Roman" panose="02020603050405020304" pitchFamily="18" charset="0"/>
                        <a:cs typeface="Times New Roman" panose="02020603050405020304" pitchFamily="18" charset="0"/>
                      </a:endParaRPr>
                    </a:p>
                  </a:txBody>
                  <a:tcPr/>
                </a:tc>
                <a:tc>
                  <a:txBody>
                    <a:bodyPr/>
                    <a:lstStyle/>
                    <a:p>
                      <a:r>
                        <a:rPr lang="en-US" sz="1800" smtClean="0">
                          <a:latin typeface="Times New Roman" panose="02020603050405020304" pitchFamily="18" charset="0"/>
                          <a:cs typeface="Times New Roman" panose="02020603050405020304" pitchFamily="18" charset="0"/>
                        </a:rPr>
                        <a:t>TM</a:t>
                      </a:r>
                      <a:r>
                        <a:rPr lang="en-US" sz="1800" baseline="0" smtClean="0">
                          <a:latin typeface="Times New Roman" panose="02020603050405020304" pitchFamily="18" charset="0"/>
                          <a:cs typeface="Times New Roman" panose="02020603050405020304" pitchFamily="18" charset="0"/>
                        </a:rPr>
                        <a:t> </a:t>
                      </a:r>
                      <a:r>
                        <a:rPr lang="en-US" sz="1800" baseline="0" smtClean="0">
                          <a:latin typeface="Times New Roman" panose="02020603050405020304" pitchFamily="18" charset="0"/>
                          <a:cs typeface="Times New Roman" panose="02020603050405020304" pitchFamily="18" charset="0"/>
                        </a:rPr>
                        <a:t>xuất hiện nhanh</a:t>
                      </a:r>
                      <a:r>
                        <a:rPr lang="en-US" sz="1800" baseline="0" smtClean="0">
                          <a:latin typeface="Times New Roman" panose="02020603050405020304" pitchFamily="18" charset="0"/>
                          <a:cs typeface="Times New Roman" panose="02020603050405020304" pitchFamily="18" charset="0"/>
                        </a:rPr>
                        <a:t>, </a:t>
                      </a:r>
                      <a:r>
                        <a:rPr lang="en-US" sz="1800" baseline="0" smtClean="0">
                          <a:latin typeface="Times New Roman" panose="02020603050405020304" pitchFamily="18" charset="0"/>
                          <a:cs typeface="Times New Roman" panose="02020603050405020304" pitchFamily="18" charset="0"/>
                        </a:rPr>
                        <a:t>thời gian ngắn</a:t>
                      </a:r>
                      <a:endParaRPr lang="en-US" sz="1800">
                        <a:latin typeface="Times New Roman" panose="02020603050405020304" pitchFamily="18" charset="0"/>
                        <a:cs typeface="Times New Roman" panose="02020603050405020304" pitchFamily="18" charset="0"/>
                      </a:endParaRPr>
                    </a:p>
                  </a:txBody>
                  <a:tcPr/>
                </a:tc>
                <a:tc>
                  <a:txBody>
                    <a:bodyPr/>
                    <a:lstStyle/>
                    <a:p>
                      <a:r>
                        <a:rPr lang="en-US" sz="1800" smtClean="0">
                          <a:latin typeface="Times New Roman" panose="02020603050405020304" pitchFamily="18" charset="0"/>
                          <a:cs typeface="Times New Roman" panose="02020603050405020304" pitchFamily="18" charset="0"/>
                        </a:rPr>
                        <a:t>TM</a:t>
                      </a:r>
                      <a:r>
                        <a:rPr lang="en-US" sz="1800" baseline="0" smtClean="0">
                          <a:latin typeface="Times New Roman" panose="02020603050405020304" pitchFamily="18" charset="0"/>
                          <a:cs typeface="Times New Roman" panose="02020603050405020304" pitchFamily="18" charset="0"/>
                        </a:rPr>
                        <a:t> </a:t>
                      </a:r>
                      <a:r>
                        <a:rPr lang="en-US" sz="1800" baseline="0" smtClean="0">
                          <a:latin typeface="Times New Roman" panose="02020603050405020304" pitchFamily="18" charset="0"/>
                          <a:cs typeface="Times New Roman" panose="02020603050405020304" pitchFamily="18" charset="0"/>
                        </a:rPr>
                        <a:t>xuất hiện chậm, từ từ và gia tăng dần </a:t>
                      </a:r>
                      <a:r>
                        <a:rPr lang="en-US" sz="1800" baseline="0" smtClean="0">
                          <a:latin typeface="Times New Roman" panose="02020603050405020304" pitchFamily="18" charset="0"/>
                          <a:cs typeface="Times New Roman" panose="02020603050405020304" pitchFamily="18" charset="0"/>
                        </a:rPr>
                        <a:t>nhiều </a:t>
                      </a:r>
                      <a:r>
                        <a:rPr lang="en-US" sz="1800" baseline="0" smtClean="0">
                          <a:latin typeface="Times New Roman" panose="02020603050405020304" pitchFamily="18" charset="0"/>
                          <a:cs typeface="Times New Roman" panose="02020603050405020304" pitchFamily="18" charset="0"/>
                        </a:rPr>
                        <a:t>tháng</a:t>
                      </a:r>
                      <a:endParaRPr lang="en-US" sz="1800">
                        <a:latin typeface="Times New Roman" panose="02020603050405020304" pitchFamily="18" charset="0"/>
                        <a:cs typeface="Times New Roman" panose="02020603050405020304" pitchFamily="18" charset="0"/>
                      </a:endParaRPr>
                    </a:p>
                  </a:txBody>
                  <a:tcPr/>
                </a:tc>
                <a:tc>
                  <a:txBody>
                    <a:bodyPr/>
                    <a:lstStyle/>
                    <a:p>
                      <a:r>
                        <a:rPr lang="en-US" sz="1800" b="0" i="0" kern="1200" smtClean="0">
                          <a:solidFill>
                            <a:schemeClr val="dk1"/>
                          </a:solidFill>
                          <a:effectLst/>
                          <a:latin typeface="Times New Roman" pitchFamily="18" charset="0"/>
                          <a:ea typeface="+mn-ea"/>
                          <a:cs typeface="Times New Roman" pitchFamily="18" charset="0"/>
                        </a:rPr>
                        <a:t>Tình</a:t>
                      </a:r>
                      <a:r>
                        <a:rPr lang="en-US" sz="1800" b="0" i="0" kern="1200" baseline="0" smtClean="0">
                          <a:solidFill>
                            <a:schemeClr val="dk1"/>
                          </a:solidFill>
                          <a:effectLst/>
                          <a:latin typeface="Times New Roman" pitchFamily="18" charset="0"/>
                          <a:ea typeface="+mn-ea"/>
                          <a:cs typeface="Times New Roman" pitchFamily="18" charset="0"/>
                        </a:rPr>
                        <a:t> trạng </a:t>
                      </a:r>
                      <a:r>
                        <a:rPr lang="vi-VN" sz="1800" b="0" i="0" kern="1200" smtClean="0">
                          <a:solidFill>
                            <a:schemeClr val="dk1"/>
                          </a:solidFill>
                          <a:effectLst/>
                          <a:latin typeface="Times New Roman" pitchFamily="18" charset="0"/>
                          <a:ea typeface="+mn-ea"/>
                          <a:cs typeface="Times New Roman" pitchFamily="18" charset="0"/>
                        </a:rPr>
                        <a:t>hồng cầu vỡ quá nhanh, quá nhiều so với mức vỡ sinh lý của </a:t>
                      </a:r>
                      <a:r>
                        <a:rPr lang="en-US" sz="1800" b="0" i="0" kern="1200" smtClean="0">
                          <a:solidFill>
                            <a:schemeClr val="dk1"/>
                          </a:solidFill>
                          <a:effectLst/>
                          <a:latin typeface="Times New Roman" pitchFamily="18" charset="0"/>
                          <a:ea typeface="+mn-ea"/>
                          <a:cs typeface="Times New Roman" pitchFamily="18" charset="0"/>
                        </a:rPr>
                        <a:t>HC</a:t>
                      </a:r>
                      <a:r>
                        <a:rPr lang="vi-VN" sz="1800" b="0" i="0" kern="1200" smtClean="0">
                          <a:solidFill>
                            <a:schemeClr val="dk1"/>
                          </a:solidFill>
                          <a:effectLst/>
                          <a:latin typeface="Times New Roman" pitchFamily="18" charset="0"/>
                          <a:ea typeface="+mn-ea"/>
                          <a:cs typeface="Times New Roman" pitchFamily="18" charset="0"/>
                        </a:rPr>
                        <a:t> và đời sống của </a:t>
                      </a:r>
                      <a:r>
                        <a:rPr lang="en-US" sz="1800" b="0" i="0" kern="1200" smtClean="0">
                          <a:solidFill>
                            <a:schemeClr val="dk1"/>
                          </a:solidFill>
                          <a:effectLst/>
                          <a:latin typeface="Times New Roman" pitchFamily="18" charset="0"/>
                          <a:ea typeface="+mn-ea"/>
                          <a:cs typeface="Times New Roman" pitchFamily="18" charset="0"/>
                        </a:rPr>
                        <a:t>HC</a:t>
                      </a:r>
                      <a:r>
                        <a:rPr lang="vi-VN" sz="1800" b="0" i="0" kern="1200" smtClean="0">
                          <a:solidFill>
                            <a:schemeClr val="dk1"/>
                          </a:solidFill>
                          <a:effectLst/>
                          <a:latin typeface="Times New Roman" pitchFamily="18" charset="0"/>
                          <a:ea typeface="+mn-ea"/>
                          <a:cs typeface="Times New Roman" pitchFamily="18" charset="0"/>
                        </a:rPr>
                        <a:t> bị ngắn lại.</a:t>
                      </a:r>
                      <a:endParaRPr lang="en-US" sz="1800">
                        <a:latin typeface="Times New Roman" panose="02020603050405020304" pitchFamily="18" charset="0"/>
                        <a:cs typeface="Times New Roman" panose="02020603050405020304" pitchFamily="18" charset="0"/>
                      </a:endParaRPr>
                    </a:p>
                  </a:txBody>
                  <a:tcPr/>
                </a:tc>
              </a:tr>
              <a:tr h="1840431">
                <a:tc>
                  <a:txBody>
                    <a:bodyPr/>
                    <a:lstStyle/>
                    <a:p>
                      <a:pPr algn="ctr"/>
                      <a:r>
                        <a:rPr lang="en-US" sz="1800" b="1" smtClean="0">
                          <a:latin typeface="Times New Roman" panose="02020603050405020304" pitchFamily="18" charset="0"/>
                          <a:cs typeface="Times New Roman" panose="02020603050405020304" pitchFamily="18" charset="0"/>
                        </a:rPr>
                        <a:t>NN</a:t>
                      </a:r>
                      <a:endParaRPr lang="en-US" sz="1800" b="1">
                        <a:latin typeface="Times New Roman" panose="02020603050405020304" pitchFamily="18" charset="0"/>
                        <a:cs typeface="Times New Roman" panose="02020603050405020304" pitchFamily="18" charset="0"/>
                      </a:endParaRPr>
                    </a:p>
                  </a:txBody>
                  <a:tcPr/>
                </a:tc>
                <a:tc>
                  <a:txBody>
                    <a:bodyPr/>
                    <a:lstStyle/>
                    <a:p>
                      <a:r>
                        <a:rPr lang="en-US" sz="1800" smtClean="0">
                          <a:latin typeface="Times New Roman" panose="02020603050405020304" pitchFamily="18" charset="0"/>
                          <a:cs typeface="Times New Roman" panose="02020603050405020304" pitchFamily="18" charset="0"/>
                        </a:rPr>
                        <a:t> Chấn</a:t>
                      </a:r>
                      <a:r>
                        <a:rPr lang="en-US" sz="1800" baseline="0" smtClean="0">
                          <a:latin typeface="Times New Roman" panose="02020603050405020304" pitchFamily="18" charset="0"/>
                          <a:cs typeface="Times New Roman" panose="02020603050405020304" pitchFamily="18" charset="0"/>
                        </a:rPr>
                        <a:t> thương mất máu nặng</a:t>
                      </a:r>
                      <a:endParaRPr lang="en-US" sz="1800">
                        <a:latin typeface="Times New Roman" panose="02020603050405020304" pitchFamily="18" charset="0"/>
                        <a:cs typeface="Times New Roman" panose="02020603050405020304" pitchFamily="18" charset="0"/>
                      </a:endParaRPr>
                    </a:p>
                  </a:txBody>
                  <a:tcPr/>
                </a:tc>
                <a:tc>
                  <a:txBody>
                    <a:bodyPr/>
                    <a:lstStyle/>
                    <a:p>
                      <a:pPr marL="285750" indent="-285750">
                        <a:buFont typeface="Times New Roman" panose="02020603050405020304" pitchFamily="18" charset="0"/>
                        <a:buChar char="−"/>
                      </a:pPr>
                      <a:r>
                        <a:rPr lang="en-US" sz="1800" smtClean="0">
                          <a:latin typeface="Times New Roman" panose="02020603050405020304" pitchFamily="18" charset="0"/>
                          <a:cs typeface="Times New Roman" panose="02020603050405020304" pitchFamily="18" charset="0"/>
                        </a:rPr>
                        <a:t>Trĩ</a:t>
                      </a:r>
                    </a:p>
                    <a:p>
                      <a:pPr marL="285750" indent="-285750">
                        <a:buFont typeface="Times New Roman" panose="02020603050405020304" pitchFamily="18" charset="0"/>
                        <a:buChar char="−"/>
                      </a:pPr>
                      <a:r>
                        <a:rPr lang="en-US" sz="1800" smtClean="0">
                          <a:latin typeface="Times New Roman" panose="02020603050405020304" pitchFamily="18" charset="0"/>
                          <a:cs typeface="Times New Roman" panose="02020603050405020304" pitchFamily="18" charset="0"/>
                        </a:rPr>
                        <a:t>Xuất huyết</a:t>
                      </a:r>
                      <a:r>
                        <a:rPr lang="en-US" sz="1800" baseline="0" smtClean="0">
                          <a:latin typeface="Times New Roman" panose="02020603050405020304" pitchFamily="18" charset="0"/>
                          <a:cs typeface="Times New Roman" panose="02020603050405020304" pitchFamily="18" charset="0"/>
                        </a:rPr>
                        <a:t> tiêu hóa</a:t>
                      </a:r>
                    </a:p>
                    <a:p>
                      <a:pPr marL="285750" indent="-285750">
                        <a:buFont typeface="Times New Roman" panose="02020603050405020304" pitchFamily="18" charset="0"/>
                        <a:buChar char="−"/>
                      </a:pPr>
                      <a:r>
                        <a:rPr lang="en-US" sz="1800" baseline="0" smtClean="0">
                          <a:latin typeface="Times New Roman" panose="02020603050405020304" pitchFamily="18" charset="0"/>
                          <a:cs typeface="Times New Roman" panose="02020603050405020304" pitchFamily="18" charset="0"/>
                        </a:rPr>
                        <a:t>Rong kinh, đa kinh</a:t>
                      </a:r>
                      <a:endParaRPr lang="en-US" sz="1800">
                        <a:latin typeface="Times New Roman" panose="02020603050405020304" pitchFamily="18" charset="0"/>
                        <a:cs typeface="Times New Roman" panose="02020603050405020304" pitchFamily="18" charset="0"/>
                      </a:endParaRPr>
                    </a:p>
                  </a:txBody>
                  <a:tcPr/>
                </a:tc>
                <a:tc>
                  <a:txBody>
                    <a:bodyPr/>
                    <a:lstStyle/>
                    <a:p>
                      <a:pPr marL="0" indent="0">
                        <a:buNone/>
                      </a:pPr>
                      <a:r>
                        <a:rPr lang="en-US" sz="1800" smtClean="0">
                          <a:latin typeface="Times New Roman" pitchFamily="18" charset="0"/>
                          <a:cs typeface="Times New Roman" pitchFamily="18" charset="0"/>
                        </a:rPr>
                        <a:t>‒ Bẩm sinh: Màng hồng cầu: Bệnh HC hình cầu, HC hình elip; rối loạn chuyển hóa HC, RL Hemoglobin</a:t>
                      </a:r>
                      <a:r>
                        <a:rPr lang="vi-VN" sz="1800" smtClean="0">
                          <a:latin typeface="Times New Roman" pitchFamily="18" charset="0"/>
                          <a:cs typeface="Times New Roman" pitchFamily="18" charset="0"/>
                        </a:rPr>
                        <a:t>.</a:t>
                      </a:r>
                    </a:p>
                    <a:p>
                      <a:pPr marL="0" indent="0">
                        <a:buNone/>
                      </a:pPr>
                      <a:r>
                        <a:rPr lang="vi-VN" sz="1800" smtClean="0">
                          <a:latin typeface="Times New Roman" pitchFamily="18" charset="0"/>
                          <a:cs typeface="Times New Roman" pitchFamily="18" charset="0"/>
                        </a:rPr>
                        <a:t>  ‒ Mắc phải: tan máu tự miễn</a:t>
                      </a:r>
                      <a:r>
                        <a:rPr lang="en-US" sz="1800" smtClean="0">
                          <a:latin typeface="Times New Roman" pitchFamily="18" charset="0"/>
                          <a:cs typeface="Times New Roman" pitchFamily="18" charset="0"/>
                        </a:rPr>
                        <a:t> </a:t>
                      </a:r>
                      <a:r>
                        <a:rPr lang="vi-VN" sz="1800" smtClean="0">
                          <a:latin typeface="Times New Roman" pitchFamily="18" charset="0"/>
                          <a:cs typeface="Times New Roman" pitchFamily="18" charset="0"/>
                        </a:rPr>
                        <a:t>(Lupus ban đỏ, HC Evans)</a:t>
                      </a:r>
                      <a:endParaRPr lang="en-US" sz="1800" smtClean="0">
                        <a:latin typeface="Times New Roman" pitchFamily="18" charset="0"/>
                        <a:cs typeface="Times New Roman" pitchFamily="18" charset="0"/>
                      </a:endParaRPr>
                    </a:p>
                    <a:p>
                      <a:pPr marL="285750" indent="-285750">
                        <a:buFont typeface="Times New Roman" panose="02020603050405020304" pitchFamily="18" charset="0"/>
                        <a:buChar char="−"/>
                      </a:pPr>
                      <a:endParaRPr lang="en-US" sz="1800">
                        <a:latin typeface="Times New Roman" panose="02020603050405020304" pitchFamily="18" charset="0"/>
                        <a:cs typeface="Times New Roman" panose="02020603050405020304" pitchFamily="18" charset="0"/>
                      </a:endParaRPr>
                    </a:p>
                  </a:txBody>
                  <a:tcPr/>
                </a:tc>
              </a:tr>
              <a:tr h="3257751">
                <a:tc>
                  <a:txBody>
                    <a:bodyPr/>
                    <a:lstStyle/>
                    <a:p>
                      <a:pPr algn="ctr"/>
                      <a:endParaRPr lang="en-US" sz="1800" b="1" smtClean="0">
                        <a:latin typeface="Times New Roman" panose="02020603050405020304" pitchFamily="18" charset="0"/>
                        <a:cs typeface="Times New Roman" panose="02020603050405020304" pitchFamily="18" charset="0"/>
                      </a:endParaRPr>
                    </a:p>
                    <a:p>
                      <a:pPr algn="ctr"/>
                      <a:r>
                        <a:rPr lang="en-US" sz="1800" b="1" smtClean="0">
                          <a:latin typeface="Times New Roman" panose="02020603050405020304" pitchFamily="18" charset="0"/>
                          <a:cs typeface="Times New Roman" panose="02020603050405020304" pitchFamily="18" charset="0"/>
                        </a:rPr>
                        <a:t>LS</a:t>
                      </a:r>
                      <a:endParaRPr lang="en-US" sz="1800" b="1">
                        <a:latin typeface="Times New Roman" panose="02020603050405020304" pitchFamily="18" charset="0"/>
                        <a:cs typeface="Times New Roman" panose="02020603050405020304" pitchFamily="18" charset="0"/>
                      </a:endParaRPr>
                    </a:p>
                  </a:txBody>
                  <a:tcPr/>
                </a:tc>
                <a:tc>
                  <a:txBody>
                    <a:bodyPr/>
                    <a:lstStyle/>
                    <a:p>
                      <a:pPr marL="0" indent="0">
                        <a:buFont typeface="Calibri" panose="020F0502020204030204" pitchFamily="34" charset="0"/>
                        <a:buNone/>
                      </a:pPr>
                      <a:r>
                        <a:rPr lang="en-US" sz="1800" smtClean="0">
                          <a:latin typeface="Times New Roman" panose="02020603050405020304" pitchFamily="18" charset="0"/>
                          <a:cs typeface="Times New Roman" panose="02020603050405020304" pitchFamily="18" charset="0"/>
                        </a:rPr>
                        <a:t>-D</a:t>
                      </a:r>
                      <a:r>
                        <a:rPr lang="en-US" sz="1800" baseline="0" smtClean="0">
                          <a:latin typeface="Times New Roman" panose="02020603050405020304" pitchFamily="18" charset="0"/>
                          <a:cs typeface="Times New Roman" panose="02020603050405020304" pitchFamily="18" charset="0"/>
                        </a:rPr>
                        <a:t>a </a:t>
                      </a:r>
                      <a:r>
                        <a:rPr lang="en-US" sz="1800" baseline="0" smtClean="0">
                          <a:latin typeface="Times New Roman" panose="02020603050405020304" pitchFamily="18" charset="0"/>
                          <a:cs typeface="Times New Roman" panose="02020603050405020304" pitchFamily="18" charset="0"/>
                        </a:rPr>
                        <a:t>xanh, nhợt nhạt, lòng bàn tay trắng </a:t>
                      </a:r>
                      <a:r>
                        <a:rPr lang="en-US" sz="1800" baseline="0" smtClean="0">
                          <a:latin typeface="Times New Roman" panose="02020603050405020304" pitchFamily="18" charset="0"/>
                          <a:cs typeface="Times New Roman" panose="02020603050405020304" pitchFamily="18" charset="0"/>
                        </a:rPr>
                        <a:t>bạch,…</a:t>
                      </a:r>
                      <a:endParaRPr lang="en-US" sz="1800" baseline="0" smtClean="0">
                        <a:latin typeface="Times New Roman" panose="02020603050405020304" pitchFamily="18" charset="0"/>
                        <a:cs typeface="Times New Roman" panose="02020603050405020304" pitchFamily="18" charset="0"/>
                      </a:endParaRP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-Tim </a:t>
                      </a:r>
                      <a:r>
                        <a:rPr lang="en-US" sz="1800" baseline="0" smtClean="0">
                          <a:latin typeface="Times New Roman" panose="02020603050405020304" pitchFamily="18" charset="0"/>
                          <a:cs typeface="Times New Roman" panose="02020603050405020304" pitchFamily="18" charset="0"/>
                        </a:rPr>
                        <a:t>mạch: nhịp nhanh, </a:t>
                      </a:r>
                      <a:r>
                        <a:rPr lang="en-US" sz="1800" baseline="0" smtClean="0">
                          <a:latin typeface="Times New Roman" panose="02020603050405020304" pitchFamily="18" charset="0"/>
                          <a:cs typeface="Times New Roman" panose="02020603050405020304" pitchFamily="18" charset="0"/>
                        </a:rPr>
                        <a:t>có </a:t>
                      </a:r>
                      <a:r>
                        <a:rPr lang="en-US" sz="1800" baseline="0" smtClean="0">
                          <a:latin typeface="Times New Roman" panose="02020603050405020304" pitchFamily="18" charset="0"/>
                          <a:cs typeface="Times New Roman" panose="02020603050405020304" pitchFamily="18" charset="0"/>
                        </a:rPr>
                        <a:t>tiếng thổi tâm thu..</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-Huyết </a:t>
                      </a:r>
                      <a:r>
                        <a:rPr lang="en-US" sz="1800" baseline="0" smtClean="0">
                          <a:latin typeface="Times New Roman" panose="02020603050405020304" pitchFamily="18" charset="0"/>
                          <a:cs typeface="Times New Roman" panose="02020603050405020304" pitchFamily="18" charset="0"/>
                        </a:rPr>
                        <a:t>áp</a:t>
                      </a:r>
                      <a:r>
                        <a:rPr lang="en-US" sz="1800" baseline="0" smtClean="0">
                          <a:latin typeface="Times New Roman" panose="02020603050405020304" pitchFamily="18" charset="0"/>
                          <a:cs typeface="Times New Roman" panose="02020603050405020304" pitchFamily="18" charset="0"/>
                        </a:rPr>
                        <a:t>:+ </a:t>
                      </a:r>
                      <a:r>
                        <a:rPr lang="en-US" sz="1800" baseline="0" smtClean="0">
                          <a:latin typeface="Times New Roman" panose="02020603050405020304" pitchFamily="18" charset="0"/>
                          <a:cs typeface="Times New Roman" panose="02020603050405020304" pitchFamily="18" charset="0"/>
                        </a:rPr>
                        <a:t>Mất &gt; 1l, HA động mạch ↓ dưới mức bt</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     + </a:t>
                      </a:r>
                      <a:r>
                        <a:rPr lang="en-US" sz="1800" baseline="0" smtClean="0">
                          <a:latin typeface="Times New Roman" panose="02020603050405020304" pitchFamily="18" charset="0"/>
                          <a:cs typeface="Times New Roman" panose="02020603050405020304" pitchFamily="18" charset="0"/>
                        </a:rPr>
                        <a:t>Mất </a:t>
                      </a:r>
                      <a:r>
                        <a:rPr lang="en-US" sz="1800" baseline="0" smtClean="0">
                          <a:latin typeface="Times New Roman" panose="02020603050405020304" pitchFamily="18" charset="0"/>
                          <a:cs typeface="Times New Roman" panose="02020603050405020304" pitchFamily="18" charset="0"/>
                        </a:rPr>
                        <a:t>&gt; 1.5 l,trụy mạch</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-Hô hấp: Khó </a:t>
                      </a:r>
                      <a:r>
                        <a:rPr lang="en-US" sz="1800" baseline="0" smtClean="0">
                          <a:latin typeface="Times New Roman" panose="02020603050405020304" pitchFamily="18" charset="0"/>
                          <a:cs typeface="Times New Roman" panose="02020603050405020304" pitchFamily="18" charset="0"/>
                        </a:rPr>
                        <a:t>thở,nhịp thở nhanh</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-Thần </a:t>
                      </a:r>
                      <a:r>
                        <a:rPr lang="en-US" sz="1800" baseline="0" smtClean="0">
                          <a:latin typeface="Times New Roman" panose="02020603050405020304" pitchFamily="18" charset="0"/>
                          <a:cs typeface="Times New Roman" panose="02020603050405020304" pitchFamily="18" charset="0"/>
                        </a:rPr>
                        <a:t>kinh: đau </a:t>
                      </a:r>
                      <a:r>
                        <a:rPr lang="en-US" sz="1800" baseline="0" smtClean="0">
                          <a:latin typeface="Times New Roman" panose="02020603050405020304" pitchFamily="18" charset="0"/>
                          <a:cs typeface="Times New Roman" panose="02020603050405020304" pitchFamily="18" charset="0"/>
                        </a:rPr>
                        <a:t>đầu, </a:t>
                      </a:r>
                      <a:r>
                        <a:rPr lang="en-US" sz="1800" baseline="0" smtClean="0">
                          <a:latin typeface="Times New Roman" panose="02020603050405020304" pitchFamily="18" charset="0"/>
                          <a:cs typeface="Times New Roman" panose="02020603050405020304" pitchFamily="18" charset="0"/>
                        </a:rPr>
                        <a:t>chóng </a:t>
                      </a:r>
                      <a:r>
                        <a:rPr lang="en-US" sz="1800" baseline="0" smtClean="0">
                          <a:latin typeface="Times New Roman" panose="02020603050405020304" pitchFamily="18" charset="0"/>
                          <a:cs typeface="Times New Roman" panose="02020603050405020304" pitchFamily="18" charset="0"/>
                        </a:rPr>
                        <a:t>mặt</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a:t>
                      </a:r>
                      <a:r>
                        <a:rPr lang="vi-VN" sz="1800" baseline="0" smtClean="0">
                          <a:latin typeface="Times New Roman" panose="02020603050405020304" pitchFamily="18" charset="0"/>
                          <a:cs typeface="Times New Roman" panose="02020603050405020304" pitchFamily="18" charset="0"/>
                        </a:rPr>
                        <a:t>Cơ khớp: mỏi, đi khó khăn</a:t>
                      </a:r>
                    </a:p>
                    <a:p>
                      <a:pPr marL="0" indent="0">
                        <a:buFont typeface="Calibri" panose="020F0502020204030204" pitchFamily="34" charset="0"/>
                        <a:buNone/>
                      </a:pPr>
                      <a:endParaRPr lang="en-US" sz="1800" baseline="0" smtClean="0">
                        <a:latin typeface="Times New Roman" panose="02020603050405020304" pitchFamily="18" charset="0"/>
                        <a:cs typeface="Times New Roman" panose="02020603050405020304" pitchFamily="18" charset="0"/>
                      </a:endParaRPr>
                    </a:p>
                  </a:txBody>
                  <a:tcPr/>
                </a:tc>
                <a:tc>
                  <a:txBody>
                    <a:bodyPr/>
                    <a:lstStyle/>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-Giống triệu </a:t>
                      </a:r>
                      <a:r>
                        <a:rPr lang="en-US" sz="1800" baseline="0" smtClean="0">
                          <a:latin typeface="Times New Roman" panose="02020603050405020304" pitchFamily="18" charset="0"/>
                          <a:cs typeface="Times New Roman" panose="02020603050405020304" pitchFamily="18" charset="0"/>
                        </a:rPr>
                        <a:t>chứng </a:t>
                      </a:r>
                      <a:r>
                        <a:rPr lang="en-US" sz="1800" baseline="0" smtClean="0">
                          <a:latin typeface="Times New Roman" panose="02020603050405020304" pitchFamily="18" charset="0"/>
                          <a:cs typeface="Times New Roman" panose="02020603050405020304" pitchFamily="18" charset="0"/>
                        </a:rPr>
                        <a:t>TM cấp</a:t>
                      </a:r>
                    </a:p>
                    <a:p>
                      <a:pPr marL="0" indent="0">
                        <a:buFont typeface="Calibri" panose="020F0502020204030204" pitchFamily="34" charset="0"/>
                        <a:buNone/>
                      </a:pPr>
                      <a:r>
                        <a:rPr lang="en-US" sz="1800" baseline="0" smtClean="0">
                          <a:latin typeface="Times New Roman" panose="02020603050405020304" pitchFamily="18" charset="0"/>
                          <a:cs typeface="Times New Roman" panose="02020603050405020304" pitchFamily="18" charset="0"/>
                        </a:rPr>
                        <a:t>-Khác : </a:t>
                      </a:r>
                      <a:r>
                        <a:rPr lang="en-US" sz="1800" baseline="0" smtClean="0">
                          <a:latin typeface="Times New Roman" panose="02020603050405020304" pitchFamily="18" charset="0"/>
                          <a:cs typeface="Times New Roman" panose="02020603050405020304" pitchFamily="18" charset="0"/>
                        </a:rPr>
                        <a:t>triệu chứng xảy ra từ </a:t>
                      </a:r>
                      <a:r>
                        <a:rPr lang="en-US" sz="1800" baseline="0" smtClean="0">
                          <a:latin typeface="Times New Roman" panose="02020603050405020304" pitchFamily="18" charset="0"/>
                          <a:cs typeface="Times New Roman" panose="02020603050405020304" pitchFamily="18" charset="0"/>
                        </a:rPr>
                        <a:t>từ -&gt; bệnh </a:t>
                      </a:r>
                      <a:r>
                        <a:rPr lang="en-US" sz="1800" baseline="0" smtClean="0">
                          <a:latin typeface="Times New Roman" panose="02020603050405020304" pitchFamily="18" charset="0"/>
                          <a:cs typeface="Times New Roman" panose="02020603050405020304" pitchFamily="18" charset="0"/>
                        </a:rPr>
                        <a:t>nhân có thời gian để thích nghi</a:t>
                      </a:r>
                      <a:endParaRPr lang="en-US" sz="1800">
                        <a:latin typeface="Times New Roman" panose="02020603050405020304" pitchFamily="18" charset="0"/>
                        <a:cs typeface="Times New Roman" panose="02020603050405020304" pitchFamily="18" charset="0"/>
                      </a:endParaRPr>
                    </a:p>
                  </a:txBody>
                  <a:tcPr/>
                </a:tc>
                <a:tc>
                  <a:txBody>
                    <a:bodyPr/>
                    <a:lstStyle/>
                    <a:p>
                      <a:pPr marL="0" indent="0">
                        <a:buNone/>
                      </a:pPr>
                      <a:r>
                        <a:rPr lang="en-US" sz="1800" smtClean="0">
                          <a:latin typeface="Times New Roman" pitchFamily="18" charset="0"/>
                          <a:cs typeface="Times New Roman" pitchFamily="18" charset="0"/>
                        </a:rPr>
                        <a:t>G</a:t>
                      </a:r>
                      <a:r>
                        <a:rPr lang="vi-VN" sz="1800" smtClean="0">
                          <a:latin typeface="Times New Roman" pitchFamily="18" charset="0"/>
                          <a:cs typeface="Times New Roman" pitchFamily="18" charset="0"/>
                        </a:rPr>
                        <a:t>iống triệu chứng của </a:t>
                      </a:r>
                      <a:r>
                        <a:rPr lang="en-US" sz="1800" smtClean="0">
                          <a:latin typeface="Times New Roman" pitchFamily="18" charset="0"/>
                          <a:cs typeface="Times New Roman" pitchFamily="18" charset="0"/>
                        </a:rPr>
                        <a:t>TM</a:t>
                      </a:r>
                      <a:r>
                        <a:rPr lang="en-US" sz="1800" baseline="0" smtClean="0">
                          <a:latin typeface="Times New Roman" pitchFamily="18" charset="0"/>
                          <a:cs typeface="Times New Roman" pitchFamily="18" charset="0"/>
                        </a:rPr>
                        <a:t> cấp</a:t>
                      </a:r>
                      <a:r>
                        <a:rPr lang="vi-VN" sz="1800" smtClean="0">
                          <a:latin typeface="Times New Roman" pitchFamily="18" charset="0"/>
                          <a:cs typeface="Times New Roman" pitchFamily="18" charset="0"/>
                        </a:rPr>
                        <a:t>.</a:t>
                      </a:r>
                      <a:r>
                        <a:rPr lang="en-US" sz="1800" baseline="0" smtClean="0">
                          <a:latin typeface="Times New Roman" pitchFamily="18" charset="0"/>
                          <a:cs typeface="Times New Roman" pitchFamily="18" charset="0"/>
                        </a:rPr>
                        <a:t> Q</a:t>
                      </a:r>
                      <a:r>
                        <a:rPr lang="vi-VN" sz="1800" smtClean="0">
                          <a:latin typeface="Times New Roman" pitchFamily="18" charset="0"/>
                          <a:cs typeface="Times New Roman" pitchFamily="18" charset="0"/>
                        </a:rPr>
                        <a:t>uá nhiều hemoglobin trong máu</a:t>
                      </a:r>
                      <a:r>
                        <a:rPr lang="vi-VN" sz="1800" smtClean="0">
                          <a:latin typeface="Times New Roman" pitchFamily="18" charset="0"/>
                          <a:cs typeface="Times New Roman" pitchFamily="18" charset="0"/>
                          <a:sym typeface="Wingdings" pitchFamily="2" charset="2"/>
                        </a:rPr>
                        <a:t></a:t>
                      </a:r>
                      <a:r>
                        <a:rPr lang="vi-VN" sz="1800" smtClean="0">
                          <a:latin typeface="Times New Roman" pitchFamily="18" charset="0"/>
                          <a:cs typeface="Times New Roman" pitchFamily="18" charset="0"/>
                        </a:rPr>
                        <a:t>độc cho thận </a:t>
                      </a:r>
                      <a:r>
                        <a:rPr lang="vi-VN" sz="1800" smtClean="0">
                          <a:latin typeface="Times New Roman" pitchFamily="18" charset="0"/>
                          <a:cs typeface="Times New Roman" pitchFamily="18" charset="0"/>
                          <a:sym typeface="Wingdings" pitchFamily="2" charset="2"/>
                        </a:rPr>
                        <a:t> </a:t>
                      </a:r>
                      <a:r>
                        <a:rPr lang="vi-VN" sz="1800" smtClean="0">
                          <a:latin typeface="Times New Roman" pitchFamily="18" charset="0"/>
                          <a:cs typeface="Times New Roman" pitchFamily="18" charset="0"/>
                        </a:rPr>
                        <a:t>Có thể biến chứng thận và tim, vàng da, nước tiểu sẫm màu, phân vàng. Sốt cao kèm rét run. Đau bụng. Lách to</a:t>
                      </a:r>
                      <a:r>
                        <a:rPr lang="en-US" sz="1800" smtClean="0">
                          <a:latin typeface="Times New Roman" pitchFamily="18" charset="0"/>
                          <a:cs typeface="Times New Roman" pitchFamily="18" charset="0"/>
                        </a:rPr>
                        <a:t>. Có choáng và truỵ tim mạch, thiểu niệu, vô niệu, huyết khối .</a:t>
                      </a:r>
                      <a:endParaRPr lang="vi-VN" sz="1800" smtClean="0">
                        <a:latin typeface="Times New Roman" pitchFamily="18" charset="0"/>
                        <a:cs typeface="Times New Roman" pitchFamily="18" charset="0"/>
                      </a:endParaRPr>
                    </a:p>
                    <a:p>
                      <a:pPr marL="0" indent="0">
                        <a:buFont typeface="Calibri" panose="020F0502020204030204" pitchFamily="34" charset="0"/>
                        <a:buNone/>
                      </a:pPr>
                      <a:endParaRPr lang="en-US" sz="180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5493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639762"/>
          </a:xfrm>
        </p:spPr>
        <p:txBody>
          <a:bodyPr>
            <a:noAutofit/>
          </a:bodyPr>
          <a:lstStyle/>
          <a:p>
            <a:pPr algn="l"/>
            <a:r>
              <a:rPr lang="en-US" sz="3200" b="1" dirty="0" smtClean="0">
                <a:solidFill>
                  <a:srgbClr val="FF0000"/>
                </a:solidFill>
                <a:latin typeface="Times New Roman" pitchFamily="18" charset="0"/>
                <a:cs typeface="Times New Roman" pitchFamily="18" charset="0"/>
              </a:rPr>
              <a:t>2</a:t>
            </a:r>
            <a:r>
              <a:rPr lang="en-US" sz="3200" b="1" smtClean="0">
                <a:solidFill>
                  <a:srgbClr val="FF0000"/>
                </a:solidFill>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THIẾU MÁU DO THIẾU SẮT</a:t>
            </a:r>
            <a:r>
              <a:rPr lang="vi-VN" sz="3200" b="1"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9067800" cy="5943600"/>
          </a:xfrm>
        </p:spPr>
        <p:txBody>
          <a:bodyPr>
            <a:normAutofit/>
          </a:bodyPr>
          <a:lstStyle/>
          <a:p>
            <a:pPr marL="0" indent="0">
              <a:buNone/>
            </a:pPr>
            <a:r>
              <a:rPr lang="en-US" sz="2800" b="1" dirty="0" smtClean="0">
                <a:solidFill>
                  <a:schemeClr val="tx2">
                    <a:lumMod val="60000"/>
                    <a:lumOff val="40000"/>
                  </a:schemeClr>
                </a:solidFill>
                <a:latin typeface="Times New Roman" pitchFamily="18" charset="0"/>
                <a:cs typeface="Times New Roman" pitchFamily="18" charset="0"/>
              </a:rPr>
              <a:t>2.1 </a:t>
            </a:r>
            <a:r>
              <a:rPr lang="en-US" sz="2800" b="1" dirty="0" err="1" smtClean="0">
                <a:solidFill>
                  <a:schemeClr val="tx2">
                    <a:lumMod val="60000"/>
                    <a:lumOff val="40000"/>
                  </a:schemeClr>
                </a:solidFill>
                <a:latin typeface="Times New Roman" pitchFamily="18" charset="0"/>
                <a:cs typeface="Times New Roman" pitchFamily="18" charset="0"/>
              </a:rPr>
              <a:t>Nguyên</a:t>
            </a:r>
            <a:r>
              <a:rPr lang="en-US" sz="2800" b="1" dirty="0" smtClean="0">
                <a:solidFill>
                  <a:schemeClr val="tx2">
                    <a:lumMod val="60000"/>
                    <a:lumOff val="40000"/>
                  </a:schemeClr>
                </a:solidFill>
                <a:latin typeface="Times New Roman" pitchFamily="18" charset="0"/>
                <a:cs typeface="Times New Roman" pitchFamily="18" charset="0"/>
              </a:rPr>
              <a:t> </a:t>
            </a:r>
            <a:r>
              <a:rPr lang="en-US" sz="2800" b="1" dirty="0" err="1" smtClean="0">
                <a:solidFill>
                  <a:schemeClr val="tx2">
                    <a:lumMod val="60000"/>
                    <a:lumOff val="40000"/>
                  </a:schemeClr>
                </a:solidFill>
                <a:latin typeface="Times New Roman" pitchFamily="18" charset="0"/>
                <a:cs typeface="Times New Roman" pitchFamily="18" charset="0"/>
              </a:rPr>
              <a:t>nhân</a:t>
            </a:r>
            <a:r>
              <a:rPr lang="vi-VN" sz="2800" b="1" dirty="0" smtClean="0">
                <a:solidFill>
                  <a:schemeClr val="tx2">
                    <a:lumMod val="60000"/>
                    <a:lumOff val="40000"/>
                  </a:schemeClr>
                </a:solidFill>
                <a:latin typeface="Times New Roman" pitchFamily="18" charset="0"/>
                <a:cs typeface="Times New Roman" pitchFamily="18" charset="0"/>
              </a:rPr>
              <a:t>:</a:t>
            </a:r>
          </a:p>
          <a:p>
            <a:pPr marL="0" indent="0">
              <a:buNone/>
            </a:pPr>
            <a:r>
              <a:rPr lang="vi-VN"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Không </a:t>
            </a:r>
            <a:r>
              <a:rPr lang="vi-VN" sz="2800" dirty="0" smtClean="0">
                <a:latin typeface="Times New Roman" pitchFamily="18" charset="0"/>
                <a:cs typeface="Times New Roman" pitchFamily="18" charset="0"/>
              </a:rPr>
              <a:t>cung cấp đủ nhu cầu sắt.</a:t>
            </a:r>
          </a:p>
          <a:p>
            <a:pPr>
              <a:buFontTx/>
              <a:buChar char="-"/>
            </a:pPr>
            <a:r>
              <a:rPr lang="vi-VN" sz="2800" dirty="0" smtClean="0">
                <a:latin typeface="Times New Roman" pitchFamily="18" charset="0"/>
                <a:cs typeface="Times New Roman" pitchFamily="18" charset="0"/>
              </a:rPr>
              <a:t>Mất sắt do mất máu mạn tính: Loét DD-TT, nhiễm  giun  móc,  </a:t>
            </a:r>
            <a:r>
              <a:rPr lang="vi-VN" sz="2800" smtClean="0">
                <a:latin typeface="Times New Roman" pitchFamily="18" charset="0"/>
                <a:cs typeface="Times New Roman" pitchFamily="18" charset="0"/>
              </a:rPr>
              <a:t>polyp </a:t>
            </a:r>
            <a:r>
              <a:rPr lang="vi-VN" sz="2800" smtClean="0">
                <a:latin typeface="Times New Roman" pitchFamily="18" charset="0"/>
                <a:cs typeface="Times New Roman" pitchFamily="18" charset="0"/>
              </a:rPr>
              <a:t>đường ruột</a:t>
            </a:r>
            <a:r>
              <a:rPr lang="vi-VN" sz="2800" dirty="0" smtClean="0">
                <a:latin typeface="Times New Roman" pitchFamily="18" charset="0"/>
                <a:cs typeface="Times New Roman" pitchFamily="18" charset="0"/>
              </a:rPr>
              <a:t>, tan máu trong lòng mạch.</a:t>
            </a:r>
          </a:p>
          <a:p>
            <a:pPr>
              <a:buFontTx/>
              <a:buChar char="-"/>
            </a:pPr>
            <a:r>
              <a:rPr lang="vi-VN" sz="2800" dirty="0" smtClean="0">
                <a:latin typeface="Times New Roman" pitchFamily="18" charset="0"/>
                <a:cs typeface="Times New Roman" pitchFamily="18" charset="0"/>
              </a:rPr>
              <a:t>Rối  </a:t>
            </a:r>
            <a:r>
              <a:rPr lang="vi-VN" sz="2800" smtClean="0">
                <a:latin typeface="Times New Roman" pitchFamily="18" charset="0"/>
                <a:cs typeface="Times New Roman" pitchFamily="18" charset="0"/>
              </a:rPr>
              <a:t>loạn </a:t>
            </a:r>
            <a:r>
              <a:rPr lang="vi-VN" sz="2800" smtClean="0">
                <a:latin typeface="Times New Roman" pitchFamily="18" charset="0"/>
                <a:cs typeface="Times New Roman" pitchFamily="18" charset="0"/>
              </a:rPr>
              <a:t>chuyển hóa sắt bẩm sinh</a:t>
            </a:r>
            <a:r>
              <a:rPr lang="vi-VN" sz="2800" dirty="0" smtClean="0">
                <a:latin typeface="Times New Roman" pitchFamily="18" charset="0"/>
                <a:cs typeface="Times New Roman" pitchFamily="18" charset="0"/>
              </a:rPr>
              <a:t>: </a:t>
            </a:r>
            <a:r>
              <a:rPr lang="vi-VN" sz="2800" smtClean="0">
                <a:latin typeface="Times New Roman" pitchFamily="18" charset="0"/>
                <a:cs typeface="Times New Roman" pitchFamily="18" charset="0"/>
              </a:rPr>
              <a:t>cơ </a:t>
            </a:r>
            <a:r>
              <a:rPr lang="vi-VN" sz="2800" smtClean="0">
                <a:latin typeface="Times New Roman" pitchFamily="18" charset="0"/>
                <a:cs typeface="Times New Roman" pitchFamily="18" charset="0"/>
              </a:rPr>
              <a:t>thể </a:t>
            </a:r>
            <a:r>
              <a:rPr lang="vi-VN" sz="2800" dirty="0" smtClean="0">
                <a:latin typeface="Times New Roman" pitchFamily="18" charset="0"/>
                <a:cs typeface="Times New Roman" pitchFamily="18" charset="0"/>
              </a:rPr>
              <a:t>không tổng hợp được transferrin vận chuyển sắt.</a:t>
            </a:r>
          </a:p>
          <a:p>
            <a:pPr marL="0" indent="0">
              <a:buNone/>
            </a:pPr>
            <a:r>
              <a:rPr lang="vi-VN" sz="2800" b="1" dirty="0" smtClean="0">
                <a:solidFill>
                  <a:schemeClr val="tx2">
                    <a:lumMod val="60000"/>
                    <a:lumOff val="40000"/>
                  </a:schemeClr>
                </a:solidFill>
                <a:latin typeface="Times New Roman" pitchFamily="18" charset="0"/>
                <a:cs typeface="Times New Roman" pitchFamily="18" charset="0"/>
              </a:rPr>
              <a:t>2.2 Triệu chứng:</a:t>
            </a:r>
          </a:p>
          <a:p>
            <a:pPr>
              <a:buFontTx/>
              <a:buChar char="-"/>
            </a:pPr>
            <a:r>
              <a:rPr lang="en-US" sz="2800">
                <a:latin typeface="Times New Roman" pitchFamily="18" charset="0"/>
                <a:cs typeface="Times New Roman" pitchFamily="18" charset="0"/>
              </a:rPr>
              <a:t>D</a:t>
            </a:r>
            <a:r>
              <a:rPr lang="vi-VN" sz="2800" smtClean="0">
                <a:latin typeface="Times New Roman" pitchFamily="18" charset="0"/>
                <a:cs typeface="Times New Roman" pitchFamily="18" charset="0"/>
              </a:rPr>
              <a:t>a xanh  </a:t>
            </a:r>
            <a:r>
              <a:rPr lang="vi-VN" sz="2800" dirty="0" smtClean="0">
                <a:latin typeface="Times New Roman" pitchFamily="18" charset="0"/>
                <a:cs typeface="Times New Roman" pitchFamily="18" charset="0"/>
              </a:rPr>
              <a:t>xao, niêm  mạc  nhợt  nhạt,  lưỡi  nhợt,  nhẵn, lông, tóc, móng khô dễ gãy.</a:t>
            </a:r>
          </a:p>
          <a:p>
            <a:pPr>
              <a:buFontTx/>
              <a:buChar char="-"/>
            </a:pPr>
            <a:r>
              <a:rPr lang="vi-VN" sz="2800" dirty="0" smtClean="0">
                <a:latin typeface="Times New Roman" pitchFamily="18" charset="0"/>
                <a:cs typeface="Times New Roman" pitchFamily="18" charset="0"/>
              </a:rPr>
              <a:t>Mệt mỏi, hoa mắt chóng mặt.</a:t>
            </a:r>
          </a:p>
          <a:p>
            <a:pPr>
              <a:buFontTx/>
              <a:buChar char="-"/>
            </a:pPr>
            <a:r>
              <a:rPr lang="vi-VN" sz="2800" dirty="0" smtClean="0">
                <a:latin typeface="Times New Roman" pitchFamily="18" charset="0"/>
                <a:cs typeface="Times New Roman" pitchFamily="18" charset="0"/>
              </a:rPr>
              <a:t>3 giai đoạn: </a:t>
            </a:r>
            <a:r>
              <a:rPr lang="vi-VN" sz="2800" smtClean="0">
                <a:latin typeface="Times New Roman" pitchFamily="18" charset="0"/>
                <a:cs typeface="Times New Roman" pitchFamily="18" charset="0"/>
              </a:rPr>
              <a:t>giảm </a:t>
            </a:r>
            <a:r>
              <a:rPr lang="vi-VN" sz="2800" smtClean="0">
                <a:latin typeface="Times New Roman" pitchFamily="18" charset="0"/>
                <a:cs typeface="Times New Roman" pitchFamily="18" charset="0"/>
              </a:rPr>
              <a:t>sắt  </a:t>
            </a:r>
            <a:r>
              <a:rPr lang="vi-VN" sz="2800" dirty="0" smtClean="0">
                <a:latin typeface="Times New Roman" pitchFamily="18" charset="0"/>
                <a:cs typeface="Times New Roman" pitchFamily="18" charset="0"/>
              </a:rPr>
              <a:t>dự  trữ</a:t>
            </a:r>
            <a:r>
              <a:rPr lang="vi-VN" sz="2800" dirty="0" smtClean="0">
                <a:latin typeface="Times New Roman" pitchFamily="18" charset="0"/>
                <a:cs typeface="Times New Roman" pitchFamily="18" charset="0"/>
                <a:sym typeface="Wingdings" pitchFamily="2" charset="2"/>
              </a:rPr>
              <a:t> </a:t>
            </a:r>
            <a:r>
              <a:rPr lang="vi-VN" sz="2800" smtClean="0">
                <a:latin typeface="Times New Roman" pitchFamily="18" charset="0"/>
                <a:cs typeface="Times New Roman" pitchFamily="18" charset="0"/>
                <a:sym typeface="Wingdings" pitchFamily="2" charset="2"/>
              </a:rPr>
              <a:t>cạn </a:t>
            </a:r>
            <a:r>
              <a:rPr lang="vi-VN" sz="2800" smtClean="0">
                <a:latin typeface="Times New Roman" pitchFamily="18" charset="0"/>
                <a:cs typeface="Times New Roman" pitchFamily="18" charset="0"/>
                <a:sym typeface="Wingdings" pitchFamily="2" charset="2"/>
              </a:rPr>
              <a:t>sắt </a:t>
            </a:r>
            <a:r>
              <a:rPr lang="vi-VN" sz="2800" dirty="0" smtClean="0">
                <a:latin typeface="Times New Roman" pitchFamily="18" charset="0"/>
                <a:cs typeface="Times New Roman" pitchFamily="18" charset="0"/>
                <a:sym typeface="Wingdings" pitchFamily="2" charset="2"/>
              </a:rPr>
              <a:t>dự </a:t>
            </a:r>
            <a:r>
              <a:rPr lang="vi-VN" sz="2800" smtClean="0">
                <a:latin typeface="Times New Roman" pitchFamily="18" charset="0"/>
                <a:cs typeface="Times New Roman" pitchFamily="18" charset="0"/>
                <a:sym typeface="Wingdings" pitchFamily="2" charset="2"/>
              </a:rPr>
              <a:t>trữ </a:t>
            </a:r>
            <a:r>
              <a:rPr lang="vi-VN" sz="2800" smtClean="0">
                <a:latin typeface="Times New Roman" pitchFamily="18" charset="0"/>
                <a:cs typeface="Times New Roman" pitchFamily="18" charset="0"/>
                <a:sym typeface="Wingdings" pitchFamily="2" charset="2"/>
              </a:rPr>
              <a:t>và </a:t>
            </a:r>
            <a:r>
              <a:rPr lang="vi-VN" sz="2800" smtClean="0">
                <a:latin typeface="Times New Roman" pitchFamily="18" charset="0"/>
                <a:cs typeface="Times New Roman" pitchFamily="18" charset="0"/>
                <a:sym typeface="Wingdings" pitchFamily="2" charset="2"/>
              </a:rPr>
              <a:t>giảm </a:t>
            </a:r>
            <a:r>
              <a:rPr lang="vi-VN" sz="2800" smtClean="0">
                <a:latin typeface="Times New Roman" pitchFamily="18" charset="0"/>
                <a:cs typeface="Times New Roman" pitchFamily="18" charset="0"/>
                <a:sym typeface="Wingdings" pitchFamily="2" charset="2"/>
              </a:rPr>
              <a:t>sắt </a:t>
            </a:r>
            <a:r>
              <a:rPr lang="vi-VN" sz="2800" dirty="0" smtClean="0">
                <a:latin typeface="Times New Roman" pitchFamily="18" charset="0"/>
                <a:cs typeface="Times New Roman" pitchFamily="18" charset="0"/>
                <a:sym typeface="Wingdings" pitchFamily="2" charset="2"/>
              </a:rPr>
              <a:t>vận  chuyển thiếu </a:t>
            </a:r>
            <a:r>
              <a:rPr lang="vi-VN" sz="2800" smtClean="0">
                <a:latin typeface="Times New Roman" pitchFamily="18" charset="0"/>
                <a:cs typeface="Times New Roman" pitchFamily="18" charset="0"/>
                <a:sym typeface="Wingdings" pitchFamily="2" charset="2"/>
              </a:rPr>
              <a:t>máu </a:t>
            </a:r>
            <a:r>
              <a:rPr lang="vi-VN" sz="2800" smtClean="0">
                <a:latin typeface="Times New Roman" pitchFamily="18" charset="0"/>
                <a:cs typeface="Times New Roman" pitchFamily="18" charset="0"/>
                <a:sym typeface="Wingdings" pitchFamily="2" charset="2"/>
              </a:rPr>
              <a:t>và thiếu sắt</a:t>
            </a:r>
            <a:r>
              <a:rPr lang="vi-VN" sz="2800" dirty="0" smtClean="0">
                <a:latin typeface="Times New Roman" pitchFamily="18" charset="0"/>
                <a:cs typeface="Times New Roman" pitchFamily="18" charset="0"/>
                <a:sym typeface="Wingdings" pitchFamily="2" charset="2"/>
              </a:rPr>
              <a:t>.</a:t>
            </a:r>
            <a:endParaRPr lang="vi-VN" sz="2800" dirty="0" smtClean="0">
              <a:latin typeface="Times New Roman" pitchFamily="18" charset="0"/>
              <a:cs typeface="Times New Roman" pitchFamily="18" charset="0"/>
            </a:endParaRPr>
          </a:p>
          <a:p>
            <a:pPr>
              <a:buFontTx/>
              <a:buChar char="-"/>
            </a:pPr>
            <a:endParaRPr lang="vi-VN" dirty="0" smtClean="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255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1557"/>
            <a:ext cx="3463636" cy="2143125"/>
          </a:xfrm>
          <a:prstGeom prst="rect">
            <a:avLst/>
          </a:prstGeom>
        </p:spPr>
      </p:pic>
      <p:sp>
        <p:nvSpPr>
          <p:cNvPr id="3" name="Content Placeholder 2"/>
          <p:cNvSpPr>
            <a:spLocks noGrp="1"/>
          </p:cNvSpPr>
          <p:nvPr>
            <p:ph idx="1"/>
          </p:nvPr>
        </p:nvSpPr>
        <p:spPr>
          <a:xfrm>
            <a:off x="3575050" y="0"/>
            <a:ext cx="5568950" cy="6858000"/>
          </a:xfrm>
        </p:spPr>
        <p:txBody>
          <a:bodyPr>
            <a:normAutofit fontScale="70000" lnSpcReduction="20000"/>
          </a:bodyPr>
          <a:lstStyle/>
          <a:p>
            <a:pPr marL="0" indent="0">
              <a:buNone/>
            </a:pPr>
            <a:r>
              <a:rPr lang="en-US" dirty="0" err="1" smtClean="0">
                <a:latin typeface="Times New Roman" pitchFamily="18" charset="0"/>
                <a:cs typeface="Times New Roman" pitchFamily="18" charset="0"/>
              </a:rPr>
              <a:t>Xét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vi-VN" dirty="0" smtClean="0">
                <a:latin typeface="Times New Roman" pitchFamily="18" charset="0"/>
                <a:cs typeface="Times New Roman" pitchFamily="18" charset="0"/>
              </a:rPr>
              <a:t>:</a:t>
            </a:r>
          </a:p>
          <a:p>
            <a:pPr>
              <a:buFontTx/>
              <a:buChar char="-"/>
            </a:pPr>
            <a:r>
              <a:rPr lang="en-US" smtClean="0">
                <a:latin typeface="Times New Roman" pitchFamily="18" charset="0"/>
                <a:cs typeface="Times New Roman" pitchFamily="18" charset="0"/>
              </a:rPr>
              <a:t>Xác</a:t>
            </a:r>
            <a:r>
              <a:rPr lang="vi-VN" smtClean="0">
                <a:latin typeface="Times New Roman" pitchFamily="18" charset="0"/>
                <a:cs typeface="Times New Roman" pitchFamily="18" charset="0"/>
              </a:rPr>
              <a:t> </a:t>
            </a:r>
            <a:r>
              <a:rPr lang="vi-VN" dirty="0" smtClean="0">
                <a:latin typeface="Times New Roman" pitchFamily="18" charset="0"/>
                <a:cs typeface="Times New Roman" pitchFamily="18" charset="0"/>
              </a:rPr>
              <a:t>định mức độ và tính chất thiếu máu</a:t>
            </a:r>
            <a:r>
              <a:rPr lang="vi-VN" smtClean="0">
                <a:latin typeface="Times New Roman" pitchFamily="18" charset="0"/>
                <a:cs typeface="Times New Roman" pitchFamily="18" charset="0"/>
              </a:rPr>
              <a:t>: </a:t>
            </a:r>
            <a:r>
              <a:rPr lang="vi-VN" smtClean="0">
                <a:latin typeface="Times New Roman" pitchFamily="18" charset="0"/>
                <a:cs typeface="Times New Roman" pitchFamily="18" charset="0"/>
              </a:rPr>
              <a:t>Số lượng </a:t>
            </a:r>
            <a:r>
              <a:rPr lang="vi-VN" dirty="0" smtClean="0">
                <a:latin typeface="Times New Roman" pitchFamily="18" charset="0"/>
                <a:cs typeface="Times New Roman" pitchFamily="18" charset="0"/>
              </a:rPr>
              <a:t>HC, lượng huyết sắc tố...</a:t>
            </a:r>
          </a:p>
          <a:p>
            <a:pPr>
              <a:buFontTx/>
              <a:buChar char="-"/>
            </a:pPr>
            <a:r>
              <a:rPr lang="en-US" dirty="0" smtClean="0">
                <a:latin typeface="Times New Roman" pitchFamily="18" charset="0"/>
                <a:cs typeface="Times New Roman" pitchFamily="18" charset="0"/>
              </a:rPr>
              <a:t>Đ</a:t>
            </a:r>
            <a:r>
              <a:rPr lang="vi-VN" smtClean="0">
                <a:latin typeface="Times New Roman" pitchFamily="18" charset="0"/>
                <a:cs typeface="Times New Roman" pitchFamily="18" charset="0"/>
              </a:rPr>
              <a:t>ánh giá mức độ thiếu sắt</a:t>
            </a:r>
            <a:r>
              <a:rPr lang="vi-VN" dirty="0" smtClean="0">
                <a:latin typeface="Times New Roman" pitchFamily="18" charset="0"/>
                <a:cs typeface="Times New Roman" pitchFamily="18" charset="0"/>
              </a:rPr>
              <a:t>.</a:t>
            </a:r>
          </a:p>
          <a:p>
            <a:pPr>
              <a:buFontTx/>
              <a:buChar char="-"/>
            </a:pPr>
            <a:r>
              <a:rPr lang="en-US" smtClean="0">
                <a:latin typeface="Times New Roman" pitchFamily="18" charset="0"/>
                <a:cs typeface="Times New Roman" pitchFamily="18" charset="0"/>
              </a:rPr>
              <a:t>X</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nghiệm</a:t>
            </a:r>
            <a:r>
              <a:rPr lang="en-US">
                <a:latin typeface="Times New Roman" pitchFamily="18" charset="0"/>
                <a:cs typeface="Times New Roman" pitchFamily="18" charset="0"/>
              </a:rPr>
              <a:t> </a:t>
            </a:r>
            <a:r>
              <a:rPr lang="vi-VN" smtClean="0">
                <a:latin typeface="Times New Roman" pitchFamily="18" charset="0"/>
                <a:cs typeface="Times New Roman" pitchFamily="18" charset="0"/>
              </a:rPr>
              <a:t>tìm nguyên</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nhân</a:t>
            </a:r>
            <a:r>
              <a:rPr lang="vi-VN" dirty="0" smtClean="0">
                <a:latin typeface="Times New Roman" pitchFamily="18" charset="0"/>
                <a:cs typeface="Times New Roman" pitchFamily="18" charset="0"/>
              </a:rPr>
              <a:t>.</a:t>
            </a:r>
          </a:p>
          <a:p>
            <a:pPr marL="0" indent="0">
              <a:buNone/>
            </a:pPr>
            <a:r>
              <a:rPr lang="vi-VN" sz="4000" b="1" dirty="0" smtClean="0">
                <a:solidFill>
                  <a:schemeClr val="tx2">
                    <a:lumMod val="60000"/>
                    <a:lumOff val="40000"/>
                  </a:schemeClr>
                </a:solidFill>
                <a:latin typeface="Times New Roman" pitchFamily="18" charset="0"/>
                <a:cs typeface="Times New Roman" pitchFamily="18" charset="0"/>
              </a:rPr>
              <a:t>2.3 Điều </a:t>
            </a:r>
            <a:r>
              <a:rPr lang="vi-VN" sz="4000" b="1" smtClean="0">
                <a:solidFill>
                  <a:schemeClr val="tx2">
                    <a:lumMod val="60000"/>
                    <a:lumOff val="40000"/>
                  </a:schemeClr>
                </a:solidFill>
                <a:latin typeface="Times New Roman" pitchFamily="18" charset="0"/>
                <a:cs typeface="Times New Roman" pitchFamily="18" charset="0"/>
              </a:rPr>
              <a:t>trị</a:t>
            </a:r>
            <a:r>
              <a:rPr lang="vi-VN" sz="4000" b="1" smtClean="0">
                <a:latin typeface="Times New Roman" pitchFamily="18" charset="0"/>
                <a:cs typeface="Times New Roman" pitchFamily="18" charset="0"/>
              </a:rPr>
              <a:t>:</a:t>
            </a:r>
            <a:endParaRPr lang="en-US" sz="4000" b="1" smtClean="0">
              <a:latin typeface="Times New Roman" pitchFamily="18" charset="0"/>
              <a:cs typeface="Times New Roman" pitchFamily="18" charset="0"/>
            </a:endParaRPr>
          </a:p>
          <a:p>
            <a:pPr marL="0" indent="0">
              <a:buNone/>
            </a:pPr>
            <a:r>
              <a:rPr lang="vi-VN" smtClean="0">
                <a:latin typeface="Times New Roman" pitchFamily="18" charset="0"/>
                <a:cs typeface="Times New Roman" pitchFamily="18" charset="0"/>
              </a:rPr>
              <a:t>Hạn </a:t>
            </a:r>
            <a:r>
              <a:rPr lang="vi-VN" dirty="0" smtClean="0">
                <a:latin typeface="Times New Roman" pitchFamily="18" charset="0"/>
                <a:cs typeface="Times New Roman" pitchFamily="18" charset="0"/>
              </a:rPr>
              <a:t>chế  truyền </a:t>
            </a:r>
            <a:r>
              <a:rPr lang="vi-VN" smtClean="0">
                <a:latin typeface="Times New Roman" pitchFamily="18" charset="0"/>
                <a:cs typeface="Times New Roman" pitchFamily="18" charset="0"/>
              </a:rPr>
              <a:t>máu</a:t>
            </a:r>
            <a:r>
              <a:rPr lang="vi-VN" smtClean="0">
                <a:latin typeface="Times New Roman" pitchFamily="18" charset="0"/>
                <a:cs typeface="Times New Roman" pitchFamily="18" charset="0"/>
              </a:rPr>
              <a:t>,</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bổ sung </a:t>
            </a:r>
            <a:r>
              <a:rPr lang="en-US" smtClean="0">
                <a:latin typeface="Times New Roman" pitchFamily="18" charset="0"/>
                <a:cs typeface="Times New Roman" pitchFamily="18" charset="0"/>
              </a:rPr>
              <a:t>Fe</a:t>
            </a:r>
            <a:r>
              <a:rPr lang="vi-VN" smtClean="0">
                <a:latin typeface="Times New Roman" pitchFamily="18" charset="0"/>
                <a:cs typeface="Times New Roman" pitchFamily="18" charset="0"/>
              </a:rPr>
              <a:t> </a:t>
            </a:r>
            <a:r>
              <a:rPr lang="vi-VN" dirty="0" smtClean="0">
                <a:latin typeface="Times New Roman" pitchFamily="18" charset="0"/>
                <a:cs typeface="Times New Roman" pitchFamily="18" charset="0"/>
              </a:rPr>
              <a:t>dạng </a:t>
            </a:r>
            <a:r>
              <a:rPr lang="vi-VN" smtClean="0">
                <a:latin typeface="Times New Roman" pitchFamily="18" charset="0"/>
                <a:cs typeface="Times New Roman" pitchFamily="18" charset="0"/>
              </a:rPr>
              <a:t>uống</a:t>
            </a:r>
            <a:r>
              <a:rPr lang="vi-VN"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marL="0" indent="0">
              <a:buNone/>
            </a:pPr>
            <a:r>
              <a:rPr lang="vi-VN" smtClean="0">
                <a:latin typeface="Times New Roman" pitchFamily="18" charset="0"/>
                <a:cs typeface="Times New Roman" pitchFamily="18" charset="0"/>
              </a:rPr>
              <a:t> </a:t>
            </a:r>
            <a:r>
              <a:rPr lang="vi-VN" smtClean="0">
                <a:latin typeface="Times New Roman" pitchFamily="18" charset="0"/>
                <a:cs typeface="Times New Roman" pitchFamily="18" charset="0"/>
              </a:rPr>
              <a:t>+</a:t>
            </a:r>
            <a:r>
              <a:rPr lang="en-US">
                <a:latin typeface="Times New Roman" pitchFamily="18" charset="0"/>
                <a:cs typeface="Times New Roman" pitchFamily="18" charset="0"/>
              </a:rPr>
              <a:t>T</a:t>
            </a:r>
            <a:r>
              <a:rPr lang="vi-VN" smtClean="0">
                <a:latin typeface="Times New Roman" pitchFamily="18" charset="0"/>
                <a:cs typeface="Times New Roman" pitchFamily="18" charset="0"/>
              </a:rPr>
              <a:t>hức </a:t>
            </a:r>
            <a:r>
              <a:rPr lang="vi-VN" dirty="0" smtClean="0">
                <a:latin typeface="Times New Roman" pitchFamily="18" charset="0"/>
                <a:cs typeface="Times New Roman" pitchFamily="18" charset="0"/>
              </a:rPr>
              <a:t>ăn và uống các chế phẩm </a:t>
            </a:r>
            <a:r>
              <a:rPr lang="vi-VN" smtClean="0">
                <a:latin typeface="Times New Roman" pitchFamily="18" charset="0"/>
                <a:cs typeface="Times New Roman" pitchFamily="18" charset="0"/>
              </a:rPr>
              <a:t>chứa </a:t>
            </a:r>
            <a:r>
              <a:rPr lang="en-US" smtClean="0">
                <a:latin typeface="Times New Roman" pitchFamily="18" charset="0"/>
                <a:cs typeface="Times New Roman" pitchFamily="18" charset="0"/>
              </a:rPr>
              <a:t>Fe</a:t>
            </a:r>
            <a:r>
              <a:rPr lang="en-US" smtClean="0">
                <a:latin typeface="Times New Roman" pitchFamily="18" charset="0"/>
                <a:cs typeface="Times New Roman" pitchFamily="18" charset="0"/>
              </a:rPr>
              <a:t>: </a:t>
            </a:r>
            <a:r>
              <a:rPr lang="vi-VN" dirty="0" smtClean="0">
                <a:latin typeface="Times New Roman" pitchFamily="18" charset="0"/>
                <a:cs typeface="Times New Roman" pitchFamily="18" charset="0"/>
              </a:rPr>
              <a:t>Ferrous </a:t>
            </a:r>
            <a:r>
              <a:rPr lang="vi-VN" dirty="0">
                <a:latin typeface="Times New Roman" pitchFamily="18" charset="0"/>
                <a:cs typeface="Times New Roman" pitchFamily="18" charset="0"/>
              </a:rPr>
              <a:t>sulfate; ferrous gluconate</a:t>
            </a:r>
            <a:r>
              <a:rPr lang="vi-VN" dirty="0" smtClean="0">
                <a:latin typeface="Times New Roman" pitchFamily="18" charset="0"/>
                <a:cs typeface="Times New Roman" pitchFamily="18" charset="0"/>
              </a:rPr>
              <a:t>; ferrous fumarate;</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Liều lượng: </a:t>
            </a:r>
            <a:r>
              <a:rPr lang="vi-VN" smtClean="0">
                <a:latin typeface="Times New Roman" pitchFamily="18" charset="0"/>
                <a:cs typeface="Times New Roman" pitchFamily="18" charset="0"/>
              </a:rPr>
              <a:t>2mg </a:t>
            </a:r>
            <a:r>
              <a:rPr lang="vi-VN" smtClean="0">
                <a:latin typeface="Times New Roman" pitchFamily="18" charset="0"/>
                <a:cs typeface="Times New Roman" pitchFamily="18" charset="0"/>
              </a:rPr>
              <a:t>sắt/kg/ngày;</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6</a:t>
            </a:r>
            <a:r>
              <a:rPr lang="en-US" smtClean="0">
                <a:latin typeface="Times New Roman" pitchFamily="18" charset="0"/>
                <a:cs typeface="Times New Roman" pitchFamily="18" charset="0"/>
              </a:rPr>
              <a:t>-</a:t>
            </a:r>
            <a:r>
              <a:rPr lang="vi-VN" smtClean="0">
                <a:latin typeface="Times New Roman" pitchFamily="18" charset="0"/>
                <a:cs typeface="Times New Roman" pitchFamily="18" charset="0"/>
              </a:rPr>
              <a:t>12 </a:t>
            </a:r>
            <a:r>
              <a:rPr lang="vi-VN" dirty="0" smtClean="0">
                <a:latin typeface="Times New Roman" pitchFamily="18" charset="0"/>
                <a:cs typeface="Times New Roman" pitchFamily="18" charset="0"/>
              </a:rPr>
              <a:t>tháng</a:t>
            </a:r>
            <a:r>
              <a:rPr lang="vi-VN" smtClean="0">
                <a:latin typeface="Times New Roman" pitchFamily="18" charset="0"/>
                <a:cs typeface="Times New Roman" pitchFamily="18" charset="0"/>
              </a:rPr>
              <a:t>.</a:t>
            </a:r>
            <a:r>
              <a:rPr lang="en-US">
                <a:latin typeface="Times New Roman" pitchFamily="18" charset="0"/>
                <a:cs typeface="Times New Roman" pitchFamily="18" charset="0"/>
              </a:rPr>
              <a:t> </a:t>
            </a:r>
            <a:r>
              <a:rPr lang="en-US" dirty="0">
                <a:latin typeface="Times New Roman" pitchFamily="18" charset="0"/>
                <a:cs typeface="Times New Roman" pitchFamily="18" charset="0"/>
              </a:rPr>
              <a:t>H</a:t>
            </a:r>
            <a:r>
              <a:rPr lang="vi-VN" smtClean="0">
                <a:latin typeface="Times New Roman" pitchFamily="18" charset="0"/>
                <a:cs typeface="Times New Roman" pitchFamily="18" charset="0"/>
              </a:rPr>
              <a:t>ấp </a:t>
            </a:r>
            <a:r>
              <a:rPr lang="vi-VN" dirty="0">
                <a:latin typeface="Times New Roman" pitchFamily="18" charset="0"/>
                <a:cs typeface="Times New Roman" pitchFamily="18" charset="0"/>
              </a:rPr>
              <a:t>thu tốt nhất khi uống vào lúc đói</a:t>
            </a:r>
            <a:r>
              <a:rPr lang="vi-VN">
                <a:latin typeface="Times New Roman" pitchFamily="18" charset="0"/>
                <a:cs typeface="Times New Roman" pitchFamily="18" charset="0"/>
              </a:rPr>
              <a:t>, </a:t>
            </a:r>
            <a:r>
              <a:rPr lang="vi-VN" smtClean="0">
                <a:latin typeface="Times New Roman" pitchFamily="18" charset="0"/>
                <a:cs typeface="Times New Roman" pitchFamily="18" charset="0"/>
              </a:rPr>
              <a:t>có </a:t>
            </a:r>
            <a:r>
              <a:rPr lang="vi-VN" dirty="0">
                <a:latin typeface="Times New Roman" pitchFamily="18" charset="0"/>
                <a:cs typeface="Times New Roman" pitchFamily="18" charset="0"/>
              </a:rPr>
              <a:t>thể uống trong lúc ăn</a:t>
            </a:r>
            <a:r>
              <a:rPr lang="vi-VN">
                <a:latin typeface="Times New Roman" pitchFamily="18" charset="0"/>
                <a:cs typeface="Times New Roman" pitchFamily="18" charset="0"/>
              </a:rPr>
              <a:t>. </a:t>
            </a:r>
            <a:r>
              <a:rPr lang="vi-VN" smtClean="0">
                <a:latin typeface="Times New Roman" pitchFamily="18" charset="0"/>
                <a:cs typeface="Times New Roman" pitchFamily="18" charset="0"/>
              </a:rPr>
              <a:t>Phân </a:t>
            </a:r>
            <a:r>
              <a:rPr lang="vi-VN" dirty="0">
                <a:latin typeface="Times New Roman" pitchFamily="18" charset="0"/>
                <a:cs typeface="Times New Roman" pitchFamily="18" charset="0"/>
              </a:rPr>
              <a:t>màu đen, táo</a:t>
            </a:r>
            <a:r>
              <a:rPr lang="vi-VN">
                <a:latin typeface="Times New Roman" pitchFamily="18" charset="0"/>
                <a:cs typeface="Times New Roman" pitchFamily="18" charset="0"/>
              </a:rPr>
              <a:t> </a:t>
            </a:r>
            <a:r>
              <a:rPr lang="en-US" smtClean="0">
                <a:latin typeface="Times New Roman" pitchFamily="18" charset="0"/>
                <a:cs typeface="Times New Roman" pitchFamily="18" charset="0"/>
              </a:rPr>
              <a:t>bón </a:t>
            </a:r>
            <a:r>
              <a:rPr lang="vi-VN" smtClean="0">
                <a:latin typeface="Times New Roman" pitchFamily="18" charset="0"/>
                <a:cs typeface="Times New Roman" pitchFamily="18" charset="0"/>
              </a:rPr>
              <a:t>(không </a:t>
            </a:r>
            <a:r>
              <a:rPr lang="vi-VN" dirty="0">
                <a:latin typeface="Times New Roman" pitchFamily="18" charset="0"/>
                <a:cs typeface="Times New Roman" pitchFamily="18" charset="0"/>
              </a:rPr>
              <a:t>phải do xuất huyết tiêu </a:t>
            </a:r>
            <a:r>
              <a:rPr lang="vi-VN">
                <a:latin typeface="Times New Roman" pitchFamily="18" charset="0"/>
                <a:cs typeface="Times New Roman" pitchFamily="18" charset="0"/>
              </a:rPr>
              <a:t>hóa</a:t>
            </a:r>
            <a:r>
              <a:rPr lang="vi-VN"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a:t>
            </a:r>
            <a:r>
              <a:rPr lang="en-US">
                <a:latin typeface="Times New Roman" pitchFamily="18" charset="0"/>
                <a:cs typeface="Times New Roman" pitchFamily="18" charset="0"/>
              </a:rPr>
              <a:t>B</a:t>
            </a:r>
            <a:r>
              <a:rPr lang="en-US" smtClean="0">
                <a:latin typeface="Times New Roman" pitchFamily="18" charset="0"/>
                <a:cs typeface="Times New Roman" pitchFamily="18" charset="0"/>
              </a:rPr>
              <a:t>ổ </a:t>
            </a:r>
            <a:r>
              <a:rPr lang="en-US">
                <a:latin typeface="Times New Roman" pitchFamily="18" charset="0"/>
                <a:cs typeface="Times New Roman" pitchFamily="18" charset="0"/>
              </a:rPr>
              <a:t>sung </a:t>
            </a:r>
            <a:r>
              <a:rPr lang="en-US" smtClean="0">
                <a:latin typeface="Times New Roman" pitchFamily="18" charset="0"/>
                <a:cs typeface="Times New Roman" pitchFamily="18" charset="0"/>
              </a:rPr>
              <a:t>vit </a:t>
            </a:r>
            <a:r>
              <a:rPr lang="en-US" smtClean="0">
                <a:latin typeface="Times New Roman" pitchFamily="18" charset="0"/>
                <a:cs typeface="Times New Roman" pitchFamily="18" charset="0"/>
              </a:rPr>
              <a:t>C</a:t>
            </a:r>
            <a:r>
              <a:rPr lang="en-US" smtClean="0">
                <a:latin typeface="Times New Roman" pitchFamily="18" charset="0"/>
                <a:cs typeface="Times New Roman" pitchFamily="18" charset="0"/>
                <a:sym typeface="Wingdings" pitchFamily="2" charset="2"/>
              </a:rPr>
              <a:t></a:t>
            </a:r>
            <a:r>
              <a:rPr lang="vi-VN" smtClean="0">
                <a:latin typeface="Times New Roman" pitchFamily="18" charset="0"/>
                <a:cs typeface="Times New Roman" pitchFamily="18" charset="0"/>
              </a:rPr>
              <a:t>tăng </a:t>
            </a:r>
            <a:r>
              <a:rPr lang="vi-VN" dirty="0">
                <a:latin typeface="Times New Roman" pitchFamily="18" charset="0"/>
                <a:cs typeface="Times New Roman" pitchFamily="18" charset="0"/>
              </a:rPr>
              <a:t>khả năng hấp </a:t>
            </a:r>
            <a:r>
              <a:rPr lang="vi-VN">
                <a:latin typeface="Times New Roman" pitchFamily="18" charset="0"/>
                <a:cs typeface="Times New Roman" pitchFamily="18" charset="0"/>
              </a:rPr>
              <a:t>thu </a:t>
            </a:r>
            <a:r>
              <a:rPr lang="en-US" smtClean="0">
                <a:latin typeface="Times New Roman" pitchFamily="18" charset="0"/>
                <a:cs typeface="Times New Roman" pitchFamily="18" charset="0"/>
              </a:rPr>
              <a:t>Fe</a:t>
            </a:r>
            <a:r>
              <a:rPr lang="vi-VN"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buNone/>
            </a:pPr>
            <a:r>
              <a:rPr lang="vi-VN" dirty="0" smtClean="0">
                <a:latin typeface="Times New Roman" pitchFamily="18" charset="0"/>
                <a:cs typeface="Times New Roman" pitchFamily="18" charset="0"/>
              </a:rPr>
              <a:t>CD sắt đường truyền tĩnh mạch trong các trường hợp</a:t>
            </a:r>
            <a:r>
              <a:rPr lang="vi-VN" smtClean="0">
                <a:latin typeface="Times New Roman" pitchFamily="18" charset="0"/>
                <a:cs typeface="Times New Roman" pitchFamily="18" charset="0"/>
              </a:rPr>
              <a:t>: </a:t>
            </a:r>
            <a:r>
              <a:rPr lang="vi-VN" smtClean="0">
                <a:latin typeface="Times New Roman" pitchFamily="18" charset="0"/>
                <a:cs typeface="Times New Roman" pitchFamily="18" charset="0"/>
              </a:rPr>
              <a:t>nặng; </a:t>
            </a:r>
            <a:r>
              <a:rPr lang="vi-VN" dirty="0" smtClean="0">
                <a:latin typeface="Times New Roman" pitchFamily="18" charset="0"/>
                <a:cs typeface="Times New Roman" pitchFamily="18" charset="0"/>
              </a:rPr>
              <a:t>Không  dùng  được  dạng  uống; </a:t>
            </a:r>
            <a:r>
              <a:rPr lang="vi-VN" smtClean="0">
                <a:latin typeface="Times New Roman" pitchFamily="18" charset="0"/>
                <a:cs typeface="Times New Roman" pitchFamily="18" charset="0"/>
              </a:rPr>
              <a:t>Thiếu </a:t>
            </a:r>
            <a:r>
              <a:rPr lang="vi-VN" smtClean="0">
                <a:latin typeface="Times New Roman" pitchFamily="18" charset="0"/>
                <a:cs typeface="Times New Roman" pitchFamily="18" charset="0"/>
              </a:rPr>
              <a:t>máu </a:t>
            </a:r>
            <a:r>
              <a:rPr lang="vi-VN" dirty="0" smtClean="0">
                <a:latin typeface="Times New Roman" pitchFamily="18" charset="0"/>
                <a:cs typeface="Times New Roman" pitchFamily="18" charset="0"/>
              </a:rPr>
              <a:t>+  bệnh  mạn  tính  hoặc  </a:t>
            </a:r>
            <a:r>
              <a:rPr lang="vi-VN" smtClean="0">
                <a:latin typeface="Times New Roman" pitchFamily="18" charset="0"/>
                <a:cs typeface="Times New Roman" pitchFamily="18" charset="0"/>
              </a:rPr>
              <a:t>viêm </a:t>
            </a:r>
            <a:r>
              <a:rPr lang="vi-VN" smtClean="0">
                <a:latin typeface="Times New Roman" pitchFamily="18" charset="0"/>
                <a:cs typeface="Times New Roman" pitchFamily="18" charset="0"/>
              </a:rPr>
              <a:t>nhiễm</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đang tiến </a:t>
            </a:r>
            <a:r>
              <a:rPr lang="vi-VN" smtClean="0">
                <a:latin typeface="Times New Roman" pitchFamily="18" charset="0"/>
                <a:cs typeface="Times New Roman" pitchFamily="18" charset="0"/>
              </a:rPr>
              <a:t>triển</a:t>
            </a:r>
            <a:r>
              <a:rPr lang="vi-VN"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pPr marL="0" indent="0">
              <a:buNone/>
            </a:pPr>
            <a:endParaRPr lang="vi-VN" dirty="0" smtClean="0">
              <a:latin typeface="Times New Roman" pitchFamily="18" charset="0"/>
              <a:cs typeface="Times New Roman" pitchFamily="18" charset="0"/>
            </a:endParaRPr>
          </a:p>
          <a:p>
            <a:pPr marL="0" indent="0">
              <a:buNone/>
            </a:pPr>
            <a:r>
              <a:rPr lang="vi-VN">
                <a:latin typeface="Times New Roman" pitchFamily="18" charset="0"/>
                <a:cs typeface="Times New Roman" pitchFamily="18" charset="0"/>
              </a:rPr>
              <a:t> </a:t>
            </a:r>
            <a:r>
              <a:rPr lang="vi-VN" smtClean="0">
                <a:latin typeface="Times New Roman" pitchFamily="18" charset="0"/>
                <a:cs typeface="Times New Roman" pitchFamily="18" charset="0"/>
              </a:rPr>
              <a:t>+ </a:t>
            </a:r>
            <a:r>
              <a:rPr lang="vi-VN" dirty="0" smtClean="0">
                <a:latin typeface="Times New Roman" pitchFamily="18" charset="0"/>
                <a:cs typeface="Times New Roman" pitchFamily="18" charset="0"/>
              </a:rPr>
              <a:t>Phối </a:t>
            </a:r>
            <a:r>
              <a:rPr lang="vi-VN" smtClean="0">
                <a:latin typeface="Times New Roman" pitchFamily="18" charset="0"/>
                <a:cs typeface="Times New Roman" pitchFamily="18" charset="0"/>
              </a:rPr>
              <a:t>hợp </a:t>
            </a:r>
            <a:r>
              <a:rPr lang="vi-VN" smtClean="0">
                <a:latin typeface="Times New Roman" pitchFamily="18" charset="0"/>
                <a:cs typeface="Times New Roman" pitchFamily="18" charset="0"/>
              </a:rPr>
              <a:t>với điều trị nguyên</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nhân</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7" name="Text Placeholder 6"/>
          <p:cNvSpPr>
            <a:spLocks noGrp="1"/>
          </p:cNvSpPr>
          <p:nvPr>
            <p:ph type="body" sz="half" idx="2"/>
          </p:nvPr>
        </p:nvSpPr>
        <p:spPr>
          <a:xfrm>
            <a:off x="0" y="0"/>
            <a:ext cx="3505199" cy="6126163"/>
          </a:xfrm>
        </p:spPr>
        <p:txBody>
          <a:bodyPr/>
          <a:lstStyle/>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82" y="0"/>
            <a:ext cx="3484418" cy="2857500"/>
          </a:xfrm>
          <a:prstGeom prst="rect">
            <a:avLst/>
          </a:prstGeom>
        </p:spPr>
      </p:pic>
      <p:sp>
        <p:nvSpPr>
          <p:cNvPr id="9" name="Rectangle 8"/>
          <p:cNvSpPr/>
          <p:nvPr/>
        </p:nvSpPr>
        <p:spPr>
          <a:xfrm>
            <a:off x="-34636" y="2411557"/>
            <a:ext cx="3463636"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vi-VN" b="1" dirty="0"/>
              <a:t>2.849 đồng / </a:t>
            </a:r>
            <a:r>
              <a:rPr lang="vi-VN" b="1" dirty="0" smtClean="0"/>
              <a:t>Viên * 30 vien</a:t>
            </a:r>
            <a:endParaRPr lang="en-US" dirty="0"/>
          </a:p>
        </p:txBody>
      </p:sp>
      <p:sp>
        <p:nvSpPr>
          <p:cNvPr id="11" name="Rectangle 10"/>
          <p:cNvSpPr/>
          <p:nvPr/>
        </p:nvSpPr>
        <p:spPr>
          <a:xfrm>
            <a:off x="152400" y="990600"/>
            <a:ext cx="1828800" cy="438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Ferrous  sulfate</a:t>
            </a:r>
            <a:endParaRPr lang="en-US" dirty="0"/>
          </a:p>
        </p:txBody>
      </p:sp>
      <p:sp>
        <p:nvSpPr>
          <p:cNvPr id="14" name="Rectangle 13"/>
          <p:cNvSpPr/>
          <p:nvPr/>
        </p:nvSpPr>
        <p:spPr>
          <a:xfrm>
            <a:off x="152400" y="4364182"/>
            <a:ext cx="2743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Ferrous</a:t>
            </a:r>
            <a:r>
              <a:rPr lang="vi-VN" dirty="0" smtClean="0"/>
              <a:t> </a:t>
            </a:r>
            <a:r>
              <a:rPr lang="en-US" dirty="0" err="1" smtClean="0"/>
              <a:t>gluconate</a:t>
            </a:r>
            <a:endParaRPr lang="en-US" dirty="0"/>
          </a:p>
        </p:txBody>
      </p:sp>
      <p:sp>
        <p:nvSpPr>
          <p:cNvPr id="15" name="Rectangle 14"/>
          <p:cNvSpPr/>
          <p:nvPr/>
        </p:nvSpPr>
        <p:spPr>
          <a:xfrm>
            <a:off x="-10391" y="4745182"/>
            <a:ext cx="3484418"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vi-VN" b="1" dirty="0"/>
              <a:t>3.610 đồng / Ống</a:t>
            </a:r>
            <a:endParaRPr lang="en-US" dirty="0" smtClean="0"/>
          </a:p>
        </p:txBody>
      </p:sp>
    </p:spTree>
    <p:extLst>
      <p:ext uri="{BB962C8B-B14F-4D97-AF65-F5344CB8AC3E}">
        <p14:creationId xmlns:p14="http://schemas.microsoft.com/office/powerpoint/2010/main" val="2265607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420100" cy="533400"/>
          </a:xfrm>
          <a:prstGeom prst="rect">
            <a:avLst/>
          </a:prstGeom>
        </p:spPr>
        <p:txBody>
          <a:bodyPr vert="horz" lIns="91440" tIns="45720" rIns="91440" bIns="45720" rtlCol="0" anchor="b">
            <a:noAutofit/>
          </a:bodyPr>
          <a:lstStyle>
            <a:lvl1pPr algn="ctr">
              <a:lnSpc>
                <a:spcPts val="5800"/>
              </a:lnSpc>
              <a:spcBef>
                <a:spcPct val="0"/>
              </a:spcBef>
              <a:buNone/>
              <a:defRPr sz="4000" b="1">
                <a:solidFill>
                  <a:srgbClr val="FF0000"/>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defRPr>
            </a:lvl1pPr>
          </a:lstStyle>
          <a:p>
            <a:pPr algn="l"/>
            <a:r>
              <a:rPr lang="en-US" sz="2800" smtClean="0">
                <a:effectLst/>
              </a:rPr>
              <a:t> 3. THIẾU MÁU DO THIẾU VITAMIN B12</a:t>
            </a:r>
            <a:endParaRPr lang="en-US" sz="2800">
              <a:effectLst/>
            </a:endParaRPr>
          </a:p>
        </p:txBody>
      </p:sp>
      <p:sp>
        <p:nvSpPr>
          <p:cNvPr id="3" name="TextBox 2"/>
          <p:cNvSpPr txBox="1"/>
          <p:nvPr/>
        </p:nvSpPr>
        <p:spPr>
          <a:xfrm>
            <a:off x="381000" y="353291"/>
            <a:ext cx="5105400" cy="461665"/>
          </a:xfrm>
          <a:prstGeom prst="rect">
            <a:avLst/>
          </a:prstGeom>
          <a:noFill/>
        </p:spPr>
        <p:txBody>
          <a:bodyPr wrap="square" rtlCol="0">
            <a:spAutoFit/>
          </a:bodyPr>
          <a:lstStyle/>
          <a:p>
            <a:r>
              <a:rPr lang="en-US" sz="2400" b="1" smtClean="0">
                <a:solidFill>
                  <a:schemeClr val="tx2">
                    <a:lumMod val="60000"/>
                    <a:lumOff val="40000"/>
                  </a:schemeClr>
                </a:solidFill>
                <a:latin typeface="Times New Roman" pitchFamily="18" charset="0"/>
                <a:cs typeface="Times New Roman" pitchFamily="18" charset="0"/>
              </a:rPr>
              <a:t>3.1. Nguyên Nhân :</a:t>
            </a:r>
            <a:endParaRPr lang="en-US" sz="2400" b="1">
              <a:solidFill>
                <a:schemeClr val="tx2">
                  <a:lumMod val="60000"/>
                  <a:lumOff val="40000"/>
                </a:schemeClr>
              </a:solidFill>
              <a:latin typeface="Times New Roman" pitchFamily="18" charset="0"/>
              <a:cs typeface="Times New Roman" pitchFamily="18" charset="0"/>
            </a:endParaRPr>
          </a:p>
        </p:txBody>
      </p:sp>
      <p:sp>
        <p:nvSpPr>
          <p:cNvPr id="18" name="TextBox 17"/>
          <p:cNvSpPr txBox="1"/>
          <p:nvPr/>
        </p:nvSpPr>
        <p:spPr>
          <a:xfrm>
            <a:off x="19050" y="804990"/>
            <a:ext cx="9144000" cy="4893647"/>
          </a:xfrm>
          <a:prstGeom prst="rect">
            <a:avLst/>
          </a:prstGeom>
          <a:noFill/>
        </p:spPr>
        <p:txBody>
          <a:bodyPr wrap="square" rtlCol="0">
            <a:spAutoFit/>
          </a:bodyPr>
          <a:lstStyle/>
          <a:p>
            <a:r>
              <a:rPr lang="en-US" sz="2400" smtClean="0">
                <a:latin typeface="+mj-lt"/>
                <a:cs typeface="Times New Roman" pitchFamily="18" charset="0"/>
              </a:rPr>
              <a:t>-    </a:t>
            </a:r>
            <a:r>
              <a:rPr lang="vi-VN" sz="2400" smtClean="0">
                <a:latin typeface="+mj-lt"/>
                <a:cs typeface="Times New Roman" pitchFamily="18" charset="0"/>
              </a:rPr>
              <a:t>Không </a:t>
            </a:r>
            <a:r>
              <a:rPr lang="vi-VN" sz="2400">
                <a:latin typeface="+mj-lt"/>
                <a:cs typeface="Times New Roman" pitchFamily="18" charset="0"/>
              </a:rPr>
              <a:t>ăn </a:t>
            </a:r>
            <a:r>
              <a:rPr lang="vi-VN" sz="2400" smtClean="0">
                <a:latin typeface="+mj-lt"/>
                <a:cs typeface="Times New Roman" pitchFamily="18" charset="0"/>
              </a:rPr>
              <a:t>thịt</a:t>
            </a:r>
            <a:r>
              <a:rPr lang="en-US" sz="2400" smtClean="0">
                <a:latin typeface="+mj-lt"/>
                <a:cs typeface="Times New Roman" pitchFamily="18" charset="0"/>
              </a:rPr>
              <a:t>, </a:t>
            </a:r>
            <a:r>
              <a:rPr lang="vi-VN" sz="2400" smtClean="0">
                <a:latin typeface="+mj-lt"/>
                <a:cs typeface="Times New Roman" pitchFamily="18" charset="0"/>
              </a:rPr>
              <a:t>sữa</a:t>
            </a:r>
            <a:endParaRPr lang="en-US" sz="2400" smtClean="0">
              <a:latin typeface="+mj-lt"/>
              <a:cs typeface="Times New Roman" pitchFamily="18" charset="0"/>
            </a:endParaRPr>
          </a:p>
          <a:p>
            <a:pPr marL="342900" indent="-342900">
              <a:buFontTx/>
              <a:buChar char="-"/>
            </a:pPr>
            <a:r>
              <a:rPr lang="vi-VN" sz="2400" smtClean="0">
                <a:latin typeface="+mj-lt"/>
                <a:cs typeface="Times New Roman" pitchFamily="18" charset="0"/>
              </a:rPr>
              <a:t>Ăn chay nghiêm ngặt </a:t>
            </a:r>
            <a:endParaRPr lang="en-US" sz="2400" smtClean="0">
              <a:latin typeface="+mj-lt"/>
              <a:cs typeface="Times New Roman" pitchFamily="18" charset="0"/>
            </a:endParaRPr>
          </a:p>
          <a:p>
            <a:pPr marL="342900" indent="-342900">
              <a:buFontTx/>
              <a:buChar char="-"/>
            </a:pPr>
            <a:r>
              <a:rPr lang="en-US" sz="2400" smtClean="0">
                <a:latin typeface="+mj-lt"/>
                <a:cs typeface="Times New Roman" pitchFamily="18" charset="0"/>
              </a:rPr>
              <a:t>B</a:t>
            </a:r>
            <a:r>
              <a:rPr lang="vi-VN" sz="2400" smtClean="0">
                <a:latin typeface="+mj-lt"/>
                <a:cs typeface="Times New Roman" pitchFamily="18" charset="0"/>
              </a:rPr>
              <a:t>ệnh đường ruột, tăng trưởng bất thường của </a:t>
            </a:r>
            <a:r>
              <a:rPr lang="en-US" sz="2400" smtClean="0">
                <a:latin typeface="+mj-lt"/>
                <a:cs typeface="Times New Roman" pitchFamily="18" charset="0"/>
              </a:rPr>
              <a:t>VK</a:t>
            </a:r>
            <a:r>
              <a:rPr lang="vi-VN" sz="2400" smtClean="0">
                <a:latin typeface="+mj-lt"/>
                <a:cs typeface="Times New Roman" pitchFamily="18" charset="0"/>
              </a:rPr>
              <a:t> trong dạ dày, hoặc phẫu thuật dạ dày ruột hoặc cản trở sự hấp thu vit B-12.</a:t>
            </a:r>
            <a:endParaRPr lang="en-US" sz="2400" smtClean="0">
              <a:latin typeface="+mj-lt"/>
              <a:cs typeface="Times New Roman" pitchFamily="18" charset="0"/>
            </a:endParaRPr>
          </a:p>
          <a:p>
            <a:pPr marL="342900" indent="-342900">
              <a:buFontTx/>
              <a:buChar char="-"/>
            </a:pPr>
            <a:r>
              <a:rPr lang="en-US" sz="2400" smtClean="0">
                <a:latin typeface="+mj-lt"/>
              </a:rPr>
              <a:t>T</a:t>
            </a:r>
            <a:r>
              <a:rPr lang="vi-VN" sz="2400" smtClean="0">
                <a:latin typeface="+mj-lt"/>
              </a:rPr>
              <a:t>hiếu yếu tố nội tại - protein được tiết ra từ dạ dày cần thiết</a:t>
            </a:r>
            <a:r>
              <a:rPr lang="en-US" sz="2400" smtClean="0">
                <a:latin typeface="+mj-lt"/>
              </a:rPr>
              <a:t> </a:t>
            </a:r>
            <a:r>
              <a:rPr lang="vi-VN" sz="2400" smtClean="0">
                <a:latin typeface="+mj-lt"/>
              </a:rPr>
              <a:t>cho việc hấp thu vit B-12.</a:t>
            </a:r>
            <a:endParaRPr lang="en-US" sz="2400">
              <a:latin typeface="+mj-lt"/>
            </a:endParaRPr>
          </a:p>
          <a:p>
            <a:pPr marL="342900" indent="-342900">
              <a:buFontTx/>
              <a:buChar char="-"/>
            </a:pPr>
            <a:r>
              <a:rPr lang="vi-VN" sz="2400" smtClean="0">
                <a:latin typeface="+mj-lt"/>
                <a:cs typeface="Times New Roman" pitchFamily="18" charset="0"/>
              </a:rPr>
              <a:t>Dùng thuốc nhất định. Thuốc kháng acid và một số loại thuốc dùng để điều trị</a:t>
            </a:r>
            <a:r>
              <a:rPr lang="en-US" sz="2400" smtClean="0">
                <a:latin typeface="+mj-lt"/>
                <a:cs typeface="Times New Roman" pitchFamily="18" charset="0"/>
              </a:rPr>
              <a:t> </a:t>
            </a:r>
            <a:r>
              <a:rPr lang="vi-VN" sz="2400" smtClean="0">
                <a:latin typeface="+mj-lt"/>
                <a:cs typeface="Times New Roman" pitchFamily="18" charset="0"/>
              </a:rPr>
              <a:t>bệnh tiểu đường type 2 có thể ảnh hưởng sự hấp thu Vit-B12.</a:t>
            </a:r>
            <a:endParaRPr lang="en-US" sz="2400" smtClean="0">
              <a:latin typeface="+mj-lt"/>
              <a:cs typeface="Times New Roman" pitchFamily="18" charset="0"/>
            </a:endParaRPr>
          </a:p>
          <a:p>
            <a:pPr marL="342900" indent="-342900">
              <a:buFontTx/>
              <a:buChar char="-"/>
            </a:pPr>
            <a:r>
              <a:rPr lang="en-US" sz="2400" smtClean="0">
                <a:latin typeface="Times New Roman" pitchFamily="18" charset="0"/>
                <a:cs typeface="Times New Roman" pitchFamily="18" charset="0"/>
              </a:rPr>
              <a:t>Rối loạn tự miễn dịch</a:t>
            </a:r>
            <a:endParaRPr lang="en-US" sz="2400" smtClean="0">
              <a:latin typeface="Times New Roman" pitchFamily="18" charset="0"/>
              <a:cs typeface="Times New Roman" pitchFamily="18" charset="0"/>
            </a:endParaRPr>
          </a:p>
          <a:p>
            <a:pPr marL="342900" indent="-342900">
              <a:buFontTx/>
              <a:buChar char="-"/>
            </a:pPr>
            <a:endParaRPr lang="en-US" sz="2400" smtClean="0">
              <a:latin typeface="+mj-lt"/>
            </a:endParaRPr>
          </a:p>
          <a:p>
            <a:pPr marL="342900" indent="-342900">
              <a:buFontTx/>
              <a:buChar char="-"/>
            </a:pPr>
            <a:endParaRPr lang="en-US" sz="2400" smtClean="0">
              <a:latin typeface="+mj-lt"/>
              <a:cs typeface="Times New Roman" pitchFamily="18" charset="0"/>
            </a:endParaRPr>
          </a:p>
          <a:p>
            <a:pPr marL="342900" indent="-342900">
              <a:buFontTx/>
              <a:buChar char="-"/>
            </a:pPr>
            <a:endParaRPr lang="en-US" sz="2400" smtClean="0">
              <a:latin typeface="+mj-lt"/>
              <a:cs typeface="Times New Roman" pitchFamily="18" charset="0"/>
            </a:endParaRPr>
          </a:p>
          <a:p>
            <a:pPr marL="342900" indent="-342900">
              <a:buFontTx/>
              <a:buChar char="-"/>
            </a:pPr>
            <a:endParaRPr lang="en-US" sz="2400">
              <a:latin typeface="+mj-lt"/>
              <a:cs typeface="Times New Roman" pitchFamily="18" charset="0"/>
            </a:endParaRPr>
          </a:p>
        </p:txBody>
      </p:sp>
      <p:sp>
        <p:nvSpPr>
          <p:cNvPr id="19" name="TextBox 18"/>
          <p:cNvSpPr txBox="1"/>
          <p:nvPr/>
        </p:nvSpPr>
        <p:spPr>
          <a:xfrm>
            <a:off x="381000" y="4114800"/>
            <a:ext cx="3124200" cy="461665"/>
          </a:xfrm>
          <a:prstGeom prst="rect">
            <a:avLst/>
          </a:prstGeom>
          <a:noFill/>
        </p:spPr>
        <p:txBody>
          <a:bodyPr wrap="square" rtlCol="0">
            <a:spAutoFit/>
          </a:bodyPr>
          <a:lstStyle/>
          <a:p>
            <a:r>
              <a:rPr lang="en-US" sz="2400" b="1" smtClean="0">
                <a:solidFill>
                  <a:schemeClr val="tx2">
                    <a:lumMod val="60000"/>
                    <a:lumOff val="40000"/>
                  </a:schemeClr>
                </a:solidFill>
                <a:latin typeface="Times New Roman" pitchFamily="18" charset="0"/>
                <a:cs typeface="Times New Roman" pitchFamily="18" charset="0"/>
              </a:rPr>
              <a:t>3.2. Triệu chứng :</a:t>
            </a:r>
            <a:endParaRPr lang="en-US" sz="2400" b="1">
              <a:solidFill>
                <a:schemeClr val="tx2">
                  <a:lumMod val="60000"/>
                  <a:lumOff val="40000"/>
                </a:schemeClr>
              </a:solidFill>
              <a:latin typeface="Times New Roman" pitchFamily="18" charset="0"/>
              <a:cs typeface="Times New Roman" pitchFamily="18" charset="0"/>
            </a:endParaRPr>
          </a:p>
        </p:txBody>
      </p:sp>
      <p:sp>
        <p:nvSpPr>
          <p:cNvPr id="20" name="TextBox 19"/>
          <p:cNvSpPr txBox="1"/>
          <p:nvPr/>
        </p:nvSpPr>
        <p:spPr>
          <a:xfrm>
            <a:off x="353291" y="4632067"/>
            <a:ext cx="4419600" cy="2308324"/>
          </a:xfrm>
          <a:prstGeom prst="rect">
            <a:avLst/>
          </a:prstGeom>
          <a:noFill/>
        </p:spPr>
        <p:txBody>
          <a:bodyPr wrap="square" rtlCol="0">
            <a:spAutoFit/>
          </a:bodyPr>
          <a:lstStyle/>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Mệt </a:t>
            </a:r>
            <a:r>
              <a:rPr lang="vi-VN" sz="2400">
                <a:latin typeface="Times New Roman" pitchFamily="18" charset="0"/>
                <a:cs typeface="Times New Roman" pitchFamily="18" charset="0"/>
              </a:rPr>
              <a:t>mỏi.</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Da </a:t>
            </a:r>
            <a:r>
              <a:rPr lang="vi-VN" sz="2400">
                <a:latin typeface="Times New Roman" pitchFamily="18" charset="0"/>
                <a:cs typeface="Times New Roman" pitchFamily="18" charset="0"/>
              </a:rPr>
              <a:t>nhợt nhạt hoặc vàng.</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Đau </a:t>
            </a:r>
            <a:r>
              <a:rPr lang="vi-VN" sz="2400">
                <a:latin typeface="Times New Roman" pitchFamily="18" charset="0"/>
                <a:cs typeface="Times New Roman" pitchFamily="18" charset="0"/>
              </a:rPr>
              <a:t>miệng và lưỡi.</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Giảm </a:t>
            </a:r>
            <a:r>
              <a:rPr lang="vi-VN" sz="2400">
                <a:latin typeface="Times New Roman" pitchFamily="18" charset="0"/>
                <a:cs typeface="Times New Roman" pitchFamily="18" charset="0"/>
              </a:rPr>
              <a:t>trọng lượng.</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Tiêu </a:t>
            </a:r>
            <a:r>
              <a:rPr lang="vi-VN" sz="2400">
                <a:latin typeface="Times New Roman" pitchFamily="18" charset="0"/>
                <a:cs typeface="Times New Roman" pitchFamily="18" charset="0"/>
              </a:rPr>
              <a:t>chảy.</a:t>
            </a:r>
          </a:p>
          <a:p>
            <a:endParaRPr lang="vi-VN" sz="2400">
              <a:latin typeface="Times New Roman" pitchFamily="18" charset="0"/>
              <a:cs typeface="Times New Roman" pitchFamily="18" charset="0"/>
            </a:endParaRPr>
          </a:p>
        </p:txBody>
      </p:sp>
      <p:sp>
        <p:nvSpPr>
          <p:cNvPr id="21" name="TextBox 20"/>
          <p:cNvSpPr txBox="1"/>
          <p:nvPr/>
        </p:nvSpPr>
        <p:spPr>
          <a:xfrm>
            <a:off x="3699164" y="4604357"/>
            <a:ext cx="5410199" cy="2308324"/>
          </a:xfrm>
          <a:prstGeom prst="rect">
            <a:avLst/>
          </a:prstGeom>
          <a:noFill/>
        </p:spPr>
        <p:txBody>
          <a:bodyPr wrap="square" rtlCol="0">
            <a:spAutoFit/>
          </a:bodyPr>
          <a:lstStyle/>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Tê </a:t>
            </a:r>
            <a:r>
              <a:rPr lang="vi-VN" sz="2400">
                <a:latin typeface="Times New Roman" pitchFamily="18" charset="0"/>
                <a:cs typeface="Times New Roman" pitchFamily="18" charset="0"/>
              </a:rPr>
              <a:t>hoặc ngứa ở bàn tay và bàn chân.</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Cơ </a:t>
            </a:r>
            <a:r>
              <a:rPr lang="vi-VN" sz="2400">
                <a:latin typeface="Times New Roman" pitchFamily="18" charset="0"/>
                <a:cs typeface="Times New Roman" pitchFamily="18" charset="0"/>
              </a:rPr>
              <a:t>yếu.</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Khó </a:t>
            </a:r>
            <a:r>
              <a:rPr lang="vi-VN" sz="2400">
                <a:latin typeface="Times New Roman" pitchFamily="18" charset="0"/>
                <a:cs typeface="Times New Roman" pitchFamily="18" charset="0"/>
              </a:rPr>
              <a:t>chịu.</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Cử </a:t>
            </a:r>
            <a:r>
              <a:rPr lang="vi-VN" sz="2400">
                <a:latin typeface="Times New Roman" pitchFamily="18" charset="0"/>
                <a:cs typeface="Times New Roman" pitchFamily="18" charset="0"/>
              </a:rPr>
              <a:t>động không ổn định.</a:t>
            </a:r>
          </a:p>
          <a:p>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Rối </a:t>
            </a:r>
            <a:r>
              <a:rPr lang="vi-VN" sz="2400">
                <a:latin typeface="Times New Roman" pitchFamily="18" charset="0"/>
                <a:cs typeface="Times New Roman" pitchFamily="18" charset="0"/>
              </a:rPr>
              <a:t>loạn tâm thần, hay quên.</a:t>
            </a:r>
          </a:p>
          <a:p>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3442552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420100" cy="609600"/>
          </a:xfrm>
          <a:prstGeom prst="rect">
            <a:avLst/>
          </a:prstGeom>
        </p:spPr>
        <p:txBody>
          <a:bodyPr vert="horz" lIns="91440" tIns="45720" rIns="91440" bIns="45720" rtlCol="0" anchor="b">
            <a:noAutofit/>
          </a:bodyPr>
          <a:lstStyle>
            <a:lvl1pPr algn="ctr">
              <a:lnSpc>
                <a:spcPts val="5800"/>
              </a:lnSpc>
              <a:spcBef>
                <a:spcPct val="0"/>
              </a:spcBef>
              <a:buNone/>
              <a:defRPr sz="4000" b="1">
                <a:solidFill>
                  <a:srgbClr val="FF0000"/>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defRPr>
            </a:lvl1pPr>
          </a:lstStyle>
          <a:p>
            <a:pPr algn="l"/>
            <a:r>
              <a:rPr lang="en-US" sz="2800" smtClean="0">
                <a:effectLst/>
              </a:rPr>
              <a:t> 3. THIẾU MÁU DO THIẾU VITAMIN B12</a:t>
            </a:r>
            <a:endParaRPr lang="en-US" sz="2800">
              <a:effectLst/>
            </a:endParaRPr>
          </a:p>
        </p:txBody>
      </p:sp>
      <p:sp>
        <p:nvSpPr>
          <p:cNvPr id="3" name="TextBox 2"/>
          <p:cNvSpPr txBox="1"/>
          <p:nvPr/>
        </p:nvSpPr>
        <p:spPr>
          <a:xfrm>
            <a:off x="533400" y="390435"/>
            <a:ext cx="2514600" cy="461665"/>
          </a:xfrm>
          <a:prstGeom prst="rect">
            <a:avLst/>
          </a:prstGeom>
          <a:noFill/>
        </p:spPr>
        <p:txBody>
          <a:bodyPr wrap="square" rtlCol="0">
            <a:spAutoFit/>
          </a:bodyPr>
          <a:lstStyle/>
          <a:p>
            <a:r>
              <a:rPr lang="en-US" sz="2400" b="1" smtClean="0">
                <a:solidFill>
                  <a:schemeClr val="tx2">
                    <a:lumMod val="60000"/>
                    <a:lumOff val="40000"/>
                  </a:schemeClr>
                </a:solidFill>
                <a:latin typeface="Times New Roman" pitchFamily="18" charset="0"/>
                <a:cs typeface="Times New Roman" pitchFamily="18" charset="0"/>
              </a:rPr>
              <a:t>3.3. Điều Trị </a:t>
            </a:r>
            <a:endParaRPr lang="en-US" sz="2400" b="1">
              <a:solidFill>
                <a:schemeClr val="tx2">
                  <a:lumMod val="60000"/>
                  <a:lumOff val="40000"/>
                </a:schemeClr>
              </a:solidFill>
              <a:latin typeface="Times New Roman" pitchFamily="18" charset="0"/>
              <a:cs typeface="Times New Roman" pitchFamily="18" charset="0"/>
            </a:endParaRPr>
          </a:p>
        </p:txBody>
      </p:sp>
      <p:sp>
        <p:nvSpPr>
          <p:cNvPr id="2" name="TextBox 1"/>
          <p:cNvSpPr txBox="1"/>
          <p:nvPr/>
        </p:nvSpPr>
        <p:spPr>
          <a:xfrm>
            <a:off x="540326" y="812861"/>
            <a:ext cx="8603673" cy="2462213"/>
          </a:xfrm>
          <a:prstGeom prst="rect">
            <a:avLst/>
          </a:prstGeom>
          <a:noFill/>
        </p:spPr>
        <p:txBody>
          <a:bodyPr wrap="square" rtlCol="0">
            <a:spAutoFit/>
          </a:bodyPr>
          <a:lstStyle/>
          <a:p>
            <a:r>
              <a:rPr lang="en-US" sz="2200" smtClean="0">
                <a:latin typeface="Times New Roman" pitchFamily="18" charset="0"/>
                <a:cs typeface="Times New Roman" pitchFamily="18" charset="0"/>
              </a:rPr>
              <a:t>- T</a:t>
            </a:r>
            <a:r>
              <a:rPr lang="vi-VN" sz="2200" smtClean="0">
                <a:latin typeface="Times New Roman" pitchFamily="18" charset="0"/>
                <a:cs typeface="Times New Roman" pitchFamily="18" charset="0"/>
              </a:rPr>
              <a:t>hay </a:t>
            </a:r>
            <a:r>
              <a:rPr lang="vi-VN" sz="2200">
                <a:latin typeface="Times New Roman" pitchFamily="18" charset="0"/>
                <a:cs typeface="Times New Roman" pitchFamily="18" charset="0"/>
              </a:rPr>
              <a:t>đổi trong chế độ ăn và bổ sung </a:t>
            </a:r>
            <a:r>
              <a:rPr lang="vi-VN" sz="2200" smtClean="0">
                <a:latin typeface="Times New Roman" pitchFamily="18" charset="0"/>
                <a:cs typeface="Times New Roman" pitchFamily="18" charset="0"/>
              </a:rPr>
              <a:t>vit </a:t>
            </a:r>
            <a:r>
              <a:rPr lang="vi-VN" sz="2200">
                <a:latin typeface="Times New Roman" pitchFamily="18" charset="0"/>
                <a:cs typeface="Times New Roman" pitchFamily="18" charset="0"/>
              </a:rPr>
              <a:t>B-12</a:t>
            </a:r>
            <a:r>
              <a:rPr lang="vi-VN" sz="2200" smtClean="0">
                <a:latin typeface="Times New Roman" pitchFamily="18" charset="0"/>
                <a:cs typeface="Times New Roman" pitchFamily="18" charset="0"/>
              </a:rPr>
              <a:t>.</a:t>
            </a:r>
            <a:endParaRPr lang="en-US" sz="2200" smtClean="0">
              <a:latin typeface="Times New Roman" pitchFamily="18" charset="0"/>
              <a:cs typeface="Times New Roman" pitchFamily="18" charset="0"/>
            </a:endParaRPr>
          </a:p>
          <a:p>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Nếu cơ thể không thể hấp thu vit B-12, Cần thuốc tiêm vit B-12</a:t>
            </a:r>
          </a:p>
          <a:p>
            <a:r>
              <a:rPr lang="vi-VN" sz="2200" smtClean="0">
                <a:latin typeface="Times New Roman" pitchFamily="18" charset="0"/>
                <a:cs typeface="Times New Roman" pitchFamily="18" charset="0"/>
              </a:rPr>
              <a:t>hoặc dạng xịt B 12 cả đời.</a:t>
            </a:r>
            <a:endParaRPr lang="en-US" sz="2200" smtClean="0">
              <a:latin typeface="Times New Roman" pitchFamily="18" charset="0"/>
              <a:cs typeface="Times New Roman" pitchFamily="18" charset="0"/>
            </a:endParaRPr>
          </a:p>
          <a:p>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Lúc đầu, cần tiêm hoặc thuốc xịt thường xuyên. Cuối cùng cần tiêm hoặc xịt chỉ một lần một tháng.</a:t>
            </a:r>
            <a:endParaRPr lang="en-US" sz="2200" smtClean="0">
              <a:latin typeface="Times New Roman" pitchFamily="18" charset="0"/>
              <a:cs typeface="Times New Roman" pitchFamily="18" charset="0"/>
            </a:endParaRPr>
          </a:p>
          <a:p>
            <a:endParaRPr lang="en-US" sz="2200" smtClean="0">
              <a:latin typeface="Times New Roman" pitchFamily="18" charset="0"/>
              <a:cs typeface="Times New Roman" pitchFamily="18" charset="0"/>
            </a:endParaRPr>
          </a:p>
          <a:p>
            <a:pPr marL="285750" indent="-285750">
              <a:buFontTx/>
              <a:buChar char="-"/>
            </a:pPr>
            <a:endParaRPr lang="en-US" sz="2200">
              <a:latin typeface="Times New Roman" pitchFamily="18" charset="0"/>
              <a:cs typeface="Times New Roman" pitchFamily="18" charset="0"/>
            </a:endParaRPr>
          </a:p>
        </p:txBody>
      </p:sp>
      <p:pic>
        <p:nvPicPr>
          <p:cNvPr id="2050" name="Picture 2" descr="C:\Users\Abcxyz\Desktop\20170222_194552-e1487790867828-600x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29464"/>
            <a:ext cx="2286000" cy="364753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895600" y="2782669"/>
            <a:ext cx="5715000" cy="1015663"/>
          </a:xfrm>
          <a:prstGeom prst="rect">
            <a:avLst/>
          </a:prstGeom>
          <a:noFill/>
        </p:spPr>
        <p:txBody>
          <a:bodyPr wrap="square" rtlCol="0">
            <a:spAutoFit/>
          </a:bodyPr>
          <a:lstStyle/>
          <a:p>
            <a:r>
              <a:rPr lang="vi-VN" sz="2000" b="1">
                <a:latin typeface="+mj-lt"/>
                <a:cs typeface="Calibri" pitchFamily="34" charset="0"/>
              </a:rPr>
              <a:t>Vitamin B12 lọ xịt PURE ADVANTAGE, 500mcg Spray</a:t>
            </a:r>
          </a:p>
          <a:p>
            <a:r>
              <a:rPr lang="vi-VN" sz="2000" b="1">
                <a:latin typeface="+mj-lt"/>
                <a:cs typeface="Calibri" pitchFamily="34" charset="0"/>
              </a:rPr>
              <a:t>570.000₫</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525795"/>
            <a:ext cx="1600200" cy="3027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943600" y="3745468"/>
            <a:ext cx="2667000" cy="400110"/>
          </a:xfrm>
          <a:prstGeom prst="rect">
            <a:avLst/>
          </a:prstGeom>
          <a:noFill/>
        </p:spPr>
        <p:txBody>
          <a:bodyPr wrap="square" rtlCol="0">
            <a:spAutoFit/>
          </a:bodyPr>
          <a:lstStyle/>
          <a:p>
            <a:r>
              <a:rPr lang="en-US" sz="2000" b="1">
                <a:latin typeface="Times New Roman" pitchFamily="18" charset="0"/>
                <a:cs typeface="Times New Roman" pitchFamily="18" charset="0"/>
              </a:rPr>
              <a:t>219,000 VNĐ</a:t>
            </a:r>
          </a:p>
        </p:txBody>
      </p:sp>
    </p:spTree>
    <p:extLst>
      <p:ext uri="{BB962C8B-B14F-4D97-AF65-F5344CB8AC3E}">
        <p14:creationId xmlns:p14="http://schemas.microsoft.com/office/powerpoint/2010/main" val="497916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3587180"/>
              </p:ext>
            </p:extLst>
          </p:nvPr>
        </p:nvGraphicFramePr>
        <p:xfrm>
          <a:off x="228600" y="304800"/>
          <a:ext cx="8686800" cy="6324600"/>
        </p:xfrm>
        <a:graphic>
          <a:graphicData uri="http://schemas.openxmlformats.org/drawingml/2006/table">
            <a:tbl>
              <a:tblPr firstRow="1" bandRow="1">
                <a:tableStyleId>{F5AB1C69-6EDB-4FF4-983F-18BD219EF322}</a:tableStyleId>
              </a:tblPr>
              <a:tblGrid>
                <a:gridCol w="1026622"/>
                <a:gridCol w="2369128"/>
                <a:gridCol w="2606040"/>
                <a:gridCol w="2685010"/>
              </a:tblGrid>
              <a:tr h="648565">
                <a:tc>
                  <a:txBody>
                    <a:bodyPr/>
                    <a:lstStyle/>
                    <a:p>
                      <a:pPr marL="0" marR="0" algn="ctr" defTabSz="914400" rtl="0" eaLnBrk="1" latinLnBrk="0" hangingPunct="1">
                        <a:lnSpc>
                          <a:spcPct val="115000"/>
                        </a:lnSpc>
                        <a:spcBef>
                          <a:spcPts val="0"/>
                        </a:spcBef>
                        <a:spcAft>
                          <a:spcPts val="0"/>
                        </a:spcAft>
                      </a:pPr>
                      <a:r>
                        <a:rPr lang="en-US" sz="1800" kern="1200">
                          <a:effectLst/>
                          <a:latin typeface="Times New Roman" pitchFamily="18" charset="0"/>
                          <a:cs typeface="Times New Roman" pitchFamily="18" charset="0"/>
                        </a:rPr>
                        <a:t> </a:t>
                      </a:r>
                      <a:r>
                        <a:rPr lang="en-US" sz="1800" kern="1200" smtClean="0">
                          <a:effectLst/>
                          <a:latin typeface="Times New Roman" pitchFamily="18" charset="0"/>
                          <a:cs typeface="Times New Roman" pitchFamily="18" charset="0"/>
                        </a:rPr>
                        <a:t>Bệnh </a:t>
                      </a:r>
                      <a:endParaRPr lang="en-US" sz="1800" b="1" kern="120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Nguyên</a:t>
                      </a:r>
                      <a:r>
                        <a:rPr lang="en-US" sz="1800" baseline="0" smtClean="0">
                          <a:effectLst/>
                          <a:latin typeface="Times New Roman" pitchFamily="18" charset="0"/>
                          <a:cs typeface="Times New Roman" pitchFamily="18" charset="0"/>
                        </a:rPr>
                        <a:t> nhân</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smtClean="0">
                          <a:effectLst/>
                          <a:latin typeface="Times New Roman" pitchFamily="18" charset="0"/>
                          <a:cs typeface="Times New Roman" pitchFamily="18" charset="0"/>
                        </a:rPr>
                        <a:t>Triệu</a:t>
                      </a:r>
                      <a:r>
                        <a:rPr lang="en-US" sz="1800" baseline="0" smtClean="0">
                          <a:effectLst/>
                          <a:latin typeface="Times New Roman" pitchFamily="18" charset="0"/>
                          <a:cs typeface="Times New Roman" pitchFamily="18" charset="0"/>
                        </a:rPr>
                        <a:t> chứng</a:t>
                      </a:r>
                      <a:r>
                        <a:rPr lang="en-US" sz="1800">
                          <a:effectLst/>
                          <a:latin typeface="Times New Roman" pitchFamily="18" charset="0"/>
                          <a:cs typeface="Times New Roman" pitchFamily="18" charset="0"/>
                        </a:rPr>
                        <a:t>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Điều</a:t>
                      </a:r>
                      <a:r>
                        <a:rPr lang="en-US" sz="1800" baseline="0" smtClean="0">
                          <a:effectLst/>
                          <a:latin typeface="Times New Roman" pitchFamily="18" charset="0"/>
                          <a:cs typeface="Times New Roman" pitchFamily="18" charset="0"/>
                        </a:rPr>
                        <a:t> trị</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r>
              <a:tr h="5676035">
                <a:tc>
                  <a:txBody>
                    <a:bodyPr/>
                    <a:lstStyle/>
                    <a:p>
                      <a:pPr marL="0" marR="0" algn="l" defTabSz="914400" rtl="0" eaLnBrk="1" latinLnBrk="0" hangingPunct="1">
                        <a:lnSpc>
                          <a:spcPct val="115000"/>
                        </a:lnSpc>
                        <a:spcBef>
                          <a:spcPts val="0"/>
                        </a:spcBef>
                        <a:spcAft>
                          <a:spcPts val="0"/>
                        </a:spcAft>
                      </a:pPr>
                      <a:r>
                        <a:rPr lang="en-US" sz="2000" b="1" kern="1200" smtClean="0">
                          <a:solidFill>
                            <a:srgbClr val="FF0000"/>
                          </a:solidFill>
                          <a:effectLst/>
                          <a:latin typeface="Times New Roman" pitchFamily="18" charset="0"/>
                          <a:cs typeface="Times New Roman" pitchFamily="18" charset="0"/>
                        </a:rPr>
                        <a:t>4. </a:t>
                      </a:r>
                      <a:r>
                        <a:rPr lang="en-US" sz="2000" b="1" kern="1200" smtClean="0">
                          <a:solidFill>
                            <a:srgbClr val="FF0000"/>
                          </a:solidFill>
                          <a:effectLst/>
                          <a:latin typeface="Times New Roman" pitchFamily="18" charset="0"/>
                          <a:cs typeface="Times New Roman" pitchFamily="18" charset="0"/>
                        </a:rPr>
                        <a:t>THIẾU</a:t>
                      </a:r>
                      <a:r>
                        <a:rPr lang="en-US" sz="2000" b="1" kern="1200" baseline="0" smtClean="0">
                          <a:solidFill>
                            <a:srgbClr val="FF0000"/>
                          </a:solidFill>
                          <a:effectLst/>
                          <a:latin typeface="Times New Roman" pitchFamily="18" charset="0"/>
                          <a:cs typeface="Times New Roman" pitchFamily="18" charset="0"/>
                        </a:rPr>
                        <a:t> MÁU DO THIẾU ACID FOLIC </a:t>
                      </a:r>
                      <a:endParaRPr lang="en-US" sz="2000" b="1" kern="1200">
                        <a:solidFill>
                          <a:srgbClr val="FF0000"/>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Do </a:t>
                      </a:r>
                      <a:r>
                        <a:rPr lang="en-US" sz="1800">
                          <a:effectLst/>
                          <a:latin typeface="Times New Roman" pitchFamily="18" charset="0"/>
                          <a:cs typeface="Times New Roman" pitchFamily="18" charset="0"/>
                        </a:rPr>
                        <a:t>chế độ dinh dưỡng</a:t>
                      </a:r>
                    </a:p>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Bệnh </a:t>
                      </a:r>
                      <a:r>
                        <a:rPr lang="en-US" sz="1800">
                          <a:effectLst/>
                          <a:latin typeface="Times New Roman" pitchFamily="18" charset="0"/>
                          <a:cs typeface="Times New Roman" pitchFamily="18" charset="0"/>
                        </a:rPr>
                        <a:t>ruột non, như bệnh Crohn, bệnh celiac, hoặc phẫu thuật loại bỏ hoặc nối tắt bỏ qua phần lớn ruột non</a:t>
                      </a:r>
                    </a:p>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Uống </a:t>
                      </a:r>
                      <a:r>
                        <a:rPr lang="en-US" sz="1800">
                          <a:effectLst/>
                          <a:latin typeface="Times New Roman" pitchFamily="18" charset="0"/>
                          <a:cs typeface="Times New Roman" pitchFamily="18" charset="0"/>
                        </a:rPr>
                        <a:t>rượu quá mức </a:t>
                      </a:r>
                    </a:p>
                    <a:p>
                      <a:pPr marL="0" marR="0" algn="l">
                        <a:lnSpc>
                          <a:spcPct val="115000"/>
                        </a:lnSpc>
                        <a:spcBef>
                          <a:spcPts val="0"/>
                        </a:spcBef>
                        <a:spcAft>
                          <a:spcPts val="0"/>
                        </a:spcAft>
                      </a:pPr>
                      <a:r>
                        <a:rPr lang="en-US" sz="1800">
                          <a:effectLst/>
                          <a:latin typeface="Times New Roman" pitchFamily="18" charset="0"/>
                          <a:cs typeface="Times New Roman" pitchFamily="18" charset="0"/>
                        </a:rPr>
                        <a:t>- Phụ nữ mang thai và phụ nữ đang cho con bú</a:t>
                      </a:r>
                    </a:p>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Người </a:t>
                      </a:r>
                      <a:r>
                        <a:rPr lang="en-US" sz="1800">
                          <a:effectLst/>
                          <a:latin typeface="Times New Roman" pitchFamily="18" charset="0"/>
                          <a:cs typeface="Times New Roman" pitchFamily="18" charset="0"/>
                        </a:rPr>
                        <a:t>chạy thận nhân tạo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Thường </a:t>
                      </a:r>
                      <a:r>
                        <a:rPr lang="en-US" sz="1800">
                          <a:effectLst/>
                          <a:latin typeface="Times New Roman" pitchFamily="18" charset="0"/>
                          <a:cs typeface="Times New Roman" pitchFamily="18" charset="0"/>
                        </a:rPr>
                        <a:t>là thiếu dinh dưỡng, hội chứng thiếu máu và tiêu </a:t>
                      </a:r>
                      <a:r>
                        <a:rPr lang="en-US" sz="1800" smtClean="0">
                          <a:effectLst/>
                          <a:latin typeface="Times New Roman" pitchFamily="18" charset="0"/>
                          <a:cs typeface="Times New Roman" pitchFamily="18" charset="0"/>
                        </a:rPr>
                        <a:t>hóa</a:t>
                      </a:r>
                    </a:p>
                    <a:p>
                      <a:pPr marL="0" marR="0" algn="l">
                        <a:lnSpc>
                          <a:spcPct val="115000"/>
                        </a:lnSpc>
                        <a:spcBef>
                          <a:spcPts val="0"/>
                        </a:spcBef>
                        <a:spcAft>
                          <a:spcPts val="0"/>
                        </a:spcAft>
                      </a:pPr>
                      <a:r>
                        <a:rPr lang="en-US" sz="1800" smtClean="0">
                          <a:effectLst/>
                          <a:latin typeface="Times New Roman" pitchFamily="18" charset="0"/>
                          <a:cs typeface="Times New Roman" pitchFamily="18" charset="0"/>
                        </a:rPr>
                        <a:t>- Suy </a:t>
                      </a:r>
                      <a:r>
                        <a:rPr lang="en-US" sz="1800">
                          <a:effectLst/>
                          <a:latin typeface="Times New Roman" pitchFamily="18" charset="0"/>
                          <a:cs typeface="Times New Roman" pitchFamily="18" charset="0"/>
                        </a:rPr>
                        <a:t>nhược, da niêm mạc nhợt nhạt, viêm lưỡi, ỉa chảy, dạ dày không tiết acid clorhydric (không nhất </a:t>
                      </a:r>
                      <a:r>
                        <a:rPr lang="en-US" sz="1800" smtClean="0">
                          <a:effectLst/>
                          <a:latin typeface="Times New Roman" pitchFamily="18" charset="0"/>
                          <a:cs typeface="Times New Roman" pitchFamily="18" charset="0"/>
                        </a:rPr>
                        <a:t>thiết)</a:t>
                      </a:r>
                      <a:endParaRPr lang="en-US" sz="1800">
                        <a:effectLst/>
                        <a:latin typeface="Times New Roman" pitchFamily="18" charset="0"/>
                        <a:cs typeface="Times New Roman" pitchFamily="18" charset="0"/>
                      </a:endParaRPr>
                    </a:p>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Không </a:t>
                      </a:r>
                      <a:r>
                        <a:rPr lang="en-US" sz="1800">
                          <a:effectLst/>
                          <a:latin typeface="Times New Roman" pitchFamily="18" charset="0"/>
                          <a:cs typeface="Times New Roman" pitchFamily="18" charset="0"/>
                        </a:rPr>
                        <a:t>có hội  chứng thần kinh-thiếu máu như trong trường hợp thiếu máu ác tính</a:t>
                      </a:r>
                    </a:p>
                    <a:p>
                      <a:pPr marL="0" marR="0" algn="l">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800">
                          <a:effectLst/>
                          <a:latin typeface="Times New Roman" pitchFamily="18" charset="0"/>
                          <a:cs typeface="Times New Roman" pitchFamily="18" charset="0"/>
                        </a:rPr>
                        <a:t> </a:t>
                      </a:r>
                      <a:r>
                        <a:rPr lang="en-US" sz="1800" smtClean="0">
                          <a:effectLst/>
                          <a:latin typeface="Times New Roman" pitchFamily="18" charset="0"/>
                          <a:cs typeface="Times New Roman" pitchFamily="18" charset="0"/>
                        </a:rPr>
                        <a:t>- Acid folic uống, 1 mg mỗi ngày cho tới khi các triệu chứng thuyên giảm</a:t>
                      </a:r>
                      <a:r>
                        <a:rPr lang="en-US" sz="1800" baseline="0" smtClean="0">
                          <a:effectLst/>
                          <a:latin typeface="Times New Roman" pitchFamily="18" charset="0"/>
                          <a:cs typeface="Times New Roman" pitchFamily="18" charset="0"/>
                        </a:rPr>
                        <a:t> (</a:t>
                      </a:r>
                      <a:r>
                        <a:rPr lang="vi-VN" sz="1800" baseline="0" smtClean="0">
                          <a:effectLst/>
                          <a:latin typeface="Times New Roman" pitchFamily="18" charset="0"/>
                          <a:cs typeface="Times New Roman" pitchFamily="18" charset="0"/>
                        </a:rPr>
                        <a:t>Nếu không hiệu quả, thì tiêm bắp thịt</a:t>
                      </a:r>
                      <a:r>
                        <a:rPr lang="en-US" sz="1800" baseline="0" smtClean="0">
                          <a:effectLst/>
                          <a:latin typeface="Times New Roman" pitchFamily="18" charset="0"/>
                          <a:cs typeface="Times New Roman" pitchFamily="18" charset="0"/>
                        </a:rPr>
                        <a:t> )</a:t>
                      </a: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T</a:t>
                      </a:r>
                      <a:r>
                        <a:rPr lang="vi-VN" sz="1800" baseline="0" smtClean="0">
                          <a:effectLst/>
                          <a:latin typeface="Times New Roman" pitchFamily="18" charset="0"/>
                          <a:cs typeface="Times New Roman" pitchFamily="18" charset="0"/>
                        </a:rPr>
                        <a:t>hiếu máu nguyên hồng cầu khổng lồ </a:t>
                      </a:r>
                      <a:endParaRPr lang="en-US" sz="1800" baseline="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 B</a:t>
                      </a:r>
                      <a:r>
                        <a:rPr lang="vi-VN" sz="1800" baseline="0" smtClean="0">
                          <a:effectLst/>
                          <a:latin typeface="Times New Roman" pitchFamily="18" charset="0"/>
                          <a:cs typeface="Times New Roman" pitchFamily="18" charset="0"/>
                        </a:rPr>
                        <a:t>ắt đầu</a:t>
                      </a:r>
                      <a:r>
                        <a:rPr lang="en-US" sz="1800" baseline="0" smtClean="0">
                          <a:effectLst/>
                          <a:latin typeface="Times New Roman" pitchFamily="18" charset="0"/>
                          <a:cs typeface="Times New Roman" pitchFamily="18" charset="0"/>
                        </a:rPr>
                        <a:t>:</a:t>
                      </a:r>
                      <a:r>
                        <a:rPr lang="vi-VN" sz="1800" baseline="0" smtClean="0">
                          <a:effectLst/>
                          <a:latin typeface="Times New Roman" pitchFamily="18" charset="0"/>
                          <a:cs typeface="Times New Roman" pitchFamily="18" charset="0"/>
                        </a:rPr>
                        <a:t> acid folic tiêm bắp thịt,10mg/ngày</a:t>
                      </a:r>
                      <a:endParaRPr lang="en-US" sz="1800" baseline="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 </a:t>
                      </a:r>
                      <a:r>
                        <a:rPr lang="vi-VN" sz="1800" baseline="0" smtClean="0">
                          <a:effectLst/>
                          <a:latin typeface="Times New Roman" pitchFamily="18" charset="0"/>
                          <a:cs typeface="Times New Roman" pitchFamily="18" charset="0"/>
                        </a:rPr>
                        <a:t> </a:t>
                      </a:r>
                      <a:r>
                        <a:rPr lang="en-US" sz="1800" baseline="0" smtClean="0">
                          <a:effectLst/>
                          <a:latin typeface="Times New Roman" pitchFamily="18" charset="0"/>
                          <a:cs typeface="Times New Roman" pitchFamily="18" charset="0"/>
                        </a:rPr>
                        <a:t>L</a:t>
                      </a:r>
                      <a:r>
                        <a:rPr lang="vi-VN" sz="1800" baseline="0" smtClean="0">
                          <a:effectLst/>
                          <a:latin typeface="Times New Roman" pitchFamily="18" charset="0"/>
                          <a:cs typeface="Times New Roman" pitchFamily="18" charset="0"/>
                        </a:rPr>
                        <a:t>iều duy trì 1mg uống mỗi ngày. </a:t>
                      </a:r>
                      <a:endParaRPr lang="en-US" sz="1800" baseline="0" smtClean="0">
                        <a:effectLst/>
                        <a:latin typeface="Times New Roman" pitchFamily="18" charset="0"/>
                        <a:cs typeface="Times New Roman" pitchFamily="18" charset="0"/>
                      </a:endParaRPr>
                    </a:p>
                    <a:p>
                      <a:pPr marL="0" marR="0" algn="l">
                        <a:lnSpc>
                          <a:spcPct val="115000"/>
                        </a:lnSpc>
                        <a:spcBef>
                          <a:spcPts val="0"/>
                        </a:spcBef>
                        <a:spcAft>
                          <a:spcPts val="0"/>
                        </a:spcAft>
                      </a:pPr>
                      <a:r>
                        <a:rPr lang="en-US" sz="1800" baseline="0" smtClean="0">
                          <a:effectLst/>
                          <a:latin typeface="Times New Roman" pitchFamily="18" charset="0"/>
                          <a:cs typeface="Times New Roman" pitchFamily="18" charset="0"/>
                        </a:rPr>
                        <a:t>  =&gt; </a:t>
                      </a:r>
                      <a:r>
                        <a:rPr lang="vi-VN" sz="1800" baseline="0" smtClean="0">
                          <a:effectLst/>
                          <a:latin typeface="Times New Roman" pitchFamily="18" charset="0"/>
                          <a:cs typeface="Times New Roman" pitchFamily="18" charset="0"/>
                        </a:rPr>
                        <a:t>Thường cần phối hợp với vitamin B12 và muối sắt, đôi khi sử dụng corticoid cũng có ích. </a:t>
                      </a:r>
                      <a:endParaRPr lang="en-US" sz="1800">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304800"/>
            <a:ext cx="7696200" cy="6324600"/>
          </a:xfrm>
          <a:prstGeom prst="rect">
            <a:avLst/>
          </a:prstGeom>
        </p:spPr>
      </p:pic>
      <p:sp>
        <p:nvSpPr>
          <p:cNvPr id="6" name="TextBox 5"/>
          <p:cNvSpPr txBox="1"/>
          <p:nvPr/>
        </p:nvSpPr>
        <p:spPr>
          <a:xfrm>
            <a:off x="6705600" y="5943600"/>
            <a:ext cx="1029449" cy="369332"/>
          </a:xfrm>
          <a:prstGeom prst="rect">
            <a:avLst/>
          </a:prstGeom>
          <a:noFill/>
        </p:spPr>
        <p:txBody>
          <a:bodyPr wrap="none" rtlCol="0">
            <a:spAutoFit/>
          </a:bodyPr>
          <a:lstStyle/>
          <a:p>
            <a:r>
              <a:rPr lang="en-US" b="1" smtClean="0">
                <a:latin typeface="Times New Roman" panose="02020603050405020304" pitchFamily="18" charset="0"/>
                <a:cs typeface="Times New Roman" panose="02020603050405020304" pitchFamily="18" charset="0"/>
              </a:rPr>
              <a:t>94đ/viên</a:t>
            </a:r>
            <a:endParaRPr lang="en-US"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5396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1762</Words>
  <Application>Microsoft Office PowerPoint</Application>
  <PresentationFormat>On-screen Show (4:3)</PresentationFormat>
  <Paragraphs>212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THIẾU MÁU</vt:lpstr>
      <vt:lpstr>1. ĐỊNH NGHĨA, PHÂN LOẠI VÀ TRIỆU CHỨNG</vt:lpstr>
      <vt:lpstr>1. ĐỊNH NGHĨA, PHÂN LOẠI VÀ TRIỆU CHỨNG</vt:lpstr>
      <vt:lpstr>1.3 Triệu chứng của thiếu máu</vt:lpstr>
      <vt:lpstr>2. THIẾU MÁU DO THIẾU SẮT: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6.2.Nguyên nhân  6.1.1.Suy 1 dòng tế bào tủy:   a/ Suy dòng hồng cầu: là thường gặp hơn hết. Gồm nhiều loại:   ‒ Bẩm sinh: Bất sản hồng cầu đơn thuần, hội chứng Aase…  ‒ Thứ phát: do thuốc, nhiễm khuẩn nặng, suy dinh dưỡng nặng, u tuyến ức…  ‒ Mắc phải: giảm nguyên hồng cầu ở trẻ em tạm thời  ‒ Không rõ nguyên nhân  b/ Suy dòng bạch cầu: Mất bạch cầu hạt di truyền ở trẻ em…  c/ Suy dòng tiểu cầu: Hội chứng TAR        6.1.2.Suy 3 dòng tế bào tủy:     ‒ Bẩm sinh  ‒ Loạn sừng bẩm sinh, thiếu máu bất sản với bất thường nhiễm sắc thể…  ‒ Mắc phải  ‒ Không rõ nguyên nhân </vt:lpstr>
      <vt:lpstr>6.3 Triệu chứng lâm sàng: – Phần lớn thường ở lứa tuổi quanh 30, nam nhiều hơn nữ. – Biểu hiện do hậu quả của giảm hồng cầu, bạch cầu và tiểu cầu. – HC thiếu máu: + Biểu hiện mệt, hay đánh trống ngực, ù tai, hoa mắt chóng mặt + Da xanh, niêm mạc nhợt +Tim nhịp nhanh thường &gt; 100 lần/ ph, tim có tiếng thổi tâm thu cơ năng, có thể ngất xỉu khi gắng sức. – HC xuất huyết: do số lượng tiểu cầu giảm, có xuất huyết dưới da, chảy máu chân răng, có thể có đái máu, xuất huyết tiêu hoá, kinh nguyệt kéo dài…vv. – HC nhiễm trùng: sốt, nhiễm trùng, đặc biệt là vùng hầu họng. – Gan, lách, hạch không to</vt:lpstr>
      <vt:lpstr>7.THIẾU MÁU TRONG CÁC BỆNH MÃN TÍNH  7.1. Nguyên nhân: -Nhiễm khuẩn mạn, viêm nhiễm, ung thư và bệnh gan  -Đời sống hồng cầu giảm nhẹ và tủy xương không bù trừ đầy đủ bằng sản xuất tăng chủ yếu do tồn đọng sắt trong hệ thống liên võng nội mô. -Tình trạng giảm erythropoietin ít khi là nguyên nhân quan trọng gây sản xuất hồng cầu dưới mức từ trong suy thận, khi đó erythropoietin giảm là một quy luật.  7.2.Triệu chứng và dấu hiệu -Nghi ngờ chẩn đoán khi bệnh nhân có những bệnh mạn tính đã biết và được xác định bằng mức huyết thanh thấp. Trong trường hợp thiếu máu đáng kể có thể nghi thiếu cả sắt lẫn acid folic.  7.3.Điều trị -Đa số trường hợp không cần điều trị gì. -1 vài trường hợp cần truyền hồng cầu. -Erythropoietin tổng hợp tỏ ra an toàn trong điều trị thiếu máu do suy thận. </vt:lpstr>
      <vt:lpstr>Tài liệu tham khảo chính 1. Giáo trình Bệnh lý &amp; Thuốc PTH 350 (http://www.nguyenphuchoc199.com/pth- 350). 2. Đại học Duy Tân, (2016) Tập bài giảng Bệnh lý học.  3. Một vài trang web : https://thuocchuabenh.vn/benh-mau/suy-tuy-xuong-nguyen-nhan-trieu-chung-dieu-tri.html/amp http://bthh.org.vn/?route=detail&amp;id=194 http://www.muathuoc.vn/Methylprednisolone/Medrol-16-mg.html www.nihbt.org.vn/huyet-hoc-lam-sang/benh-thieu-mau-thieu-sat/p187i9130.html 4. Gía thuốc :  http://nguoibenh.com   5. Các giáo trình về Bệnh học, Dược lý, Dược lâm sàng khác,…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Suy tủy phân loại</dc:title>
  <dc:creator>Bi Meo Meo</dc:creator>
  <cp:lastModifiedBy>Bi Meo Meo</cp:lastModifiedBy>
  <cp:revision>33</cp:revision>
  <dcterms:created xsi:type="dcterms:W3CDTF">2017-03-19T01:59:09Z</dcterms:created>
  <dcterms:modified xsi:type="dcterms:W3CDTF">2017-03-19T14:00:52Z</dcterms:modified>
</cp:coreProperties>
</file>