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70" r:id="rId9"/>
    <p:sldId id="269" r:id="rId10"/>
    <p:sldId id="271" r:id="rId11"/>
    <p:sldId id="272" r:id="rId12"/>
    <p:sldId id="274" r:id="rId13"/>
    <p:sldId id="273" r:id="rId14"/>
    <p:sldId id="279" r:id="rId15"/>
    <p:sldId id="277"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p:scale>
          <a:sx n="76" d="100"/>
          <a:sy n="76" d="100"/>
        </p:scale>
        <p:origin x="6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23E4D-5F0D-4252-B9C7-278E61AE7DD7}"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327332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23E4D-5F0D-4252-B9C7-278E61AE7DD7}"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193170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23E4D-5F0D-4252-B9C7-278E61AE7DD7}"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78204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23E4D-5F0D-4252-B9C7-278E61AE7DD7}"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187205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23E4D-5F0D-4252-B9C7-278E61AE7DD7}"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247416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23E4D-5F0D-4252-B9C7-278E61AE7DD7}"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415684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23E4D-5F0D-4252-B9C7-278E61AE7DD7}"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2971519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23E4D-5F0D-4252-B9C7-278E61AE7DD7}"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255982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23E4D-5F0D-4252-B9C7-278E61AE7DD7}"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124292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23E4D-5F0D-4252-B9C7-278E61AE7DD7}"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250353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23E4D-5F0D-4252-B9C7-278E61AE7DD7}"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4DADC-60B4-4B76-A2E8-B04EAEA39085}" type="slidenum">
              <a:rPr lang="en-US" smtClean="0"/>
              <a:t>‹#›</a:t>
            </a:fld>
            <a:endParaRPr lang="en-US"/>
          </a:p>
        </p:txBody>
      </p:sp>
    </p:spTree>
    <p:extLst>
      <p:ext uri="{BB962C8B-B14F-4D97-AF65-F5344CB8AC3E}">
        <p14:creationId xmlns:p14="http://schemas.microsoft.com/office/powerpoint/2010/main" val="192957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23E4D-5F0D-4252-B9C7-278E61AE7DD7}" type="datetimeFigureOut">
              <a:rPr lang="en-US" smtClean="0"/>
              <a:t>5/22/2017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4DADC-60B4-4B76-A2E8-B04EAEA39085}" type="slidenum">
              <a:rPr lang="en-US" smtClean="0"/>
              <a:t>‹#›</a:t>
            </a:fld>
            <a:endParaRPr lang="en-US"/>
          </a:p>
        </p:txBody>
      </p:sp>
    </p:spTree>
    <p:extLst>
      <p:ext uri="{BB962C8B-B14F-4D97-AF65-F5344CB8AC3E}">
        <p14:creationId xmlns:p14="http://schemas.microsoft.com/office/powerpoint/2010/main" val="3575464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2057399"/>
          </a:xfrm>
        </p:spPr>
        <p:txBody>
          <a:bodyPr>
            <a:normAutofit/>
          </a:bodyPr>
          <a:lstStyle/>
          <a:p>
            <a:r>
              <a:rPr lang="en-US" sz="2800" dirty="0" smtClean="0"/>
              <a:t>TRƯỜNG ĐH DUY TÂN</a:t>
            </a:r>
            <a:r>
              <a:rPr lang="en-US" sz="2400" dirty="0" smtClean="0"/>
              <a:t/>
            </a:r>
            <a:br>
              <a:rPr lang="en-US" sz="2400" dirty="0" smtClean="0"/>
            </a:br>
            <a:r>
              <a:rPr lang="en-US" sz="2400" dirty="0" smtClean="0"/>
              <a:t>KHOA ĐIỀU DƯỠNG</a:t>
            </a:r>
            <a:br>
              <a:rPr lang="en-US" sz="2400" dirty="0" smtClean="0"/>
            </a:br>
            <a:r>
              <a:rPr lang="en-US" sz="2000" dirty="0" smtClean="0"/>
              <a:t>ĐIỀU DƯỠNG HỒI SỨC CẤP CỨU</a:t>
            </a:r>
            <a:endParaRPr lang="en-US" sz="2000" dirty="0"/>
          </a:p>
        </p:txBody>
      </p:sp>
      <p:sp>
        <p:nvSpPr>
          <p:cNvPr id="3" name="Subtitle 2"/>
          <p:cNvSpPr>
            <a:spLocks noGrp="1"/>
          </p:cNvSpPr>
          <p:nvPr>
            <p:ph type="subTitle" idx="1"/>
          </p:nvPr>
        </p:nvSpPr>
        <p:spPr>
          <a:xfrm>
            <a:off x="0" y="1905000"/>
            <a:ext cx="9144000" cy="3733800"/>
          </a:xfrm>
        </p:spPr>
        <p:txBody>
          <a:bodyPr>
            <a:normAutofit fontScale="92500" lnSpcReduction="20000"/>
          </a:bodyPr>
          <a:lstStyle/>
          <a:p>
            <a:r>
              <a:rPr lang="en-US" sz="4300" dirty="0" smtClean="0">
                <a:solidFill>
                  <a:schemeClr val="tx1"/>
                </a:solidFill>
              </a:rPr>
              <a:t>QUY TRÌNH KỸ THUẬT KHAI THÔNG ĐƯỜNG THỞ.</a:t>
            </a:r>
          </a:p>
          <a:p>
            <a:endParaRPr lang="en-US" sz="4000" dirty="0">
              <a:solidFill>
                <a:schemeClr val="tx1"/>
              </a:solidFill>
            </a:endParaRPr>
          </a:p>
          <a:p>
            <a:endParaRPr lang="en-US" dirty="0" smtClean="0">
              <a:solidFill>
                <a:schemeClr val="tx1"/>
              </a:solidFill>
            </a:endParaRPr>
          </a:p>
          <a:p>
            <a:pPr algn="l"/>
            <a:r>
              <a:rPr lang="en-US" dirty="0" smtClean="0">
                <a:solidFill>
                  <a:schemeClr val="tx1"/>
                </a:solidFill>
              </a:rPr>
              <a:t>                                               GVHD: </a:t>
            </a:r>
            <a:r>
              <a:rPr lang="en-US" dirty="0" err="1" smtClean="0">
                <a:solidFill>
                  <a:schemeClr val="tx1"/>
                </a:solidFill>
              </a:rPr>
              <a:t>Nguyễn</a:t>
            </a:r>
            <a:r>
              <a:rPr lang="en-US" dirty="0" smtClean="0">
                <a:solidFill>
                  <a:schemeClr val="tx1"/>
                </a:solidFill>
              </a:rPr>
              <a:t> </a:t>
            </a:r>
            <a:r>
              <a:rPr lang="en-US" dirty="0" err="1" smtClean="0">
                <a:solidFill>
                  <a:schemeClr val="tx1"/>
                </a:solidFill>
              </a:rPr>
              <a:t>Phúc</a:t>
            </a:r>
            <a:r>
              <a:rPr lang="en-US" dirty="0" smtClean="0">
                <a:solidFill>
                  <a:schemeClr val="tx1"/>
                </a:solidFill>
              </a:rPr>
              <a:t> </a:t>
            </a:r>
            <a:r>
              <a:rPr lang="en-US" dirty="0" err="1" smtClean="0">
                <a:solidFill>
                  <a:schemeClr val="tx1"/>
                </a:solidFill>
              </a:rPr>
              <a:t>Học</a:t>
            </a:r>
            <a:endParaRPr lang="en-US" dirty="0" smtClean="0">
              <a:solidFill>
                <a:schemeClr val="tx1"/>
              </a:solidFill>
            </a:endParaRPr>
          </a:p>
          <a:p>
            <a:pPr algn="l"/>
            <a:r>
              <a:rPr lang="en-US" dirty="0" smtClean="0">
                <a:solidFill>
                  <a:schemeClr val="tx1"/>
                </a:solidFill>
              </a:rPr>
              <a:t>                                               SVTH : </a:t>
            </a:r>
            <a:r>
              <a:rPr lang="en-US" dirty="0" err="1" smtClean="0">
                <a:solidFill>
                  <a:schemeClr val="tx1"/>
                </a:solidFill>
              </a:rPr>
              <a:t>Từ</a:t>
            </a:r>
            <a:r>
              <a:rPr lang="en-US" dirty="0" smtClean="0">
                <a:solidFill>
                  <a:schemeClr val="tx1"/>
                </a:solidFill>
              </a:rPr>
              <a:t> </a:t>
            </a:r>
            <a:r>
              <a:rPr lang="en-US" dirty="0" err="1" smtClean="0">
                <a:solidFill>
                  <a:schemeClr val="tx1"/>
                </a:solidFill>
              </a:rPr>
              <a:t>Thị</a:t>
            </a:r>
            <a:r>
              <a:rPr lang="en-US" dirty="0" smtClean="0">
                <a:solidFill>
                  <a:schemeClr val="tx1"/>
                </a:solidFill>
              </a:rPr>
              <a:t> </a:t>
            </a:r>
            <a:r>
              <a:rPr lang="en-US" dirty="0" err="1" smtClean="0">
                <a:solidFill>
                  <a:schemeClr val="tx1"/>
                </a:solidFill>
              </a:rPr>
              <a:t>Ngân</a:t>
            </a:r>
            <a:endParaRPr lang="en-US" dirty="0" smtClean="0">
              <a:solidFill>
                <a:schemeClr val="tx1"/>
              </a:solidFill>
            </a:endParaRPr>
          </a:p>
          <a:p>
            <a:pPr algn="l"/>
            <a:r>
              <a:rPr lang="en-US" dirty="0" smtClean="0">
                <a:solidFill>
                  <a:schemeClr val="tx1"/>
                </a:solidFill>
              </a:rPr>
              <a:t>                                               </a:t>
            </a:r>
            <a:r>
              <a:rPr lang="en-US" dirty="0" err="1" smtClean="0">
                <a:solidFill>
                  <a:schemeClr val="tx1"/>
                </a:solidFill>
              </a:rPr>
              <a:t>Lớp</a:t>
            </a:r>
            <a:r>
              <a:rPr lang="en-US" dirty="0" smtClean="0">
                <a:solidFill>
                  <a:schemeClr val="tx1"/>
                </a:solidFill>
              </a:rPr>
              <a:t>    : K20YDD3</a:t>
            </a:r>
            <a:endParaRPr lang="en-US" dirty="0">
              <a:solidFill>
                <a:schemeClr val="tx1"/>
              </a:solidFill>
            </a:endParaRPr>
          </a:p>
        </p:txBody>
      </p:sp>
    </p:spTree>
    <p:extLst>
      <p:ext uri="{BB962C8B-B14F-4D97-AF65-F5344CB8AC3E}">
        <p14:creationId xmlns:p14="http://schemas.microsoft.com/office/powerpoint/2010/main" val="4112648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838200"/>
            <a:ext cx="4103887" cy="4830763"/>
          </a:xfrm>
        </p:spPr>
      </p:pic>
      <p:sp>
        <p:nvSpPr>
          <p:cNvPr id="5" name="Rectangle 4"/>
          <p:cNvSpPr/>
          <p:nvPr/>
        </p:nvSpPr>
        <p:spPr>
          <a:xfrm>
            <a:off x="4191000" y="5257800"/>
            <a:ext cx="4546437" cy="369332"/>
          </a:xfrm>
          <a:prstGeom prst="rect">
            <a:avLst/>
          </a:prstGeom>
        </p:spPr>
        <p:txBody>
          <a:bodyPr wrap="none">
            <a:spAutoFit/>
          </a:bodyPr>
          <a:lstStyle/>
          <a:p>
            <a:r>
              <a:rPr lang="vi-VN" i="1" dirty="0"/>
              <a:t>Kỹ</a:t>
            </a:r>
            <a:r>
              <a:rPr lang="vi-VN" dirty="0"/>
              <a:t> </a:t>
            </a:r>
            <a:r>
              <a:rPr lang="vi-VN" i="1" dirty="0"/>
              <a:t>thuật</a:t>
            </a:r>
            <a:r>
              <a:rPr lang="vi-VN" dirty="0"/>
              <a:t> </a:t>
            </a:r>
            <a:r>
              <a:rPr lang="vi-VN" i="1" dirty="0"/>
              <a:t>vỗ lưng (A) ép ngực (B) ở trẻ </a:t>
            </a:r>
            <a:r>
              <a:rPr lang="vi-VN" i="1" dirty="0" smtClean="0"/>
              <a:t>nhỏ</a:t>
            </a:r>
            <a:r>
              <a:rPr lang="en-US" i="1" dirty="0" smtClean="0"/>
              <a:t>.</a:t>
            </a:r>
            <a:endParaRPr lang="en-US" dirty="0"/>
          </a:p>
        </p:txBody>
      </p:sp>
    </p:spTree>
    <p:extLst>
      <p:ext uri="{BB962C8B-B14F-4D97-AF65-F5344CB8AC3E}">
        <p14:creationId xmlns:p14="http://schemas.microsoft.com/office/powerpoint/2010/main" val="1600579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4267200" cy="990600"/>
          </a:xfrm>
        </p:spPr>
        <p:txBody>
          <a:bodyPr>
            <a:normAutofit fontScale="90000"/>
          </a:bodyPr>
          <a:lstStyle/>
          <a:p>
            <a:r>
              <a:rPr lang="vi-VN" sz="2700" b="1" dirty="0" smtClean="0">
                <a:latin typeface="+mn-lt"/>
              </a:rPr>
              <a:t>Đặt Canuyn hầu</a:t>
            </a:r>
            <a:r>
              <a:rPr lang="en-US" sz="2700" b="1" dirty="0" smtClean="0">
                <a:latin typeface="+mn-lt"/>
              </a:rPr>
              <a:t> :</a:t>
            </a:r>
            <a:r>
              <a:rPr lang="vi-VN" b="1" dirty="0" smtClean="0"/>
              <a:t/>
            </a:r>
            <a:br>
              <a:rPr lang="vi-VN" b="1" dirty="0" smtClean="0"/>
            </a:br>
            <a:endParaRPr lang="en-US" dirty="0"/>
          </a:p>
        </p:txBody>
      </p:sp>
      <p:sp>
        <p:nvSpPr>
          <p:cNvPr id="3" name="Content Placeholder 2"/>
          <p:cNvSpPr>
            <a:spLocks noGrp="1"/>
          </p:cNvSpPr>
          <p:nvPr>
            <p:ph idx="1"/>
          </p:nvPr>
        </p:nvSpPr>
        <p:spPr>
          <a:xfrm>
            <a:off x="457200" y="609600"/>
            <a:ext cx="8229600" cy="5516563"/>
          </a:xfrm>
        </p:spPr>
        <p:txBody>
          <a:bodyPr>
            <a:normAutofit fontScale="25000" lnSpcReduction="20000"/>
          </a:bodyPr>
          <a:lstStyle/>
          <a:p>
            <a:pPr marL="0" indent="0">
              <a:buNone/>
            </a:pPr>
            <a:r>
              <a:rPr lang="vi-VN" sz="7200" b="1" dirty="0" smtClean="0">
                <a:latin typeface="Calibri" pitchFamily="34" charset="0"/>
              </a:rPr>
              <a:t>* </a:t>
            </a:r>
            <a:r>
              <a:rPr lang="vi-VN" sz="7200" b="1" dirty="0">
                <a:latin typeface="Calibri" pitchFamily="34" charset="0"/>
              </a:rPr>
              <a:t>Mục đích :</a:t>
            </a:r>
            <a:endParaRPr lang="vi-VN" sz="7200" dirty="0">
              <a:latin typeface="Calibri" pitchFamily="34" charset="0"/>
            </a:endParaRPr>
          </a:p>
          <a:p>
            <a:pPr marL="0" indent="0">
              <a:buNone/>
            </a:pPr>
            <a:r>
              <a:rPr lang="vi-VN" sz="7200" dirty="0">
                <a:latin typeface="Calibri" pitchFamily="34" charset="0"/>
              </a:rPr>
              <a:t>Giúp duy trì sự thông thoáng của đường thở và thông khí đầy đủ, đặt biệt khi dùng bóng Ambu và Canuyn đặt đúng cũng giúp hút đờm dãi dễ dàng hơn.</a:t>
            </a:r>
          </a:p>
          <a:p>
            <a:pPr marL="0" indent="0">
              <a:buNone/>
            </a:pPr>
            <a:r>
              <a:rPr lang="vi-VN" sz="7200" dirty="0">
                <a:latin typeface="Calibri" pitchFamily="34" charset="0"/>
              </a:rPr>
              <a:t>Chỉ nên được thực hiện khi các biện pháp cơ bản hỗ trợ các chức năng sống đã được thực hiện</a:t>
            </a:r>
          </a:p>
          <a:p>
            <a:pPr marL="0" indent="0">
              <a:buNone/>
            </a:pPr>
            <a:r>
              <a:rPr lang="vi-VN" sz="7200" dirty="0">
                <a:latin typeface="Calibri" pitchFamily="34" charset="0"/>
              </a:rPr>
              <a:t>Dụng cụ này làm thông thoáng đường thở bằng cách tách lưỡi ra khỏi thành họ nhau.</a:t>
            </a:r>
          </a:p>
          <a:p>
            <a:pPr marL="0" indent="0">
              <a:buNone/>
            </a:pPr>
            <a:r>
              <a:rPr lang="vi-VN" sz="7200" b="1" dirty="0">
                <a:latin typeface="Calibri" pitchFamily="34" charset="0"/>
              </a:rPr>
              <a:t>* Dụng cụ :</a:t>
            </a:r>
          </a:p>
          <a:p>
            <a:pPr marL="0" indent="0">
              <a:buNone/>
            </a:pPr>
            <a:r>
              <a:rPr lang="vi-VN" sz="7200" dirty="0">
                <a:latin typeface="Calibri" pitchFamily="34" charset="0"/>
              </a:rPr>
              <a:t>Canuyn: có 2 loại : canuyn miệng hầu và canuyn mũi hầu</a:t>
            </a:r>
          </a:p>
          <a:p>
            <a:pPr marL="0" indent="0">
              <a:buNone/>
            </a:pPr>
            <a:r>
              <a:rPr lang="vi-VN" sz="7200" dirty="0">
                <a:latin typeface="Calibri" pitchFamily="34" charset="0"/>
              </a:rPr>
              <a:t>Đè lưỡi</a:t>
            </a:r>
          </a:p>
          <a:p>
            <a:pPr marL="0" indent="0">
              <a:buNone/>
            </a:pPr>
            <a:r>
              <a:rPr lang="vi-VN" sz="7200" dirty="0">
                <a:latin typeface="Calibri" pitchFamily="34" charset="0"/>
              </a:rPr>
              <a:t>Chất bôi trơn</a:t>
            </a:r>
          </a:p>
          <a:p>
            <a:pPr marL="0" indent="0">
              <a:buNone/>
            </a:pPr>
            <a:r>
              <a:rPr lang="vi-VN" sz="7200" b="1" i="1" dirty="0">
                <a:latin typeface="Calibri" pitchFamily="34" charset="0"/>
              </a:rPr>
              <a:t>Canuyn</a:t>
            </a:r>
            <a:r>
              <a:rPr lang="vi-VN" sz="7200" dirty="0">
                <a:latin typeface="Calibri" pitchFamily="34" charset="0"/>
              </a:rPr>
              <a:t> </a:t>
            </a:r>
            <a:r>
              <a:rPr lang="vi-VN" sz="7200" b="1" i="1" dirty="0">
                <a:latin typeface="Calibri" pitchFamily="34" charset="0"/>
              </a:rPr>
              <a:t>miệng hầu</a:t>
            </a:r>
            <a:r>
              <a:rPr lang="vi-VN" sz="7200" dirty="0">
                <a:latin typeface="Calibri" pitchFamily="34" charset="0"/>
              </a:rPr>
              <a:t>: có loại Guedel và Berman với các cỡ khác</a:t>
            </a:r>
          </a:p>
          <a:p>
            <a:pPr marL="0" indent="0">
              <a:buNone/>
            </a:pPr>
            <a:r>
              <a:rPr lang="vi-VN" sz="7200" dirty="0">
                <a:latin typeface="Calibri" pitchFamily="34" charset="0"/>
              </a:rPr>
              <a:t>Chọn cỡ thích hợp bằng cách đặt đầu ngoài của canuyn ở ngang góc miệng bệnh nhân, nếu đầu trong canuyn tới góc hàm là phù hợp.</a:t>
            </a:r>
          </a:p>
          <a:p>
            <a:pPr marL="0" indent="0">
              <a:buNone/>
            </a:pPr>
            <a:r>
              <a:rPr lang="vi-VN" sz="7200" dirty="0">
                <a:latin typeface="Calibri" pitchFamily="34" charset="0"/>
              </a:rPr>
              <a:t>Canuyn đặt đúng khi: Đầu trong nằm ở góc lưỡi và trên nắp thanh môn, mép ở đầu ngoài của canun ở bên ngoài cung răng. Có 2 kỹ thuật đặt:</a:t>
            </a:r>
          </a:p>
          <a:p>
            <a:pPr marL="0" indent="0">
              <a:buNone/>
            </a:pPr>
            <a:r>
              <a:rPr lang="vi-VN" sz="7200" dirty="0">
                <a:latin typeface="Calibri" pitchFamily="34" charset="0"/>
              </a:rPr>
              <a:t>+ Nhấc hàm để làm tách lưỡi ra khỏi thành sau họng, xoay canuyn 1800 trước khi đặt, khi đầu canuyn chạm hàm ếch cứng thì xoay trở lại 1800  làm cho bề cong của canun xếp theo khoang miệng.</a:t>
            </a:r>
          </a:p>
          <a:p>
            <a:endParaRPr lang="en-US" dirty="0"/>
          </a:p>
        </p:txBody>
      </p:sp>
    </p:spTree>
    <p:extLst>
      <p:ext uri="{BB962C8B-B14F-4D97-AF65-F5344CB8AC3E}">
        <p14:creationId xmlns:p14="http://schemas.microsoft.com/office/powerpoint/2010/main" val="1120073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vi-VN" sz="1800" dirty="0" smtClean="0">
                <a:latin typeface="Calibri" pitchFamily="34" charset="0"/>
              </a:rPr>
              <a:t>+ Dùng đè lưỡi để ấn lưỡi, canuyn được trượt trên lưỡi theo độ cong của vòm miệng.</a:t>
            </a:r>
          </a:p>
          <a:p>
            <a:pPr marL="0" indent="0">
              <a:buNone/>
            </a:pPr>
            <a:r>
              <a:rPr lang="vi-VN" sz="1800" dirty="0" smtClean="0">
                <a:latin typeface="Calibri" pitchFamily="34" charset="0"/>
              </a:rPr>
              <a:t>Nếu đặt canuyn sai vị trí làm đẩy lưỡi ra sau gây tắc nghẽn thêm do đó người đặt cần được huấn luyện trước</a:t>
            </a:r>
          </a:p>
          <a:p>
            <a:pPr marL="0" indent="0">
              <a:buNone/>
            </a:pPr>
            <a:r>
              <a:rPr lang="vi-VN" sz="1800" u="sng" dirty="0" smtClean="0">
                <a:latin typeface="Calibri" pitchFamily="34" charset="0"/>
              </a:rPr>
              <a:t>Chống chỉ định </a:t>
            </a:r>
            <a:r>
              <a:rPr lang="vi-VN" sz="1800" dirty="0" smtClean="0">
                <a:latin typeface="Calibri" pitchFamily="34" charset="0"/>
              </a:rPr>
              <a:t>: Bệnh nhân tỉnh hoặc bán mê (có thể gây khạc, nôn, co thắt thanh quản), chấn thương khoang miệng, chấn thương xương hàm dưới hoặc phần hộp sọ thuộc xương hàm trên, tổn thương choán chỗ hoặc dị vật ở miệng họng</a:t>
            </a:r>
            <a:r>
              <a:rPr lang="en-US" sz="1800" dirty="0" smtClean="0">
                <a:latin typeface="Calibri" pitchFamily="34" charset="0"/>
              </a:rPr>
              <a:t>.</a:t>
            </a:r>
            <a:endParaRPr lang="vi-VN" sz="1800" dirty="0" smtClean="0">
              <a:latin typeface="Calibri" pitchFamily="34" charset="0"/>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971800"/>
            <a:ext cx="4424363" cy="3300413"/>
          </a:xfrm>
          <a:prstGeom prst="rect">
            <a:avLst/>
          </a:prstGeom>
        </p:spPr>
      </p:pic>
    </p:spTree>
    <p:extLst>
      <p:ext uri="{BB962C8B-B14F-4D97-AF65-F5344CB8AC3E}">
        <p14:creationId xmlns:p14="http://schemas.microsoft.com/office/powerpoint/2010/main" val="2234768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3352800" cy="990600"/>
          </a:xfrm>
        </p:spPr>
        <p:txBody>
          <a:bodyPr>
            <a:normAutofit fontScale="90000"/>
          </a:bodyPr>
          <a:lstStyle/>
          <a:p>
            <a:r>
              <a:rPr lang="vi-VN" sz="2000" b="1" i="1" dirty="0" smtClean="0">
                <a:latin typeface="+mn-lt"/>
              </a:rPr>
              <a:t>Canuyn mũi hầu</a:t>
            </a:r>
            <a:r>
              <a:rPr lang="en-US" sz="2000" b="1" i="1" dirty="0" smtClean="0">
                <a:latin typeface="+mn-lt"/>
              </a:rPr>
              <a:t> :</a:t>
            </a:r>
            <a:r>
              <a:rPr lang="vi-VN" b="1" dirty="0" smtClean="0"/>
              <a:t/>
            </a:r>
            <a:br>
              <a:rPr lang="vi-VN" b="1" dirty="0" smtClean="0"/>
            </a:b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marL="0" indent="0">
              <a:buNone/>
            </a:pPr>
            <a:r>
              <a:rPr lang="vi-VN" sz="1800" dirty="0" smtClean="0">
                <a:latin typeface="Calibri" pitchFamily="34" charset="0"/>
              </a:rPr>
              <a:t>Giống Canuyn miệng họng ở chỗ tách lưỡi ra khỏi thành sau họng nhưng khác là canuyn này được đặt qua mũi tạo một con đường từ lỗ mũi ngoài đến gốc lưỡi</a:t>
            </a:r>
          </a:p>
          <a:p>
            <a:pPr marL="0" indent="0">
              <a:buNone/>
            </a:pPr>
            <a:r>
              <a:rPr lang="vi-VN" sz="1800" dirty="0" smtClean="0">
                <a:latin typeface="Calibri" pitchFamily="34" charset="0"/>
              </a:rPr>
              <a:t>Chỉ định khi không đặt được canuyn miệng hầu, chống chỉ định khi có chấn thương hoặc tổn thương choán chỗ, dị vật ở vùng mũi, trẻ nhỏ (do lỗ mũi nhỏ).</a:t>
            </a:r>
          </a:p>
          <a:p>
            <a:pPr marL="0" indent="0">
              <a:buNone/>
            </a:pPr>
            <a:r>
              <a:rPr lang="vi-VN" sz="1800" dirty="0" smtClean="0">
                <a:latin typeface="Calibri" pitchFamily="34" charset="0"/>
              </a:rPr>
              <a:t>Có nhiều cỡ khác nhau nhưng quan trọng là chiều dài của canuyn</a:t>
            </a:r>
          </a:p>
          <a:p>
            <a:pPr marL="0" indent="0">
              <a:buNone/>
            </a:pPr>
            <a:r>
              <a:rPr lang="vi-VN" sz="1800" dirty="0" smtClean="0">
                <a:latin typeface="Calibri" pitchFamily="34" charset="0"/>
              </a:rPr>
              <a:t>Chiều dài thích hợp tương xứng với khoảng cách từ dái tai tới chân cánh mũi.</a:t>
            </a:r>
          </a:p>
          <a:p>
            <a:pPr marL="0" indent="0">
              <a:buNone/>
            </a:pPr>
            <a:r>
              <a:rPr lang="vi-VN" sz="1800" dirty="0" smtClean="0">
                <a:latin typeface="Calibri" pitchFamily="34" charset="0"/>
              </a:rPr>
              <a:t>Cách đặt: Ngửa nhẹ đầu về phía sau, bôi trơn canuyn, đưa canuyn thẳng góc với bình diện của mặt bệnh nhân, từ từ tiến canuyn qua cửa mũi, đảm bảo mặt vát của canuyn hướng về phía vách mũi, nếu thấy đưa vào khó có thể xoay nhẹ, nếu vẫn khó rất có thể do vẹo vách mũi thì đặt lỗ mũi bên kia hoặc dùng canun cỡ nhỏ hơn. Đặt xong có thể kiểm tra vị trí bằng cách dùng đè lưỡi để nhìn. không cần cố định canuyn thêm.</a:t>
            </a:r>
          </a:p>
          <a:p>
            <a:pPr marL="0" indent="0">
              <a:buNone/>
            </a:pPr>
            <a:endParaRPr lang="en-US" dirty="0"/>
          </a:p>
        </p:txBody>
      </p:sp>
    </p:spTree>
    <p:extLst>
      <p:ext uri="{BB962C8B-B14F-4D97-AF65-F5344CB8AC3E}">
        <p14:creationId xmlns:p14="http://schemas.microsoft.com/office/powerpoint/2010/main" val="347245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8077200"/>
          </a:xfrm>
        </p:spPr>
        <p:txBody>
          <a:bodyPr>
            <a:normAutofit/>
          </a:bodyPr>
          <a:lstStyle/>
          <a:p>
            <a:pPr marL="0" indent="0" algn="l"/>
            <a:r>
              <a:rPr lang="vi-VN" sz="2700" b="1" dirty="0" smtClean="0">
                <a:latin typeface="Calibri" pitchFamily="34" charset="0"/>
              </a:rPr>
              <a:t>Mặt </a:t>
            </a:r>
            <a:r>
              <a:rPr lang="vi-VN" sz="2700" b="1" dirty="0">
                <a:latin typeface="Calibri" pitchFamily="34" charset="0"/>
              </a:rPr>
              <a:t>nạ thanh quản</a:t>
            </a:r>
            <a:r>
              <a:rPr lang="en-US" sz="2700" b="1" dirty="0">
                <a:latin typeface="Calibri" pitchFamily="34" charset="0"/>
              </a:rPr>
              <a:t>:</a:t>
            </a:r>
            <a:r>
              <a:rPr lang="vi-VN" sz="1800" b="1" dirty="0">
                <a:latin typeface="Calibri" pitchFamily="34" charset="0"/>
              </a:rPr>
              <a:t/>
            </a:r>
            <a:br>
              <a:rPr lang="vi-VN" sz="1800" b="1" dirty="0">
                <a:latin typeface="Calibri" pitchFamily="34" charset="0"/>
              </a:rPr>
            </a:br>
            <a:r>
              <a:rPr lang="vi-VN" sz="1800" dirty="0">
                <a:latin typeface="Calibri" pitchFamily="34" charset="0"/>
              </a:rPr>
              <a:t>Mặt nạ thanh quản là một loại đường thở cố định vừng chắc hơn so với mặt nạ mũi miệng nhưng kém hơn so với nội khí quản</a:t>
            </a:r>
            <a:br>
              <a:rPr lang="vi-VN" sz="1800" dirty="0">
                <a:latin typeface="Calibri" pitchFamily="34" charset="0"/>
              </a:rPr>
            </a:br>
            <a:r>
              <a:rPr lang="vi-VN" sz="1800" dirty="0">
                <a:latin typeface="Calibri" pitchFamily="34" charset="0"/>
              </a:rPr>
              <a:t>Mặt nạ thanh quản thường được sản xuất dưới dạng ống silicon (hoặc nhựa). Phần cuff (mặt nạ thanh quản) được nối với bóng Nếu đặt đúng vị trí thì 3 lỗ mở sẽ hướng thẳng vào thanh quản. Đối với người lớn thường dùng cỡ số 4, số 1 cho trẻ sơ sinh hoặc trẻ &lt; 6,5 kg; số 2 cho trẻ từ 6,5-20 kg; số 3 cho trẻ &gt; 30 kg.</a:t>
            </a:r>
            <a:br>
              <a:rPr lang="vi-VN" sz="1800" dirty="0">
                <a:latin typeface="Calibri" pitchFamily="34" charset="0"/>
              </a:rPr>
            </a:br>
            <a:r>
              <a:rPr lang="vi-VN" sz="1800" dirty="0">
                <a:latin typeface="Calibri" pitchFamily="34" charset="0"/>
              </a:rPr>
              <a:t>Nên dùng mặt nạ thanh quản cho các bệnh nhân hôn mê. Tư thế đầu ngửa. Cho bệnh nhân há miệng và đầu của cuff ép sát vào vòm họng. Đẩy mặt nạ vào sâu cho đến khi thấy cảm giác vướng. Mặt nạ được đặt đúng khi sau khi bơm cuff thấy luồng hơi thở của bệnh nhân phụt lên.</a:t>
            </a:r>
            <a:br>
              <a:rPr lang="vi-VN" sz="1800" dirty="0">
                <a:latin typeface="Calibri" pitchFamily="34" charset="0"/>
              </a:rPr>
            </a:br>
            <a:r>
              <a:rPr lang="vi-VN" sz="1800" dirty="0">
                <a:latin typeface="Calibri" pitchFamily="34" charset="0"/>
              </a:rPr>
              <a:t>Chống chỉ định: chấn thương cột sống cổ nên bệnh nhân không ưỡn được cổ, bệnh nhân không há được miệng, chấn thương hầu họng, những bệnh nhân có nguy cơ sặc cao, và khi cần phải duy trì đường thở kéo dài.</a:t>
            </a:r>
            <a:r>
              <a:rPr lang="vi-VN" sz="1800" dirty="0"/>
              <a:t/>
            </a:r>
            <a:br>
              <a:rPr lang="vi-VN" sz="1800" dirty="0"/>
            </a:br>
            <a:endParaRPr lang="en-US" sz="1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843236"/>
            <a:ext cx="2286000" cy="2000250"/>
          </a:xfrm>
          <a:prstGeom prst="rect">
            <a:avLst/>
          </a:prstGeom>
        </p:spPr>
      </p:pic>
    </p:spTree>
    <p:extLst>
      <p:ext uri="{BB962C8B-B14F-4D97-AF65-F5344CB8AC3E}">
        <p14:creationId xmlns:p14="http://schemas.microsoft.com/office/powerpoint/2010/main" val="1878234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pitchFamily="34" charset="0"/>
              </a:rPr>
              <a:t>THANK YOU!!!</a:t>
            </a:r>
            <a:endParaRPr lang="en-US" dirty="0">
              <a:latin typeface="Calibri" pitchFamily="34" charset="0"/>
            </a:endParaRPr>
          </a:p>
        </p:txBody>
      </p:sp>
    </p:spTree>
    <p:extLst>
      <p:ext uri="{BB962C8B-B14F-4D97-AF65-F5344CB8AC3E}">
        <p14:creationId xmlns:p14="http://schemas.microsoft.com/office/powerpoint/2010/main" val="3561823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a:bodyPr>
          <a:lstStyle/>
          <a:p>
            <a:pPr marL="0" indent="0">
              <a:buNone/>
            </a:pPr>
            <a:r>
              <a:rPr lang="en-US" sz="2000" dirty="0" err="1" smtClean="0"/>
              <a:t>Việc</a:t>
            </a:r>
            <a:r>
              <a:rPr lang="en-US" sz="2000" dirty="0" smtClean="0"/>
              <a:t> </a:t>
            </a:r>
            <a:r>
              <a:rPr lang="en-US" sz="2000" dirty="0" err="1" smtClean="0"/>
              <a:t>khai</a:t>
            </a:r>
            <a:r>
              <a:rPr lang="en-US" sz="2000" dirty="0" smtClean="0"/>
              <a:t> </a:t>
            </a:r>
            <a:r>
              <a:rPr lang="en-US" sz="2000" dirty="0" err="1" smtClean="0"/>
              <a:t>thông</a:t>
            </a:r>
            <a:r>
              <a:rPr lang="en-US" sz="2000" dirty="0" smtClean="0"/>
              <a:t> </a:t>
            </a:r>
            <a:r>
              <a:rPr lang="en-US" sz="2000" dirty="0" err="1" smtClean="0"/>
              <a:t>đường</a:t>
            </a:r>
            <a:r>
              <a:rPr lang="en-US" sz="2000" dirty="0" smtClean="0"/>
              <a:t> </a:t>
            </a:r>
            <a:r>
              <a:rPr lang="en-US" sz="2000" dirty="0" err="1" smtClean="0"/>
              <a:t>thở</a:t>
            </a:r>
            <a:r>
              <a:rPr lang="en-US" sz="2000" dirty="0" smtClean="0"/>
              <a:t> </a:t>
            </a:r>
            <a:r>
              <a:rPr lang="en-US" sz="2000" dirty="0" err="1" smtClean="0"/>
              <a:t>là</a:t>
            </a:r>
            <a:r>
              <a:rPr lang="en-US" sz="2000" dirty="0" smtClean="0"/>
              <a:t> </a:t>
            </a:r>
            <a:r>
              <a:rPr lang="en-US" sz="2000" dirty="0" err="1" smtClean="0"/>
              <a:t>tối</a:t>
            </a:r>
            <a:r>
              <a:rPr lang="en-US" sz="2000" dirty="0" smtClean="0"/>
              <a:t> </a:t>
            </a:r>
            <a:r>
              <a:rPr lang="en-US" sz="2000" dirty="0" err="1" smtClean="0"/>
              <a:t>cần</a:t>
            </a:r>
            <a:r>
              <a:rPr lang="en-US" sz="2000" dirty="0" smtClean="0"/>
              <a:t> </a:t>
            </a:r>
            <a:r>
              <a:rPr lang="en-US" sz="2000" dirty="0" err="1" smtClean="0"/>
              <a:t>thiết</a:t>
            </a:r>
            <a:r>
              <a:rPr lang="en-US" sz="2000" dirty="0" smtClean="0"/>
              <a:t>. </a:t>
            </a:r>
            <a:r>
              <a:rPr lang="en-US" sz="2000" dirty="0" err="1" smtClean="0"/>
              <a:t>Tất</a:t>
            </a:r>
            <a:r>
              <a:rPr lang="en-US" sz="2000" dirty="0" smtClean="0"/>
              <a:t> </a:t>
            </a:r>
            <a:r>
              <a:rPr lang="en-US" sz="2000" dirty="0" err="1" smtClean="0"/>
              <a:t>cả</a:t>
            </a:r>
            <a:r>
              <a:rPr lang="en-US" sz="2000" dirty="0" smtClean="0"/>
              <a:t> </a:t>
            </a:r>
            <a:r>
              <a:rPr lang="en-US" sz="2000" dirty="0" err="1" smtClean="0"/>
              <a:t>các</a:t>
            </a:r>
            <a:r>
              <a:rPr lang="en-US" sz="2000" dirty="0" smtClean="0"/>
              <a:t> </a:t>
            </a:r>
            <a:r>
              <a:rPr lang="en-US" sz="2000" dirty="0" err="1" smtClean="0"/>
              <a:t>biện</a:t>
            </a:r>
            <a:r>
              <a:rPr lang="en-US" sz="2000" dirty="0" smtClean="0"/>
              <a:t> </a:t>
            </a:r>
            <a:r>
              <a:rPr lang="en-US" sz="2000" dirty="0" err="1" smtClean="0"/>
              <a:t>pháp</a:t>
            </a:r>
            <a:r>
              <a:rPr lang="en-US" sz="2000" dirty="0" smtClean="0"/>
              <a:t> </a:t>
            </a:r>
            <a:r>
              <a:rPr lang="en-US" sz="2000" dirty="0" err="1" smtClean="0"/>
              <a:t>cấp</a:t>
            </a:r>
            <a:r>
              <a:rPr lang="en-US" sz="2000" dirty="0" smtClean="0"/>
              <a:t> </a:t>
            </a:r>
            <a:r>
              <a:rPr lang="en-US" sz="2000" dirty="0" err="1" smtClean="0"/>
              <a:t>cứu</a:t>
            </a:r>
            <a:r>
              <a:rPr lang="en-US" sz="2000" dirty="0" smtClean="0"/>
              <a:t> </a:t>
            </a:r>
            <a:r>
              <a:rPr lang="en-US" sz="2000" dirty="0" err="1" smtClean="0"/>
              <a:t>trở</a:t>
            </a:r>
            <a:r>
              <a:rPr lang="en-US" sz="2000" dirty="0" smtClean="0"/>
              <a:t> </a:t>
            </a:r>
            <a:r>
              <a:rPr lang="en-US" sz="2000" dirty="0" err="1" smtClean="0"/>
              <a:t>thành</a:t>
            </a:r>
            <a:r>
              <a:rPr lang="en-US" sz="2000" dirty="0" smtClean="0"/>
              <a:t> </a:t>
            </a:r>
            <a:r>
              <a:rPr lang="en-US" sz="2000" dirty="0" err="1" smtClean="0"/>
              <a:t>vô</a:t>
            </a:r>
            <a:r>
              <a:rPr lang="en-US" sz="2000" dirty="0" smtClean="0"/>
              <a:t> </a:t>
            </a:r>
            <a:r>
              <a:rPr lang="en-US" sz="2000" dirty="0" err="1" smtClean="0"/>
              <a:t>ích</a:t>
            </a:r>
            <a:r>
              <a:rPr lang="en-US" sz="2000" dirty="0" smtClean="0"/>
              <a:t> </a:t>
            </a:r>
            <a:r>
              <a:rPr lang="en-US" sz="2000" dirty="0" err="1" smtClean="0"/>
              <a:t>nếu</a:t>
            </a:r>
            <a:r>
              <a:rPr lang="en-US" sz="2000" dirty="0" smtClean="0"/>
              <a:t> </a:t>
            </a:r>
            <a:r>
              <a:rPr lang="en-US" sz="2000" dirty="0" err="1" smtClean="0"/>
              <a:t>đường</a:t>
            </a:r>
            <a:r>
              <a:rPr lang="en-US" sz="2000" dirty="0" smtClean="0"/>
              <a:t> </a:t>
            </a:r>
            <a:r>
              <a:rPr lang="en-US" sz="2000" dirty="0" err="1" smtClean="0"/>
              <a:t>thở</a:t>
            </a:r>
            <a:r>
              <a:rPr lang="en-US" sz="2000" dirty="0" smtClean="0"/>
              <a:t> </a:t>
            </a:r>
            <a:r>
              <a:rPr lang="en-US" sz="2000" dirty="0" err="1" smtClean="0"/>
              <a:t>tắt</a:t>
            </a:r>
            <a:r>
              <a:rPr lang="en-US" sz="2000" dirty="0" smtClean="0"/>
              <a:t> </a:t>
            </a:r>
            <a:r>
              <a:rPr lang="en-US" sz="2000" dirty="0" err="1" smtClean="0"/>
              <a:t>nghẽn</a:t>
            </a:r>
            <a:r>
              <a:rPr lang="en-US" sz="2000" dirty="0" smtClean="0"/>
              <a:t> </a:t>
            </a:r>
            <a:r>
              <a:rPr lang="en-US" sz="2000" dirty="0" err="1" smtClean="0"/>
              <a:t>làm</a:t>
            </a:r>
            <a:r>
              <a:rPr lang="en-US" sz="2000" dirty="0" smtClean="0"/>
              <a:t> </a:t>
            </a:r>
            <a:r>
              <a:rPr lang="en-US" sz="2000" dirty="0" err="1" smtClean="0"/>
              <a:t>cho</a:t>
            </a:r>
            <a:r>
              <a:rPr lang="en-US" sz="2000" dirty="0" smtClean="0"/>
              <a:t> </a:t>
            </a:r>
            <a:r>
              <a:rPr lang="en-US" sz="2000" dirty="0" err="1" smtClean="0"/>
              <a:t>cơ</a:t>
            </a:r>
            <a:r>
              <a:rPr lang="en-US" sz="2000" dirty="0" smtClean="0"/>
              <a:t> </a:t>
            </a:r>
            <a:r>
              <a:rPr lang="en-US" sz="2000" dirty="0" err="1" smtClean="0"/>
              <a:t>thể</a:t>
            </a:r>
            <a:r>
              <a:rPr lang="en-US" sz="2000" dirty="0" smtClean="0"/>
              <a:t> </a:t>
            </a:r>
            <a:r>
              <a:rPr lang="en-US" sz="2000" dirty="0" err="1" smtClean="0"/>
              <a:t>không</a:t>
            </a:r>
            <a:r>
              <a:rPr lang="en-US" sz="2000" dirty="0" smtClean="0"/>
              <a:t> </a:t>
            </a:r>
            <a:r>
              <a:rPr lang="en-US" sz="2000" dirty="0" err="1" smtClean="0"/>
              <a:t>cung</a:t>
            </a:r>
            <a:r>
              <a:rPr lang="en-US" sz="2000" dirty="0" smtClean="0"/>
              <a:t> </a:t>
            </a:r>
            <a:r>
              <a:rPr lang="en-US" sz="2000" dirty="0" err="1" smtClean="0"/>
              <a:t>cấp</a:t>
            </a:r>
            <a:r>
              <a:rPr lang="en-US" sz="2000" dirty="0" smtClean="0"/>
              <a:t> </a:t>
            </a:r>
            <a:r>
              <a:rPr lang="en-US" sz="2000" dirty="0" err="1" smtClean="0"/>
              <a:t>đủ</a:t>
            </a:r>
            <a:r>
              <a:rPr lang="en-US" sz="2000" dirty="0" smtClean="0"/>
              <a:t> oxy.</a:t>
            </a:r>
          </a:p>
          <a:p>
            <a:pPr marL="0" indent="0">
              <a:buNone/>
            </a:pPr>
            <a:r>
              <a:rPr lang="en-US" sz="2000" dirty="0" err="1" smtClean="0"/>
              <a:t>Một</a:t>
            </a:r>
            <a:r>
              <a:rPr lang="en-US" sz="2000" dirty="0" smtClean="0"/>
              <a:t> </a:t>
            </a:r>
            <a:r>
              <a:rPr lang="en-US" sz="2000" dirty="0" err="1" smtClean="0"/>
              <a:t>trong</a:t>
            </a:r>
            <a:r>
              <a:rPr lang="en-US" sz="2000" dirty="0" smtClean="0"/>
              <a:t> </a:t>
            </a:r>
            <a:r>
              <a:rPr lang="en-US" sz="2000" dirty="0" err="1" smtClean="0"/>
              <a:t>những</a:t>
            </a:r>
            <a:r>
              <a:rPr lang="en-US" sz="2000" dirty="0" smtClean="0"/>
              <a:t> </a:t>
            </a:r>
            <a:r>
              <a:rPr lang="en-US" sz="2000" dirty="0" err="1" smtClean="0"/>
              <a:t>nguyên</a:t>
            </a:r>
            <a:r>
              <a:rPr lang="en-US" sz="2000" dirty="0" smtClean="0"/>
              <a:t> </a:t>
            </a:r>
            <a:r>
              <a:rPr lang="en-US" sz="2000" dirty="0" err="1" smtClean="0"/>
              <a:t>nhân</a:t>
            </a:r>
            <a:r>
              <a:rPr lang="en-US" sz="2000" dirty="0" smtClean="0"/>
              <a:t> </a:t>
            </a:r>
            <a:r>
              <a:rPr lang="en-US" sz="2000" dirty="0" err="1" smtClean="0"/>
              <a:t>gây</a:t>
            </a:r>
            <a:r>
              <a:rPr lang="en-US" sz="2000" dirty="0" smtClean="0"/>
              <a:t> </a:t>
            </a:r>
            <a:r>
              <a:rPr lang="en-US" sz="2000" dirty="0" err="1" smtClean="0"/>
              <a:t>tử</a:t>
            </a:r>
            <a:r>
              <a:rPr lang="en-US" sz="2000" dirty="0" smtClean="0"/>
              <a:t> </a:t>
            </a:r>
            <a:r>
              <a:rPr lang="en-US" sz="2000" dirty="0" err="1" smtClean="0"/>
              <a:t>vong</a:t>
            </a:r>
            <a:r>
              <a:rPr lang="en-US" sz="2000" dirty="0" smtClean="0"/>
              <a:t> </a:t>
            </a:r>
            <a:r>
              <a:rPr lang="en-US" sz="2000" dirty="0" err="1" smtClean="0"/>
              <a:t>hàng</a:t>
            </a:r>
            <a:r>
              <a:rPr lang="en-US" sz="2000" dirty="0" smtClean="0"/>
              <a:t> </a:t>
            </a:r>
            <a:r>
              <a:rPr lang="en-US" sz="2000" dirty="0" err="1" smtClean="0"/>
              <a:t>đầu</a:t>
            </a:r>
            <a:r>
              <a:rPr lang="en-US" sz="2000" dirty="0" smtClean="0"/>
              <a:t>.</a:t>
            </a:r>
          </a:p>
          <a:p>
            <a:pPr marL="0" indent="0">
              <a:buNone/>
            </a:pPr>
            <a:r>
              <a:rPr lang="en-US" sz="2000" dirty="0" err="1" smtClean="0"/>
              <a:t>Tắt</a:t>
            </a:r>
            <a:r>
              <a:rPr lang="en-US" sz="2000" dirty="0" smtClean="0"/>
              <a:t> </a:t>
            </a:r>
            <a:r>
              <a:rPr lang="en-US" sz="2000" dirty="0" err="1" smtClean="0"/>
              <a:t>nghẽn</a:t>
            </a:r>
            <a:r>
              <a:rPr lang="en-US" sz="2000" dirty="0" smtClean="0"/>
              <a:t> </a:t>
            </a:r>
            <a:r>
              <a:rPr lang="en-US" sz="2000" dirty="0" err="1" smtClean="0"/>
              <a:t>đường</a:t>
            </a:r>
            <a:r>
              <a:rPr lang="en-US" sz="2000" dirty="0" smtClean="0"/>
              <a:t> </a:t>
            </a:r>
            <a:r>
              <a:rPr lang="en-US" sz="2000" dirty="0" err="1" smtClean="0"/>
              <a:t>thở</a:t>
            </a:r>
            <a:r>
              <a:rPr lang="en-US" sz="2000" dirty="0" smtClean="0"/>
              <a:t> </a:t>
            </a:r>
            <a:r>
              <a:rPr lang="en-US" sz="2000" dirty="0" err="1" smtClean="0"/>
              <a:t>có</a:t>
            </a:r>
            <a:r>
              <a:rPr lang="en-US" sz="2000" dirty="0" smtClean="0"/>
              <a:t> </a:t>
            </a:r>
            <a:r>
              <a:rPr lang="en-US" sz="2000" dirty="0" err="1" smtClean="0"/>
              <a:t>nhiều</a:t>
            </a:r>
            <a:r>
              <a:rPr lang="en-US" sz="2000" dirty="0" smtClean="0"/>
              <a:t> </a:t>
            </a:r>
            <a:r>
              <a:rPr lang="en-US" sz="2000" dirty="0" err="1" smtClean="0"/>
              <a:t>nguyên</a:t>
            </a:r>
            <a:r>
              <a:rPr lang="en-US" sz="2000" dirty="0" smtClean="0"/>
              <a:t> </a:t>
            </a:r>
            <a:r>
              <a:rPr lang="en-US" sz="2000" dirty="0" err="1" smtClean="0"/>
              <a:t>nhân</a:t>
            </a:r>
            <a:r>
              <a:rPr lang="en-US" sz="2000" dirty="0" smtClean="0"/>
              <a:t> </a:t>
            </a:r>
            <a:r>
              <a:rPr lang="en-US" sz="2000" dirty="0" err="1" smtClean="0"/>
              <a:t>và</a:t>
            </a:r>
            <a:r>
              <a:rPr lang="en-US" sz="2000" dirty="0" smtClean="0"/>
              <a:t> </a:t>
            </a:r>
            <a:r>
              <a:rPr lang="en-US" sz="2000" dirty="0" err="1" smtClean="0"/>
              <a:t>với</a:t>
            </a:r>
            <a:r>
              <a:rPr lang="en-US" sz="2000" dirty="0" smtClean="0"/>
              <a:t> </a:t>
            </a:r>
            <a:r>
              <a:rPr lang="en-US" sz="2000" dirty="0" err="1" smtClean="0"/>
              <a:t>mỗi</a:t>
            </a:r>
            <a:r>
              <a:rPr lang="en-US" sz="2000" dirty="0" smtClean="0"/>
              <a:t> </a:t>
            </a:r>
            <a:r>
              <a:rPr lang="en-US" sz="2000" dirty="0" err="1" smtClean="0"/>
              <a:t>nguyên</a:t>
            </a:r>
            <a:r>
              <a:rPr lang="en-US" sz="2000" dirty="0" smtClean="0"/>
              <a:t> </a:t>
            </a:r>
            <a:r>
              <a:rPr lang="en-US" sz="2000" dirty="0" err="1" smtClean="0"/>
              <a:t>nhân</a:t>
            </a:r>
            <a:r>
              <a:rPr lang="en-US" sz="2000" dirty="0" smtClean="0"/>
              <a:t> </a:t>
            </a:r>
            <a:r>
              <a:rPr lang="en-US" sz="2000" dirty="0" err="1" smtClean="0"/>
              <a:t>chúng</a:t>
            </a:r>
            <a:r>
              <a:rPr lang="en-US" sz="2000" dirty="0" smtClean="0"/>
              <a:t> ta </a:t>
            </a:r>
            <a:r>
              <a:rPr lang="en-US" sz="2000" dirty="0" err="1" smtClean="0"/>
              <a:t>sẽ</a:t>
            </a:r>
            <a:r>
              <a:rPr lang="en-US" sz="2000" dirty="0" smtClean="0"/>
              <a:t> </a:t>
            </a:r>
            <a:r>
              <a:rPr lang="en-US" sz="2000" dirty="0" err="1" smtClean="0"/>
              <a:t>có</a:t>
            </a:r>
            <a:r>
              <a:rPr lang="en-US" sz="2000" dirty="0" smtClean="0"/>
              <a:t> </a:t>
            </a:r>
            <a:r>
              <a:rPr lang="en-US" sz="2000" dirty="0" err="1" smtClean="0"/>
              <a:t>các</a:t>
            </a:r>
            <a:r>
              <a:rPr lang="en-US" sz="2000" dirty="0" smtClean="0"/>
              <a:t> </a:t>
            </a:r>
            <a:r>
              <a:rPr lang="en-US" sz="2000" dirty="0" err="1" smtClean="0"/>
              <a:t>bước</a:t>
            </a:r>
            <a:r>
              <a:rPr lang="en-US" sz="2000" dirty="0" smtClean="0"/>
              <a:t> </a:t>
            </a:r>
            <a:r>
              <a:rPr lang="en-US" sz="2000" dirty="0" err="1" smtClean="0"/>
              <a:t>xử</a:t>
            </a:r>
            <a:r>
              <a:rPr lang="en-US" sz="2000" dirty="0" smtClean="0"/>
              <a:t> </a:t>
            </a:r>
            <a:r>
              <a:rPr lang="en-US" sz="2000" dirty="0" err="1" smtClean="0"/>
              <a:t>trí</a:t>
            </a:r>
            <a:r>
              <a:rPr lang="en-US" sz="2000" dirty="0" smtClean="0"/>
              <a:t> </a:t>
            </a:r>
            <a:r>
              <a:rPr lang="en-US" sz="2000" dirty="0" err="1" smtClean="0"/>
              <a:t>khác</a:t>
            </a:r>
            <a:r>
              <a:rPr lang="en-US" sz="2000" dirty="0" smtClean="0"/>
              <a:t> </a:t>
            </a:r>
            <a:r>
              <a:rPr lang="en-US" sz="2000" dirty="0" err="1" smtClean="0"/>
              <a:t>nhau</a:t>
            </a:r>
            <a:r>
              <a:rPr lang="en-US" sz="2000" dirty="0" smtClean="0"/>
              <a:t>.</a:t>
            </a:r>
          </a:p>
          <a:p>
            <a:pPr marL="0" indent="0">
              <a:buNone/>
            </a:pP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6556" y="3352800"/>
            <a:ext cx="3334215" cy="3219899"/>
          </a:xfrm>
          <a:prstGeom prst="rect">
            <a:avLst/>
          </a:prstGeom>
        </p:spPr>
      </p:pic>
      <p:sp>
        <p:nvSpPr>
          <p:cNvPr id="5" name="Title 4"/>
          <p:cNvSpPr>
            <a:spLocks noGrp="1"/>
          </p:cNvSpPr>
          <p:nvPr>
            <p:ph type="title"/>
          </p:nvPr>
        </p:nvSpPr>
        <p:spPr/>
        <p:txBody>
          <a:bodyPr>
            <a:normAutofit fontScale="90000"/>
          </a:bodyPr>
          <a:lstStyle/>
          <a:p>
            <a:pPr algn="l"/>
            <a:r>
              <a:rPr lang="vi-VN" sz="4000" dirty="0" smtClean="0">
                <a:latin typeface="Calibri" pitchFamily="34" charset="0"/>
                <a:cs typeface="Times New Roman" pitchFamily="18" charset="0"/>
              </a:rPr>
              <a:t>A: TỔNG QUAN BỆNH HỌC.</a:t>
            </a:r>
            <a:br>
              <a:rPr lang="vi-VN" sz="4000" dirty="0" smtClean="0">
                <a:latin typeface="Calibri" pitchFamily="34" charset="0"/>
                <a:cs typeface="Times New Roman" pitchFamily="18" charset="0"/>
              </a:rPr>
            </a:br>
            <a:r>
              <a:rPr lang="vi-VN" sz="4100" dirty="0" smtClean="0">
                <a:latin typeface="Calibri" pitchFamily="34" charset="0"/>
                <a:cs typeface="Times New Roman" pitchFamily="18" charset="0"/>
              </a:rPr>
              <a:t>I. Tắt nghẽn đường thở:</a:t>
            </a:r>
            <a:endParaRPr lang="en-US" sz="4100" dirty="0">
              <a:latin typeface="Calibri" pitchFamily="34" charset="0"/>
              <a:cs typeface="Times New Roman" pitchFamily="18" charset="0"/>
            </a:endParaRPr>
          </a:p>
        </p:txBody>
      </p:sp>
    </p:spTree>
    <p:extLst>
      <p:ext uri="{BB962C8B-B14F-4D97-AF65-F5344CB8AC3E}">
        <p14:creationId xmlns:p14="http://schemas.microsoft.com/office/powerpoint/2010/main" val="407425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700" dirty="0" smtClean="0">
                <a:latin typeface="+mn-lt"/>
              </a:rPr>
              <a:t>II. </a:t>
            </a:r>
            <a:r>
              <a:rPr lang="en-US" sz="3700" dirty="0" err="1" smtClean="0">
                <a:latin typeface="+mn-lt"/>
              </a:rPr>
              <a:t>Các</a:t>
            </a:r>
            <a:r>
              <a:rPr lang="en-US" sz="3700" dirty="0" smtClean="0">
                <a:latin typeface="+mn-lt"/>
              </a:rPr>
              <a:t> </a:t>
            </a:r>
            <a:r>
              <a:rPr lang="en-US" sz="3700" dirty="0" err="1" smtClean="0">
                <a:latin typeface="+mn-lt"/>
              </a:rPr>
              <a:t>nguyên</a:t>
            </a:r>
            <a:r>
              <a:rPr lang="en-US" sz="3700" dirty="0" smtClean="0">
                <a:latin typeface="+mn-lt"/>
              </a:rPr>
              <a:t> </a:t>
            </a:r>
            <a:r>
              <a:rPr lang="en-US" sz="3700" dirty="0" err="1" smtClean="0">
                <a:latin typeface="+mn-lt"/>
              </a:rPr>
              <a:t>nhân</a:t>
            </a:r>
            <a:r>
              <a:rPr lang="en-US" sz="3700" dirty="0" smtClean="0">
                <a:latin typeface="+mn-lt"/>
              </a:rPr>
              <a:t> </a:t>
            </a:r>
            <a:r>
              <a:rPr lang="en-US" sz="3700" dirty="0" err="1" smtClean="0">
                <a:latin typeface="+mn-lt"/>
              </a:rPr>
              <a:t>gây</a:t>
            </a:r>
            <a:r>
              <a:rPr lang="en-US" sz="3700" dirty="0" smtClean="0">
                <a:latin typeface="+mn-lt"/>
              </a:rPr>
              <a:t> </a:t>
            </a:r>
            <a:r>
              <a:rPr lang="en-US" sz="3700" dirty="0" err="1" smtClean="0">
                <a:latin typeface="+mn-lt"/>
              </a:rPr>
              <a:t>tắt</a:t>
            </a:r>
            <a:r>
              <a:rPr lang="en-US" sz="3700" dirty="0" smtClean="0">
                <a:latin typeface="+mn-lt"/>
              </a:rPr>
              <a:t> </a:t>
            </a:r>
            <a:r>
              <a:rPr lang="en-US" sz="3700" dirty="0" err="1" smtClean="0">
                <a:latin typeface="+mn-lt"/>
              </a:rPr>
              <a:t>đường</a:t>
            </a:r>
            <a:r>
              <a:rPr lang="en-US" sz="3700" dirty="0" smtClean="0">
                <a:latin typeface="+mn-lt"/>
              </a:rPr>
              <a:t> </a:t>
            </a:r>
            <a:r>
              <a:rPr lang="en-US" sz="3700" dirty="0" err="1" smtClean="0">
                <a:latin typeface="+mn-lt"/>
              </a:rPr>
              <a:t>thở</a:t>
            </a:r>
            <a:r>
              <a:rPr lang="en-US" sz="3700" dirty="0" smtClean="0">
                <a:latin typeface="+mn-lt"/>
              </a:rPr>
              <a:t>:</a:t>
            </a:r>
            <a:endParaRPr lang="en-US" sz="3700" dirty="0">
              <a:latin typeface="+mn-lt"/>
            </a:endParaRPr>
          </a:p>
        </p:txBody>
      </p:sp>
      <p:sp>
        <p:nvSpPr>
          <p:cNvPr id="3" name="Content Placeholder 2"/>
          <p:cNvSpPr>
            <a:spLocks noGrp="1"/>
          </p:cNvSpPr>
          <p:nvPr>
            <p:ph idx="1"/>
          </p:nvPr>
        </p:nvSpPr>
        <p:spPr/>
        <p:txBody>
          <a:bodyPr>
            <a:normAutofit/>
          </a:bodyPr>
          <a:lstStyle/>
          <a:p>
            <a:r>
              <a:rPr lang="en-US" sz="2000" dirty="0" err="1" smtClean="0"/>
              <a:t>Tụt</a:t>
            </a:r>
            <a:r>
              <a:rPr lang="en-US" sz="2000" dirty="0" smtClean="0"/>
              <a:t> </a:t>
            </a:r>
            <a:r>
              <a:rPr lang="en-US" sz="2000" dirty="0" err="1" smtClean="0"/>
              <a:t>lưỡi</a:t>
            </a:r>
            <a:r>
              <a:rPr lang="en-US" sz="2000" dirty="0" smtClean="0"/>
              <a:t>.</a:t>
            </a:r>
          </a:p>
          <a:p>
            <a:r>
              <a:rPr lang="en-US" sz="2000" dirty="0" err="1" smtClean="0"/>
              <a:t>Dị</a:t>
            </a:r>
            <a:r>
              <a:rPr lang="en-US" sz="2000" dirty="0" smtClean="0"/>
              <a:t> </a:t>
            </a:r>
            <a:r>
              <a:rPr lang="en-US" sz="2000" dirty="0" err="1" smtClean="0"/>
              <a:t>vật</a:t>
            </a:r>
            <a:r>
              <a:rPr lang="en-US" sz="2000" dirty="0" smtClean="0"/>
              <a:t> </a:t>
            </a:r>
            <a:r>
              <a:rPr lang="en-US" sz="2000" dirty="0" err="1" smtClean="0"/>
              <a:t>đường</a:t>
            </a:r>
            <a:r>
              <a:rPr lang="en-US" sz="2000" dirty="0" smtClean="0"/>
              <a:t> </a:t>
            </a:r>
            <a:r>
              <a:rPr lang="en-US" sz="2000" dirty="0" err="1" smtClean="0"/>
              <a:t>thở</a:t>
            </a:r>
            <a:r>
              <a:rPr lang="en-US" sz="2000" dirty="0" smtClean="0"/>
              <a:t>.</a:t>
            </a:r>
          </a:p>
          <a:p>
            <a:r>
              <a:rPr lang="en-US" sz="2000" dirty="0" err="1" smtClean="0"/>
              <a:t>Sặc</a:t>
            </a:r>
            <a:r>
              <a:rPr lang="en-US" sz="2000" dirty="0" smtClean="0"/>
              <a:t> </a:t>
            </a:r>
            <a:r>
              <a:rPr lang="en-US" sz="2000" dirty="0" err="1" smtClean="0"/>
              <a:t>thức</a:t>
            </a:r>
            <a:r>
              <a:rPr lang="en-US" sz="2000" dirty="0" smtClean="0"/>
              <a:t> </a:t>
            </a:r>
            <a:r>
              <a:rPr lang="en-US" sz="2000" dirty="0" err="1" smtClean="0"/>
              <a:t>ăn</a:t>
            </a:r>
            <a:r>
              <a:rPr lang="en-US" sz="2000" dirty="0" smtClean="0"/>
              <a:t>.</a:t>
            </a:r>
          </a:p>
          <a:p>
            <a:r>
              <a:rPr lang="en-US" sz="2000" dirty="0" smtClean="0"/>
              <a:t>Ứ </a:t>
            </a:r>
            <a:r>
              <a:rPr lang="en-US" sz="2000" dirty="0" err="1" smtClean="0"/>
              <a:t>đọng</a:t>
            </a:r>
            <a:r>
              <a:rPr lang="en-US" sz="2000" dirty="0" smtClean="0"/>
              <a:t> </a:t>
            </a:r>
            <a:r>
              <a:rPr lang="en-US" sz="2000" dirty="0" err="1" smtClean="0"/>
              <a:t>đườm</a:t>
            </a:r>
            <a:r>
              <a:rPr lang="en-US" sz="2000" dirty="0" smtClean="0"/>
              <a:t> </a:t>
            </a:r>
            <a:r>
              <a:rPr lang="en-US" sz="2000" dirty="0" err="1" smtClean="0"/>
              <a:t>dãi</a:t>
            </a:r>
            <a:r>
              <a:rPr lang="en-US" sz="2000" dirty="0" smtClean="0"/>
              <a:t>.</a:t>
            </a:r>
          </a:p>
          <a:p>
            <a:r>
              <a:rPr lang="en-US" sz="2000" dirty="0" err="1" smtClean="0"/>
              <a:t>Khối</a:t>
            </a:r>
            <a:r>
              <a:rPr lang="en-US" sz="2000" dirty="0" smtClean="0"/>
              <a:t> </a:t>
            </a:r>
            <a:r>
              <a:rPr lang="en-US" sz="2000" dirty="0" err="1" smtClean="0"/>
              <a:t>u,polip</a:t>
            </a:r>
            <a:r>
              <a:rPr lang="en-US" sz="2000" dirty="0" smtClean="0"/>
              <a:t> </a:t>
            </a:r>
            <a:r>
              <a:rPr lang="en-US" sz="2000" dirty="0" err="1" smtClean="0"/>
              <a:t>thanh</a:t>
            </a:r>
            <a:r>
              <a:rPr lang="en-US" sz="2000" dirty="0" smtClean="0"/>
              <a:t> </a:t>
            </a:r>
            <a:r>
              <a:rPr lang="en-US" sz="2000" dirty="0" err="1" smtClean="0"/>
              <a:t>khí</a:t>
            </a:r>
            <a:r>
              <a:rPr lang="en-US" sz="2000" dirty="0" smtClean="0"/>
              <a:t> </a:t>
            </a:r>
            <a:r>
              <a:rPr lang="en-US" sz="2000" dirty="0" err="1" smtClean="0"/>
              <a:t>quản</a:t>
            </a:r>
            <a:r>
              <a:rPr lang="en-US" sz="2000" dirty="0" smtClean="0"/>
              <a:t>.</a:t>
            </a:r>
          </a:p>
          <a:p>
            <a:r>
              <a:rPr lang="en-US" sz="2000" dirty="0" err="1" smtClean="0"/>
              <a:t>Bệnh</a:t>
            </a:r>
            <a:r>
              <a:rPr lang="en-US" sz="2000" dirty="0" smtClean="0"/>
              <a:t> </a:t>
            </a:r>
            <a:r>
              <a:rPr lang="en-US" sz="2000" dirty="0" err="1" smtClean="0"/>
              <a:t>lý</a:t>
            </a:r>
            <a:r>
              <a:rPr lang="en-US" sz="2000" dirty="0" smtClean="0"/>
              <a:t> </a:t>
            </a:r>
            <a:r>
              <a:rPr lang="en-US" sz="2000" dirty="0" err="1" smtClean="0"/>
              <a:t>thanh</a:t>
            </a:r>
            <a:r>
              <a:rPr lang="en-US" sz="2000" dirty="0" smtClean="0"/>
              <a:t> </a:t>
            </a:r>
            <a:r>
              <a:rPr lang="en-US" sz="2000" dirty="0" err="1" smtClean="0"/>
              <a:t>khí</a:t>
            </a:r>
            <a:r>
              <a:rPr lang="en-US" sz="2000" dirty="0" smtClean="0"/>
              <a:t> </a:t>
            </a:r>
            <a:r>
              <a:rPr lang="en-US" sz="2000" dirty="0" err="1" smtClean="0"/>
              <a:t>quản</a:t>
            </a:r>
            <a:r>
              <a:rPr lang="en-US" sz="2000" dirty="0" smtClean="0"/>
              <a:t>.</a:t>
            </a:r>
            <a:endParaRPr lang="en-US" sz="2000" dirty="0"/>
          </a:p>
        </p:txBody>
      </p:sp>
    </p:spTree>
    <p:extLst>
      <p:ext uri="{BB962C8B-B14F-4D97-AF65-F5344CB8AC3E}">
        <p14:creationId xmlns:p14="http://schemas.microsoft.com/office/powerpoint/2010/main" val="483785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010400" cy="838200"/>
          </a:xfrm>
        </p:spPr>
        <p:txBody>
          <a:bodyPr>
            <a:normAutofit/>
          </a:bodyPr>
          <a:lstStyle/>
          <a:p>
            <a:r>
              <a:rPr lang="en-US" dirty="0" smtClean="0"/>
              <a:t>B. QUY TRÌNH ĐIỀU DƯỠNG:</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5435346"/>
              </p:ext>
            </p:extLst>
          </p:nvPr>
        </p:nvGraphicFramePr>
        <p:xfrm>
          <a:off x="457200" y="762000"/>
          <a:ext cx="8229600" cy="5658461"/>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903581">
                <a:tc>
                  <a:txBody>
                    <a:bodyPr/>
                    <a:lstStyle/>
                    <a:p>
                      <a:r>
                        <a:rPr lang="en-US" dirty="0" err="1" smtClean="0">
                          <a:solidFill>
                            <a:schemeClr val="tx1"/>
                          </a:solidFill>
                        </a:rPr>
                        <a:t>Nhận</a:t>
                      </a:r>
                      <a:r>
                        <a:rPr lang="en-US" baseline="0" dirty="0" smtClean="0">
                          <a:solidFill>
                            <a:schemeClr val="tx1"/>
                          </a:solidFill>
                        </a:rPr>
                        <a:t> </a:t>
                      </a:r>
                      <a:r>
                        <a:rPr lang="en-US" baseline="0" dirty="0" err="1" smtClean="0">
                          <a:solidFill>
                            <a:schemeClr val="tx1"/>
                          </a:solidFill>
                        </a:rPr>
                        <a:t>định</a:t>
                      </a:r>
                      <a:endParaRPr lang="en-US" dirty="0">
                        <a:solidFill>
                          <a:schemeClr val="tx1"/>
                        </a:solidFill>
                      </a:endParaRPr>
                    </a:p>
                  </a:txBody>
                  <a:tcPr/>
                </a:tc>
                <a:tc>
                  <a:txBody>
                    <a:bodyPr/>
                    <a:lstStyle/>
                    <a:p>
                      <a:r>
                        <a:rPr lang="en-US" dirty="0" err="1" smtClean="0">
                          <a:solidFill>
                            <a:schemeClr val="tx1"/>
                          </a:solidFill>
                        </a:rPr>
                        <a:t>Chuẩn</a:t>
                      </a:r>
                      <a:r>
                        <a:rPr lang="en-US" dirty="0" smtClean="0">
                          <a:solidFill>
                            <a:schemeClr val="tx1"/>
                          </a:solidFill>
                        </a:rPr>
                        <a:t> </a:t>
                      </a:r>
                      <a:r>
                        <a:rPr lang="en-US" dirty="0" err="1" smtClean="0">
                          <a:solidFill>
                            <a:schemeClr val="tx1"/>
                          </a:solidFill>
                        </a:rPr>
                        <a:t>đoán</a:t>
                      </a:r>
                      <a:endParaRPr lang="en-US" dirty="0">
                        <a:solidFill>
                          <a:schemeClr val="tx1"/>
                        </a:solidFill>
                      </a:endParaRPr>
                    </a:p>
                  </a:txBody>
                  <a:tcPr/>
                </a:tc>
                <a:tc>
                  <a:txBody>
                    <a:bodyPr/>
                    <a:lstStyle/>
                    <a:p>
                      <a:r>
                        <a:rPr lang="en-US" dirty="0" err="1" smtClean="0">
                          <a:solidFill>
                            <a:schemeClr val="tx1"/>
                          </a:solidFill>
                        </a:rPr>
                        <a:t>Lập</a:t>
                      </a:r>
                      <a:r>
                        <a:rPr lang="en-US" dirty="0" smtClean="0">
                          <a:solidFill>
                            <a:schemeClr val="tx1"/>
                          </a:solidFill>
                        </a:rPr>
                        <a:t> </a:t>
                      </a:r>
                      <a:r>
                        <a:rPr lang="en-US" dirty="0" err="1" smtClean="0">
                          <a:solidFill>
                            <a:schemeClr val="tx1"/>
                          </a:solidFill>
                        </a:rPr>
                        <a:t>kế</a:t>
                      </a:r>
                      <a:r>
                        <a:rPr lang="en-US" baseline="0" dirty="0" smtClean="0">
                          <a:solidFill>
                            <a:schemeClr val="tx1"/>
                          </a:solidFill>
                        </a:rPr>
                        <a:t> </a:t>
                      </a:r>
                      <a:r>
                        <a:rPr lang="en-US" baseline="0" dirty="0" err="1" smtClean="0">
                          <a:solidFill>
                            <a:schemeClr val="tx1"/>
                          </a:solidFill>
                        </a:rPr>
                        <a:t>hoạch</a:t>
                      </a:r>
                      <a:endParaRPr lang="en-US" dirty="0">
                        <a:solidFill>
                          <a:schemeClr val="tx1"/>
                        </a:solidFill>
                      </a:endParaRPr>
                    </a:p>
                  </a:txBody>
                  <a:tcPr/>
                </a:tc>
                <a:tc>
                  <a:txBody>
                    <a:bodyPr/>
                    <a:lstStyle/>
                    <a:p>
                      <a:r>
                        <a:rPr lang="en-US" dirty="0" err="1" smtClean="0">
                          <a:solidFill>
                            <a:schemeClr val="tx1"/>
                          </a:solidFill>
                        </a:rPr>
                        <a:t>Thực</a:t>
                      </a:r>
                      <a:r>
                        <a:rPr lang="en-US" dirty="0" smtClean="0">
                          <a:solidFill>
                            <a:schemeClr val="tx1"/>
                          </a:solidFill>
                        </a:rPr>
                        <a:t> </a:t>
                      </a:r>
                      <a:r>
                        <a:rPr lang="en-US" dirty="0" err="1" smtClean="0">
                          <a:solidFill>
                            <a:schemeClr val="tx1"/>
                          </a:solidFill>
                        </a:rPr>
                        <a:t>hiện</a:t>
                      </a:r>
                      <a:r>
                        <a:rPr lang="en-US" baseline="0" dirty="0" smtClean="0">
                          <a:solidFill>
                            <a:schemeClr val="tx1"/>
                          </a:solidFill>
                        </a:rPr>
                        <a:t> </a:t>
                      </a:r>
                      <a:r>
                        <a:rPr lang="en-US" baseline="0" dirty="0" err="1" smtClean="0">
                          <a:solidFill>
                            <a:schemeClr val="tx1"/>
                          </a:solidFill>
                        </a:rPr>
                        <a:t>kế</a:t>
                      </a:r>
                      <a:r>
                        <a:rPr lang="en-US" baseline="0" dirty="0" smtClean="0">
                          <a:solidFill>
                            <a:schemeClr val="tx1"/>
                          </a:solidFill>
                        </a:rPr>
                        <a:t> </a:t>
                      </a:r>
                      <a:r>
                        <a:rPr lang="en-US" baseline="0" dirty="0" err="1" smtClean="0">
                          <a:solidFill>
                            <a:schemeClr val="tx1"/>
                          </a:solidFill>
                        </a:rPr>
                        <a:t>hoạch</a:t>
                      </a:r>
                      <a:endParaRPr lang="en-US" dirty="0">
                        <a:solidFill>
                          <a:schemeClr val="tx1"/>
                        </a:solidFill>
                      </a:endParaRPr>
                    </a:p>
                  </a:txBody>
                  <a:tcPr/>
                </a:tc>
                <a:tc>
                  <a:txBody>
                    <a:bodyPr/>
                    <a:lstStyle/>
                    <a:p>
                      <a:r>
                        <a:rPr lang="en-US" dirty="0" err="1" smtClean="0">
                          <a:solidFill>
                            <a:schemeClr val="tx1"/>
                          </a:solidFill>
                        </a:rPr>
                        <a:t>Lượng</a:t>
                      </a:r>
                      <a:r>
                        <a:rPr lang="en-US" dirty="0" smtClean="0">
                          <a:solidFill>
                            <a:schemeClr val="tx1"/>
                          </a:solidFill>
                        </a:rPr>
                        <a:t> </a:t>
                      </a:r>
                      <a:r>
                        <a:rPr lang="en-US" dirty="0" err="1" smtClean="0">
                          <a:solidFill>
                            <a:schemeClr val="tx1"/>
                          </a:solidFill>
                        </a:rPr>
                        <a:t>giá</a:t>
                      </a:r>
                      <a:endParaRPr lang="en-US" dirty="0">
                        <a:solidFill>
                          <a:schemeClr val="tx1"/>
                        </a:solidFill>
                      </a:endParaRPr>
                    </a:p>
                  </a:txBody>
                  <a:tcPr/>
                </a:tc>
              </a:tr>
              <a:tr h="4506619">
                <a:tc>
                  <a:txBody>
                    <a:bodyPr/>
                    <a:lstStyle/>
                    <a:p>
                      <a:r>
                        <a:rPr lang="en-US" dirty="0" err="1" smtClean="0">
                          <a:latin typeface="+mn-lt"/>
                        </a:rPr>
                        <a:t>Bệnh</a:t>
                      </a:r>
                      <a:r>
                        <a:rPr lang="en-US" dirty="0" smtClean="0">
                          <a:latin typeface="+mn-lt"/>
                        </a:rPr>
                        <a:t> </a:t>
                      </a:r>
                      <a:r>
                        <a:rPr lang="en-US" dirty="0" err="1" smtClean="0">
                          <a:latin typeface="+mn-lt"/>
                        </a:rPr>
                        <a:t>nhân</a:t>
                      </a:r>
                      <a:r>
                        <a:rPr lang="en-US" baseline="0" dirty="0" smtClean="0">
                          <a:latin typeface="+mn-lt"/>
                        </a:rPr>
                        <a:t> </a:t>
                      </a:r>
                      <a:r>
                        <a:rPr lang="en-US" baseline="0" dirty="0" err="1" smtClean="0">
                          <a:latin typeface="+mn-lt"/>
                        </a:rPr>
                        <a:t>khó</a:t>
                      </a:r>
                      <a:r>
                        <a:rPr lang="en-US" baseline="0" dirty="0" smtClean="0">
                          <a:latin typeface="+mn-lt"/>
                        </a:rPr>
                        <a:t> </a:t>
                      </a:r>
                      <a:r>
                        <a:rPr lang="en-US" baseline="0" dirty="0" err="1" smtClean="0">
                          <a:latin typeface="+mn-lt"/>
                        </a:rPr>
                        <a:t>thở</a:t>
                      </a:r>
                      <a:r>
                        <a:rPr lang="en-US" baseline="0" dirty="0" smtClean="0">
                          <a:latin typeface="+mn-lt"/>
                        </a:rPr>
                        <a:t>,</a:t>
                      </a:r>
                      <a:r>
                        <a:rPr lang="vi-VN" sz="1800" b="0" i="0" kern="1200" dirty="0" smtClean="0">
                          <a:solidFill>
                            <a:schemeClr val="dk1"/>
                          </a:solidFill>
                          <a:effectLst/>
                          <a:latin typeface="+mn-lt"/>
                          <a:ea typeface="+mn-ea"/>
                          <a:cs typeface="+mn-cs"/>
                        </a:rPr>
                        <a:t> hội chứng ngưng thở khi ngủ</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hôn</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mê</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sâu</a:t>
                      </a:r>
                      <a:r>
                        <a:rPr lang="en-US" sz="1800" b="0" i="0" kern="1200" dirty="0" smtClean="0">
                          <a:solidFill>
                            <a:schemeClr val="dk1"/>
                          </a:solidFill>
                          <a:effectLst/>
                          <a:latin typeface="+mn-lt"/>
                          <a:ea typeface="+mn-ea"/>
                          <a:cs typeface="+mn-cs"/>
                        </a:rPr>
                        <a:t>…</a:t>
                      </a:r>
                    </a:p>
                    <a:p>
                      <a:endParaRPr lang="en-US"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vi-VN" sz="1800" b="0" i="0" kern="1200" dirty="0" smtClean="0">
                        <a:solidFill>
                          <a:schemeClr val="dk1"/>
                        </a:solidFill>
                        <a:effectLst/>
                        <a:latin typeface="+mn-lt"/>
                        <a:ea typeface="+mn-ea"/>
                        <a:cs typeface="+mn-cs"/>
                      </a:endParaRPr>
                    </a:p>
                    <a:p>
                      <a:endParaRPr lang="en-US" sz="1800" b="0" i="0" kern="1200" dirty="0" smtClean="0">
                        <a:solidFill>
                          <a:schemeClr val="dk1"/>
                        </a:solidFill>
                        <a:effectLst/>
                        <a:latin typeface="+mn-lt"/>
                        <a:ea typeface="+mn-ea"/>
                        <a:cs typeface="+mn-cs"/>
                      </a:endParaRPr>
                    </a:p>
                    <a:p>
                      <a:endParaRPr lang="en-US" sz="1800" b="0" i="0" kern="1200" dirty="0" smtClean="0">
                        <a:solidFill>
                          <a:schemeClr val="dk1"/>
                        </a:solidFill>
                        <a:effectLst/>
                        <a:latin typeface="+mn-lt"/>
                        <a:ea typeface="+mn-ea"/>
                        <a:cs typeface="+mn-cs"/>
                      </a:endParaRPr>
                    </a:p>
                    <a:p>
                      <a:endParaRPr lang="en-US" sz="1800" b="0" i="0" kern="1200" dirty="0" smtClean="0">
                        <a:solidFill>
                          <a:schemeClr val="dk1"/>
                        </a:solidFill>
                        <a:effectLst/>
                        <a:latin typeface="+mn-lt"/>
                        <a:ea typeface="+mn-ea"/>
                        <a:cs typeface="+mn-cs"/>
                      </a:endParaRPr>
                    </a:p>
                    <a:p>
                      <a:endParaRPr lang="en-US" dirty="0">
                        <a:latin typeface="+mn-lt"/>
                      </a:endParaRPr>
                    </a:p>
                  </a:txBody>
                  <a:tcPr/>
                </a:tc>
                <a:tc>
                  <a:txBody>
                    <a:bodyPr/>
                    <a:lstStyle/>
                    <a:p>
                      <a:r>
                        <a:rPr lang="en-US" sz="1800" b="0" i="0" kern="1200" dirty="0" smtClean="0">
                          <a:solidFill>
                            <a:schemeClr val="dk1"/>
                          </a:solidFill>
                          <a:effectLst/>
                          <a:latin typeface="+mn-lt"/>
                          <a:ea typeface="+mn-ea"/>
                          <a:cs typeface="+mn-cs"/>
                        </a:rPr>
                        <a:t>D</a:t>
                      </a:r>
                      <a:r>
                        <a:rPr lang="vi-VN" sz="1800" b="0" i="0" kern="1200" dirty="0" smtClean="0">
                          <a:solidFill>
                            <a:schemeClr val="dk1"/>
                          </a:solidFill>
                          <a:effectLst/>
                          <a:latin typeface="+mn-lt"/>
                          <a:ea typeface="+mn-ea"/>
                          <a:cs typeface="+mn-cs"/>
                        </a:rPr>
                        <a:t>o lưỡi tụt gây đè ép vào nắp thanh môn gây cản trở hô hấp</a:t>
                      </a:r>
                      <a:endParaRPr lang="en-US" dirty="0">
                        <a:latin typeface="+mn-lt"/>
                      </a:endParaRPr>
                    </a:p>
                  </a:txBody>
                  <a:tcPr/>
                </a:tc>
                <a:tc>
                  <a:txBody>
                    <a:bodyPr/>
                    <a:lstStyle/>
                    <a:p>
                      <a:r>
                        <a:rPr lang="en-US" dirty="0" err="1" smtClean="0">
                          <a:latin typeface="+mn-lt"/>
                        </a:rPr>
                        <a:t>Người</a:t>
                      </a:r>
                      <a:r>
                        <a:rPr lang="en-US" dirty="0" smtClean="0">
                          <a:latin typeface="+mn-lt"/>
                        </a:rPr>
                        <a:t> </a:t>
                      </a:r>
                      <a:r>
                        <a:rPr lang="en-US" dirty="0" err="1" smtClean="0">
                          <a:latin typeface="+mn-lt"/>
                        </a:rPr>
                        <a:t>bệnh</a:t>
                      </a:r>
                      <a:r>
                        <a:rPr lang="en-US" baseline="0" dirty="0" smtClean="0">
                          <a:latin typeface="+mn-lt"/>
                        </a:rPr>
                        <a:t> </a:t>
                      </a:r>
                      <a:r>
                        <a:rPr lang="en-US" baseline="0" dirty="0" err="1" smtClean="0">
                          <a:latin typeface="+mn-lt"/>
                        </a:rPr>
                        <a:t>nhanh</a:t>
                      </a:r>
                      <a:r>
                        <a:rPr lang="en-US" baseline="0" dirty="0" smtClean="0">
                          <a:latin typeface="+mn-lt"/>
                        </a:rPr>
                        <a:t> </a:t>
                      </a:r>
                      <a:r>
                        <a:rPr lang="en-US" baseline="0" dirty="0" err="1" smtClean="0">
                          <a:latin typeface="+mn-lt"/>
                        </a:rPr>
                        <a:t>chóng</a:t>
                      </a:r>
                      <a:r>
                        <a:rPr lang="en-US" baseline="0" dirty="0" smtClean="0">
                          <a:latin typeface="+mn-lt"/>
                        </a:rPr>
                        <a:t> </a:t>
                      </a:r>
                      <a:r>
                        <a:rPr lang="en-US" baseline="0" dirty="0" err="1" smtClean="0">
                          <a:latin typeface="+mn-lt"/>
                        </a:rPr>
                        <a:t>thở</a:t>
                      </a:r>
                      <a:r>
                        <a:rPr lang="en-US" baseline="0" dirty="0" smtClean="0">
                          <a:latin typeface="+mn-lt"/>
                        </a:rPr>
                        <a:t> </a:t>
                      </a:r>
                      <a:r>
                        <a:rPr lang="en-US" baseline="0" dirty="0" err="1" smtClean="0">
                          <a:latin typeface="+mn-lt"/>
                        </a:rPr>
                        <a:t>tốt</a:t>
                      </a:r>
                      <a:r>
                        <a:rPr lang="en-US" baseline="0" dirty="0" smtClean="0">
                          <a:latin typeface="+mn-lt"/>
                        </a:rPr>
                        <a:t> </a:t>
                      </a:r>
                      <a:r>
                        <a:rPr lang="en-US" baseline="0" dirty="0" err="1" smtClean="0">
                          <a:latin typeface="+mn-lt"/>
                        </a:rPr>
                        <a:t>hơn</a:t>
                      </a:r>
                      <a:r>
                        <a:rPr lang="en-US" baseline="0" dirty="0" smtClean="0">
                          <a:latin typeface="+mn-lt"/>
                        </a:rPr>
                        <a:t>.</a:t>
                      </a:r>
                      <a:endParaRPr lang="en-US" dirty="0">
                        <a:latin typeface="+mn-lt"/>
                      </a:endParaRPr>
                    </a:p>
                  </a:txBody>
                  <a:tcPr/>
                </a:tc>
                <a:tc>
                  <a:txBody>
                    <a:bodyPr/>
                    <a:lstStyle/>
                    <a:p>
                      <a:r>
                        <a:rPr lang="en-US" sz="1800" b="0" i="0" kern="120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Đặt bệnh nhân tư thế nằm nghiêng trái, ngửa cổ nếu không có tổn thương đốt sống cổ</a:t>
                      </a:r>
                      <a:r>
                        <a:rPr lang="en-US" sz="1800" b="0" i="0" kern="1200" dirty="0" smtClean="0">
                          <a:solidFill>
                            <a:schemeClr val="dk1"/>
                          </a:solidFill>
                          <a:effectLst/>
                          <a:latin typeface="+mn-lt"/>
                          <a:ea typeface="+mn-ea"/>
                          <a:cs typeface="+mn-cs"/>
                        </a:rPr>
                        <a:t>.</a:t>
                      </a:r>
                    </a:p>
                    <a:p>
                      <a:r>
                        <a:rPr lang="en-US" sz="1800" b="0" i="0" kern="1200" dirty="0" smtClean="0">
                          <a:solidFill>
                            <a:schemeClr val="dk1"/>
                          </a:solidFill>
                          <a:effectLst/>
                          <a:latin typeface="+mn-lt"/>
                          <a:ea typeface="+mn-ea"/>
                          <a:cs typeface="+mn-cs"/>
                        </a:rPr>
                        <a:t>-</a:t>
                      </a:r>
                      <a:r>
                        <a:rPr lang="en-US" sz="1800" b="0" i="0" kern="1200" baseline="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Đặt</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canuyn</a:t>
                      </a:r>
                      <a:r>
                        <a:rPr lang="en-US" sz="1800" b="0" i="0" kern="1200" dirty="0" smtClean="0">
                          <a:solidFill>
                            <a:schemeClr val="dk1"/>
                          </a:solidFill>
                          <a:effectLst/>
                          <a:latin typeface="+mn-lt"/>
                          <a:ea typeface="+mn-ea"/>
                          <a:cs typeface="+mn-cs"/>
                        </a:rPr>
                        <a:t>.</a:t>
                      </a:r>
                      <a:endParaRPr lang="en-US" dirty="0">
                        <a:latin typeface="+mn-lt"/>
                      </a:endParaRPr>
                    </a:p>
                  </a:txBody>
                  <a:tcPr/>
                </a:tc>
                <a:tc>
                  <a:txBody>
                    <a:bodyPr/>
                    <a:lstStyle/>
                    <a:p>
                      <a:r>
                        <a:rPr lang="en-US" dirty="0" smtClean="0">
                          <a:latin typeface="+mn-lt"/>
                        </a:rPr>
                        <a:t>-</a:t>
                      </a:r>
                      <a:r>
                        <a:rPr lang="en-US" dirty="0" err="1" smtClean="0">
                          <a:latin typeface="+mn-lt"/>
                        </a:rPr>
                        <a:t>Thở</a:t>
                      </a:r>
                      <a:r>
                        <a:rPr lang="en-US" dirty="0" smtClean="0">
                          <a:latin typeface="+mn-lt"/>
                        </a:rPr>
                        <a:t> </a:t>
                      </a:r>
                      <a:r>
                        <a:rPr lang="en-US" dirty="0" err="1" smtClean="0">
                          <a:latin typeface="+mn-lt"/>
                        </a:rPr>
                        <a:t>tốt</a:t>
                      </a:r>
                      <a:r>
                        <a:rPr lang="en-US" baseline="0" dirty="0" smtClean="0">
                          <a:latin typeface="+mn-lt"/>
                        </a:rPr>
                        <a:t> </a:t>
                      </a:r>
                      <a:r>
                        <a:rPr lang="en-US" baseline="0" dirty="0" err="1" smtClean="0">
                          <a:latin typeface="+mn-lt"/>
                        </a:rPr>
                        <a:t>hơn,không</a:t>
                      </a:r>
                      <a:r>
                        <a:rPr lang="en-US" baseline="0" dirty="0" smtClean="0">
                          <a:latin typeface="+mn-lt"/>
                        </a:rPr>
                        <a:t> </a:t>
                      </a:r>
                      <a:r>
                        <a:rPr lang="en-US" baseline="0" dirty="0" err="1" smtClean="0">
                          <a:latin typeface="+mn-lt"/>
                        </a:rPr>
                        <a:t>khó</a:t>
                      </a:r>
                      <a:r>
                        <a:rPr lang="en-US" baseline="0" dirty="0" smtClean="0">
                          <a:latin typeface="+mn-lt"/>
                        </a:rPr>
                        <a:t> </a:t>
                      </a:r>
                      <a:r>
                        <a:rPr lang="en-US" baseline="0" dirty="0" err="1" smtClean="0">
                          <a:latin typeface="+mn-lt"/>
                        </a:rPr>
                        <a:t>thở</a:t>
                      </a:r>
                      <a:r>
                        <a:rPr lang="en-US" baseline="0" dirty="0" smtClean="0">
                          <a:latin typeface="+mn-lt"/>
                        </a:rPr>
                        <a:t>.</a:t>
                      </a:r>
                    </a:p>
                    <a:p>
                      <a:r>
                        <a:rPr lang="en-US" baseline="0" dirty="0" smtClean="0">
                          <a:latin typeface="+mn-lt"/>
                        </a:rPr>
                        <a:t>- </a:t>
                      </a:r>
                      <a:r>
                        <a:rPr lang="en-US" baseline="0" dirty="0" err="1" smtClean="0">
                          <a:latin typeface="+mn-lt"/>
                        </a:rPr>
                        <a:t>Nhịp</a:t>
                      </a:r>
                      <a:r>
                        <a:rPr lang="en-US" baseline="0" dirty="0" smtClean="0">
                          <a:latin typeface="+mn-lt"/>
                        </a:rPr>
                        <a:t> </a:t>
                      </a:r>
                      <a:r>
                        <a:rPr lang="en-US" baseline="0" dirty="0" err="1" smtClean="0">
                          <a:latin typeface="+mn-lt"/>
                        </a:rPr>
                        <a:t>thở</a:t>
                      </a:r>
                      <a:r>
                        <a:rPr lang="en-US" baseline="0" dirty="0" smtClean="0">
                          <a:latin typeface="+mn-lt"/>
                        </a:rPr>
                        <a:t> </a:t>
                      </a:r>
                      <a:r>
                        <a:rPr lang="en-US" baseline="0" dirty="0" err="1" smtClean="0">
                          <a:latin typeface="+mn-lt"/>
                        </a:rPr>
                        <a:t>ổn</a:t>
                      </a:r>
                      <a:r>
                        <a:rPr lang="en-US" baseline="0" dirty="0" smtClean="0">
                          <a:latin typeface="+mn-lt"/>
                        </a:rPr>
                        <a:t> </a:t>
                      </a:r>
                      <a:r>
                        <a:rPr lang="en-US" baseline="0" dirty="0" err="1" smtClean="0">
                          <a:latin typeface="+mn-lt"/>
                        </a:rPr>
                        <a:t>định</a:t>
                      </a:r>
                      <a:r>
                        <a:rPr lang="en-US" baseline="0" dirty="0" smtClean="0">
                          <a:latin typeface="+mn-lt"/>
                        </a:rPr>
                        <a:t>.</a:t>
                      </a:r>
                      <a:endParaRPr lang="en-US" dirty="0">
                        <a:latin typeface="+mn-lt"/>
                      </a:endParaRPr>
                    </a:p>
                  </a:txBody>
                  <a:tcPr/>
                </a:tc>
              </a:tr>
            </a:tbl>
          </a:graphicData>
        </a:graphic>
      </p:graphicFrame>
    </p:spTree>
    <p:extLst>
      <p:ext uri="{BB962C8B-B14F-4D97-AF65-F5344CB8AC3E}">
        <p14:creationId xmlns:p14="http://schemas.microsoft.com/office/powerpoint/2010/main" val="1018367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3676231"/>
              </p:ext>
            </p:extLst>
          </p:nvPr>
        </p:nvGraphicFramePr>
        <p:xfrm>
          <a:off x="380999" y="304800"/>
          <a:ext cx="8310499" cy="6324600"/>
        </p:xfrm>
        <a:graphic>
          <a:graphicData uri="http://schemas.openxmlformats.org/drawingml/2006/table">
            <a:tbl>
              <a:tblPr firstRow="1" bandRow="1">
                <a:tableStyleId>{5C22544A-7EE6-4342-B048-85BDC9FD1C3A}</a:tableStyleId>
              </a:tblPr>
              <a:tblGrid>
                <a:gridCol w="2133601"/>
                <a:gridCol w="1371600"/>
                <a:gridCol w="1757299"/>
                <a:gridCol w="1447800"/>
                <a:gridCol w="1600199"/>
              </a:tblGrid>
              <a:tr h="990600">
                <a:tc>
                  <a:txBody>
                    <a:bodyPr/>
                    <a:lstStyle/>
                    <a:p>
                      <a:r>
                        <a:rPr lang="en-US" dirty="0" err="1" smtClean="0">
                          <a:solidFill>
                            <a:schemeClr val="tx1"/>
                          </a:solidFill>
                        </a:rPr>
                        <a:t>Nhận</a:t>
                      </a:r>
                      <a:r>
                        <a:rPr lang="en-US" baseline="0" dirty="0" smtClean="0">
                          <a:solidFill>
                            <a:schemeClr val="tx1"/>
                          </a:solidFill>
                        </a:rPr>
                        <a:t> </a:t>
                      </a:r>
                      <a:r>
                        <a:rPr lang="en-US" baseline="0" dirty="0" err="1" smtClean="0">
                          <a:solidFill>
                            <a:schemeClr val="tx1"/>
                          </a:solidFill>
                        </a:rPr>
                        <a:t>định</a:t>
                      </a:r>
                      <a:endParaRPr lang="en-US" dirty="0">
                        <a:solidFill>
                          <a:schemeClr val="tx1"/>
                        </a:solidFill>
                      </a:endParaRPr>
                    </a:p>
                  </a:txBody>
                  <a:tcPr/>
                </a:tc>
                <a:tc>
                  <a:txBody>
                    <a:bodyPr/>
                    <a:lstStyle/>
                    <a:p>
                      <a:r>
                        <a:rPr lang="en-US" dirty="0" err="1" smtClean="0">
                          <a:solidFill>
                            <a:schemeClr val="tx1"/>
                          </a:solidFill>
                        </a:rPr>
                        <a:t>Chuẩn</a:t>
                      </a:r>
                      <a:r>
                        <a:rPr lang="en-US" dirty="0" smtClean="0">
                          <a:solidFill>
                            <a:schemeClr val="tx1"/>
                          </a:solidFill>
                        </a:rPr>
                        <a:t> </a:t>
                      </a:r>
                      <a:r>
                        <a:rPr lang="en-US" dirty="0" err="1" smtClean="0">
                          <a:solidFill>
                            <a:schemeClr val="tx1"/>
                          </a:solidFill>
                        </a:rPr>
                        <a:t>đoán</a:t>
                      </a:r>
                      <a:endParaRPr lang="en-US" dirty="0">
                        <a:solidFill>
                          <a:schemeClr val="tx1"/>
                        </a:solidFill>
                      </a:endParaRPr>
                    </a:p>
                  </a:txBody>
                  <a:tcPr/>
                </a:tc>
                <a:tc>
                  <a:txBody>
                    <a:bodyPr/>
                    <a:lstStyle/>
                    <a:p>
                      <a:r>
                        <a:rPr lang="en-US" dirty="0" err="1" smtClean="0">
                          <a:solidFill>
                            <a:schemeClr val="tx1"/>
                          </a:solidFill>
                        </a:rPr>
                        <a:t>Lập</a:t>
                      </a:r>
                      <a:r>
                        <a:rPr lang="en-US" dirty="0" smtClean="0">
                          <a:solidFill>
                            <a:schemeClr val="tx1"/>
                          </a:solidFill>
                        </a:rPr>
                        <a:t> </a:t>
                      </a:r>
                      <a:r>
                        <a:rPr lang="en-US" dirty="0" err="1" smtClean="0">
                          <a:solidFill>
                            <a:schemeClr val="tx1"/>
                          </a:solidFill>
                        </a:rPr>
                        <a:t>kế</a:t>
                      </a:r>
                      <a:r>
                        <a:rPr lang="en-US" baseline="0" dirty="0" smtClean="0">
                          <a:solidFill>
                            <a:schemeClr val="tx1"/>
                          </a:solidFill>
                        </a:rPr>
                        <a:t> </a:t>
                      </a:r>
                      <a:r>
                        <a:rPr lang="en-US" baseline="0" dirty="0" err="1" smtClean="0">
                          <a:solidFill>
                            <a:schemeClr val="tx1"/>
                          </a:solidFill>
                        </a:rPr>
                        <a:t>hoạch</a:t>
                      </a:r>
                      <a:r>
                        <a:rPr lang="en-US" baseline="0" dirty="0" smtClean="0">
                          <a:solidFill>
                            <a:schemeClr val="tx1"/>
                          </a:solidFill>
                        </a:rPr>
                        <a:t> </a:t>
                      </a:r>
                      <a:endParaRPr lang="en-US" dirty="0">
                        <a:solidFill>
                          <a:schemeClr val="tx1"/>
                        </a:solidFill>
                      </a:endParaRPr>
                    </a:p>
                  </a:txBody>
                  <a:tcPr/>
                </a:tc>
                <a:tc>
                  <a:txBody>
                    <a:bodyPr/>
                    <a:lstStyle/>
                    <a:p>
                      <a:r>
                        <a:rPr lang="en-US" dirty="0" err="1" smtClean="0">
                          <a:solidFill>
                            <a:schemeClr val="tx1"/>
                          </a:solidFill>
                        </a:rPr>
                        <a:t>Thực</a:t>
                      </a:r>
                      <a:r>
                        <a:rPr lang="en-US" dirty="0" smtClean="0">
                          <a:solidFill>
                            <a:schemeClr val="tx1"/>
                          </a:solidFill>
                        </a:rPr>
                        <a:t> </a:t>
                      </a:r>
                      <a:r>
                        <a:rPr lang="en-US" dirty="0" err="1" smtClean="0">
                          <a:solidFill>
                            <a:schemeClr val="tx1"/>
                          </a:solidFill>
                        </a:rPr>
                        <a:t>hiện</a:t>
                      </a:r>
                      <a:r>
                        <a:rPr lang="en-US" baseline="0" dirty="0" smtClean="0">
                          <a:solidFill>
                            <a:schemeClr val="tx1"/>
                          </a:solidFill>
                        </a:rPr>
                        <a:t> </a:t>
                      </a:r>
                      <a:r>
                        <a:rPr lang="en-US" baseline="0" dirty="0" err="1" smtClean="0">
                          <a:solidFill>
                            <a:schemeClr val="tx1"/>
                          </a:solidFill>
                        </a:rPr>
                        <a:t>kế</a:t>
                      </a:r>
                      <a:r>
                        <a:rPr lang="en-US" baseline="0" dirty="0" smtClean="0">
                          <a:solidFill>
                            <a:schemeClr val="tx1"/>
                          </a:solidFill>
                        </a:rPr>
                        <a:t> </a:t>
                      </a:r>
                      <a:r>
                        <a:rPr lang="en-US" baseline="0" dirty="0" err="1" smtClean="0">
                          <a:solidFill>
                            <a:schemeClr val="tx1"/>
                          </a:solidFill>
                        </a:rPr>
                        <a:t>hoạch</a:t>
                      </a:r>
                      <a:endParaRPr lang="en-US" dirty="0">
                        <a:solidFill>
                          <a:schemeClr val="tx1"/>
                        </a:solidFill>
                      </a:endParaRPr>
                    </a:p>
                  </a:txBody>
                  <a:tcPr/>
                </a:tc>
                <a:tc>
                  <a:txBody>
                    <a:bodyPr/>
                    <a:lstStyle/>
                    <a:p>
                      <a:r>
                        <a:rPr lang="en-US" dirty="0" err="1" smtClean="0">
                          <a:solidFill>
                            <a:schemeClr val="tx1"/>
                          </a:solidFill>
                        </a:rPr>
                        <a:t>Lượng</a:t>
                      </a:r>
                      <a:r>
                        <a:rPr lang="en-US" dirty="0" smtClean="0">
                          <a:solidFill>
                            <a:schemeClr val="tx1"/>
                          </a:solidFill>
                        </a:rPr>
                        <a:t> </a:t>
                      </a:r>
                      <a:r>
                        <a:rPr lang="en-US" dirty="0" err="1" smtClean="0">
                          <a:solidFill>
                            <a:schemeClr val="tx1"/>
                          </a:solidFill>
                        </a:rPr>
                        <a:t>giá</a:t>
                      </a:r>
                      <a:endParaRPr lang="en-US" dirty="0">
                        <a:solidFill>
                          <a:schemeClr val="tx1"/>
                        </a:solidFill>
                      </a:endParaRPr>
                    </a:p>
                  </a:txBody>
                  <a:tcPr/>
                </a:tc>
              </a:tr>
              <a:tr h="5334000">
                <a:tc>
                  <a:txBody>
                    <a:bodyPr/>
                    <a:lstStyle/>
                    <a:p>
                      <a:r>
                        <a:rPr lang="en-US" sz="1800" b="0" i="0" kern="1200" dirty="0" smtClean="0">
                          <a:solidFill>
                            <a:schemeClr val="dk1"/>
                          </a:solidFill>
                          <a:effectLst/>
                          <a:latin typeface="+mn-lt"/>
                          <a:ea typeface="+mn-ea"/>
                          <a:cs typeface="+mn-cs"/>
                        </a:rPr>
                        <a:t>T</a:t>
                      </a:r>
                      <a:r>
                        <a:rPr lang="vi-VN" sz="1800" b="0" i="0" kern="1200" dirty="0" smtClean="0">
                          <a:solidFill>
                            <a:schemeClr val="dk1"/>
                          </a:solidFill>
                          <a:effectLst/>
                          <a:latin typeface="+mn-lt"/>
                          <a:ea typeface="+mn-ea"/>
                          <a:cs typeface="+mn-cs"/>
                        </a:rPr>
                        <a:t>rao đổi khí có thể gần bình thường, bệnh nhân</a:t>
                      </a:r>
                      <a:r>
                        <a:rPr lang="en-US" sz="1800" b="0" i="0" kern="1200" baseline="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tỉnh táo và ho được, động viên bệnh nhân tự làm sạch đường thở bằng cách ho. Nếu vẫn còn tắc nghẽn, trao đổi khí </a:t>
                      </a:r>
                      <a:r>
                        <a:rPr lang="en-US" sz="1800" b="0" i="0" kern="1200" dirty="0" err="1" smtClean="0">
                          <a:solidFill>
                            <a:schemeClr val="dk1"/>
                          </a:solidFill>
                          <a:effectLst/>
                          <a:latin typeface="+mn-lt"/>
                          <a:ea typeface="+mn-ea"/>
                          <a:cs typeface="+mn-cs"/>
                        </a:rPr>
                        <a:t>xấu</a:t>
                      </a:r>
                      <a:r>
                        <a:rPr lang="vi-VN" sz="1800" b="0" i="0" kern="1200" dirty="0" smtClean="0">
                          <a:solidFill>
                            <a:schemeClr val="dk1"/>
                          </a:solidFill>
                          <a:effectLst/>
                          <a:latin typeface="+mn-lt"/>
                          <a:ea typeface="+mn-ea"/>
                          <a:cs typeface="+mn-cs"/>
                        </a:rPr>
                        <a:t> đi, ho không hiệu quả, khó thở tăng lên,</a:t>
                      </a:r>
                      <a:r>
                        <a:rPr lang="en-US" sz="1800" b="0" i="0" kern="1200" baseline="0" dirty="0" smtClean="0">
                          <a:solidFill>
                            <a:schemeClr val="dk1"/>
                          </a:solidFill>
                          <a:effectLst/>
                          <a:latin typeface="+mn-lt"/>
                          <a:ea typeface="+mn-ea"/>
                          <a:cs typeface="+mn-cs"/>
                        </a:rPr>
                        <a:t> da </a:t>
                      </a:r>
                      <a:r>
                        <a:rPr lang="en-US" sz="1800" b="0" i="0" kern="1200" baseline="0" dirty="0" err="1" smtClean="0">
                          <a:solidFill>
                            <a:schemeClr val="dk1"/>
                          </a:solidFill>
                          <a:effectLst/>
                          <a:latin typeface="+mn-lt"/>
                          <a:ea typeface="+mn-ea"/>
                          <a:cs typeface="+mn-cs"/>
                        </a:rPr>
                        <a:t>tím</a:t>
                      </a:r>
                      <a:r>
                        <a:rPr lang="en-US" sz="1800" b="0" i="0" kern="1200" baseline="0" dirty="0" smtClean="0">
                          <a:solidFill>
                            <a:schemeClr val="dk1"/>
                          </a:solidFill>
                          <a:effectLst/>
                          <a:latin typeface="+mn-lt"/>
                          <a:ea typeface="+mn-ea"/>
                          <a:cs typeface="+mn-cs"/>
                        </a:rPr>
                        <a:t> </a:t>
                      </a:r>
                      <a:r>
                        <a:rPr lang="en-US" sz="1800" b="0" i="0" kern="1200" baseline="0" dirty="0" err="1" smtClean="0">
                          <a:solidFill>
                            <a:schemeClr val="dk1"/>
                          </a:solidFill>
                          <a:effectLst/>
                          <a:latin typeface="+mn-lt"/>
                          <a:ea typeface="+mn-ea"/>
                          <a:cs typeface="+mn-cs"/>
                        </a:rPr>
                        <a:t>tái</a:t>
                      </a:r>
                      <a:r>
                        <a:rPr lang="en-US" sz="1800" b="0" i="0" kern="1200" baseline="0" dirty="0" smtClean="0">
                          <a:solidFill>
                            <a:schemeClr val="dk1"/>
                          </a:solidFill>
                          <a:effectLst/>
                          <a:latin typeface="+mn-lt"/>
                          <a:ea typeface="+mn-ea"/>
                          <a:cs typeface="+mn-cs"/>
                        </a:rPr>
                        <a:t>.</a:t>
                      </a:r>
                      <a:endParaRPr lang="en-US" dirty="0">
                        <a:latin typeface="+mn-lt"/>
                      </a:endParaRPr>
                    </a:p>
                  </a:txBody>
                  <a:tcPr/>
                </a:tc>
                <a:tc>
                  <a:txBody>
                    <a:bodyPr/>
                    <a:lstStyle/>
                    <a:p>
                      <a:r>
                        <a:rPr lang="en-US" sz="1800" b="0" i="0" kern="1200" dirty="0" err="1" smtClean="0">
                          <a:solidFill>
                            <a:schemeClr val="dk1"/>
                          </a:solidFill>
                          <a:effectLst/>
                          <a:latin typeface="+mn-lt"/>
                          <a:ea typeface="+mn-ea"/>
                          <a:cs typeface="+mn-cs"/>
                        </a:rPr>
                        <a:t>Dị</a:t>
                      </a:r>
                      <a:r>
                        <a:rPr lang="en-US" sz="1800" b="0" i="0" kern="1200" baseline="0" dirty="0" smtClean="0">
                          <a:solidFill>
                            <a:schemeClr val="dk1"/>
                          </a:solidFill>
                          <a:effectLst/>
                          <a:latin typeface="+mn-lt"/>
                          <a:ea typeface="+mn-ea"/>
                          <a:cs typeface="+mn-cs"/>
                        </a:rPr>
                        <a:t> </a:t>
                      </a:r>
                      <a:r>
                        <a:rPr lang="en-US" sz="1800" b="0" i="0" kern="1200" baseline="0" dirty="0" err="1" smtClean="0">
                          <a:solidFill>
                            <a:schemeClr val="dk1"/>
                          </a:solidFill>
                          <a:effectLst/>
                          <a:latin typeface="+mn-lt"/>
                          <a:ea typeface="+mn-ea"/>
                          <a:cs typeface="+mn-cs"/>
                        </a:rPr>
                        <a:t>vật</a:t>
                      </a:r>
                      <a:r>
                        <a:rPr lang="en-US" sz="1800" b="0" i="0" kern="1200" baseline="0" dirty="0" smtClean="0">
                          <a:solidFill>
                            <a:schemeClr val="dk1"/>
                          </a:solidFill>
                          <a:effectLst/>
                          <a:latin typeface="+mn-lt"/>
                          <a:ea typeface="+mn-ea"/>
                          <a:cs typeface="+mn-cs"/>
                        </a:rPr>
                        <a:t> </a:t>
                      </a:r>
                      <a:r>
                        <a:rPr lang="en-US" sz="1800" b="0" i="0" kern="1200" baseline="0" dirty="0" err="1" smtClean="0">
                          <a:solidFill>
                            <a:schemeClr val="dk1"/>
                          </a:solidFill>
                          <a:effectLst/>
                          <a:latin typeface="+mn-lt"/>
                          <a:ea typeface="+mn-ea"/>
                          <a:cs typeface="+mn-cs"/>
                        </a:rPr>
                        <a:t>đường</a:t>
                      </a:r>
                      <a:r>
                        <a:rPr lang="en-US" sz="1800" b="0" i="0" kern="1200" baseline="0" dirty="0" smtClean="0">
                          <a:solidFill>
                            <a:schemeClr val="dk1"/>
                          </a:solidFill>
                          <a:effectLst/>
                          <a:latin typeface="+mn-lt"/>
                          <a:ea typeface="+mn-ea"/>
                          <a:cs typeface="+mn-cs"/>
                        </a:rPr>
                        <a:t> </a:t>
                      </a:r>
                      <a:r>
                        <a:rPr lang="en-US" sz="1800" b="0" i="0" kern="1200" baseline="0" dirty="0" err="1" smtClean="0">
                          <a:solidFill>
                            <a:schemeClr val="dk1"/>
                          </a:solidFill>
                          <a:effectLst/>
                          <a:latin typeface="+mn-lt"/>
                          <a:ea typeface="+mn-ea"/>
                          <a:cs typeface="+mn-cs"/>
                        </a:rPr>
                        <a:t>thở</a:t>
                      </a:r>
                      <a:r>
                        <a:rPr lang="en-US" sz="1800" b="0" i="0" kern="1200" baseline="0" dirty="0" smtClean="0">
                          <a:solidFill>
                            <a:schemeClr val="dk1"/>
                          </a:solidFill>
                          <a:effectLst/>
                          <a:latin typeface="+mn-lt"/>
                          <a:ea typeface="+mn-ea"/>
                          <a:cs typeface="+mn-cs"/>
                        </a:rPr>
                        <a:t>.</a:t>
                      </a:r>
                      <a:endParaRPr lang="en-US" dirty="0">
                        <a:latin typeface="+mn-lt"/>
                      </a:endParaRPr>
                    </a:p>
                  </a:txBody>
                  <a:tcPr/>
                </a:tc>
                <a:tc>
                  <a:txBody>
                    <a:bodyPr/>
                    <a:lstStyle/>
                    <a:p>
                      <a:pPr marL="0" indent="0">
                        <a:buFontTx/>
                        <a:buNone/>
                      </a:pP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Nghiệm</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pháp</a:t>
                      </a:r>
                      <a:r>
                        <a:rPr lang="en-US" sz="1800" b="0" i="0" kern="1200" dirty="0" smtClean="0">
                          <a:solidFill>
                            <a:schemeClr val="dk1"/>
                          </a:solidFill>
                          <a:effectLst/>
                          <a:latin typeface="+mn-lt"/>
                          <a:ea typeface="+mn-ea"/>
                          <a:cs typeface="+mn-cs"/>
                        </a:rPr>
                        <a:t> Heim lich.</a:t>
                      </a:r>
                    </a:p>
                    <a:p>
                      <a:pPr marL="0" indent="0">
                        <a:buFontTx/>
                        <a:buNone/>
                      </a:pPr>
                      <a:r>
                        <a:rPr lang="en-US" sz="1800" b="0" i="0" kern="120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Nghiệm pháp vỗ lưng và ép bụng</a:t>
                      </a:r>
                      <a:r>
                        <a:rPr lang="en-US" sz="1800" b="0" i="0" kern="1200" dirty="0" smtClean="0">
                          <a:solidFill>
                            <a:schemeClr val="dk1"/>
                          </a:solidFill>
                          <a:effectLst/>
                          <a:latin typeface="+mn-lt"/>
                          <a:ea typeface="+mn-ea"/>
                          <a:cs typeface="+mn-cs"/>
                        </a:rPr>
                        <a:t>.</a:t>
                      </a:r>
                    </a:p>
                    <a:p>
                      <a:pPr marL="0" indent="0">
                        <a:buFontTx/>
                        <a:buNone/>
                      </a:pPr>
                      <a:r>
                        <a:rPr lang="en-US" sz="1800" b="0" i="0" kern="1200" dirty="0" smtClean="0">
                          <a:solidFill>
                            <a:schemeClr val="dk1"/>
                          </a:solidFill>
                          <a:effectLst/>
                          <a:latin typeface="+mn-lt"/>
                          <a:ea typeface="+mn-ea"/>
                          <a:cs typeface="+mn-cs"/>
                        </a:rPr>
                        <a:t>-</a:t>
                      </a:r>
                      <a:r>
                        <a:rPr lang="en-US" sz="1800" b="0" i="0" kern="1200" baseline="0" dirty="0" smtClean="0">
                          <a:solidFill>
                            <a:schemeClr val="dk1"/>
                          </a:solidFill>
                          <a:effectLst/>
                          <a:latin typeface="+mn-lt"/>
                          <a:ea typeface="+mn-ea"/>
                          <a:cs typeface="+mn-cs"/>
                        </a:rPr>
                        <a:t> C</a:t>
                      </a:r>
                      <a:r>
                        <a:rPr lang="vi-VN" sz="1800" b="0" i="0" kern="1200" dirty="0" smtClean="0">
                          <a:solidFill>
                            <a:schemeClr val="dk1"/>
                          </a:solidFill>
                          <a:effectLst/>
                          <a:latin typeface="+mn-lt"/>
                          <a:ea typeface="+mn-ea"/>
                          <a:cs typeface="+mn-cs"/>
                        </a:rPr>
                        <a:t>ần phải lấy dị vật ra khỏi đường thở bằng các nghiệm pháp</a:t>
                      </a:r>
                      <a:endParaRPr lang="en-US" dirty="0">
                        <a:latin typeface="+mn-lt"/>
                      </a:endParaRPr>
                    </a:p>
                  </a:txBody>
                  <a:tcPr/>
                </a:tc>
                <a:tc>
                  <a:txBody>
                    <a:bodyPr/>
                    <a:lstStyle/>
                    <a:p>
                      <a:pPr marL="0" indent="0">
                        <a:buFontTx/>
                        <a:buNone/>
                      </a:pP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Nghiệm</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pháp</a:t>
                      </a:r>
                      <a:r>
                        <a:rPr lang="en-US" sz="1800" b="0" i="0" kern="1200" dirty="0" smtClean="0">
                          <a:solidFill>
                            <a:schemeClr val="dk1"/>
                          </a:solidFill>
                          <a:effectLst/>
                          <a:latin typeface="+mn-lt"/>
                          <a:ea typeface="+mn-ea"/>
                          <a:cs typeface="+mn-cs"/>
                        </a:rPr>
                        <a:t> Heim lich.</a:t>
                      </a:r>
                    </a:p>
                    <a:p>
                      <a:pPr marL="0" indent="0">
                        <a:buFontTx/>
                        <a:buNone/>
                      </a:pPr>
                      <a:r>
                        <a:rPr lang="en-US" sz="1800" b="0" i="0" kern="120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Nghiệm pháp vỗ lưng và ép bụng</a:t>
                      </a:r>
                      <a:r>
                        <a:rPr lang="en-US" sz="1800" b="0" i="0" kern="1200" dirty="0" smtClean="0">
                          <a:solidFill>
                            <a:schemeClr val="dk1"/>
                          </a:solidFill>
                          <a:effectLst/>
                          <a:latin typeface="+mn-lt"/>
                          <a:ea typeface="+mn-ea"/>
                          <a:cs typeface="+mn-cs"/>
                        </a:rPr>
                        <a:t>.</a:t>
                      </a:r>
                    </a:p>
                    <a:p>
                      <a:endParaRPr lang="en-US" dirty="0">
                        <a:latin typeface="+mn-lt"/>
                      </a:endParaRPr>
                    </a:p>
                  </a:txBody>
                  <a:tcPr/>
                </a:tc>
                <a:tc>
                  <a:txBody>
                    <a:bodyPr/>
                    <a:lstStyle/>
                    <a:p>
                      <a:r>
                        <a:rPr lang="en-US" sz="1800" b="0" i="0" kern="1200" dirty="0" smtClean="0">
                          <a:solidFill>
                            <a:schemeClr val="dk1"/>
                          </a:solidFill>
                          <a:effectLst/>
                          <a:latin typeface="+mn-lt"/>
                          <a:ea typeface="+mn-ea"/>
                          <a:cs typeface="+mn-cs"/>
                        </a:rPr>
                        <a:t>-</a:t>
                      </a:r>
                      <a:r>
                        <a:rPr lang="en-US" sz="1800" b="0" i="0" kern="1200" baseline="0" dirty="0" smtClean="0">
                          <a:solidFill>
                            <a:schemeClr val="dk1"/>
                          </a:solidFill>
                          <a:effectLst/>
                          <a:latin typeface="+mn-lt"/>
                          <a:ea typeface="+mn-ea"/>
                          <a:cs typeface="+mn-cs"/>
                        </a:rPr>
                        <a:t> T</a:t>
                      </a:r>
                      <a:r>
                        <a:rPr lang="vi-VN" sz="1800" b="0" i="0" kern="1200" dirty="0" smtClean="0">
                          <a:solidFill>
                            <a:schemeClr val="dk1"/>
                          </a:solidFill>
                          <a:effectLst/>
                          <a:latin typeface="+mn-lt"/>
                          <a:ea typeface="+mn-ea"/>
                          <a:cs typeface="+mn-cs"/>
                        </a:rPr>
                        <a:t>hấy chắc chắn dị vật được tống ra</a:t>
                      </a:r>
                      <a:r>
                        <a:rPr lang="en-US" sz="1800" b="0" i="0" kern="1200" dirty="0" smtClean="0">
                          <a:solidFill>
                            <a:schemeClr val="dk1"/>
                          </a:solidFill>
                          <a:effectLst/>
                          <a:latin typeface="+mn-lt"/>
                          <a:ea typeface="+mn-ea"/>
                          <a:cs typeface="+mn-cs"/>
                        </a:rPr>
                        <a:t>.</a:t>
                      </a:r>
                    </a:p>
                    <a:p>
                      <a:pPr marL="0" indent="0">
                        <a:buFontTx/>
                        <a:buNone/>
                      </a:pPr>
                      <a:r>
                        <a:rPr lang="en-US" sz="1800" b="0" i="0" kern="120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Bệnh nhân thở rõ và nói được</a:t>
                      </a:r>
                      <a:r>
                        <a:rPr lang="en-US" sz="1800" b="0" i="0" kern="1200" dirty="0" smtClean="0">
                          <a:solidFill>
                            <a:schemeClr val="dk1"/>
                          </a:solidFill>
                          <a:effectLst/>
                          <a:latin typeface="+mn-lt"/>
                          <a:ea typeface="+mn-ea"/>
                          <a:cs typeface="+mn-cs"/>
                        </a:rPr>
                        <a:t>.</a:t>
                      </a:r>
                    </a:p>
                    <a:p>
                      <a:pPr marL="0" indent="0">
                        <a:buFontTx/>
                        <a:buNone/>
                      </a:pPr>
                      <a:r>
                        <a:rPr lang="en-US" sz="1800" b="0" i="0" kern="120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Bệnh nhân tỉnh hơn</a:t>
                      </a:r>
                      <a:r>
                        <a:rPr lang="en-US" sz="1800" b="0" i="0" kern="1200" dirty="0" smtClean="0">
                          <a:solidFill>
                            <a:schemeClr val="dk1"/>
                          </a:solidFill>
                          <a:effectLst/>
                          <a:latin typeface="+mn-lt"/>
                          <a:ea typeface="+mn-ea"/>
                          <a:cs typeface="+mn-cs"/>
                        </a:rPr>
                        <a:t>.</a:t>
                      </a:r>
                    </a:p>
                    <a:p>
                      <a:pPr marL="0" indent="0">
                        <a:buFontTx/>
                        <a:buNone/>
                      </a:pPr>
                      <a:r>
                        <a:rPr lang="en-US" sz="1800" b="0" i="0" kern="1200" baseline="0" dirty="0" smtClean="0">
                          <a:solidFill>
                            <a:schemeClr val="dk1"/>
                          </a:solidFill>
                          <a:effectLst/>
                          <a:latin typeface="+mn-lt"/>
                          <a:ea typeface="+mn-ea"/>
                          <a:cs typeface="+mn-cs"/>
                        </a:rPr>
                        <a:t>- M</a:t>
                      </a:r>
                      <a:r>
                        <a:rPr lang="vi-VN" sz="1800" b="0" i="0" kern="1200" dirty="0" smtClean="0">
                          <a:solidFill>
                            <a:schemeClr val="dk1"/>
                          </a:solidFill>
                          <a:effectLst/>
                          <a:latin typeface="+mn-lt"/>
                          <a:ea typeface="+mn-ea"/>
                          <a:cs typeface="+mn-cs"/>
                        </a:rPr>
                        <a:t>àu da bệnh nhân trở về bình thường.</a:t>
                      </a:r>
                      <a:endParaRPr lang="en-US" sz="1800" b="0" i="0" kern="1200" dirty="0" smtClean="0">
                        <a:solidFill>
                          <a:schemeClr val="dk1"/>
                        </a:solidFill>
                        <a:effectLst/>
                        <a:latin typeface="+mn-lt"/>
                        <a:ea typeface="+mn-ea"/>
                        <a:cs typeface="+mn-cs"/>
                      </a:endParaRPr>
                    </a:p>
                    <a:p>
                      <a:pPr marL="0" indent="0">
                        <a:buFontTx/>
                        <a:buNone/>
                      </a:pP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Nhịp</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thở</a:t>
                      </a:r>
                      <a:r>
                        <a:rPr lang="en-US" sz="1800" b="0" i="0" kern="1200" baseline="0" dirty="0" smtClean="0">
                          <a:solidFill>
                            <a:schemeClr val="dk1"/>
                          </a:solidFill>
                          <a:effectLst/>
                          <a:latin typeface="+mn-lt"/>
                          <a:ea typeface="+mn-ea"/>
                          <a:cs typeface="+mn-cs"/>
                        </a:rPr>
                        <a:t> </a:t>
                      </a:r>
                      <a:r>
                        <a:rPr lang="en-US" sz="1800" b="0" i="0" kern="1200" baseline="0" dirty="0" err="1" smtClean="0">
                          <a:solidFill>
                            <a:schemeClr val="dk1"/>
                          </a:solidFill>
                          <a:effectLst/>
                          <a:latin typeface="+mn-lt"/>
                          <a:ea typeface="+mn-ea"/>
                          <a:cs typeface="+mn-cs"/>
                        </a:rPr>
                        <a:t>ổn</a:t>
                      </a:r>
                      <a:r>
                        <a:rPr lang="en-US" sz="1800" b="0" i="0" kern="1200" baseline="0" dirty="0" smtClean="0">
                          <a:solidFill>
                            <a:schemeClr val="dk1"/>
                          </a:solidFill>
                          <a:effectLst/>
                          <a:latin typeface="+mn-lt"/>
                          <a:ea typeface="+mn-ea"/>
                          <a:cs typeface="+mn-cs"/>
                        </a:rPr>
                        <a:t> </a:t>
                      </a:r>
                      <a:r>
                        <a:rPr lang="en-US" sz="1800" b="0" i="0" kern="1200" baseline="0" dirty="0" err="1" smtClean="0">
                          <a:solidFill>
                            <a:schemeClr val="dk1"/>
                          </a:solidFill>
                          <a:effectLst/>
                          <a:latin typeface="+mn-lt"/>
                          <a:ea typeface="+mn-ea"/>
                          <a:cs typeface="+mn-cs"/>
                        </a:rPr>
                        <a:t>định</a:t>
                      </a:r>
                      <a:r>
                        <a:rPr lang="en-US" sz="1800" b="0" i="0" kern="1200" baseline="0" dirty="0" smtClean="0">
                          <a:solidFill>
                            <a:schemeClr val="dk1"/>
                          </a:solidFill>
                          <a:effectLst/>
                          <a:latin typeface="+mn-lt"/>
                          <a:ea typeface="+mn-ea"/>
                          <a:cs typeface="+mn-cs"/>
                        </a:rPr>
                        <a:t>.</a:t>
                      </a:r>
                      <a:endParaRPr lang="en-US" sz="1800" b="0" i="0" kern="1200" dirty="0" smtClean="0">
                        <a:solidFill>
                          <a:schemeClr val="dk1"/>
                        </a:solidFill>
                        <a:effectLst/>
                        <a:latin typeface="+mn-lt"/>
                        <a:ea typeface="+mn-ea"/>
                        <a:cs typeface="+mn-cs"/>
                      </a:endParaRPr>
                    </a:p>
                    <a:p>
                      <a:pPr marL="285750" indent="-285750">
                        <a:buFontTx/>
                        <a:buChar char="-"/>
                      </a:pPr>
                      <a:endParaRPr lang="en-US" sz="1800" b="0" i="0" kern="1200" dirty="0" smtClean="0">
                        <a:solidFill>
                          <a:schemeClr val="dk1"/>
                        </a:solidFill>
                        <a:effectLst/>
                        <a:latin typeface="+mn-lt"/>
                        <a:ea typeface="+mn-ea"/>
                        <a:cs typeface="+mn-cs"/>
                      </a:endParaRPr>
                    </a:p>
                    <a:p>
                      <a:pPr marL="0" indent="0">
                        <a:buFontTx/>
                        <a:buNone/>
                      </a:pPr>
                      <a:endParaRPr lang="en-US" dirty="0">
                        <a:latin typeface="+mn-lt"/>
                      </a:endParaRPr>
                    </a:p>
                  </a:txBody>
                  <a:tcPr/>
                </a:tc>
              </a:tr>
            </a:tbl>
          </a:graphicData>
        </a:graphic>
      </p:graphicFrame>
    </p:spTree>
    <p:extLst>
      <p:ext uri="{BB962C8B-B14F-4D97-AF65-F5344CB8AC3E}">
        <p14:creationId xmlns:p14="http://schemas.microsoft.com/office/powerpoint/2010/main" val="1172356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3565087"/>
              </p:ext>
            </p:extLst>
          </p:nvPr>
        </p:nvGraphicFramePr>
        <p:xfrm>
          <a:off x="533400" y="381000"/>
          <a:ext cx="8229600" cy="5394960"/>
        </p:xfrm>
        <a:graphic>
          <a:graphicData uri="http://schemas.openxmlformats.org/drawingml/2006/table">
            <a:tbl>
              <a:tblPr firstRow="1" bandRow="1">
                <a:tableStyleId>{5C22544A-7EE6-4342-B048-85BDC9FD1C3A}</a:tableStyleId>
              </a:tblPr>
              <a:tblGrid>
                <a:gridCol w="1371600"/>
                <a:gridCol w="1524000"/>
                <a:gridCol w="1828800"/>
                <a:gridCol w="1981200"/>
                <a:gridCol w="1524000"/>
              </a:tblGrid>
              <a:tr h="608900">
                <a:tc>
                  <a:txBody>
                    <a:bodyPr/>
                    <a:lstStyle/>
                    <a:p>
                      <a:r>
                        <a:rPr lang="en-US" dirty="0" err="1" smtClean="0">
                          <a:solidFill>
                            <a:schemeClr val="tx1"/>
                          </a:solidFill>
                        </a:rPr>
                        <a:t>Nhận</a:t>
                      </a:r>
                      <a:r>
                        <a:rPr lang="en-US" baseline="0" dirty="0" smtClean="0">
                          <a:solidFill>
                            <a:schemeClr val="tx1"/>
                          </a:solidFill>
                        </a:rPr>
                        <a:t> </a:t>
                      </a:r>
                      <a:r>
                        <a:rPr lang="en-US" baseline="0" dirty="0" err="1" smtClean="0">
                          <a:solidFill>
                            <a:schemeClr val="tx1"/>
                          </a:solidFill>
                        </a:rPr>
                        <a:t>định</a:t>
                      </a:r>
                      <a:endParaRPr lang="en-US" dirty="0">
                        <a:solidFill>
                          <a:schemeClr val="tx1"/>
                        </a:solidFill>
                      </a:endParaRPr>
                    </a:p>
                  </a:txBody>
                  <a:tcPr/>
                </a:tc>
                <a:tc>
                  <a:txBody>
                    <a:bodyPr/>
                    <a:lstStyle/>
                    <a:p>
                      <a:r>
                        <a:rPr lang="en-US" dirty="0" err="1" smtClean="0">
                          <a:solidFill>
                            <a:schemeClr val="tx1"/>
                          </a:solidFill>
                        </a:rPr>
                        <a:t>Chuẩn</a:t>
                      </a:r>
                      <a:r>
                        <a:rPr lang="en-US" dirty="0" smtClean="0">
                          <a:solidFill>
                            <a:schemeClr val="tx1"/>
                          </a:solidFill>
                        </a:rPr>
                        <a:t> </a:t>
                      </a:r>
                      <a:r>
                        <a:rPr lang="en-US" dirty="0" err="1" smtClean="0">
                          <a:solidFill>
                            <a:schemeClr val="tx1"/>
                          </a:solidFill>
                        </a:rPr>
                        <a:t>đoán</a:t>
                      </a:r>
                      <a:endParaRPr lang="en-US" dirty="0">
                        <a:solidFill>
                          <a:schemeClr val="tx1"/>
                        </a:solidFill>
                      </a:endParaRPr>
                    </a:p>
                  </a:txBody>
                  <a:tcPr/>
                </a:tc>
                <a:tc>
                  <a:txBody>
                    <a:bodyPr/>
                    <a:lstStyle/>
                    <a:p>
                      <a:r>
                        <a:rPr lang="en-US" dirty="0" err="1" smtClean="0">
                          <a:solidFill>
                            <a:schemeClr val="tx1"/>
                          </a:solidFill>
                        </a:rPr>
                        <a:t>Lập</a:t>
                      </a:r>
                      <a:r>
                        <a:rPr lang="en-US" dirty="0" smtClean="0">
                          <a:solidFill>
                            <a:schemeClr val="tx1"/>
                          </a:solidFill>
                        </a:rPr>
                        <a:t> </a:t>
                      </a:r>
                      <a:r>
                        <a:rPr lang="en-US" dirty="0" err="1" smtClean="0">
                          <a:solidFill>
                            <a:schemeClr val="tx1"/>
                          </a:solidFill>
                        </a:rPr>
                        <a:t>kế</a:t>
                      </a:r>
                      <a:r>
                        <a:rPr lang="en-US" baseline="0" dirty="0" smtClean="0">
                          <a:solidFill>
                            <a:schemeClr val="tx1"/>
                          </a:solidFill>
                        </a:rPr>
                        <a:t> </a:t>
                      </a:r>
                      <a:r>
                        <a:rPr lang="en-US" baseline="0" dirty="0" err="1" smtClean="0">
                          <a:solidFill>
                            <a:schemeClr val="tx1"/>
                          </a:solidFill>
                        </a:rPr>
                        <a:t>hoạch</a:t>
                      </a:r>
                      <a:endParaRPr lang="en-US" dirty="0">
                        <a:solidFill>
                          <a:schemeClr val="tx1"/>
                        </a:solidFill>
                      </a:endParaRPr>
                    </a:p>
                  </a:txBody>
                  <a:tcPr/>
                </a:tc>
                <a:tc>
                  <a:txBody>
                    <a:bodyPr/>
                    <a:lstStyle/>
                    <a:p>
                      <a:r>
                        <a:rPr lang="en-US" dirty="0" err="1" smtClean="0">
                          <a:solidFill>
                            <a:schemeClr val="tx1"/>
                          </a:solidFill>
                        </a:rPr>
                        <a:t>Thực</a:t>
                      </a:r>
                      <a:r>
                        <a:rPr lang="en-US" dirty="0" smtClean="0">
                          <a:solidFill>
                            <a:schemeClr val="tx1"/>
                          </a:solidFill>
                        </a:rPr>
                        <a:t> </a:t>
                      </a:r>
                      <a:r>
                        <a:rPr lang="en-US" dirty="0" err="1" smtClean="0">
                          <a:solidFill>
                            <a:schemeClr val="tx1"/>
                          </a:solidFill>
                        </a:rPr>
                        <a:t>hiện</a:t>
                      </a:r>
                      <a:r>
                        <a:rPr lang="en-US" baseline="0" dirty="0" smtClean="0">
                          <a:solidFill>
                            <a:schemeClr val="tx1"/>
                          </a:solidFill>
                        </a:rPr>
                        <a:t> </a:t>
                      </a:r>
                      <a:r>
                        <a:rPr lang="en-US" baseline="0" dirty="0" err="1" smtClean="0">
                          <a:solidFill>
                            <a:schemeClr val="tx1"/>
                          </a:solidFill>
                        </a:rPr>
                        <a:t>kế</a:t>
                      </a:r>
                      <a:r>
                        <a:rPr lang="en-US" baseline="0" dirty="0" smtClean="0">
                          <a:solidFill>
                            <a:schemeClr val="tx1"/>
                          </a:solidFill>
                        </a:rPr>
                        <a:t> </a:t>
                      </a:r>
                      <a:r>
                        <a:rPr lang="en-US" baseline="0" dirty="0" err="1" smtClean="0">
                          <a:solidFill>
                            <a:schemeClr val="tx1"/>
                          </a:solidFill>
                        </a:rPr>
                        <a:t>hoạch</a:t>
                      </a:r>
                      <a:endParaRPr lang="en-US" dirty="0">
                        <a:solidFill>
                          <a:schemeClr val="tx1"/>
                        </a:solidFill>
                      </a:endParaRPr>
                    </a:p>
                  </a:txBody>
                  <a:tcPr/>
                </a:tc>
                <a:tc>
                  <a:txBody>
                    <a:bodyPr/>
                    <a:lstStyle/>
                    <a:p>
                      <a:r>
                        <a:rPr lang="en-US" dirty="0" err="1" smtClean="0">
                          <a:solidFill>
                            <a:schemeClr val="tx1"/>
                          </a:solidFill>
                        </a:rPr>
                        <a:t>Lượng</a:t>
                      </a:r>
                      <a:r>
                        <a:rPr lang="en-US" baseline="0" dirty="0" smtClean="0">
                          <a:solidFill>
                            <a:schemeClr val="tx1"/>
                          </a:solidFill>
                        </a:rPr>
                        <a:t> </a:t>
                      </a:r>
                      <a:r>
                        <a:rPr lang="en-US" baseline="0" dirty="0" err="1" smtClean="0">
                          <a:solidFill>
                            <a:schemeClr val="tx1"/>
                          </a:solidFill>
                        </a:rPr>
                        <a:t>giá</a:t>
                      </a:r>
                      <a:endParaRPr lang="en-US" dirty="0">
                        <a:solidFill>
                          <a:schemeClr val="tx1"/>
                        </a:solidFill>
                      </a:endParaRPr>
                    </a:p>
                  </a:txBody>
                  <a:tcPr/>
                </a:tc>
              </a:tr>
              <a:tr h="3764280">
                <a:tc>
                  <a:txBody>
                    <a:bodyPr/>
                    <a:lstStyle/>
                    <a:p>
                      <a:r>
                        <a:rPr lang="en-US" sz="1800" b="0" i="0" kern="1200" dirty="0" err="1" smtClean="0">
                          <a:solidFill>
                            <a:schemeClr val="dk1"/>
                          </a:solidFill>
                          <a:effectLst/>
                          <a:latin typeface="+mn-lt"/>
                          <a:ea typeface="+mn-ea"/>
                          <a:cs typeface="+mn-cs"/>
                        </a:rPr>
                        <a:t>Vỗ</a:t>
                      </a:r>
                      <a:r>
                        <a:rPr lang="en-US" sz="1800" b="0" i="0" kern="1200" dirty="0" smtClean="0">
                          <a:solidFill>
                            <a:schemeClr val="dk1"/>
                          </a:solidFill>
                          <a:effectLst/>
                          <a:latin typeface="+mn-lt"/>
                          <a:ea typeface="+mn-ea"/>
                          <a:cs typeface="+mn-cs"/>
                        </a:rPr>
                        <a:t> rung </a:t>
                      </a:r>
                      <a:r>
                        <a:rPr lang="en-US" sz="1800" b="0" i="0" kern="1200" dirty="0" err="1" smtClean="0">
                          <a:solidFill>
                            <a:schemeClr val="dk1"/>
                          </a:solidFill>
                          <a:effectLst/>
                          <a:latin typeface="+mn-lt"/>
                          <a:ea typeface="+mn-ea"/>
                          <a:cs typeface="+mn-cs"/>
                        </a:rPr>
                        <a:t>lồng</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ngực</a:t>
                      </a:r>
                      <a:r>
                        <a:rPr lang="en-US" sz="1800" b="0" i="0" kern="1200" dirty="0" smtClean="0">
                          <a:solidFill>
                            <a:schemeClr val="dk1"/>
                          </a:solidFill>
                          <a:effectLst/>
                          <a:latin typeface="+mn-lt"/>
                          <a:ea typeface="+mn-ea"/>
                          <a:cs typeface="+mn-cs"/>
                        </a:rPr>
                        <a:t>.</a:t>
                      </a:r>
                    </a:p>
                    <a:p>
                      <a:endParaRPr lang="en-US" dirty="0"/>
                    </a:p>
                  </a:txBody>
                  <a:tcPr/>
                </a:tc>
                <a:tc>
                  <a:txBody>
                    <a:bodyPr/>
                    <a:lstStyle/>
                    <a:p>
                      <a:r>
                        <a:rPr lang="vi-VN" sz="1800" b="0" i="0" kern="120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Ứ</a:t>
                      </a:r>
                      <a:r>
                        <a:rPr lang="vi-VN" sz="1800" b="0" i="0" kern="1200" dirty="0" smtClean="0">
                          <a:solidFill>
                            <a:schemeClr val="dk1"/>
                          </a:solidFill>
                          <a:effectLst/>
                          <a:latin typeface="+mn-lt"/>
                          <a:ea typeface="+mn-ea"/>
                          <a:cs typeface="+mn-cs"/>
                        </a:rPr>
                        <a:t> đọng đờm dãi</a:t>
                      </a:r>
                      <a:r>
                        <a:rPr lang="en-US" sz="1800" b="0" i="0" kern="1200" dirty="0" smtClean="0">
                          <a:solidFill>
                            <a:schemeClr val="dk1"/>
                          </a:solidFill>
                          <a:effectLst/>
                          <a:latin typeface="+mn-lt"/>
                          <a:ea typeface="+mn-ea"/>
                          <a:cs typeface="+mn-cs"/>
                        </a:rPr>
                        <a:t>.</a:t>
                      </a:r>
                      <a:endParaRPr lang="en-US" dirty="0"/>
                    </a:p>
                  </a:txBody>
                  <a:tcPr/>
                </a:tc>
                <a:tc>
                  <a:txBody>
                    <a:bodyPr/>
                    <a:lstStyle/>
                    <a:p>
                      <a:r>
                        <a:rPr lang="vi-VN" sz="1800" b="0" i="0" kern="1200" dirty="0" smtClean="0">
                          <a:solidFill>
                            <a:schemeClr val="dk1"/>
                          </a:solidFill>
                          <a:effectLst/>
                          <a:latin typeface="+mn-lt"/>
                          <a:ea typeface="+mn-ea"/>
                          <a:cs typeface="+mn-cs"/>
                        </a:rPr>
                        <a:t>Làm</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cho</a:t>
                      </a:r>
                      <a:r>
                        <a:rPr lang="vi-VN" sz="1800" b="0" i="0" kern="1200" dirty="0" smtClean="0">
                          <a:solidFill>
                            <a:schemeClr val="dk1"/>
                          </a:solidFill>
                          <a:effectLst/>
                          <a:latin typeface="+mn-lt"/>
                          <a:ea typeface="+mn-ea"/>
                          <a:cs typeface="+mn-cs"/>
                        </a:rPr>
                        <a:t> dãi trong phế quản, phế nang bong vào lòng phế quản và đào thải ra ngoài thông qua hút đờm và ho khạc.</a:t>
                      </a:r>
                      <a:endParaRPr lang="en-US" dirty="0"/>
                    </a:p>
                  </a:txBody>
                  <a:tcPr/>
                </a:tc>
                <a:tc>
                  <a:txBody>
                    <a:bodyPr/>
                    <a:lstStyle/>
                    <a:p>
                      <a:r>
                        <a:rPr lang="en-US" sz="1800" b="0" i="0" kern="1200" dirty="0" smtClean="0">
                          <a:solidFill>
                            <a:schemeClr val="dk1"/>
                          </a:solidFill>
                          <a:effectLst/>
                          <a:latin typeface="+mn-lt"/>
                          <a:ea typeface="+mn-ea"/>
                          <a:cs typeface="+mn-cs"/>
                        </a:rPr>
                        <a:t>- </a:t>
                      </a:r>
                      <a:r>
                        <a:rPr lang="vi-VN" sz="1800" b="0" i="0" kern="1200" dirty="0" smtClean="0">
                          <a:solidFill>
                            <a:schemeClr val="dk1"/>
                          </a:solidFill>
                          <a:effectLst/>
                          <a:latin typeface="+mn-lt"/>
                          <a:ea typeface="+mn-ea"/>
                          <a:cs typeface="+mn-cs"/>
                        </a:rPr>
                        <a:t>Đặt bệnh nhân nằm đầu bằng, điều dưỡng dùng hai bàn tay khum kín vỗ vào khu vực lồng ngực của bệnh nhân ở 3 tư thế: ngửa, nghiêng phải và trái, mỗi lần vỗ khoảng 5-10 phút, sau mỗi lần vỗ rung tiến hành hút đờm.</a:t>
                      </a:r>
                    </a:p>
                    <a:p>
                      <a:r>
                        <a:rPr lang="vi-VN" sz="1800" b="0" i="0" kern="1200" dirty="0" smtClean="0">
                          <a:solidFill>
                            <a:schemeClr val="dk1"/>
                          </a:solidFill>
                          <a:effectLst/>
                          <a:latin typeface="+mn-lt"/>
                          <a:ea typeface="+mn-ea"/>
                          <a:cs typeface="+mn-cs"/>
                        </a:rPr>
                        <a:t>-Hút đờm</a:t>
                      </a:r>
                      <a:r>
                        <a:rPr lang="en-US" sz="1800" b="0" i="0" kern="1200" dirty="0" smtClean="0">
                          <a:solidFill>
                            <a:schemeClr val="dk1"/>
                          </a:solidFill>
                          <a:effectLst/>
                          <a:latin typeface="+mn-lt"/>
                          <a:ea typeface="+mn-ea"/>
                          <a:cs typeface="+mn-cs"/>
                        </a:rPr>
                        <a:t>.</a:t>
                      </a:r>
                      <a:endParaRPr lang="vi-VN" sz="1800" b="0" i="0" kern="1200" dirty="0" smtClean="0">
                        <a:solidFill>
                          <a:schemeClr val="dk1"/>
                        </a:solidFill>
                        <a:effectLst/>
                        <a:latin typeface="+mn-lt"/>
                        <a:ea typeface="+mn-ea"/>
                        <a:cs typeface="+mn-cs"/>
                      </a:endParaRPr>
                    </a:p>
                    <a:p>
                      <a:r>
                        <a:rPr lang="vi-VN" sz="1800" b="0" i="0" kern="1200" dirty="0" smtClean="0">
                          <a:solidFill>
                            <a:schemeClr val="dk1"/>
                          </a:solidFill>
                          <a:effectLst/>
                          <a:latin typeface="+mn-lt"/>
                          <a:ea typeface="+mn-ea"/>
                          <a:cs typeface="+mn-cs"/>
                        </a:rPr>
                        <a:t>-Đặt nội khí quản hút đờm</a:t>
                      </a:r>
                      <a:r>
                        <a:rPr lang="en-US" sz="1800" b="0" i="0" kern="1200" dirty="0" smtClean="0">
                          <a:solidFill>
                            <a:schemeClr val="dk1"/>
                          </a:solidFill>
                          <a:effectLst/>
                          <a:latin typeface="+mn-lt"/>
                          <a:ea typeface="+mn-ea"/>
                          <a:cs typeface="+mn-cs"/>
                        </a:rPr>
                        <a:t>.</a:t>
                      </a:r>
                      <a:endParaRPr lang="en-US" dirty="0"/>
                    </a:p>
                  </a:txBody>
                  <a:tcPr/>
                </a:tc>
                <a:tc>
                  <a:txBody>
                    <a:bodyPr/>
                    <a:lstStyle/>
                    <a:p>
                      <a:r>
                        <a:rPr lang="en-US" dirty="0" smtClean="0"/>
                        <a:t>- </a:t>
                      </a:r>
                      <a:r>
                        <a:rPr lang="en-US" dirty="0" err="1" smtClean="0"/>
                        <a:t>Lồng</a:t>
                      </a:r>
                      <a:r>
                        <a:rPr lang="en-US" dirty="0" smtClean="0"/>
                        <a:t> </a:t>
                      </a:r>
                      <a:r>
                        <a:rPr lang="en-US" dirty="0" err="1" smtClean="0"/>
                        <a:t>ngực</a:t>
                      </a:r>
                      <a:r>
                        <a:rPr lang="en-US" baseline="0" dirty="0" smtClean="0"/>
                        <a:t> </a:t>
                      </a:r>
                      <a:r>
                        <a:rPr lang="en-US" baseline="0" dirty="0" err="1" smtClean="0"/>
                        <a:t>không</a:t>
                      </a:r>
                      <a:r>
                        <a:rPr lang="en-US" baseline="0" dirty="0" smtClean="0"/>
                        <a:t> </a:t>
                      </a:r>
                      <a:r>
                        <a:rPr lang="en-US" baseline="0" dirty="0" err="1" smtClean="0"/>
                        <a:t>còn</a:t>
                      </a:r>
                      <a:r>
                        <a:rPr lang="en-US" baseline="0" dirty="0" smtClean="0"/>
                        <a:t> rung.</a:t>
                      </a:r>
                    </a:p>
                    <a:p>
                      <a:r>
                        <a:rPr lang="en-US" dirty="0" smtClean="0"/>
                        <a:t>- </a:t>
                      </a:r>
                      <a:r>
                        <a:rPr lang="en-US" dirty="0" err="1" smtClean="0"/>
                        <a:t>Nhịp</a:t>
                      </a:r>
                      <a:r>
                        <a:rPr lang="en-US" baseline="0" dirty="0" smtClean="0"/>
                        <a:t> </a:t>
                      </a:r>
                      <a:r>
                        <a:rPr lang="en-US" baseline="0" dirty="0" err="1" smtClean="0"/>
                        <a:t>thở</a:t>
                      </a:r>
                      <a:r>
                        <a:rPr lang="en-US" baseline="0" dirty="0" smtClean="0"/>
                        <a:t> </a:t>
                      </a:r>
                      <a:r>
                        <a:rPr lang="en-US" baseline="0" dirty="0" err="1" smtClean="0"/>
                        <a:t>ổn</a:t>
                      </a:r>
                      <a:r>
                        <a:rPr lang="en-US" baseline="0" dirty="0" smtClean="0"/>
                        <a:t> </a:t>
                      </a:r>
                      <a:r>
                        <a:rPr lang="en-US" baseline="0" dirty="0" err="1" smtClean="0"/>
                        <a:t>định</a:t>
                      </a:r>
                      <a:r>
                        <a:rPr lang="en-US" baseline="0" dirty="0" smtClean="0"/>
                        <a:t>.</a:t>
                      </a:r>
                      <a:endParaRPr lang="en-US" dirty="0"/>
                    </a:p>
                  </a:txBody>
                  <a:tcPr/>
                </a:tc>
              </a:tr>
            </a:tbl>
          </a:graphicData>
        </a:graphic>
      </p:graphicFrame>
    </p:spTree>
    <p:extLst>
      <p:ext uri="{BB962C8B-B14F-4D97-AF65-F5344CB8AC3E}">
        <p14:creationId xmlns:p14="http://schemas.microsoft.com/office/powerpoint/2010/main" val="2199720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400800"/>
          </a:xfrm>
        </p:spPr>
        <p:txBody>
          <a:bodyPr>
            <a:normAutofit/>
          </a:bodyPr>
          <a:lstStyle/>
          <a:p>
            <a:pPr marL="0" indent="0">
              <a:buNone/>
            </a:pPr>
            <a:r>
              <a:rPr lang="vi-VN" sz="2400" b="1" dirty="0">
                <a:latin typeface="Calibri" pitchFamily="34" charset="0"/>
              </a:rPr>
              <a:t>Nghiệm pháp Heim </a:t>
            </a:r>
            <a:r>
              <a:rPr lang="vi-VN" sz="2400" b="1" dirty="0" smtClean="0">
                <a:latin typeface="Calibri" pitchFamily="34" charset="0"/>
              </a:rPr>
              <a:t>lich</a:t>
            </a:r>
            <a:r>
              <a:rPr lang="en-US" sz="2400" b="1" dirty="0" smtClean="0">
                <a:latin typeface="Calibri" pitchFamily="34" charset="0"/>
              </a:rPr>
              <a:t>:</a:t>
            </a:r>
            <a:endParaRPr lang="vi-VN" sz="2400" b="1" dirty="0">
              <a:latin typeface="Calibri" pitchFamily="34" charset="0"/>
            </a:endParaRPr>
          </a:p>
          <a:p>
            <a:pPr marL="0" indent="0">
              <a:buNone/>
            </a:pPr>
            <a:r>
              <a:rPr lang="vi-VN" sz="1800" dirty="0" smtClean="0">
                <a:latin typeface="Calibri" pitchFamily="34" charset="0"/>
              </a:rPr>
              <a:t>Cơ </a:t>
            </a:r>
            <a:r>
              <a:rPr lang="vi-VN" sz="1800" dirty="0">
                <a:latin typeface="Calibri" pitchFamily="34" charset="0"/>
              </a:rPr>
              <a:t>chế: tạo một luồng khí từ trong phổi ra ngoài kèm theo tống dị vật ra khỏi đường thở, tương tự như ho.</a:t>
            </a:r>
          </a:p>
          <a:p>
            <a:pPr marL="0" indent="0">
              <a:buNone/>
            </a:pPr>
            <a:r>
              <a:rPr lang="vi-VN" sz="1800" b="1" dirty="0" smtClean="0">
                <a:latin typeface="Calibri" pitchFamily="34" charset="0"/>
              </a:rPr>
              <a:t>Cách </a:t>
            </a:r>
            <a:r>
              <a:rPr lang="vi-VN" sz="1800" b="1" dirty="0">
                <a:latin typeface="Calibri" pitchFamily="34" charset="0"/>
              </a:rPr>
              <a:t>tiến hành:</a:t>
            </a:r>
          </a:p>
          <a:p>
            <a:pPr marL="0" indent="0">
              <a:buNone/>
            </a:pPr>
            <a:r>
              <a:rPr lang="vi-VN" sz="1800" dirty="0">
                <a:latin typeface="Calibri" pitchFamily="34" charset="0"/>
              </a:rPr>
              <a:t>-Nếu bệnh nhân đang ngồi hoặc đứng: đứng sau bệnh nhân và dùng cánh tay ôm eo bệnh nhân, một bàn tay nắm lại, ngón cái ở trên đường giữa, đặt lên bụng hơi trên rốn, dưới mũi ức. Bàn tay kia ôm lên bàn tay đã nắm và dùng động tác giật (để ép) lên trên và ra sau một cách thật nhanh và dứt khoát lặp lại động tác tới khi giải phóng được tắc nghẽn hoặc tri giác bệnh nhân xấu đi</a:t>
            </a:r>
            <a:r>
              <a:rPr lang="vi-VN" sz="1800" dirty="0" smtClean="0">
                <a:latin typeface="Calibri" pitchFamily="34" charset="0"/>
              </a:rPr>
              <a:t>.</a:t>
            </a:r>
            <a:endParaRPr lang="en-US" sz="1800" dirty="0" smtClean="0">
              <a:latin typeface="Calibri" pitchFamily="34" charset="0"/>
            </a:endParaRPr>
          </a:p>
          <a:p>
            <a:pPr marL="0" indent="0">
              <a:buNone/>
            </a:pPr>
            <a:endParaRPr lang="vi-VN"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276600"/>
            <a:ext cx="3581932" cy="3276600"/>
          </a:xfrm>
          <a:prstGeom prst="rect">
            <a:avLst/>
          </a:prstGeom>
        </p:spPr>
      </p:pic>
      <p:sp>
        <p:nvSpPr>
          <p:cNvPr id="5" name="Rectangle 4"/>
          <p:cNvSpPr/>
          <p:nvPr/>
        </p:nvSpPr>
        <p:spPr>
          <a:xfrm>
            <a:off x="4855346" y="6103111"/>
            <a:ext cx="3866764" cy="369332"/>
          </a:xfrm>
          <a:prstGeom prst="rect">
            <a:avLst/>
          </a:prstGeom>
        </p:spPr>
        <p:txBody>
          <a:bodyPr wrap="none">
            <a:spAutoFit/>
          </a:bodyPr>
          <a:lstStyle/>
          <a:p>
            <a:r>
              <a:rPr lang="en-US" i="1" dirty="0" smtClean="0"/>
              <a:t> </a:t>
            </a:r>
            <a:r>
              <a:rPr lang="en-US" i="1" dirty="0" err="1" smtClean="0"/>
              <a:t>Thủ</a:t>
            </a:r>
            <a:r>
              <a:rPr lang="en-US" i="1" dirty="0" smtClean="0"/>
              <a:t> </a:t>
            </a:r>
            <a:r>
              <a:rPr lang="en-US" i="1" dirty="0" err="1"/>
              <a:t>thuật</a:t>
            </a:r>
            <a:r>
              <a:rPr lang="en-US" i="1" dirty="0"/>
              <a:t> Heimlich </a:t>
            </a:r>
            <a:r>
              <a:rPr lang="en-US" i="1" dirty="0" err="1"/>
              <a:t>khi</a:t>
            </a:r>
            <a:r>
              <a:rPr lang="en-US" i="1" dirty="0"/>
              <a:t> </a:t>
            </a:r>
            <a:r>
              <a:rPr lang="en-US" i="1" dirty="0" err="1"/>
              <a:t>bệnh</a:t>
            </a:r>
            <a:r>
              <a:rPr lang="en-US" i="1" dirty="0"/>
              <a:t> </a:t>
            </a:r>
            <a:r>
              <a:rPr lang="en-US" i="1" dirty="0" err="1"/>
              <a:t>nhân</a:t>
            </a:r>
            <a:r>
              <a:rPr lang="en-US" i="1" dirty="0"/>
              <a:t> </a:t>
            </a:r>
            <a:r>
              <a:rPr lang="en-US" i="1" dirty="0" err="1" smtClean="0"/>
              <a:t>tỉnh</a:t>
            </a:r>
            <a:r>
              <a:rPr lang="en-US" i="1" dirty="0" smtClean="0"/>
              <a:t>.</a:t>
            </a:r>
            <a:endParaRPr lang="en-US" dirty="0"/>
          </a:p>
        </p:txBody>
      </p:sp>
    </p:spTree>
    <p:extLst>
      <p:ext uri="{BB962C8B-B14F-4D97-AF65-F5344CB8AC3E}">
        <p14:creationId xmlns:p14="http://schemas.microsoft.com/office/powerpoint/2010/main" val="242110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82258"/>
          </a:xfrm>
        </p:spPr>
        <p:txBody>
          <a:bodyPr>
            <a:normAutofit/>
          </a:bodyPr>
          <a:lstStyle/>
          <a:p>
            <a:pPr marL="0" indent="0">
              <a:buNone/>
            </a:pPr>
            <a:r>
              <a:rPr lang="vi-VN" sz="1800" dirty="0" smtClean="0"/>
              <a:t>-</a:t>
            </a:r>
            <a:r>
              <a:rPr lang="vi-VN" sz="1800" dirty="0" smtClean="0">
                <a:latin typeface="Calibri" pitchFamily="34" charset="0"/>
              </a:rPr>
              <a:t>Khi bệnh nhân suy sụp hoặc hôn mê : đặt bệnh nhân nằm ngửa, mặt ngửa lên trên, nếu nôn để đầu bệnh nhân nghiêng một bên và lau miệng. Người cấp cứu quỳ gối ở hai bên hông bệnh nhân, đặt một cùi bàn tay lên bụng  ở giữa rốn và mũi ức, bàn tay kia úp lên trên, đưa người ra phía trước ép nhanh lên phía trên, làm lại nếu cần. ( Chú ý: khi chỉ một người cấp cứu và phải ép tim, hô hấp nhân tạo thì quỳ gối ở một bên cạnh hông bệnh nhân để dễ di chuyển và dùng tay ép như trên, nếu có 2 người một người hô hấp nhân tạo và ép tim, một người làm nghiệm pháp, nếu chỉ có một mình nạn nhân tự ép bụng bằng cách ấn nắm tay lên bụng hoặc ép bụng vào các bề mặt chắc như bồn rửa, lưng ghế, mặt bàn, v.v…)</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826274"/>
            <a:ext cx="3810532" cy="3639058"/>
          </a:xfrm>
          <a:prstGeom prst="rect">
            <a:avLst/>
          </a:prstGeom>
        </p:spPr>
      </p:pic>
      <p:sp>
        <p:nvSpPr>
          <p:cNvPr id="5" name="Rectangle 4"/>
          <p:cNvSpPr/>
          <p:nvPr/>
        </p:nvSpPr>
        <p:spPr>
          <a:xfrm>
            <a:off x="4648200" y="6096000"/>
            <a:ext cx="4148893" cy="369332"/>
          </a:xfrm>
          <a:prstGeom prst="rect">
            <a:avLst/>
          </a:prstGeom>
        </p:spPr>
        <p:txBody>
          <a:bodyPr wrap="none">
            <a:spAutoFit/>
          </a:bodyPr>
          <a:lstStyle/>
          <a:p>
            <a:r>
              <a:rPr lang="en-US" i="1" dirty="0" err="1"/>
              <a:t>Thủ</a:t>
            </a:r>
            <a:r>
              <a:rPr lang="en-US" i="1" dirty="0"/>
              <a:t> </a:t>
            </a:r>
            <a:r>
              <a:rPr lang="en-US" i="1" dirty="0" err="1"/>
              <a:t>thuật</a:t>
            </a:r>
            <a:r>
              <a:rPr lang="en-US" i="1" dirty="0"/>
              <a:t> Heimlich </a:t>
            </a:r>
            <a:r>
              <a:rPr lang="en-US" i="1" dirty="0" err="1"/>
              <a:t>khi</a:t>
            </a:r>
            <a:r>
              <a:rPr lang="en-US" i="1" dirty="0"/>
              <a:t> </a:t>
            </a:r>
            <a:r>
              <a:rPr lang="en-US" i="1" dirty="0" err="1"/>
              <a:t>bệnh</a:t>
            </a:r>
            <a:r>
              <a:rPr lang="en-US" i="1" dirty="0"/>
              <a:t> </a:t>
            </a:r>
            <a:r>
              <a:rPr lang="en-US" i="1" dirty="0" err="1"/>
              <a:t>nhân</a:t>
            </a:r>
            <a:r>
              <a:rPr lang="en-US" i="1" dirty="0"/>
              <a:t> </a:t>
            </a:r>
            <a:r>
              <a:rPr lang="en-US" i="1" dirty="0" err="1"/>
              <a:t>hôn</a:t>
            </a:r>
            <a:r>
              <a:rPr lang="en-US" i="1" dirty="0"/>
              <a:t> </a:t>
            </a:r>
            <a:r>
              <a:rPr lang="en-US" i="1" dirty="0" err="1" smtClean="0"/>
              <a:t>mê</a:t>
            </a:r>
            <a:r>
              <a:rPr lang="en-US" i="1" dirty="0" smtClean="0"/>
              <a:t>.</a:t>
            </a:r>
            <a:endParaRPr lang="en-US" dirty="0"/>
          </a:p>
        </p:txBody>
      </p:sp>
    </p:spTree>
    <p:extLst>
      <p:ext uri="{BB962C8B-B14F-4D97-AF65-F5344CB8AC3E}">
        <p14:creationId xmlns:p14="http://schemas.microsoft.com/office/powerpoint/2010/main" val="1635688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marL="0" indent="0">
              <a:buNone/>
            </a:pPr>
            <a:r>
              <a:rPr lang="vi-VN" sz="1800" dirty="0" smtClean="0">
                <a:latin typeface="Calibri" pitchFamily="34" charset="0"/>
              </a:rPr>
              <a:t>Sau mỗi đợt ép bụng : dùng 2 đến 3 ngón tay để móc khoang miệng kiểm tra. Sau khi lấy được dị vật hô hấp lại cho bệnh nhân, nếu có kết quả đánh giá hô hấp, tuần hoàn và thực hiện các can thiệp thích hợp. Nếu không thể hô hấp được cho bệnh nhân lập lại quá trình : ép bụng, kiểm tra đường thở và hô hấp nhân tạo, nhắc lại tới khi giải phóng được đường thở và hô hấp nhân tạo được.</a:t>
            </a:r>
            <a:endParaRPr lang="en-US" sz="1800" dirty="0" smtClean="0">
              <a:latin typeface="Calibri" pitchFamily="34" charset="0"/>
            </a:endParaRPr>
          </a:p>
          <a:p>
            <a:pPr marL="0" indent="0">
              <a:buNone/>
            </a:pPr>
            <a:r>
              <a:rPr lang="vi-VN" sz="2400" dirty="0" smtClean="0">
                <a:latin typeface="Calibri" pitchFamily="34" charset="0"/>
              </a:rPr>
              <a:t>Nghiệm pháp vỗ lưng</a:t>
            </a:r>
            <a:r>
              <a:rPr lang="en-US" sz="2400" dirty="0" smtClean="0">
                <a:latin typeface="Calibri" pitchFamily="34" charset="0"/>
              </a:rPr>
              <a:t> </a:t>
            </a:r>
            <a:r>
              <a:rPr lang="vi-VN" sz="2400" dirty="0" smtClean="0">
                <a:latin typeface="Calibri" pitchFamily="34" charset="0"/>
              </a:rPr>
              <a:t>và ép bụng</a:t>
            </a:r>
            <a:r>
              <a:rPr lang="vi-VN" sz="1800" dirty="0" smtClean="0">
                <a:latin typeface="Calibri" pitchFamily="34" charset="0"/>
              </a:rPr>
              <a:t>:</a:t>
            </a:r>
            <a:r>
              <a:rPr lang="en-US" sz="1800" dirty="0" smtClean="0">
                <a:latin typeface="Calibri" pitchFamily="34" charset="0"/>
              </a:rPr>
              <a:t> (</a:t>
            </a:r>
            <a:r>
              <a:rPr lang="en-US" sz="1800" dirty="0" err="1" smtClean="0">
                <a:latin typeface="Calibri" pitchFamily="34" charset="0"/>
              </a:rPr>
              <a:t>áp</a:t>
            </a:r>
            <a:r>
              <a:rPr lang="en-US" sz="1800" dirty="0" smtClean="0">
                <a:latin typeface="Calibri" pitchFamily="34" charset="0"/>
              </a:rPr>
              <a:t> </a:t>
            </a:r>
            <a:r>
              <a:rPr lang="en-US" sz="1800" dirty="0" err="1" smtClean="0">
                <a:latin typeface="Calibri" pitchFamily="34" charset="0"/>
              </a:rPr>
              <a:t>dụng</a:t>
            </a:r>
            <a:r>
              <a:rPr lang="en-US" sz="1800" dirty="0" smtClean="0">
                <a:latin typeface="Calibri" pitchFamily="34" charset="0"/>
              </a:rPr>
              <a:t> </a:t>
            </a:r>
            <a:r>
              <a:rPr lang="en-US" sz="1800" dirty="0" err="1" smtClean="0">
                <a:latin typeface="Calibri" pitchFamily="34" charset="0"/>
              </a:rPr>
              <a:t>cho</a:t>
            </a:r>
            <a:r>
              <a:rPr lang="en-US" sz="1800" dirty="0" smtClean="0">
                <a:latin typeface="Calibri" pitchFamily="34" charset="0"/>
              </a:rPr>
              <a:t> </a:t>
            </a:r>
            <a:r>
              <a:rPr lang="en-US" sz="1800" dirty="0" err="1" smtClean="0">
                <a:latin typeface="Calibri" pitchFamily="34" charset="0"/>
              </a:rPr>
              <a:t>trẻ</a:t>
            </a:r>
            <a:r>
              <a:rPr lang="en-US" sz="1800" dirty="0" smtClean="0">
                <a:latin typeface="Calibri" pitchFamily="34" charset="0"/>
              </a:rPr>
              <a:t> </a:t>
            </a:r>
            <a:r>
              <a:rPr lang="en-US" sz="1800" dirty="0" err="1" smtClean="0">
                <a:latin typeface="Calibri" pitchFamily="34" charset="0"/>
              </a:rPr>
              <a:t>nhỏ</a:t>
            </a:r>
            <a:r>
              <a:rPr lang="en-US" sz="1800" dirty="0" smtClean="0">
                <a:latin typeface="Calibri" pitchFamily="34" charset="0"/>
              </a:rPr>
              <a:t>)</a:t>
            </a:r>
            <a:endParaRPr lang="vi-VN" sz="1800" dirty="0" smtClean="0">
              <a:latin typeface="Calibri" pitchFamily="34" charset="0"/>
            </a:endParaRPr>
          </a:p>
          <a:p>
            <a:pPr marL="0" indent="0">
              <a:buNone/>
            </a:pPr>
            <a:r>
              <a:rPr lang="vi-VN" sz="1800" dirty="0" smtClean="0">
                <a:latin typeface="Calibri" pitchFamily="34" charset="0"/>
              </a:rPr>
              <a:t>Vì nghiệm pháp Heimlich có thể dễ dàng gây chấn thương bụng khi dùng cho trẻ nhỏ, kết hợp vỗ lưng và ép ngực ở các đối tượng này để loại trừ dị vật. Chỉ động tác vỗ lưng đã có thể tống được dị vật, nếu không có hiệu quả thì nối tiếp bằng ép ngực, sau đó kiểm tra đường thở. Thực hiện</a:t>
            </a:r>
          </a:p>
          <a:p>
            <a:pPr marL="0" indent="0">
              <a:buNone/>
            </a:pPr>
            <a:r>
              <a:rPr lang="vi-VN" sz="1800" dirty="0" smtClean="0">
                <a:latin typeface="Calibri" pitchFamily="34" charset="0"/>
              </a:rPr>
              <a:t>a.    Đặt trẻ nhỏ nằm trên tay tư thế sấp dọc theo trục của tay và đầu trẻ ở thấp.</a:t>
            </a:r>
          </a:p>
          <a:p>
            <a:pPr marL="0" indent="0">
              <a:buNone/>
            </a:pPr>
            <a:r>
              <a:rPr lang="vi-VN" sz="1800" dirty="0" smtClean="0">
                <a:latin typeface="Calibri" pitchFamily="34" charset="0"/>
              </a:rPr>
              <a:t>b.    Dùng phần phẳng của bàn tay vỗ nhẹ và nhanh 5 cái lên vùng giữa hai xương bả vai.</a:t>
            </a:r>
          </a:p>
          <a:p>
            <a:pPr marL="0" indent="0">
              <a:buNone/>
            </a:pPr>
            <a:r>
              <a:rPr lang="vi-VN" sz="1800" dirty="0" smtClean="0">
                <a:latin typeface="Calibri" pitchFamily="34" charset="0"/>
              </a:rPr>
              <a:t>c.    Nếu vỗ lưng không đẩy được dị vật ra, lật trẻ nằm ngửa và ép ngực 5 cái. Vị trí và cách ép như với ép tim nhưng với nhịp độ chậm hơn.</a:t>
            </a:r>
          </a:p>
          <a:p>
            <a:pPr marL="0" indent="0">
              <a:buNone/>
            </a:pPr>
            <a:r>
              <a:rPr lang="vi-VN" sz="1800" dirty="0" smtClean="0">
                <a:latin typeface="Calibri" pitchFamily="34" charset="0"/>
              </a:rPr>
              <a:t>d.    Làm sạch đường thở giữa các lần vỗ lưng – ép ngực, quan sát khoang miệng dùng tay lấy bất cứ dị vật nào nếu nhìn thấy, không dùng ngón tay đưa sâu để lấy dị vật</a:t>
            </a:r>
            <a:r>
              <a:rPr lang="vi-VN" sz="1800" dirty="0" smtClean="0"/>
              <a:t>.</a:t>
            </a:r>
          </a:p>
          <a:p>
            <a:pPr marL="0" indent="0">
              <a:buNone/>
            </a:pPr>
            <a:endParaRPr lang="vi-VN" sz="1800" dirty="0" smtClean="0"/>
          </a:p>
          <a:p>
            <a:pPr marL="0" indent="0">
              <a:buNone/>
            </a:pPr>
            <a:endParaRPr lang="en-US" sz="1800" dirty="0"/>
          </a:p>
        </p:txBody>
      </p:sp>
    </p:spTree>
    <p:extLst>
      <p:ext uri="{BB962C8B-B14F-4D97-AF65-F5344CB8AC3E}">
        <p14:creationId xmlns:p14="http://schemas.microsoft.com/office/powerpoint/2010/main" val="13708331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407&quot;&gt;&lt;object type=&quot;3&quot; unique_id=&quot;10408&quot;&gt;&lt;property id=&quot;20148&quot; value=&quot;5&quot;/&gt;&lt;property id=&quot;20300&quot; value=&quot;Slide 1 - &amp;quot;TRƯỜNG ĐH DUY TÂN KHOA ĐIỀU DƯỠNG ĐIỀU DƯỠNG HỒI SỨC CẤP CỨU&amp;quot;&quot;/&gt;&lt;property id=&quot;20307&quot; value=&quot;256&quot;/&gt;&lt;/object&gt;&lt;object type=&quot;3&quot; unique_id=&quot;10409&quot;&gt;&lt;property id=&quot;20148&quot; value=&quot;5&quot;/&gt;&lt;property id=&quot;20300&quot; value=&quot;Slide 2 - &amp;quot;A: TỔNG QUAN BỆNH HỌC. I. Tắt nghẽn đường thở:&amp;quot;&quot;/&gt;&lt;property id=&quot;20307&quot; value=&quot;257&quot;/&gt;&lt;/object&gt;&lt;object type=&quot;3&quot; unique_id=&quot;10410&quot;&gt;&lt;property id=&quot;20148&quot; value=&quot;5&quot;/&gt;&lt;property id=&quot;20300&quot; value=&quot;Slide 3 - &amp;quot;II. Các nguyên nhân gây tắt đường thở:&amp;quot;&quot;/&gt;&lt;property id=&quot;20307&quot; value=&quot;258&quot;/&gt;&lt;/object&gt;&lt;object type=&quot;3&quot; unique_id=&quot;10411&quot;&gt;&lt;property id=&quot;20148&quot; value=&quot;5&quot;/&gt;&lt;property id=&quot;20300&quot; value=&quot;Slide 4 - &amp;quot;B. QUY TRÌNH ĐIỀU DƯỠNG:&amp;quot;&quot;/&gt;&lt;property id=&quot;20307&quot; value=&quot;259&quot;/&gt;&lt;/object&gt;&lt;object type=&quot;3&quot; unique_id=&quot;10412&quot;&gt;&lt;property id=&quot;20148&quot; value=&quot;5&quot;/&gt;&lt;property id=&quot;20300&quot; value=&quot;Slide 5&quot;/&gt;&lt;property id=&quot;20307&quot; value=&quot;260&quot;/&gt;&lt;/object&gt;&lt;object type=&quot;3&quot; unique_id=&quot;10413&quot;&gt;&lt;property id=&quot;20148&quot; value=&quot;5&quot;/&gt;&lt;property id=&quot;20300&quot; value=&quot;Slide 6&quot;/&gt;&lt;property id=&quot;20307&quot; value=&quot;262&quot;/&gt;&lt;/object&gt;&lt;object type=&quot;3&quot; unique_id=&quot;10414&quot;&gt;&lt;property id=&quot;20148&quot; value=&quot;5&quot;/&gt;&lt;property id=&quot;20300&quot; value=&quot;Slide 7&quot;/&gt;&lt;property id=&quot;20307&quot; value=&quot;261&quot;/&gt;&lt;/object&gt;&lt;object type=&quot;3&quot; unique_id=&quot;10415&quot;&gt;&lt;property id=&quot;20148&quot; value=&quot;5&quot;/&gt;&lt;property id=&quot;20300&quot; value=&quot;Slide 8&quot;/&gt;&lt;property id=&quot;20307&quot; value=&quot;270&quot;/&gt;&lt;/object&gt;&lt;object type=&quot;3&quot; unique_id=&quot;10416&quot;&gt;&lt;property id=&quot;20148&quot; value=&quot;5&quot;/&gt;&lt;property id=&quot;20300&quot; value=&quot;Slide 9&quot;/&gt;&lt;property id=&quot;20307&quot; value=&quot;269&quot;/&gt;&lt;/object&gt;&lt;object type=&quot;3&quot; unique_id=&quot;10417&quot;&gt;&lt;property id=&quot;20148&quot; value=&quot;5&quot;/&gt;&lt;property id=&quot;20300&quot; value=&quot;Slide 10&quot;/&gt;&lt;property id=&quot;20307&quot; value=&quot;271&quot;/&gt;&lt;/object&gt;&lt;object type=&quot;3&quot; unique_id=&quot;10418&quot;&gt;&lt;property id=&quot;20148&quot; value=&quot;5&quot;/&gt;&lt;property id=&quot;20300&quot; value=&quot;Slide 11 - &amp;quot;Đặt Canuyn hầu : &amp;quot;&quot;/&gt;&lt;property id=&quot;20307&quot; value=&quot;272&quot;/&gt;&lt;/object&gt;&lt;object type=&quot;3&quot; unique_id=&quot;10419&quot;&gt;&lt;property id=&quot;20148&quot; value=&quot;5&quot;/&gt;&lt;property id=&quot;20300&quot; value=&quot;Slide 12&quot;/&gt;&lt;property id=&quot;20307&quot; value=&quot;274&quot;/&gt;&lt;/object&gt;&lt;object type=&quot;3&quot; unique_id=&quot;10420&quot;&gt;&lt;property id=&quot;20148&quot; value=&quot;5&quot;/&gt;&lt;property id=&quot;20300&quot; value=&quot;Slide 13 - &amp;quot;Canuyn mũi hầu : &amp;quot;&quot;/&gt;&lt;property id=&quot;20307&quot; value=&quot;273&quot;/&gt;&lt;/object&gt;&lt;object type=&quot;3&quot; unique_id=&quot;10421&quot;&gt;&lt;property id=&quot;20148&quot; value=&quot;5&quot;/&gt;&lt;property id=&quot;20300&quot; value=&quot;Slide 14 - &amp;quot;Mặt nạ thanh quản: Mặt nạ thanh quản là một loại đường thở cố định vừng chắc hơn so với mặt nạ mũi miệng nhưng kém&quot;/&gt;&lt;property id=&quot;20307&quot; value=&quot;279&quot;/&gt;&lt;/object&gt;&lt;object type=&quot;3&quot; unique_id=&quot;10422&quot;&gt;&lt;property id=&quot;20148&quot; value=&quot;5&quot;/&gt;&lt;property id=&quot;20300&quot; value=&quot;Slide 15 - &amp;quot;THANK YOU!!!&amp;quot;&quot;/&gt;&lt;property id=&quot;20307&quot; value=&quot;277&quot;/&gt;&lt;/object&gt;&lt;/object&gt;&lt;object type=&quot;8&quot; unique_id=&quot;10439&quot;&gt;&lt;/object&gt;&lt;/object&gt;&lt;/database&gt;"/>
  <p:tag name="MMPROD_NEXTUNIQUEID" val="10012"/>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1258</Words>
  <Application>Microsoft Office PowerPoint</Application>
  <PresentationFormat>On-screen Show (4:3)</PresentationFormat>
  <Paragraphs>110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TRƯỜNG ĐH DUY TÂN KHOA ĐIỀU DƯỠNG ĐIỀU DƯỠNG HỒI SỨC CẤP CỨU</vt:lpstr>
      <vt:lpstr>A: TỔNG QUAN BỆNH HỌC. I. Tắt nghẽn đường thở:</vt:lpstr>
      <vt:lpstr>II. Các nguyên nhân gây tắt đường thở:</vt:lpstr>
      <vt:lpstr>B. QUY TRÌNH ĐIỀU DƯỠNG:</vt:lpstr>
      <vt:lpstr>PowerPoint Presentation</vt:lpstr>
      <vt:lpstr>PowerPoint Presentation</vt:lpstr>
      <vt:lpstr>PowerPoint Presentation</vt:lpstr>
      <vt:lpstr>PowerPoint Presentation</vt:lpstr>
      <vt:lpstr>PowerPoint Presentation</vt:lpstr>
      <vt:lpstr>PowerPoint Presentation</vt:lpstr>
      <vt:lpstr>Đặt Canuyn hầu : </vt:lpstr>
      <vt:lpstr>PowerPoint Presentation</vt:lpstr>
      <vt:lpstr>Canuyn mũi hầu : </vt:lpstr>
      <vt:lpstr>Mặt nạ thanh quản: Mặt nạ thanh quản là một loại đường thở cố định vừng chắc hơn so với mặt nạ mũi miệng nhưng kém hơn so với nội khí quản Mặt nạ thanh quản thường được sản xuất dưới dạng ống silicon (hoặc nhựa). Phần cuff (mặt nạ thanh quản) được nối với bóng Nếu đặt đúng vị trí thì 3 lỗ mở sẽ hướng thẳng vào thanh quản. Đối với người lớn thường dùng cỡ số 4, số 1 cho trẻ sơ sinh hoặc trẻ &lt; 6,5 kg; số 2 cho trẻ từ 6,5-20 kg; số 3 cho trẻ &gt; 30 kg. Nên dùng mặt nạ thanh quản cho các bệnh nhân hôn mê. Tư thế đầu ngửa. Cho bệnh nhân há miệng và đầu của cuff ép sát vào vòm họng. Đẩy mặt nạ vào sâu cho đến khi thấy cảm giác vướng. Mặt nạ được đặt đúng khi sau khi bơm cuff thấy luồng hơi thở của bệnh nhân phụt lên. Chống chỉ định: chấn thương cột sống cổ nên bệnh nhân không ưỡn được cổ, bệnh nhân không há được miệng, chấn thương hầu họng, những bệnh nhân có nguy cơ sặc cao, và khi cần phải duy trì đường thở kéo dài.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ĐH DUY TÂN KHOA ĐIỀU DƯỠNG ĐIỀU DƯỠNG HỒI SỨC CẤP CỨU</dc:title>
  <dc:creator>ADMIN</dc:creator>
  <cp:lastModifiedBy>DrHOC</cp:lastModifiedBy>
  <cp:revision>22</cp:revision>
  <dcterms:created xsi:type="dcterms:W3CDTF">2017-03-01T11:50:07Z</dcterms:created>
  <dcterms:modified xsi:type="dcterms:W3CDTF">2017-05-22T06:58:27Z</dcterms:modified>
</cp:coreProperties>
</file>