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81" r:id="rId3"/>
    <p:sldId id="258" r:id="rId4"/>
    <p:sldId id="261" r:id="rId5"/>
    <p:sldId id="259" r:id="rId6"/>
    <p:sldId id="260" r:id="rId7"/>
    <p:sldId id="264" r:id="rId8"/>
    <p:sldId id="265" r:id="rId9"/>
    <p:sldId id="266" r:id="rId10"/>
    <p:sldId id="267" r:id="rId11"/>
    <p:sldId id="269"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B046F1-511B-4A33-A3F3-B18CE67508A0}" type="datetimeFigureOut">
              <a:rPr lang="en-US" smtClean="0"/>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F9134-1589-4638-924B-AAF16D661ED4}" type="slidenum">
              <a:rPr lang="en-US" smtClean="0"/>
              <a:pPr/>
              <a:t>‹#›</a:t>
            </a:fld>
            <a:endParaRPr lang="en-US"/>
          </a:p>
        </p:txBody>
      </p:sp>
    </p:spTree>
    <p:extLst>
      <p:ext uri="{BB962C8B-B14F-4D97-AF65-F5344CB8AC3E}">
        <p14:creationId xmlns:p14="http://schemas.microsoft.com/office/powerpoint/2010/main" val="157729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302F30-94F2-4870-95BE-767EC5FBD57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E302F30-94F2-4870-95BE-767EC5FBD57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3F9134-1589-4638-924B-AAF16D661ED4}"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EC093F-3C55-4925-B9B8-4861E628CFA7}"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420605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C093F-3C55-4925-B9B8-4861E628CFA7}"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356392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C093F-3C55-4925-B9B8-4861E628CFA7}"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150768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C093F-3C55-4925-B9B8-4861E628CFA7}"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29689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C093F-3C55-4925-B9B8-4861E628CFA7}"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408821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EC093F-3C55-4925-B9B8-4861E628CFA7}"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252753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EC093F-3C55-4925-B9B8-4861E628CFA7}" type="datetimeFigureOut">
              <a:rPr lang="en-US" smtClean="0"/>
              <a:pPr/>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221573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C093F-3C55-4925-B9B8-4861E628CFA7}" type="datetimeFigureOut">
              <a:rPr lang="en-US" smtClean="0"/>
              <a:pPr/>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346751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C093F-3C55-4925-B9B8-4861E628CFA7}" type="datetimeFigureOut">
              <a:rPr lang="en-US" smtClean="0"/>
              <a:pPr/>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1893340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C093F-3C55-4925-B9B8-4861E628CFA7}"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97844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C093F-3C55-4925-B9B8-4861E628CFA7}"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EA180-70F5-482E-BA87-5C7FCD0217D8}" type="slidenum">
              <a:rPr lang="en-US" smtClean="0"/>
              <a:pPr/>
              <a:t>‹#›</a:t>
            </a:fld>
            <a:endParaRPr lang="en-US"/>
          </a:p>
        </p:txBody>
      </p:sp>
    </p:spTree>
    <p:extLst>
      <p:ext uri="{BB962C8B-B14F-4D97-AF65-F5344CB8AC3E}">
        <p14:creationId xmlns:p14="http://schemas.microsoft.com/office/powerpoint/2010/main" val="1770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C093F-3C55-4925-B9B8-4861E628CFA7}" type="datetimeFigureOut">
              <a:rPr lang="en-US" smtClean="0"/>
              <a:pPr/>
              <a:t>8/14/2016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EA180-70F5-482E-BA87-5C7FCD0217D8}" type="slidenum">
              <a:rPr lang="en-US" smtClean="0"/>
              <a:pPr/>
              <a:t>‹#›</a:t>
            </a:fld>
            <a:endParaRPr lang="en-US"/>
          </a:p>
        </p:txBody>
      </p:sp>
    </p:spTree>
    <p:extLst>
      <p:ext uri="{BB962C8B-B14F-4D97-AF65-F5344CB8AC3E}">
        <p14:creationId xmlns:p14="http://schemas.microsoft.com/office/powerpoint/2010/main" val="1638536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9757">
            <a:off x="584825" y="1967699"/>
            <a:ext cx="8226244" cy="3832054"/>
          </a:xfrm>
        </p:spPr>
        <p:txBody>
          <a:bodyPr>
            <a:normAutofit/>
          </a:bodyPr>
          <a:lstStyle/>
          <a:p>
            <a:endParaRPr lang="en-US" sz="2800" dirty="0">
              <a:solidFill>
                <a:schemeClr val="tx2">
                  <a:lumMod val="50000"/>
                </a:schemeClr>
              </a:solidFill>
              <a:latin typeface="Times New Roman" pitchFamily="18" charset="0"/>
              <a:cs typeface="Times New Roman" pitchFamily="18" charset="0"/>
            </a:endParaRPr>
          </a:p>
        </p:txBody>
      </p:sp>
      <p:pic>
        <p:nvPicPr>
          <p:cNvPr id="5" name="Picture 4" descr="Cute-Bear-Welcome-Quote-Wall-Stickers-Decals-Diy-Removable-Vinyl-Ddhesive-Wallpaper-Wallsticker-For-Kid-s.jpg"/>
          <p:cNvPicPr>
            <a:picLocks noChangeAspect="1"/>
          </p:cNvPicPr>
          <p:nvPr/>
        </p:nvPicPr>
        <p:blipFill>
          <a:blip r:embed="rId3" cstate="print"/>
          <a:stretch>
            <a:fillRect/>
          </a:stretch>
        </p:blipFill>
        <p:spPr>
          <a:xfrm>
            <a:off x="0" y="0"/>
            <a:ext cx="9144000" cy="6858000"/>
          </a:xfrm>
          <a:prstGeom prst="rect">
            <a:avLst/>
          </a:prstGeom>
        </p:spPr>
      </p:pic>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1584631466"/>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lvl="0"/>
            <a:r>
              <a:rPr lang="en-US" b="1" dirty="0" smtClean="0">
                <a:latin typeface="Times New Roman" pitchFamily="18" charset="0"/>
                <a:cs typeface="Times New Roman" pitchFamily="18" charset="0"/>
              </a:rPr>
              <a:t>CHẨN ĐOÁN VÀ XỬ TRÍ</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486400"/>
          </a:xfrm>
        </p:spPr>
        <p:txBody>
          <a:bodyPr>
            <a:noAutofit/>
          </a:bodyPr>
          <a:lstStyle/>
          <a:p>
            <a:pPr marL="0" lvl="0" indent="0">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2. Xử trí</a:t>
            </a:r>
          </a:p>
          <a:p>
            <a:pPr marL="514350" lvl="0" indent="-514350">
              <a:buAutoNum type="alphaLcPeriod"/>
            </a:pPr>
            <a:r>
              <a:rPr lang="en-US" sz="2600" b="1" dirty="0" smtClean="0">
                <a:latin typeface="Times New Roman" pitchFamily="18" charset="0"/>
                <a:cs typeface="Times New Roman" pitchFamily="18" charset="0"/>
              </a:rPr>
              <a:t>Xử trí ban đầu và vận chuyển cấp cứu</a:t>
            </a:r>
          </a:p>
          <a:p>
            <a:pPr marL="0" lvl="0" indent="0">
              <a:buNone/>
            </a:pP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Nhanh </a:t>
            </a:r>
            <a:r>
              <a:rPr lang="vi-VN" sz="2600" dirty="0">
                <a:latin typeface="Times New Roman" pitchFamily="18" charset="0"/>
                <a:cs typeface="Times New Roman" pitchFamily="18" charset="0"/>
              </a:rPr>
              <a:t>chóng xác định tình trạng sốc tim của bệnh nhân, loại trừ các nguyên nhân khác gây ra huyết áp thấp. </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b="1" dirty="0">
                <a:latin typeface="Times New Roman" pitchFamily="18" charset="0"/>
                <a:cs typeface="Times New Roman" pitchFamily="18" charset="0"/>
              </a:rPr>
              <a:t>- </a:t>
            </a:r>
            <a:r>
              <a:rPr lang="vi-VN" sz="2600" dirty="0">
                <a:latin typeface="Times New Roman" pitchFamily="18" charset="0"/>
                <a:cs typeface="Times New Roman" pitchFamily="18" charset="0"/>
              </a:rPr>
              <a:t>Giảm tối đa các gắng sức: giảm đau, giảm căng thẳng lo âu. </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b="1" dirty="0">
                <a:latin typeface="Times New Roman" pitchFamily="18" charset="0"/>
                <a:cs typeface="Times New Roman" pitchFamily="18" charset="0"/>
              </a:rPr>
              <a:t>- </a:t>
            </a:r>
            <a:r>
              <a:rPr lang="vi-VN" sz="2600" dirty="0">
                <a:latin typeface="Times New Roman" pitchFamily="18" charset="0"/>
                <a:cs typeface="Times New Roman" pitchFamily="18" charset="0"/>
              </a:rPr>
              <a:t>Thiết lập đường truyền tĩnh mạch. </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b="1" dirty="0">
                <a:latin typeface="Times New Roman" pitchFamily="18" charset="0"/>
                <a:cs typeface="Times New Roman" pitchFamily="18" charset="0"/>
              </a:rPr>
              <a:t>- </a:t>
            </a:r>
            <a:r>
              <a:rPr lang="vi-VN" sz="2600" dirty="0">
                <a:latin typeface="Times New Roman" pitchFamily="18" charset="0"/>
                <a:cs typeface="Times New Roman" pitchFamily="18" charset="0"/>
              </a:rPr>
              <a:t>Hỗ trợ thở oxy (nếu có). </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b="1" dirty="0">
                <a:latin typeface="Times New Roman" pitchFamily="18" charset="0"/>
                <a:cs typeface="Times New Roman" pitchFamily="18" charset="0"/>
              </a:rPr>
              <a:t>- </a:t>
            </a:r>
            <a:r>
              <a:rPr lang="vi-VN" sz="2600" dirty="0">
                <a:latin typeface="Times New Roman" pitchFamily="18" charset="0"/>
                <a:cs typeface="Times New Roman" pitchFamily="18" charset="0"/>
              </a:rPr>
              <a:t>Làm điện tim, xác định chẩn đoán nhồi máu cơ tim cấp và xét chỉ định dùng thuốc tiêu sợi huyết nếu thời gian vận chuyển đến trung tâm can thiệp mạch gần nhất trên 3 giờ. </a:t>
            </a:r>
            <a:r>
              <a:rPr lang="vi-VN" sz="2600" dirty="0" smtClean="0">
                <a:latin typeface="Times New Roman" pitchFamily="18" charset="0"/>
                <a:cs typeface="Times New Roman" pitchFamily="18" charset="0"/>
              </a:rPr>
              <a:t/>
            </a:r>
            <a:br>
              <a:rPr lang="vi-VN" sz="2600" dirty="0" smtClean="0">
                <a:latin typeface="Times New Roman" pitchFamily="18" charset="0"/>
                <a:cs typeface="Times New Roman" pitchFamily="18" charset="0"/>
              </a:rPr>
            </a:br>
            <a:r>
              <a:rPr lang="vi-VN" sz="2600" b="1" dirty="0">
                <a:latin typeface="Times New Roman" pitchFamily="18" charset="0"/>
                <a:cs typeface="Times New Roman" pitchFamily="18" charset="0"/>
              </a:rPr>
              <a:t>- </a:t>
            </a:r>
            <a:r>
              <a:rPr lang="vi-VN" sz="2600" dirty="0">
                <a:latin typeface="Times New Roman" pitchFamily="18" charset="0"/>
                <a:cs typeface="Times New Roman" pitchFamily="18" charset="0"/>
              </a:rPr>
              <a:t>Vận chuyển bệnh nhân đến các trung tâm cấp cứu và hồi sức gần nhất.</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86799883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lvl="0"/>
            <a:r>
              <a:rPr lang="en-US" b="1" dirty="0" smtClean="0">
                <a:latin typeface="Times New Roman" pitchFamily="18" charset="0"/>
                <a:cs typeface="Times New Roman" pitchFamily="18" charset="0"/>
              </a:rPr>
              <a:t>CHẨN ĐOÁN VÀ XỬ TRÍ</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486400"/>
          </a:xfrm>
        </p:spPr>
        <p:txBody>
          <a:bodyPr>
            <a:noAutofit/>
          </a:bodyPr>
          <a:lstStyle/>
          <a:p>
            <a:pPr marL="0" lvl="0" indent="0">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2. Xử trí:</a:t>
            </a:r>
          </a:p>
          <a:p>
            <a:pPr marL="0" lvl="0" indent="0">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b. Xử trí tại bệnh viện</a:t>
            </a:r>
          </a:p>
          <a:p>
            <a:pPr lvl="0">
              <a:buFont typeface="Wingdings" pitchFamily="2" charset="2"/>
              <a:buChar char="v"/>
            </a:pPr>
            <a:r>
              <a:rPr lang="en-US" sz="2600" b="1" dirty="0" smtClean="0">
                <a:latin typeface="Times New Roman" pitchFamily="18" charset="0"/>
                <a:cs typeface="Times New Roman" pitchFamily="18" charset="0"/>
              </a:rPr>
              <a:t>Hỗ Trợ Thông Khí</a:t>
            </a:r>
          </a:p>
          <a:p>
            <a:pPr lvl="0">
              <a:buFontTx/>
              <a:buChar char="-"/>
            </a:pPr>
            <a:r>
              <a:rPr lang="en-US" sz="2600" dirty="0" smtClean="0">
                <a:latin typeface="Times New Roman" pitchFamily="18" charset="0"/>
                <a:cs typeface="Times New Roman" pitchFamily="18" charset="0"/>
              </a:rPr>
              <a:t>Liệu pháp Oxy</a:t>
            </a:r>
          </a:p>
          <a:p>
            <a:pPr lvl="0">
              <a:buFontTx/>
              <a:buChar char="-"/>
            </a:pPr>
            <a:r>
              <a:rPr lang="en-US" sz="2600" dirty="0" smtClean="0">
                <a:latin typeface="Times New Roman" pitchFamily="18" charset="0"/>
                <a:cs typeface="Times New Roman" pitchFamily="18" charset="0"/>
              </a:rPr>
              <a:t>Thông khí nhân tạo:</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Chỉ định cho bệnh nhân khó thở nhiều, giảm oxy máu, pH &lt; 7.30</a:t>
            </a:r>
          </a:p>
          <a:p>
            <a:pPr lvl="0">
              <a:buFont typeface="Wingdings" pitchFamily="2" charset="2"/>
              <a:buChar char="v"/>
            </a:pPr>
            <a:r>
              <a:rPr lang="en-US" sz="2600" b="1" dirty="0" smtClean="0">
                <a:latin typeface="Times New Roman" pitchFamily="18" charset="0"/>
                <a:cs typeface="Times New Roman" pitchFamily="18" charset="0"/>
              </a:rPr>
              <a:t>Hồi Sức Dịch</a:t>
            </a:r>
          </a:p>
          <a:p>
            <a:pPr marL="0" lvl="0" indent="0">
              <a:buNone/>
            </a:pP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Dịch muối đẳng trương là lựa chọn đầu tiên với ưu điểm dễ dung nạp và giá thành rẻ. </a:t>
            </a:r>
          </a:p>
          <a:p>
            <a:pPr marL="0" lvl="0" indent="0">
              <a:buNone/>
            </a:pP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Các dung dịch keo cũng được sử dụng khi có thiếu lượng lớn dịch trong long mạch. </a:t>
            </a:r>
          </a:p>
          <a:p>
            <a:pPr marL="0" lvl="0" indent="0">
              <a:buNone/>
            </a:pPr>
            <a:r>
              <a:rPr lang="en-US" sz="2600" dirty="0" smtClean="0">
                <a:latin typeface="Times New Roman" pitchFamily="18" charset="0"/>
                <a:cs typeface="Times New Roman" pitchFamily="18" charset="0"/>
              </a:rPr>
              <a:t>-  </a:t>
            </a:r>
            <a:r>
              <a:rPr lang="vi-VN" sz="2600" dirty="0" smtClean="0">
                <a:latin typeface="Times New Roman" pitchFamily="18" charset="0"/>
                <a:cs typeface="Times New Roman" pitchFamily="18" charset="0"/>
              </a:rPr>
              <a:t>Dung dịch albumin cũng được sử dụng trong các trường hợp giảm albumin máu. </a:t>
            </a:r>
            <a:endParaRPr lang="en-US" sz="2600" dirty="0" smtClean="0">
              <a:latin typeface="Times New Roman" pitchFamily="18" charset="0"/>
              <a:cs typeface="Times New Roman" pitchFamily="18" charset="0"/>
            </a:endParaRPr>
          </a:p>
          <a:p>
            <a:pPr marL="0" lv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6226537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Horizontal)">
                                      <p:cBhvr>
                                        <p:cTn id="16" dur="500"/>
                                        <p:tgtEl>
                                          <p:spTgt spid="3">
                                            <p:txEl>
                                              <p:pRg st="1" end="1"/>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Horizontal)">
                                      <p:cBhvr>
                                        <p:cTn id="19" dur="500"/>
                                        <p:tgtEl>
                                          <p:spTgt spid="3">
                                            <p:txEl>
                                              <p:pRg st="2" end="2"/>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par>
                                <p:cTn id="23" presetID="16" presetClass="entr" presetSubtype="2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Horizontal)">
                                      <p:cBhvr>
                                        <p:cTn id="25" dur="500"/>
                                        <p:tgtEl>
                                          <p:spTgt spid="3">
                                            <p:txEl>
                                              <p:pRg st="4" end="4"/>
                                            </p:txEl>
                                          </p:spTgt>
                                        </p:tgtEl>
                                      </p:cBhvr>
                                    </p:animEffect>
                                  </p:childTnLst>
                                </p:cTn>
                              </p:par>
                              <p:par>
                                <p:cTn id="26" presetID="16" presetClass="entr" presetSubtype="2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Horizontal)">
                                      <p:cBhvr>
                                        <p:cTn id="28" dur="500"/>
                                        <p:tgtEl>
                                          <p:spTgt spid="3">
                                            <p:txEl>
                                              <p:pRg st="5" end="5"/>
                                            </p:txEl>
                                          </p:spTgt>
                                        </p:tgtEl>
                                      </p:cBhvr>
                                    </p:animEffect>
                                  </p:childTnLst>
                                </p:cTn>
                              </p:par>
                              <p:par>
                                <p:cTn id="29" presetID="16" presetClass="entr" presetSubtype="2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Horizontal)">
                                      <p:cBhvr>
                                        <p:cTn id="31" dur="500"/>
                                        <p:tgtEl>
                                          <p:spTgt spid="3">
                                            <p:txEl>
                                              <p:pRg st="6" end="6"/>
                                            </p:txEl>
                                          </p:spTgt>
                                        </p:tgtEl>
                                      </p:cBhvr>
                                    </p:animEffect>
                                  </p:childTnLst>
                                </p:cTn>
                              </p:par>
                              <p:par>
                                <p:cTn id="32" presetID="16" presetClass="entr" presetSubtype="2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Horizontal)">
                                      <p:cBhvr>
                                        <p:cTn id="34" dur="500"/>
                                        <p:tgtEl>
                                          <p:spTgt spid="3">
                                            <p:txEl>
                                              <p:pRg st="7" end="7"/>
                                            </p:txEl>
                                          </p:spTgt>
                                        </p:tgtEl>
                                      </p:cBhvr>
                                    </p:animEffect>
                                  </p:childTnLst>
                                </p:cTn>
                              </p:par>
                              <p:par>
                                <p:cTn id="35" presetID="16" presetClass="entr" presetSubtype="2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lvl="0"/>
            <a:r>
              <a:rPr lang="en-US" b="1" dirty="0" smtClean="0"/>
              <a:t>CHẨN ĐOÁN VÀ XỬ TRÍ</a:t>
            </a:r>
            <a:endParaRPr lang="en-US" dirty="0"/>
          </a:p>
        </p:txBody>
      </p:sp>
      <p:sp>
        <p:nvSpPr>
          <p:cNvPr id="3" name="Content Placeholder 2"/>
          <p:cNvSpPr>
            <a:spLocks noGrp="1"/>
          </p:cNvSpPr>
          <p:nvPr>
            <p:ph idx="1"/>
          </p:nvPr>
        </p:nvSpPr>
        <p:spPr>
          <a:xfrm>
            <a:off x="152400" y="838200"/>
            <a:ext cx="8839200" cy="5486400"/>
          </a:xfrm>
        </p:spPr>
        <p:txBody>
          <a:bodyPr>
            <a:noAutofit/>
          </a:bodyPr>
          <a:lstStyle/>
          <a:p>
            <a:pPr marL="0" lvl="0" indent="0">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2. Xử trí</a:t>
            </a:r>
          </a:p>
          <a:p>
            <a:pPr marL="0" lvl="0" indent="0">
              <a:buNone/>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b. Xử trí tại bệnh viện</a:t>
            </a:r>
          </a:p>
          <a:p>
            <a:pPr lvl="0">
              <a:buFont typeface="Wingdings" pitchFamily="2" charset="2"/>
              <a:buChar char="v"/>
            </a:pPr>
            <a:r>
              <a:rPr lang="en-US" sz="2800" b="1" dirty="0" smtClean="0">
                <a:latin typeface="Times New Roman" pitchFamily="18" charset="0"/>
                <a:cs typeface="Times New Roman" pitchFamily="18" charset="0"/>
              </a:rPr>
              <a:t> Thuốc vận mạch và trợ tim</a:t>
            </a:r>
          </a:p>
          <a:p>
            <a:pPr lvl="0">
              <a:buFontTx/>
              <a:buChar char="-"/>
            </a:pPr>
            <a:r>
              <a:rPr lang="vi-VN" sz="2800" dirty="0" smtClean="0">
                <a:latin typeface="Times New Roman" pitchFamily="18" charset="0"/>
                <a:cs typeface="Times New Roman" pitchFamily="18" charset="0"/>
              </a:rPr>
              <a:t>Dùng </a:t>
            </a:r>
            <a:r>
              <a:rPr lang="vi-VN" sz="2800" dirty="0">
                <a:latin typeface="Times New Roman" pitchFamily="18" charset="0"/>
                <a:cs typeface="Times New Roman" pitchFamily="18" charset="0"/>
              </a:rPr>
              <a:t>thuốc vận mạch để duy trì huyết áp tối đa trên 90mmhg (hoặc huyết áp trung bình trên 70mmHg</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lvl="0">
              <a:buFontTx/>
              <a:buChar char="-"/>
            </a:pPr>
            <a:r>
              <a:rPr lang="vi-VN" sz="2800" dirty="0">
                <a:latin typeface="Times New Roman" pitchFamily="18" charset="0"/>
                <a:cs typeface="Times New Roman" pitchFamily="18" charset="0"/>
              </a:rPr>
              <a:t> Dobutamin được chỉ định trong các trường hợp sốc tim do tổn thương cơ tim. </a:t>
            </a:r>
            <a:r>
              <a:rPr lang="vi-VN" sz="2800" dirty="0" smtClean="0">
                <a:latin typeface="Times New Roman" pitchFamily="18" charset="0"/>
                <a:cs typeface="Times New Roman" pitchFamily="18" charset="0"/>
              </a:rPr>
              <a:t/>
            </a:r>
            <a:br>
              <a:rPr lang="vi-VN" sz="2800" dirty="0" smtClean="0">
                <a:latin typeface="Times New Roman" pitchFamily="18" charset="0"/>
                <a:cs typeface="Times New Roman" pitchFamily="18" charset="0"/>
              </a:rPr>
            </a:br>
            <a:r>
              <a:rPr lang="vi-VN" sz="2800" dirty="0">
                <a:latin typeface="Times New Roman" pitchFamily="18" charset="0"/>
                <a:cs typeface="Times New Roman" pitchFamily="18" charset="0"/>
              </a:rPr>
              <a:t>+ Liều dùng: bắt đầu 5</a:t>
            </a:r>
            <a:r>
              <a:rPr lang="el-GR" sz="2800" dirty="0">
                <a:latin typeface="Times New Roman" pitchFamily="18" charset="0"/>
                <a:cs typeface="Times New Roman" pitchFamily="18" charset="0"/>
              </a:rPr>
              <a:t>μ</a:t>
            </a:r>
            <a:r>
              <a:rPr lang="vi-VN" sz="2800" dirty="0">
                <a:latin typeface="Times New Roman" pitchFamily="18" charset="0"/>
                <a:cs typeface="Times New Roman" pitchFamily="18" charset="0"/>
              </a:rPr>
              <a:t>g/kg/ph. </a:t>
            </a:r>
            <a:r>
              <a:rPr lang="vi-VN" sz="2800" dirty="0" smtClean="0">
                <a:latin typeface="Times New Roman" pitchFamily="18" charset="0"/>
                <a:cs typeface="Times New Roman" pitchFamily="18" charset="0"/>
              </a:rPr>
              <a:t/>
            </a:r>
            <a:br>
              <a:rPr lang="vi-VN" sz="2800" dirty="0" smtClean="0">
                <a:latin typeface="Times New Roman" pitchFamily="18" charset="0"/>
                <a:cs typeface="Times New Roman" pitchFamily="18" charset="0"/>
              </a:rPr>
            </a:br>
            <a:r>
              <a:rPr lang="vi-VN" sz="2800" dirty="0">
                <a:latin typeface="Times New Roman" pitchFamily="18" charset="0"/>
                <a:cs typeface="Times New Roman" pitchFamily="18" charset="0"/>
              </a:rPr>
              <a:t>+ Tăng liều mỗi lần 2,5 – 5</a:t>
            </a:r>
            <a:r>
              <a:rPr lang="el-GR" sz="2800" dirty="0">
                <a:latin typeface="Times New Roman" pitchFamily="18" charset="0"/>
                <a:cs typeface="Times New Roman" pitchFamily="18" charset="0"/>
              </a:rPr>
              <a:t>μ</a:t>
            </a:r>
            <a:r>
              <a:rPr lang="vi-VN" sz="2800" dirty="0">
                <a:latin typeface="Times New Roman" pitchFamily="18" charset="0"/>
                <a:cs typeface="Times New Roman" pitchFamily="18" charset="0"/>
              </a:rPr>
              <a:t>g/kg/ph tùy theo đáp ứng của bệnh nhân. </a:t>
            </a:r>
            <a:r>
              <a:rPr lang="vi-VN" sz="2800" dirty="0" smtClean="0">
                <a:latin typeface="Times New Roman" pitchFamily="18" charset="0"/>
                <a:cs typeface="Times New Roman" pitchFamily="18" charset="0"/>
              </a:rPr>
              <a:t/>
            </a:r>
            <a:br>
              <a:rPr lang="vi-VN" sz="2800" dirty="0" smtClean="0">
                <a:latin typeface="Times New Roman" pitchFamily="18" charset="0"/>
                <a:cs typeface="Times New Roman" pitchFamily="18" charset="0"/>
              </a:rPr>
            </a:br>
            <a:r>
              <a:rPr lang="vi-VN" sz="2800" dirty="0">
                <a:latin typeface="Times New Roman" pitchFamily="18" charset="0"/>
                <a:cs typeface="Times New Roman" pitchFamily="18" charset="0"/>
              </a:rPr>
              <a:t>+ Liều tối đa 20</a:t>
            </a:r>
            <a:r>
              <a:rPr lang="el-GR" sz="2800" dirty="0">
                <a:latin typeface="Times New Roman" pitchFamily="18" charset="0"/>
                <a:cs typeface="Times New Roman" pitchFamily="18" charset="0"/>
              </a:rPr>
              <a:t>μ</a:t>
            </a:r>
            <a:r>
              <a:rPr lang="vi-VN" sz="2800" dirty="0">
                <a:latin typeface="Times New Roman" pitchFamily="18" charset="0"/>
                <a:cs typeface="Times New Roman" pitchFamily="18" charset="0"/>
              </a:rPr>
              <a:t>g/kg/ph.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2830132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slide(fromBottom)">
                                      <p:cBhvr>
                                        <p:cTn id="26" dur="500"/>
                                        <p:tgtEl>
                                          <p:spTgt spid="3">
                                            <p:txEl>
                                              <p:pRg st="2" end="2"/>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Bottom)">
                                      <p:cBhvr>
                                        <p:cTn id="29" dur="500"/>
                                        <p:tgtEl>
                                          <p:spTgt spid="3">
                                            <p:txEl>
                                              <p:pRg st="3" end="3"/>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lide(fromBottom)">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Point Star 7"/>
          <p:cNvSpPr/>
          <p:nvPr/>
        </p:nvSpPr>
        <p:spPr>
          <a:xfrm>
            <a:off x="2604655" y="1752600"/>
            <a:ext cx="3810000" cy="3505200"/>
          </a:xfrm>
          <a:prstGeom prst="star5">
            <a:avLst>
              <a:gd name="adj" fmla="val 24500"/>
              <a:gd name="hf" fmla="val 105146"/>
              <a:gd name="vf" fmla="val 11055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smtClean="0">
                <a:solidFill>
                  <a:srgbClr val="FF0000"/>
                </a:solidFill>
                <a:latin typeface="Times New Roman" pitchFamily="18" charset="0"/>
                <a:cs typeface="Times New Roman" pitchFamily="18" charset="0"/>
              </a:rPr>
              <a:t>QUY TRÌNH ĐIỀU DƯỠNG</a:t>
            </a:r>
            <a:endParaRPr lang="en-US" sz="2600" b="1">
              <a:solidFill>
                <a:srgbClr val="FF0000"/>
              </a:solidFill>
              <a:latin typeface="Times New Roman" pitchFamily="18" charset="0"/>
              <a:cs typeface="Times New Roman" pitchFamily="18" charset="0"/>
            </a:endParaRPr>
          </a:p>
        </p:txBody>
      </p:sp>
      <p:sp>
        <p:nvSpPr>
          <p:cNvPr id="10" name="Flowchart: Connector 9"/>
          <p:cNvSpPr/>
          <p:nvPr/>
        </p:nvSpPr>
        <p:spPr>
          <a:xfrm>
            <a:off x="3661064" y="0"/>
            <a:ext cx="1697182" cy="1745673"/>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smtClean="0">
                <a:solidFill>
                  <a:schemeClr val="tx1"/>
                </a:solidFill>
                <a:latin typeface="Times New Roman" pitchFamily="18" charset="0"/>
                <a:cs typeface="Times New Roman" pitchFamily="18" charset="0"/>
              </a:rPr>
              <a:t>Nhận định</a:t>
            </a:r>
            <a:endParaRPr lang="en-US" sz="2600">
              <a:solidFill>
                <a:schemeClr val="tx1"/>
              </a:solidFill>
              <a:latin typeface="Times New Roman" pitchFamily="18" charset="0"/>
              <a:cs typeface="Times New Roman" pitchFamily="18" charset="0"/>
            </a:endParaRPr>
          </a:p>
        </p:txBody>
      </p:sp>
      <p:sp>
        <p:nvSpPr>
          <p:cNvPr id="15" name="Flowchart: Connector 14"/>
          <p:cNvSpPr/>
          <p:nvPr/>
        </p:nvSpPr>
        <p:spPr>
          <a:xfrm>
            <a:off x="6414655" y="2286000"/>
            <a:ext cx="1697182" cy="1745673"/>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smtClean="0">
                <a:solidFill>
                  <a:schemeClr val="tx1"/>
                </a:solidFill>
                <a:latin typeface="Times New Roman" pitchFamily="18" charset="0"/>
                <a:cs typeface="Times New Roman" pitchFamily="18" charset="0"/>
              </a:rPr>
              <a:t>Chẩn đoán</a:t>
            </a:r>
            <a:endParaRPr lang="en-US" sz="2600">
              <a:solidFill>
                <a:schemeClr val="tx1"/>
              </a:solidFill>
              <a:latin typeface="Times New Roman" pitchFamily="18" charset="0"/>
              <a:cs typeface="Times New Roman" pitchFamily="18" charset="0"/>
            </a:endParaRPr>
          </a:p>
        </p:txBody>
      </p:sp>
      <p:sp>
        <p:nvSpPr>
          <p:cNvPr id="16" name="Flowchart: Connector 15"/>
          <p:cNvSpPr/>
          <p:nvPr/>
        </p:nvSpPr>
        <p:spPr>
          <a:xfrm>
            <a:off x="5257800" y="5112327"/>
            <a:ext cx="1697182" cy="1745673"/>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smtClean="0">
                <a:solidFill>
                  <a:schemeClr val="tx1"/>
                </a:solidFill>
                <a:latin typeface="Times New Roman" pitchFamily="18" charset="0"/>
                <a:cs typeface="Times New Roman" pitchFamily="18" charset="0"/>
              </a:rPr>
              <a:t>Lập </a:t>
            </a:r>
          </a:p>
          <a:p>
            <a:pPr algn="ctr"/>
            <a:r>
              <a:rPr lang="en-US" sz="2600" smtClean="0">
                <a:solidFill>
                  <a:schemeClr val="tx1"/>
                </a:solidFill>
                <a:latin typeface="Times New Roman" pitchFamily="18" charset="0"/>
                <a:cs typeface="Times New Roman" pitchFamily="18" charset="0"/>
              </a:rPr>
              <a:t>Kế Hoạch</a:t>
            </a:r>
            <a:endParaRPr lang="en-US" sz="2600">
              <a:solidFill>
                <a:schemeClr val="tx1"/>
              </a:solidFill>
              <a:latin typeface="Times New Roman" pitchFamily="18" charset="0"/>
              <a:cs typeface="Times New Roman" pitchFamily="18" charset="0"/>
            </a:endParaRPr>
          </a:p>
        </p:txBody>
      </p:sp>
      <p:sp>
        <p:nvSpPr>
          <p:cNvPr id="17" name="Flowchart: Connector 16"/>
          <p:cNvSpPr/>
          <p:nvPr/>
        </p:nvSpPr>
        <p:spPr>
          <a:xfrm>
            <a:off x="907473" y="2230581"/>
            <a:ext cx="1697182" cy="1745673"/>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smtClean="0">
                <a:solidFill>
                  <a:schemeClr val="tx1"/>
                </a:solidFill>
                <a:latin typeface="Times New Roman" pitchFamily="18" charset="0"/>
                <a:cs typeface="Times New Roman" pitchFamily="18" charset="0"/>
              </a:rPr>
              <a:t>Lượng Giá</a:t>
            </a:r>
            <a:endParaRPr lang="en-US" sz="2600">
              <a:solidFill>
                <a:schemeClr val="tx1"/>
              </a:solidFill>
              <a:latin typeface="Times New Roman" pitchFamily="18" charset="0"/>
              <a:cs typeface="Times New Roman" pitchFamily="18" charset="0"/>
            </a:endParaRPr>
          </a:p>
        </p:txBody>
      </p:sp>
      <p:sp>
        <p:nvSpPr>
          <p:cNvPr id="18" name="Flowchart: Connector 17"/>
          <p:cNvSpPr/>
          <p:nvPr/>
        </p:nvSpPr>
        <p:spPr>
          <a:xfrm>
            <a:off x="1991591" y="5098472"/>
            <a:ext cx="1697182" cy="1745673"/>
          </a:xfrm>
          <a:prstGeom prst="flowChartConnec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smtClean="0">
                <a:solidFill>
                  <a:schemeClr val="tx1"/>
                </a:solidFill>
                <a:latin typeface="Times New Roman" pitchFamily="18" charset="0"/>
                <a:cs typeface="Times New Roman" pitchFamily="18" charset="0"/>
              </a:rPr>
              <a:t>Thực Hiện</a:t>
            </a:r>
          </a:p>
          <a:p>
            <a:pPr algn="ctr"/>
            <a:r>
              <a:rPr lang="en-US" sz="2600" smtClean="0">
                <a:solidFill>
                  <a:schemeClr val="tx1"/>
                </a:solidFill>
                <a:latin typeface="Times New Roman" pitchFamily="18" charset="0"/>
                <a:cs typeface="Times New Roman" pitchFamily="18" charset="0"/>
              </a:rPr>
              <a:t>Kế Hoạch</a:t>
            </a:r>
            <a:endParaRPr lang="en-US" sz="26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2255051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ircle(in)">
                                      <p:cBhvr>
                                        <p:cTn id="29"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1. Nhận định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Hỏi người nhà để biết triệu chứng và nguyên nhân.</a:t>
            </a:r>
          </a:p>
          <a:p>
            <a:r>
              <a:rPr lang="en-US" dirty="0" smtClean="0">
                <a:latin typeface="Times New Roman" pitchFamily="18" charset="0"/>
                <a:cs typeface="Times New Roman" pitchFamily="18" charset="0"/>
              </a:rPr>
              <a:t>Quan sát da, đo mạch, nhiệt độ, huyết áp, nhịp thở.</a:t>
            </a:r>
          </a:p>
          <a:p>
            <a:r>
              <a:rPr lang="en-US" dirty="0" smtClean="0">
                <a:latin typeface="Times New Roman" pitchFamily="18" charset="0"/>
                <a:cs typeface="Times New Roman" pitchFamily="18" charset="0"/>
              </a:rPr>
              <a:t>Dấu hiệu đau: tính chất đau, mức độ đau…</a:t>
            </a:r>
          </a:p>
          <a:p>
            <a:r>
              <a:rPr lang="en-US" dirty="0" smtClean="0">
                <a:latin typeface="Times New Roman" pitchFamily="18" charset="0"/>
                <a:cs typeface="Times New Roman" pitchFamily="18" charset="0"/>
              </a:rPr>
              <a:t>Tình trạng ý thức của bệnh nhân.</a:t>
            </a:r>
          </a:p>
          <a:p>
            <a:endParaRPr lang="en-US" dirty="0"/>
          </a:p>
        </p:txBody>
      </p:sp>
    </p:spTree>
    <p:extLst>
      <p:ext uri="{BB962C8B-B14F-4D97-AF65-F5344CB8AC3E}">
        <p14:creationId xmlns:p14="http://schemas.microsoft.com/office/powerpoint/2010/main" val="339044389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par>
                                <p:cTn id="13" presetID="13"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2000"/>
                                        <p:tgtEl>
                                          <p:spTgt spid="3">
                                            <p:txEl>
                                              <p:pRg st="1" end="1"/>
                                            </p:txEl>
                                          </p:spTgt>
                                        </p:tgtEl>
                                      </p:cBhvr>
                                    </p:animEffect>
                                  </p:childTnLst>
                                </p:cTn>
                              </p:par>
                              <p:par>
                                <p:cTn id="16" presetID="13"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plus(in)">
                                      <p:cBhvr>
                                        <p:cTn id="18" dur="2000"/>
                                        <p:tgtEl>
                                          <p:spTgt spid="3">
                                            <p:txEl>
                                              <p:pRg st="2" end="2"/>
                                            </p:txEl>
                                          </p:spTgt>
                                        </p:tgtEl>
                                      </p:cBhvr>
                                    </p:animEffect>
                                  </p:childTnLst>
                                </p:cTn>
                              </p:par>
                              <p:par>
                                <p:cTn id="19" presetID="13"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plus(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 Chẩn đoán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 Tụt huyết áp ( huyết áp tối đa &lt; 90 mmHg…)</a:t>
            </a:r>
          </a:p>
          <a:p>
            <a:r>
              <a:rPr lang="en-US" dirty="0" smtClean="0">
                <a:latin typeface="Times New Roman" pitchFamily="18" charset="0"/>
                <a:cs typeface="Times New Roman" pitchFamily="18" charset="0"/>
              </a:rPr>
              <a:t>Dấu hiệu thiếu ô xy tổ chức do sốc:</a:t>
            </a:r>
          </a:p>
          <a:p>
            <a:pPr>
              <a:buFont typeface="Wingdings" pitchFamily="2" charset="2"/>
              <a:buChar char="ü"/>
            </a:pPr>
            <a:r>
              <a:rPr lang="en-US" dirty="0" smtClean="0">
                <a:latin typeface="Times New Roman" pitchFamily="18" charset="0"/>
                <a:cs typeface="Times New Roman" pitchFamily="18" charset="0"/>
              </a:rPr>
              <a:t>Tình trạng giảm tuần hoàn não: vật vã, giãy giụa.</a:t>
            </a:r>
          </a:p>
          <a:p>
            <a:pPr>
              <a:buFont typeface="Wingdings" pitchFamily="2" charset="2"/>
              <a:buChar char="ü"/>
            </a:pPr>
            <a:r>
              <a:rPr lang="en-US" dirty="0" smtClean="0">
                <a:latin typeface="Times New Roman" pitchFamily="18" charset="0"/>
                <a:cs typeface="Times New Roman" pitchFamily="18" charset="0"/>
              </a:rPr>
              <a:t>Tình trạng giảm tuần hoàn thận: đái ít.</a:t>
            </a:r>
          </a:p>
          <a:p>
            <a:pPr>
              <a:buFont typeface="Wingdings" pitchFamily="2" charset="2"/>
              <a:buChar char="ü"/>
            </a:pPr>
            <a:r>
              <a:rPr lang="en-US" dirty="0" smtClean="0">
                <a:latin typeface="Times New Roman" pitchFamily="18" charset="0"/>
                <a:cs typeface="Times New Roman" pitchFamily="18" charset="0"/>
              </a:rPr>
              <a:t>Tình trạng giảm tuần hoàn ngoại biên: đầu chi lạnh</a:t>
            </a:r>
          </a:p>
          <a:p>
            <a:pPr>
              <a:buFont typeface="Wingdings" pitchFamily="2" charset="2"/>
              <a:buChar char="ü"/>
            </a:pPr>
            <a:r>
              <a:rPr lang="en-US" dirty="0" smtClean="0">
                <a:latin typeface="Times New Roman" pitchFamily="18" charset="0"/>
                <a:cs typeface="Times New Roman" pitchFamily="18" charset="0"/>
              </a:rPr>
              <a:t>Tình trạng lo lắng, sợ hãi do sốc.</a:t>
            </a:r>
          </a:p>
          <a:p>
            <a:pPr>
              <a:buFont typeface="Wingdings" pitchFamily="2" charset="2"/>
              <a:buChar char="ü"/>
            </a:pPr>
            <a:r>
              <a:rPr lang="en-US" dirty="0" smtClean="0">
                <a:latin typeface="Times New Roman" pitchFamily="18" charset="0"/>
                <a:cs typeface="Times New Roman" pitchFamily="18" charset="0"/>
              </a:rPr>
              <a:t>Tình trạng suy hô hấp.</a:t>
            </a:r>
          </a:p>
          <a:p>
            <a:endParaRPr lang="en-US" dirty="0"/>
          </a:p>
        </p:txBody>
      </p:sp>
    </p:spTree>
    <p:extLst>
      <p:ext uri="{BB962C8B-B14F-4D97-AF65-F5344CB8AC3E}">
        <p14:creationId xmlns:p14="http://schemas.microsoft.com/office/powerpoint/2010/main" val="176611893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par>
                                <p:cTn id="15" presetID="16" presetClass="entr" presetSubtype="2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par>
                                <p:cTn id="18" presetID="16" presetClass="entr" presetSubtype="2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Horizontal)">
                                      <p:cBhvr>
                                        <p:cTn id="20" dur="500"/>
                                        <p:tgtEl>
                                          <p:spTgt spid="3">
                                            <p:txEl>
                                              <p:pRg st="2" end="2"/>
                                            </p:txEl>
                                          </p:spTgt>
                                        </p:tgtEl>
                                      </p:cBhvr>
                                    </p:animEffect>
                                  </p:childTnLst>
                                </p:cTn>
                              </p:par>
                              <p:par>
                                <p:cTn id="21" presetID="16" presetClass="entr" presetSubtype="2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Horizontal)">
                                      <p:cBhvr>
                                        <p:cTn id="23" dur="500"/>
                                        <p:tgtEl>
                                          <p:spTgt spid="3">
                                            <p:txEl>
                                              <p:pRg st="3" end="3"/>
                                            </p:txEl>
                                          </p:spTgt>
                                        </p:tgtEl>
                                      </p:cBhvr>
                                    </p:animEffect>
                                  </p:childTnLst>
                                </p:cTn>
                              </p:par>
                              <p:par>
                                <p:cTn id="24" presetID="16" presetClass="entr" presetSubtype="2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Horizontal)">
                                      <p:cBhvr>
                                        <p:cTn id="26" dur="500"/>
                                        <p:tgtEl>
                                          <p:spTgt spid="3">
                                            <p:txEl>
                                              <p:pRg st="4" end="4"/>
                                            </p:txEl>
                                          </p:spTgt>
                                        </p:tgtEl>
                                      </p:cBhvr>
                                    </p:animEffect>
                                  </p:childTnLst>
                                </p:cTn>
                              </p:par>
                              <p:par>
                                <p:cTn id="27" presetID="16" presetClass="entr" presetSubtype="2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Horizontal)">
                                      <p:cBhvr>
                                        <p:cTn id="29" dur="500"/>
                                        <p:tgtEl>
                                          <p:spTgt spid="3">
                                            <p:txEl>
                                              <p:pRg st="5" end="5"/>
                                            </p:txEl>
                                          </p:spTgt>
                                        </p:tgtEl>
                                      </p:cBhvr>
                                    </p:animEffect>
                                  </p:childTnLst>
                                </p:cTn>
                              </p:par>
                              <p:par>
                                <p:cTn id="30" presetID="16" presetClass="entr" presetSubtype="2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3. Lập KHCS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229600" cy="4525963"/>
          </a:xfrm>
        </p:spPr>
        <p:txBody>
          <a:bodyPr/>
          <a:lstStyle/>
          <a:p>
            <a:r>
              <a:rPr lang="en-US" dirty="0" smtClean="0">
                <a:latin typeface="Times New Roman" pitchFamily="18" charset="0"/>
                <a:cs typeface="Times New Roman" pitchFamily="18" charset="0"/>
              </a:rPr>
              <a:t>Giảm lo lắng, sợ hãi.</a:t>
            </a:r>
          </a:p>
          <a:p>
            <a:r>
              <a:rPr lang="en-US" dirty="0" smtClean="0">
                <a:latin typeface="Times New Roman" pitchFamily="18" charset="0"/>
                <a:cs typeface="Times New Roman" pitchFamily="18" charset="0"/>
              </a:rPr>
              <a:t>Tăng cường tuần hoàn tới các cơ quan.</a:t>
            </a:r>
          </a:p>
          <a:p>
            <a:r>
              <a:rPr lang="en-US" dirty="0" smtClean="0">
                <a:latin typeface="Times New Roman" pitchFamily="18" charset="0"/>
                <a:cs typeface="Times New Roman" pitchFamily="18" charset="0"/>
              </a:rPr>
              <a:t>Làm thông đường hô hấp.</a:t>
            </a:r>
          </a:p>
          <a:p>
            <a:r>
              <a:rPr lang="en-US" dirty="0" smtClean="0">
                <a:latin typeface="Times New Roman" pitchFamily="18" charset="0"/>
                <a:cs typeface="Times New Roman" pitchFamily="18" charset="0"/>
              </a:rPr>
              <a:t>Thực hiện y lệnh.</a:t>
            </a:r>
          </a:p>
          <a:p>
            <a:r>
              <a:rPr lang="en-US" dirty="0" smtClean="0">
                <a:latin typeface="Times New Roman" pitchFamily="18" charset="0"/>
                <a:cs typeface="Times New Roman" pitchFamily="18" charset="0"/>
              </a:rPr>
              <a:t>Theo dõi dấu hiệu sinh tồn.</a:t>
            </a:r>
          </a:p>
          <a:p>
            <a:r>
              <a:rPr lang="en-US" dirty="0" smtClean="0">
                <a:latin typeface="Times New Roman" pitchFamily="18" charset="0"/>
                <a:cs typeface="Times New Roman" pitchFamily="18" charset="0"/>
              </a:rPr>
              <a:t>Chăm sóc thân thể và nuôi dưỡng.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0071781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4. Thực hiện KHCS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Giảm lo lắng và sợ hãi: để bệnh nhân nằm ở buồng bệnh sạch sẽ, thoáng mát , yên tĩnh, động viên người bệnh</a:t>
            </a:r>
          </a:p>
          <a:p>
            <a:r>
              <a:rPr lang="en-US" dirty="0" smtClean="0">
                <a:latin typeface="Times New Roman" pitchFamily="18" charset="0"/>
                <a:cs typeface="Times New Roman" pitchFamily="18" charset="0"/>
              </a:rPr>
              <a:t>Làm thông khí: hút đờm dãi, cho thở oxy hoặc đặt nội khí quẩn tùy theo tình trạng bệnh</a:t>
            </a:r>
          </a:p>
          <a:p>
            <a:r>
              <a:rPr lang="en-US" dirty="0" smtClean="0">
                <a:latin typeface="Times New Roman" pitchFamily="18" charset="0"/>
                <a:cs typeface="Times New Roman" pitchFamily="18" charset="0"/>
              </a:rPr>
              <a:t>Đặt sonde tiểu để theo dõi lượng nước tiểu</a:t>
            </a:r>
          </a:p>
          <a:p>
            <a:r>
              <a:rPr lang="en-US" dirty="0" smtClean="0">
                <a:latin typeface="Times New Roman" pitchFamily="18" charset="0"/>
                <a:cs typeface="Times New Roman" pitchFamily="18" charset="0"/>
              </a:rPr>
              <a:t>Theo dõi dấu hiệu sinh tồn 10-15 phút/lần</a:t>
            </a:r>
          </a:p>
          <a:p>
            <a:r>
              <a:rPr lang="en-US" dirty="0" smtClean="0">
                <a:latin typeface="Times New Roman" pitchFamily="18" charset="0"/>
                <a:cs typeface="Times New Roman" pitchFamily="18" charset="0"/>
              </a:rPr>
              <a:t>Thực hiên y lệnh</a:t>
            </a:r>
          </a:p>
          <a:p>
            <a:r>
              <a:rPr lang="en-US" dirty="0" smtClean="0">
                <a:latin typeface="Times New Roman" pitchFamily="18" charset="0"/>
                <a:cs typeface="Times New Roman" pitchFamily="18" charset="0"/>
              </a:rPr>
              <a:t>Theo dõi toàn thân, chế độ vệ sinh,và giáo dục sức khỏe cho bệnh nhân và người nhà</a:t>
            </a:r>
          </a:p>
        </p:txBody>
      </p:sp>
    </p:spTree>
    <p:extLst>
      <p:ext uri="{BB962C8B-B14F-4D97-AF65-F5344CB8AC3E}">
        <p14:creationId xmlns:p14="http://schemas.microsoft.com/office/powerpoint/2010/main" val="1526016998"/>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5. Lượng giá</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Mạch, huyết áp, nhiệt độ, nhịp thở, nước tiểu trở về bình thường.</a:t>
            </a:r>
          </a:p>
          <a:p>
            <a:r>
              <a:rPr lang="en-US" dirty="0" smtClean="0">
                <a:latin typeface="Times New Roman" pitchFamily="18" charset="0"/>
                <a:cs typeface="Times New Roman" pitchFamily="18" charset="0"/>
              </a:rPr>
              <a:t>Các y lệnh và xét nghiệm thực hiện đầy đủ.</a:t>
            </a:r>
          </a:p>
          <a:p>
            <a:r>
              <a:rPr lang="en-US" dirty="0" smtClean="0">
                <a:latin typeface="Times New Roman" pitchFamily="18" charset="0"/>
                <a:cs typeface="Times New Roman" pitchFamily="18" charset="0"/>
              </a:rPr>
              <a:t> Theo dõi sát, phát hiện kịp thời các biến chứng.</a:t>
            </a:r>
          </a:p>
          <a:p>
            <a:endParaRPr lang="en-US" dirty="0"/>
          </a:p>
        </p:txBody>
      </p:sp>
    </p:spTree>
    <p:extLst>
      <p:ext uri="{BB962C8B-B14F-4D97-AF65-F5344CB8AC3E}">
        <p14:creationId xmlns:p14="http://schemas.microsoft.com/office/powerpoint/2010/main" val="351629845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ank-you-12.jpg"/>
          <p:cNvPicPr>
            <a:picLocks noGrp="1" noChangeAspect="1"/>
          </p:cNvPicPr>
          <p:nvPr>
            <p:ph idx="1"/>
          </p:nvPr>
        </p:nvPicPr>
        <p:blipFill>
          <a:blip r:embed="rId3" cstate="print"/>
          <a:stretch>
            <a:fillRect/>
          </a:stretch>
        </p:blipFill>
        <p:spPr>
          <a:xfrm>
            <a:off x="0" y="0"/>
            <a:ext cx="9144000" cy="6858000"/>
          </a:xfrm>
        </p:spPr>
      </p:pic>
    </p:spTree>
    <p:extLst>
      <p:ext uri="{BB962C8B-B14F-4D97-AF65-F5344CB8AC3E}">
        <p14:creationId xmlns:p14="http://schemas.microsoft.com/office/powerpoint/2010/main" val="161743616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3733800"/>
          </a:xfrm>
        </p:spPr>
        <p:txBody>
          <a:bodyPr>
            <a:normAutofit/>
          </a:bodyPr>
          <a:lstStyle/>
          <a:p>
            <a:r>
              <a:rPr lang="en-US" sz="3200" smtClean="0">
                <a:solidFill>
                  <a:srgbClr val="FF0000"/>
                </a:solidFill>
                <a:latin typeface="Times New Roman" pitchFamily="18" charset="0"/>
                <a:cs typeface="Times New Roman" pitchFamily="18" charset="0"/>
              </a:rPr>
              <a:t>ĐIỀU DƯỠNG HỒI SỨC – CẤP CỨU</a:t>
            </a:r>
            <a:br>
              <a:rPr lang="en-US" sz="3200" smtClean="0">
                <a:solidFill>
                  <a:srgbClr val="FF0000"/>
                </a:solidFill>
                <a:latin typeface="Times New Roman" pitchFamily="18" charset="0"/>
                <a:cs typeface="Times New Roman" pitchFamily="18" charset="0"/>
              </a:rPr>
            </a:br>
            <a:r>
              <a:rPr lang="en-US" sz="3200" smtClean="0">
                <a:solidFill>
                  <a:schemeClr val="tx2">
                    <a:lumMod val="50000"/>
                  </a:schemeClr>
                </a:solidFill>
                <a:latin typeface="Times New Roman" pitchFamily="18" charset="0"/>
                <a:cs typeface="Times New Roman" pitchFamily="18" charset="0"/>
              </a:rPr>
              <a:t/>
            </a:r>
            <a:br>
              <a:rPr lang="en-US" sz="3200" smtClean="0">
                <a:solidFill>
                  <a:schemeClr val="tx2">
                    <a:lumMod val="50000"/>
                  </a:schemeClr>
                </a:solidFill>
                <a:latin typeface="Times New Roman" pitchFamily="18" charset="0"/>
                <a:cs typeface="Times New Roman" pitchFamily="18" charset="0"/>
              </a:rPr>
            </a:br>
            <a:r>
              <a:rPr lang="en-US" sz="3200" u="sng" smtClean="0">
                <a:solidFill>
                  <a:srgbClr val="FF0000"/>
                </a:solidFill>
                <a:latin typeface="Times New Roman" pitchFamily="18" charset="0"/>
                <a:cs typeface="Times New Roman" pitchFamily="18" charset="0"/>
              </a:rPr>
              <a:t>Đề tài</a:t>
            </a:r>
            <a:r>
              <a:rPr lang="en-US" sz="3200" smtClean="0">
                <a:solidFill>
                  <a:srgbClr val="FF0000"/>
                </a:solidFill>
                <a:latin typeface="Times New Roman" pitchFamily="18" charset="0"/>
                <a:cs typeface="Times New Roman" pitchFamily="18" charset="0"/>
              </a:rPr>
              <a:t>: SỐC TIM</a:t>
            </a:r>
            <a:br>
              <a:rPr lang="en-US" sz="3200" smtClean="0">
                <a:solidFill>
                  <a:srgbClr val="FF0000"/>
                </a:solidFill>
                <a:latin typeface="Times New Roman" pitchFamily="18" charset="0"/>
                <a:cs typeface="Times New Roman" pitchFamily="18" charset="0"/>
              </a:rPr>
            </a:br>
            <a:r>
              <a:rPr lang="en-US" sz="3200" err="1" smtClean="0">
                <a:solidFill>
                  <a:schemeClr val="tx2">
                    <a:lumMod val="50000"/>
                  </a:schemeClr>
                </a:solidFill>
                <a:latin typeface="Times New Roman" pitchFamily="18" charset="0"/>
                <a:cs typeface="Times New Roman" pitchFamily="18" charset="0"/>
              </a:rPr>
              <a:t>Lớp</a:t>
            </a:r>
            <a:r>
              <a:rPr lang="en-US" sz="3200" smtClean="0">
                <a:solidFill>
                  <a:schemeClr val="tx2">
                    <a:lumMod val="50000"/>
                  </a:schemeClr>
                </a:solidFill>
                <a:latin typeface="Times New Roman" pitchFamily="18" charset="0"/>
                <a:cs typeface="Times New Roman" pitchFamily="18" charset="0"/>
              </a:rPr>
              <a:t> K19YDD3</a:t>
            </a:r>
            <a:br>
              <a:rPr lang="en-US" sz="3200" smtClean="0">
                <a:solidFill>
                  <a:schemeClr val="tx2">
                    <a:lumMod val="50000"/>
                  </a:schemeClr>
                </a:solidFill>
                <a:latin typeface="Times New Roman" pitchFamily="18" charset="0"/>
                <a:cs typeface="Times New Roman" pitchFamily="18" charset="0"/>
              </a:rPr>
            </a:br>
            <a:r>
              <a:rPr lang="en-US" sz="2800" smtClean="0">
                <a:solidFill>
                  <a:schemeClr val="tx2">
                    <a:lumMod val="50000"/>
                  </a:schemeClr>
                </a:solidFill>
                <a:latin typeface="Times New Roman" pitchFamily="18" charset="0"/>
                <a:cs typeface="Times New Roman" pitchFamily="18" charset="0"/>
              </a:rPr>
              <a:t>GVHD: NGUYỄN PHÚC HỌC</a:t>
            </a:r>
            <a:endParaRPr lang="en-US" sz="2800">
              <a:solidFill>
                <a:schemeClr val="tx2">
                  <a:lumMod val="50000"/>
                </a:schemeClr>
              </a:solidFill>
              <a:latin typeface="Times New Roman" pitchFamily="18" charset="0"/>
              <a:cs typeface="Times New Roman" pitchFamily="18" charset="0"/>
            </a:endParaRPr>
          </a:p>
        </p:txBody>
      </p:sp>
      <p:pic>
        <p:nvPicPr>
          <p:cNvPr id="4" name="Content Placeholder 3" descr="slider01-test.jpg"/>
          <p:cNvPicPr>
            <a:picLocks noGrp="1" noChangeAspect="1"/>
          </p:cNvPicPr>
          <p:nvPr>
            <p:ph idx="1"/>
          </p:nvPr>
        </p:nvPicPr>
        <p:blipFill>
          <a:blip r:embed="rId3" cstate="print"/>
          <a:stretch>
            <a:fillRect/>
          </a:stretch>
        </p:blipFill>
        <p:spPr>
          <a:xfrm>
            <a:off x="457200" y="152400"/>
            <a:ext cx="8229600" cy="1676400"/>
          </a:xfrm>
        </p:spPr>
      </p:pic>
    </p:spTree>
    <p:extLst>
      <p:ext uri="{BB962C8B-B14F-4D97-AF65-F5344CB8AC3E}">
        <p14:creationId xmlns:p14="http://schemas.microsoft.com/office/powerpoint/2010/main" val="1584631466"/>
      </p:ext>
    </p:extLst>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effectLst>
                  <a:outerShdw blurRad="38100" dist="38100" dir="2700000" algn="tl">
                    <a:srgbClr val="000000">
                      <a:alpha val="43137"/>
                    </a:srgbClr>
                  </a:outerShdw>
                </a:effectLst>
                <a:latin typeface="Times New Roman" pitchFamily="18" charset="0"/>
                <a:cs typeface="Times New Roman" pitchFamily="18" charset="0"/>
              </a:rPr>
              <a:t>THÀNH VIÊN</a:t>
            </a:r>
            <a:endParaRPr lang="en-US" b="1">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numCol="2">
            <a:normAutofit/>
          </a:bodyPr>
          <a:lstStyle/>
          <a:p>
            <a:pPr marL="514350" indent="-514350">
              <a:buFont typeface="+mj-lt"/>
              <a:buAutoNum type="arabicPeriod"/>
            </a:pPr>
            <a:r>
              <a:rPr lang="en-US" dirty="0" smtClean="0">
                <a:latin typeface="Times New Roman" pitchFamily="18" charset="0"/>
                <a:cs typeface="Times New Roman" pitchFamily="18" charset="0"/>
              </a:rPr>
              <a:t>Phan Ngọc Tường</a:t>
            </a:r>
          </a:p>
          <a:p>
            <a:pPr marL="514350" indent="-514350">
              <a:buAutoNum type="arabicPeriod"/>
            </a:pPr>
            <a:r>
              <a:rPr lang="en-US" dirty="0" smtClean="0">
                <a:latin typeface="Times New Roman" pitchFamily="18" charset="0"/>
                <a:cs typeface="Times New Roman" pitchFamily="18" charset="0"/>
              </a:rPr>
              <a:t>Mai Mạnh Sơn</a:t>
            </a:r>
          </a:p>
          <a:p>
            <a:pPr marL="514350" indent="-514350">
              <a:buAutoNum type="arabicPeriod"/>
            </a:pPr>
            <a:r>
              <a:rPr lang="en-US" dirty="0" smtClean="0">
                <a:latin typeface="Times New Roman" pitchFamily="18" charset="0"/>
                <a:cs typeface="Times New Roman" pitchFamily="18" charset="0"/>
              </a:rPr>
              <a:t>Nguyễn Xuân Hòa	</a:t>
            </a:r>
          </a:p>
          <a:p>
            <a:pPr marL="514350" indent="-514350">
              <a:buAutoNum type="arabicPeriod"/>
            </a:pPr>
            <a:r>
              <a:rPr lang="en-US" dirty="0" smtClean="0">
                <a:latin typeface="Times New Roman" pitchFamily="18" charset="0"/>
                <a:cs typeface="Times New Roman" pitchFamily="18" charset="0"/>
              </a:rPr>
              <a:t> Trần Trúc Vy	</a:t>
            </a:r>
          </a:p>
          <a:p>
            <a:pPr marL="514350" indent="-514350">
              <a:buAutoNum type="arabicPeriod"/>
            </a:pPr>
            <a:r>
              <a:rPr lang="en-US" dirty="0" smtClean="0">
                <a:latin typeface="Times New Roman" pitchFamily="18" charset="0"/>
                <a:cs typeface="Times New Roman" pitchFamily="18" charset="0"/>
              </a:rPr>
              <a:t> Lê Thị Bảo Hiền	</a:t>
            </a:r>
          </a:p>
          <a:p>
            <a:pPr marL="514350" indent="-514350">
              <a:buAutoNum type="arabicPeriod"/>
            </a:pPr>
            <a:r>
              <a:rPr lang="en-US" dirty="0" smtClean="0">
                <a:latin typeface="Times New Roman" pitchFamily="18" charset="0"/>
                <a:cs typeface="Times New Roman" pitchFamily="18" charset="0"/>
              </a:rPr>
              <a:t> Huỳnh Lương Luy</a:t>
            </a:r>
          </a:p>
          <a:p>
            <a:pPr marL="514350" indent="-514350">
              <a:buAutoNum type="arabicPeriod"/>
            </a:pPr>
            <a:endParaRPr lang="en-US" dirty="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Nguyễn Thị Mỹ Hảo</a:t>
            </a:r>
          </a:p>
          <a:p>
            <a:pPr marL="514350" indent="-514350">
              <a:buAutoNum type="arabicPeriod"/>
            </a:pPr>
            <a:r>
              <a:rPr lang="en-US" dirty="0" smtClean="0">
                <a:latin typeface="Times New Roman" pitchFamily="18" charset="0"/>
                <a:cs typeface="Times New Roman" pitchFamily="18" charset="0"/>
              </a:rPr>
              <a:t> Nguyễn Thị Thanh</a:t>
            </a:r>
          </a:p>
          <a:p>
            <a:pPr marL="514350" indent="-514350">
              <a:buAutoNum type="arabicPeriod" startAt="9"/>
            </a:pPr>
            <a:r>
              <a:rPr lang="en-US" dirty="0" smtClean="0">
                <a:latin typeface="Times New Roman" pitchFamily="18" charset="0"/>
                <a:cs typeface="Times New Roman" pitchFamily="18" charset="0"/>
              </a:rPr>
              <a:t>Nguyễn Thị Kim Yến</a:t>
            </a:r>
          </a:p>
          <a:p>
            <a:pPr marL="514350" indent="-514350">
              <a:buAutoNum type="arabicPeriod" startAt="9"/>
            </a:pPr>
            <a:r>
              <a:rPr lang="en-US" dirty="0" smtClean="0">
                <a:latin typeface="Times New Roman" pitchFamily="18" charset="0"/>
                <a:cs typeface="Times New Roman" pitchFamily="18" charset="0"/>
              </a:rPr>
              <a:t> Nguyễn Thị Bích Đào</a:t>
            </a:r>
          </a:p>
          <a:p>
            <a:pPr marL="514350" indent="-514350">
              <a:buAutoNum type="arabicPeriod" startAt="9"/>
            </a:pPr>
            <a:r>
              <a:rPr lang="en-US" dirty="0" smtClean="0">
                <a:latin typeface="Times New Roman" pitchFamily="18" charset="0"/>
                <a:cs typeface="Times New Roman" pitchFamily="18" charset="0"/>
              </a:rPr>
              <a:t> Lương Thị Mỹ Linh</a:t>
            </a:r>
          </a:p>
        </p:txBody>
      </p:sp>
    </p:spTree>
    <p:extLst>
      <p:ext uri="{BB962C8B-B14F-4D97-AF65-F5344CB8AC3E}">
        <p14:creationId xmlns:p14="http://schemas.microsoft.com/office/powerpoint/2010/main" val="406428694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1" presetID="47" presetClass="entr" presetSubtype="0"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fade">
                                      <p:cBhvr>
                                        <p:cTn id="53" dur="1000"/>
                                        <p:tgtEl>
                                          <p:spTgt spid="3">
                                            <p:txEl>
                                              <p:pRg st="11" end="11"/>
                                            </p:txEl>
                                          </p:spTgt>
                                        </p:tgtEl>
                                      </p:cBhvr>
                                    </p:animEffect>
                                    <p:anim calcmode="lin" valueType="num">
                                      <p:cBhvr>
                                        <p:cTn id="5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NỘI DUNG</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534400" cy="4525963"/>
          </a:xfrm>
        </p:spPr>
        <p:txBody>
          <a:bodyPr/>
          <a:lstStyle/>
          <a:p>
            <a:pPr marL="571500" lvl="0" indent="-571500">
              <a:buAutoNum type="romanUcPeriod"/>
            </a:pPr>
            <a:r>
              <a:rPr lang="en-US" b="1" dirty="0" smtClean="0">
                <a:latin typeface="Times New Roman" pitchFamily="18" charset="0"/>
                <a:cs typeface="Times New Roman" pitchFamily="18" charset="0"/>
              </a:rPr>
              <a:t>Định </a:t>
            </a:r>
            <a:r>
              <a:rPr lang="en-US" b="1" dirty="0">
                <a:latin typeface="Times New Roman" pitchFamily="18" charset="0"/>
                <a:cs typeface="Times New Roman" pitchFamily="18" charset="0"/>
              </a:rPr>
              <a:t>Nghĩa </a:t>
            </a:r>
            <a:endParaRPr lang="en-US" b="1" dirty="0" smtClean="0">
              <a:latin typeface="Times New Roman" pitchFamily="18" charset="0"/>
              <a:cs typeface="Times New Roman" pitchFamily="18" charset="0"/>
            </a:endParaRPr>
          </a:p>
          <a:p>
            <a:pPr marL="571500" lvl="0" indent="-571500">
              <a:buAutoNum type="romanUcPeriod"/>
            </a:pPr>
            <a:r>
              <a:rPr lang="en-US" b="1" dirty="0" smtClean="0">
                <a:latin typeface="Times New Roman" pitchFamily="18" charset="0"/>
                <a:cs typeface="Times New Roman" pitchFamily="18" charset="0"/>
              </a:rPr>
              <a:t> Cơ </a:t>
            </a:r>
            <a:r>
              <a:rPr lang="en-US" b="1" dirty="0">
                <a:latin typeface="Times New Roman" pitchFamily="18" charset="0"/>
                <a:cs typeface="Times New Roman" pitchFamily="18" charset="0"/>
              </a:rPr>
              <a:t>chế bệnh sinh và nguyên nhân gây </a:t>
            </a:r>
            <a:r>
              <a:rPr lang="en-US" b="1" dirty="0" smtClean="0">
                <a:latin typeface="Times New Roman" pitchFamily="18" charset="0"/>
                <a:cs typeface="Times New Roman" pitchFamily="18" charset="0"/>
              </a:rPr>
              <a:t>bệnh</a:t>
            </a:r>
          </a:p>
          <a:p>
            <a:pPr marL="571500" lvl="0" indent="-571500">
              <a:buAutoNum type="romanUcPeriod"/>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Nguyên </a:t>
            </a:r>
            <a:r>
              <a:rPr lang="en-US" b="1" dirty="0">
                <a:latin typeface="Times New Roman" pitchFamily="18" charset="0"/>
                <a:cs typeface="Times New Roman" pitchFamily="18" charset="0"/>
              </a:rPr>
              <a:t>nhân gây </a:t>
            </a:r>
            <a:r>
              <a:rPr lang="en-US" b="1" dirty="0" smtClean="0">
                <a:latin typeface="Times New Roman" pitchFamily="18" charset="0"/>
                <a:cs typeface="Times New Roman" pitchFamily="18" charset="0"/>
              </a:rPr>
              <a:t>bệnh</a:t>
            </a:r>
          </a:p>
          <a:p>
            <a:pPr marL="571500" lvl="0" indent="-571500">
              <a:buAutoNum type="romanUcPeriod"/>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Triệu </a:t>
            </a:r>
            <a:r>
              <a:rPr lang="en-US" b="1" dirty="0">
                <a:latin typeface="Times New Roman" pitchFamily="18" charset="0"/>
                <a:cs typeface="Times New Roman" pitchFamily="18" charset="0"/>
              </a:rPr>
              <a:t>chứng sốc tim bao </a:t>
            </a:r>
            <a:r>
              <a:rPr lang="en-US" b="1" dirty="0" smtClean="0">
                <a:latin typeface="Times New Roman" pitchFamily="18" charset="0"/>
                <a:cs typeface="Times New Roman" pitchFamily="18" charset="0"/>
              </a:rPr>
              <a:t>gồm</a:t>
            </a:r>
          </a:p>
          <a:p>
            <a:pPr marL="571500" lvl="0" indent="-571500">
              <a:buAutoNum type="romanUcPeriod"/>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Chẩn </a:t>
            </a:r>
            <a:r>
              <a:rPr lang="en-US" b="1" dirty="0">
                <a:latin typeface="Times New Roman" pitchFamily="18" charset="0"/>
                <a:cs typeface="Times New Roman" pitchFamily="18" charset="0"/>
              </a:rPr>
              <a:t>đoán và xử </a:t>
            </a:r>
            <a:r>
              <a:rPr lang="en-US" b="1" dirty="0" smtClean="0">
                <a:latin typeface="Times New Roman" pitchFamily="18" charset="0"/>
                <a:cs typeface="Times New Roman" pitchFamily="18" charset="0"/>
              </a:rPr>
              <a:t>trí</a:t>
            </a:r>
          </a:p>
          <a:p>
            <a:pPr marL="571500" lvl="0" indent="-571500">
              <a:buAutoNum type="romanUcPeriod"/>
            </a:pPr>
            <a:r>
              <a:rPr lang="en-US" b="1" dirty="0" smtClean="0">
                <a:latin typeface="Times New Roman" pitchFamily="18" charset="0"/>
                <a:cs typeface="Times New Roman" pitchFamily="18" charset="0"/>
              </a:rPr>
              <a:t> Quy </a:t>
            </a:r>
            <a:r>
              <a:rPr lang="en-US" b="1" dirty="0">
                <a:latin typeface="Times New Roman" pitchFamily="18" charset="0"/>
                <a:cs typeface="Times New Roman" pitchFamily="18" charset="0"/>
              </a:rPr>
              <a:t>Trình Điều Dưỡng</a:t>
            </a:r>
          </a:p>
          <a:p>
            <a:pPr marL="0" indent="0">
              <a:buNone/>
            </a:pPr>
            <a:endParaRPr lang="en-US" dirty="0"/>
          </a:p>
        </p:txBody>
      </p:sp>
    </p:spTree>
    <p:extLst>
      <p:ext uri="{BB962C8B-B14F-4D97-AF65-F5344CB8AC3E}">
        <p14:creationId xmlns:p14="http://schemas.microsoft.com/office/powerpoint/2010/main" val="1468094239"/>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Times New Roman" pitchFamily="18" charset="0"/>
                <a:cs typeface="Times New Roman" pitchFamily="18" charset="0"/>
              </a:rPr>
              <a:t>ĐỊNH NGHĨA</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4191000" cy="4525963"/>
          </a:xfrm>
        </p:spPr>
        <p:txBody>
          <a:bodyPr>
            <a:normAutofit fontScale="55000" lnSpcReduction="20000"/>
          </a:bodyPr>
          <a:lstStyle/>
          <a:p>
            <a:pPr marL="0" lvl="0" indent="0">
              <a:buNone/>
            </a:pPr>
            <a:endParaRPr lang="en-US" dirty="0" smtClean="0"/>
          </a:p>
          <a:p>
            <a:r>
              <a:rPr lang="en-US" i="1" dirty="0" smtClean="0">
                <a:latin typeface="Times New Roman" pitchFamily="18" charset="0"/>
                <a:cs typeface="Times New Roman" pitchFamily="18" charset="0"/>
              </a:rPr>
              <a:t>Sốc </a:t>
            </a:r>
            <a:r>
              <a:rPr lang="en-US" i="1" dirty="0">
                <a:latin typeface="Times New Roman" pitchFamily="18" charset="0"/>
                <a:cs typeface="Times New Roman" pitchFamily="18" charset="0"/>
              </a:rPr>
              <a:t>tim là tình trạng giảm cung lượng tim không đáp ứng được nhu </a:t>
            </a:r>
            <a:r>
              <a:rPr lang="en-US" i="1" dirty="0" smtClean="0">
                <a:latin typeface="Times New Roman" pitchFamily="18" charset="0"/>
                <a:cs typeface="Times New Roman" pitchFamily="18" charset="0"/>
              </a:rPr>
              <a:t>cầu oxy của các tổ chức trong cơ thể. </a:t>
            </a:r>
            <a:endParaRPr lang="en-US" dirty="0" smtClean="0">
              <a:effectLst/>
              <a:latin typeface="Times New Roman" pitchFamily="18" charset="0"/>
              <a:cs typeface="Times New Roman" pitchFamily="18" charset="0"/>
            </a:endParaRPr>
          </a:p>
          <a:p>
            <a:r>
              <a:rPr lang="en-US" b="1" dirty="0" smtClean="0">
                <a:latin typeface="Times New Roman" pitchFamily="18" charset="0"/>
                <a:cs typeface="Times New Roman" pitchFamily="18" charset="0"/>
              </a:rPr>
              <a:t>Chẩn đoán sốc tim gồm</a:t>
            </a:r>
            <a:r>
              <a:rPr lang="en-US" dirty="0" smtClean="0">
                <a:latin typeface="Times New Roman" pitchFamily="18" charset="0"/>
                <a:cs typeface="Times New Roman" pitchFamily="18" charset="0"/>
              </a:rPr>
              <a:t>:</a:t>
            </a:r>
            <a:endParaRPr lang="en-US" dirty="0" smtClean="0">
              <a:effectLst/>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Huyết áp tâm thu &lt;90 mmHg hoặc ≥90 mmHg khi được duy trì bởi thuốc </a:t>
            </a:r>
            <a:r>
              <a:rPr lang="en-US" dirty="0" smtClean="0">
                <a:latin typeface="Times New Roman" pitchFamily="18" charset="0"/>
                <a:cs typeface="Times New Roman" pitchFamily="18" charset="0"/>
              </a:rPr>
              <a:t>vậnmạch </a:t>
            </a:r>
            <a:r>
              <a:rPr lang="en-US" dirty="0">
                <a:latin typeface="Times New Roman" pitchFamily="18" charset="0"/>
                <a:cs typeface="Times New Roman" pitchFamily="18" charset="0"/>
              </a:rPr>
              <a:t>hoặc/và hỗ trợ cơ học và ít nhất kéo dài &gt;30 phút.</a:t>
            </a:r>
            <a:endParaRPr lang="en-US" dirty="0" smtClean="0">
              <a:effectLst/>
              <a:latin typeface="Times New Roman" pitchFamily="18" charset="0"/>
              <a:cs typeface="Times New Roman" pitchFamily="18" charset="0"/>
            </a:endParaRPr>
          </a:p>
          <a:p>
            <a:r>
              <a:rPr lang="en-US" dirty="0">
                <a:latin typeface="Times New Roman" pitchFamily="18" charset="0"/>
                <a:cs typeface="Times New Roman" pitchFamily="18" charset="0"/>
              </a:rPr>
              <a:t>- Giảm tưới máu mô: thiểu niệu (nước tiểu &lt;30 ml/giờ), co mạch ngoại vi (</a:t>
            </a:r>
            <a:r>
              <a:rPr lang="en-US" dirty="0" smtClean="0">
                <a:latin typeface="Times New Roman" pitchFamily="18" charset="0"/>
                <a:cs typeface="Times New Roman" pitchFamily="18" charset="0"/>
              </a:rPr>
              <a:t>chi lạnh</a:t>
            </a:r>
            <a:r>
              <a:rPr lang="en-US" dirty="0">
                <a:latin typeface="Times New Roman" pitchFamily="18" charset="0"/>
                <a:cs typeface="Times New Roman" pitchFamily="18" charset="0"/>
              </a:rPr>
              <a:t>), rối loạn tâm thần.</a:t>
            </a:r>
            <a:endParaRPr lang="en-US" dirty="0" smtClean="0">
              <a:effectLst/>
              <a:latin typeface="Times New Roman" pitchFamily="18" charset="0"/>
              <a:cs typeface="Times New Roman" pitchFamily="18" charset="0"/>
            </a:endParaRPr>
          </a:p>
          <a:p>
            <a:r>
              <a:rPr lang="en-US" dirty="0">
                <a:latin typeface="Times New Roman" pitchFamily="18" charset="0"/>
                <a:cs typeface="Times New Roman" pitchFamily="18" charset="0"/>
              </a:rPr>
              <a:t>- Giảm cung lượng tim: chỉ số tim &lt;2,2 </a:t>
            </a:r>
            <a:r>
              <a:rPr lang="en-US" dirty="0" smtClean="0">
                <a:latin typeface="Times New Roman" pitchFamily="18" charset="0"/>
                <a:cs typeface="Times New Roman" pitchFamily="18" charset="0"/>
              </a:rPr>
              <a:t>lít/phút/m2 và </a:t>
            </a:r>
            <a:r>
              <a:rPr lang="en-US" dirty="0">
                <a:latin typeface="Times New Roman" pitchFamily="18" charset="0"/>
                <a:cs typeface="Times New Roman" pitchFamily="18" charset="0"/>
              </a:rPr>
              <a:t>áp lực mao mạch phổi bít</a:t>
            </a:r>
            <a:endParaRPr lang="en-US" dirty="0" smtClean="0">
              <a:effectLst/>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4681308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lide(fromBottom)">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latin typeface="Times New Roman" pitchFamily="18" charset="0"/>
                <a:cs typeface="Times New Roman" pitchFamily="18" charset="0"/>
              </a:rPr>
              <a:t>Cơ chế bệnh sinh và nguyên nhân gây bệnh</a:t>
            </a:r>
            <a:r>
              <a:rPr lang="en-US" dirty="0"/>
              <a:t/>
            </a:r>
            <a:br>
              <a:rPr lang="en-US" dirty="0"/>
            </a:br>
            <a:endParaRPr lang="en-US"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81200" y="1524000"/>
            <a:ext cx="5204857" cy="4525963"/>
          </a:xfrm>
          <a:prstGeom prst="rect">
            <a:avLst/>
          </a:prstGeom>
        </p:spPr>
      </p:pic>
    </p:spTree>
    <p:extLst>
      <p:ext uri="{BB962C8B-B14F-4D97-AF65-F5344CB8AC3E}">
        <p14:creationId xmlns:p14="http://schemas.microsoft.com/office/powerpoint/2010/main" val="48429843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latin typeface="Times New Roman" pitchFamily="18" charset="0"/>
                <a:cs typeface="Times New Roman" pitchFamily="18" charset="0"/>
              </a:rPr>
              <a:t>Nguyên nhân gây bệnh</a:t>
            </a:r>
            <a:r>
              <a:rPr lang="en-US" dirty="0"/>
              <a:t/>
            </a:r>
            <a:br>
              <a:rPr lang="en-US" dirty="0"/>
            </a:br>
            <a:endParaRPr lang="en-US" dirty="0"/>
          </a:p>
        </p:txBody>
      </p:sp>
      <p:sp>
        <p:nvSpPr>
          <p:cNvPr id="3" name="Content Placeholder 2"/>
          <p:cNvSpPr>
            <a:spLocks noGrp="1"/>
          </p:cNvSpPr>
          <p:nvPr>
            <p:ph idx="1"/>
          </p:nvPr>
        </p:nvSpPr>
        <p:spPr>
          <a:xfrm>
            <a:off x="533400" y="1447800"/>
            <a:ext cx="8229600" cy="4525963"/>
          </a:xfrm>
        </p:spPr>
        <p:txBody>
          <a:bodyPr>
            <a:normAutofit fontScale="92500" lnSpcReduction="20000"/>
          </a:bodyPr>
          <a:lstStyle/>
          <a:p>
            <a:pPr lvl="0"/>
            <a:r>
              <a:rPr lang="en-US" dirty="0">
                <a:latin typeface="Times New Roman" pitchFamily="18" charset="0"/>
                <a:cs typeface="Times New Roman" pitchFamily="18" charset="0"/>
              </a:rPr>
              <a:t>Nhồi máu cơ tim </a:t>
            </a:r>
            <a:r>
              <a:rPr lang="en-US" dirty="0" smtClean="0">
                <a:latin typeface="Times New Roman" pitchFamily="18" charset="0"/>
                <a:cs typeface="Times New Roman" pitchFamily="18" charset="0"/>
              </a:rPr>
              <a:t>rộng</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Biến chứng của nhồi máu cơ </a:t>
            </a:r>
            <a:r>
              <a:rPr lang="en-US" dirty="0" smtClean="0">
                <a:latin typeface="Times New Roman" pitchFamily="18" charset="0"/>
                <a:cs typeface="Times New Roman" pitchFamily="18" charset="0"/>
              </a:rPr>
              <a:t>tim</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Viêm cơ tim, bệnh cơ tim giãn</a:t>
            </a:r>
          </a:p>
          <a:p>
            <a:pPr lvl="0"/>
            <a:r>
              <a:rPr lang="en-US" dirty="0">
                <a:latin typeface="Times New Roman" pitchFamily="18" charset="0"/>
                <a:cs typeface="Times New Roman" pitchFamily="18" charset="0"/>
              </a:rPr>
              <a:t>Bệnh van </a:t>
            </a:r>
            <a:r>
              <a:rPr lang="en-US" dirty="0" smtClean="0">
                <a:latin typeface="Times New Roman" pitchFamily="18" charset="0"/>
                <a:cs typeface="Times New Roman" pitchFamily="18" charset="0"/>
              </a:rPr>
              <a:t>tim</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Loạn nhịp nhanh trên thất hoặc thất kéo dài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US" dirty="0">
                <a:latin typeface="Times New Roman" pitchFamily="18" charset="0"/>
                <a:cs typeface="Times New Roman" pitchFamily="18" charset="0"/>
              </a:rPr>
              <a:t>Tràn dịch màng tim gây ép tim cấp.</a:t>
            </a:r>
          </a:p>
          <a:p>
            <a:pPr lvl="0"/>
            <a:r>
              <a:rPr lang="en-US" dirty="0">
                <a:latin typeface="Times New Roman" pitchFamily="18" charset="0"/>
                <a:cs typeface="Times New Roman" pitchFamily="18" charset="0"/>
              </a:rPr>
              <a:t>Phình tách động mạch chủ.</a:t>
            </a:r>
          </a:p>
          <a:p>
            <a:pPr lvl="0"/>
            <a:r>
              <a:rPr lang="en-US" dirty="0">
                <a:latin typeface="Times New Roman" pitchFamily="18" charset="0"/>
                <a:cs typeface="Times New Roman" pitchFamily="18" charset="0"/>
              </a:rPr>
              <a:t>Nhồi máu phổi.</a:t>
            </a:r>
          </a:p>
          <a:p>
            <a:pPr lvl="0"/>
            <a:r>
              <a:rPr lang="en-US" dirty="0">
                <a:latin typeface="Times New Roman" pitchFamily="18" charset="0"/>
                <a:cs typeface="Times New Roman" pitchFamily="18" charset="0"/>
              </a:rPr>
              <a:t>Ngộ độc một số thuốc ức chế cơ tim như chẹn b giao cảm digital, nivaquin...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9893695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latin typeface="Times New Roman" pitchFamily="18" charset="0"/>
                <a:cs typeface="Times New Roman" pitchFamily="18" charset="0"/>
              </a:rPr>
              <a:t>TRIỆU CHỨNG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229600" cy="4525963"/>
          </a:xfrm>
        </p:spPr>
        <p:txBody>
          <a:bodyPr>
            <a:noAutofit/>
          </a:bodyPr>
          <a:lstStyle/>
          <a:p>
            <a:pPr lvl="0" fontAlgn="base"/>
            <a:r>
              <a:rPr lang="en-US" dirty="0">
                <a:latin typeface="Times New Roman" pitchFamily="18" charset="0"/>
                <a:cs typeface="Times New Roman" pitchFamily="18" charset="0"/>
              </a:rPr>
              <a:t>Thở </a:t>
            </a:r>
            <a:r>
              <a:rPr lang="en-US" dirty="0" smtClean="0">
                <a:latin typeface="Times New Roman" pitchFamily="18" charset="0"/>
                <a:cs typeface="Times New Roman" pitchFamily="18" charset="0"/>
              </a:rPr>
              <a:t>nhanh,thở </a:t>
            </a:r>
            <a:r>
              <a:rPr lang="en-US" dirty="0">
                <a:latin typeface="Times New Roman" pitchFamily="18" charset="0"/>
                <a:cs typeface="Times New Roman" pitchFamily="18" charset="0"/>
              </a:rPr>
              <a:t>dốc nghiêm trọng.</a:t>
            </a:r>
          </a:p>
          <a:p>
            <a:pPr lvl="0" fontAlgn="base"/>
            <a:r>
              <a:rPr lang="en-US" dirty="0">
                <a:latin typeface="Times New Roman" pitchFamily="18" charset="0"/>
                <a:cs typeface="Times New Roman" pitchFamily="18" charset="0"/>
              </a:rPr>
              <a:t>Nhịp tim nhanh đột </a:t>
            </a:r>
            <a:r>
              <a:rPr lang="en-US" dirty="0" smtClean="0">
                <a:latin typeface="Times New Roman" pitchFamily="18" charset="0"/>
                <a:cs typeface="Times New Roman" pitchFamily="18" charset="0"/>
              </a:rPr>
              <a:t>ngột</a:t>
            </a:r>
            <a:endParaRPr lang="en-US" dirty="0">
              <a:latin typeface="Times New Roman" pitchFamily="18" charset="0"/>
              <a:cs typeface="Times New Roman" pitchFamily="18" charset="0"/>
            </a:endParaRPr>
          </a:p>
          <a:p>
            <a:pPr lvl="0" fontAlgn="base"/>
            <a:r>
              <a:rPr lang="en-US" dirty="0">
                <a:latin typeface="Times New Roman" pitchFamily="18" charset="0"/>
                <a:cs typeface="Times New Roman" pitchFamily="18" charset="0"/>
              </a:rPr>
              <a:t>Lẫn </a:t>
            </a:r>
            <a:r>
              <a:rPr lang="en-US" dirty="0" smtClean="0">
                <a:latin typeface="Times New Roman" pitchFamily="18" charset="0"/>
                <a:cs typeface="Times New Roman" pitchFamily="18" charset="0"/>
              </a:rPr>
              <a:t>lộn, mất </a:t>
            </a:r>
            <a:r>
              <a:rPr lang="en-US" dirty="0">
                <a:latin typeface="Times New Roman" pitchFamily="18" charset="0"/>
                <a:cs typeface="Times New Roman" pitchFamily="18" charset="0"/>
              </a:rPr>
              <a:t>ý </a:t>
            </a:r>
            <a:r>
              <a:rPr lang="en-US" dirty="0" smtClean="0">
                <a:latin typeface="Times New Roman" pitchFamily="18" charset="0"/>
                <a:cs typeface="Times New Roman" pitchFamily="18" charset="0"/>
              </a:rPr>
              <a:t>thức</a:t>
            </a:r>
            <a:endParaRPr lang="en-US" dirty="0">
              <a:latin typeface="Times New Roman" pitchFamily="18" charset="0"/>
              <a:cs typeface="Times New Roman" pitchFamily="18" charset="0"/>
            </a:endParaRPr>
          </a:p>
          <a:p>
            <a:pPr lvl="0" fontAlgn="base"/>
            <a:r>
              <a:rPr lang="en-US" dirty="0" smtClean="0">
                <a:latin typeface="Times New Roman" pitchFamily="18" charset="0"/>
                <a:cs typeface="Times New Roman" pitchFamily="18" charset="0"/>
              </a:rPr>
              <a:t>Da nhợt nhạt, đổ </a:t>
            </a:r>
            <a:r>
              <a:rPr lang="en-US" dirty="0">
                <a:latin typeface="Times New Roman" pitchFamily="18" charset="0"/>
                <a:cs typeface="Times New Roman" pitchFamily="18" charset="0"/>
              </a:rPr>
              <a:t>mồ </a:t>
            </a:r>
            <a:r>
              <a:rPr lang="en-US" dirty="0" smtClean="0">
                <a:latin typeface="Times New Roman" pitchFamily="18" charset="0"/>
                <a:cs typeface="Times New Roman" pitchFamily="18" charset="0"/>
              </a:rPr>
              <a:t>hôi, lạnh tay,chân</a:t>
            </a:r>
            <a:endParaRPr lang="en-US" dirty="0">
              <a:latin typeface="Times New Roman" pitchFamily="18" charset="0"/>
              <a:cs typeface="Times New Roman" pitchFamily="18" charset="0"/>
            </a:endParaRPr>
          </a:p>
          <a:p>
            <a:pPr lvl="0" fontAlgn="base"/>
            <a:r>
              <a:rPr lang="en-US" dirty="0">
                <a:latin typeface="Times New Roman" pitchFamily="18" charset="0"/>
                <a:cs typeface="Times New Roman" pitchFamily="18" charset="0"/>
              </a:rPr>
              <a:t>Đi tiểu ít hơn bình thường hoặc không </a:t>
            </a:r>
            <a:r>
              <a:rPr lang="en-US" dirty="0" smtClean="0">
                <a:latin typeface="Times New Roman" pitchFamily="18" charset="0"/>
                <a:cs typeface="Times New Roman" pitchFamily="18" charset="0"/>
              </a:rPr>
              <a:t>gì đi tiểu</a:t>
            </a:r>
            <a:endParaRPr lang="en-US" dirty="0">
              <a:latin typeface="Times New Roman" pitchFamily="18" charset="0"/>
              <a:cs typeface="Times New Roman" pitchFamily="18" charset="0"/>
            </a:endParaRPr>
          </a:p>
          <a:p>
            <a:pPr lvl="0" fontAlgn="base"/>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603531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09600"/>
          </a:xfrm>
        </p:spPr>
        <p:txBody>
          <a:bodyPr>
            <a:normAutofit fontScale="90000"/>
          </a:bodyPr>
          <a:lstStyle/>
          <a:p>
            <a:pPr lvl="0"/>
            <a:r>
              <a:rPr lang="en-US" b="1" dirty="0" smtClean="0">
                <a:latin typeface="Times New Roman" pitchFamily="18" charset="0"/>
                <a:cs typeface="Times New Roman" pitchFamily="18" charset="0"/>
              </a:rPr>
              <a:t>CHẨN ĐOÁN VÀ ĐIỀU TRỊ</a:t>
            </a:r>
            <a:r>
              <a:rPr lang="en-US" dirty="0"/>
              <a:t/>
            </a:r>
            <a:br>
              <a:rPr lang="en-US" dirty="0"/>
            </a:br>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marL="0" lvl="0" indent="0">
              <a:buNone/>
            </a:pPr>
            <a:r>
              <a:rPr lang="en-US" sz="3500" b="1" dirty="0" smtClean="0">
                <a:latin typeface="Times New Roman" pitchFamily="18" charset="0"/>
                <a:cs typeface="Times New Roman" pitchFamily="18" charset="0"/>
              </a:rPr>
              <a:t>1. Chẩn Đoán</a:t>
            </a:r>
            <a:endParaRPr lang="en-US" sz="3500" dirty="0" smtClean="0">
              <a:latin typeface="Times New Roman" pitchFamily="18" charset="0"/>
              <a:cs typeface="Times New Roman" pitchFamily="18" charset="0"/>
            </a:endParaRPr>
          </a:p>
          <a:p>
            <a:pPr lvl="0"/>
            <a:r>
              <a:rPr lang="en-US" sz="3500" dirty="0" smtClean="0">
                <a:latin typeface="Times New Roman" pitchFamily="18" charset="0"/>
                <a:cs typeface="Times New Roman" pitchFamily="18" charset="0"/>
              </a:rPr>
              <a:t>Thường </a:t>
            </a:r>
            <a:r>
              <a:rPr lang="en-US" sz="3500" dirty="0">
                <a:latin typeface="Times New Roman" pitchFamily="18" charset="0"/>
                <a:cs typeface="Times New Roman" pitchFamily="18" charset="0"/>
              </a:rPr>
              <a:t> có đau ngực khó thở, vật vã, da </a:t>
            </a:r>
            <a:r>
              <a:rPr lang="en-US" sz="3500" dirty="0" smtClean="0">
                <a:latin typeface="Times New Roman" pitchFamily="18" charset="0"/>
                <a:cs typeface="Times New Roman" pitchFamily="18" charset="0"/>
              </a:rPr>
              <a:t>lạnh, </a:t>
            </a:r>
            <a:r>
              <a:rPr lang="en-US" sz="3500" dirty="0">
                <a:latin typeface="Times New Roman" pitchFamily="18" charset="0"/>
                <a:cs typeface="Times New Roman" pitchFamily="18" charset="0"/>
              </a:rPr>
              <a:t>HA thấp</a:t>
            </a:r>
          </a:p>
          <a:p>
            <a:r>
              <a:rPr lang="en-US" sz="3500" dirty="0" smtClean="0">
                <a:latin typeface="Times New Roman" pitchFamily="18" charset="0"/>
                <a:cs typeface="Times New Roman" pitchFamily="18" charset="0"/>
              </a:rPr>
              <a:t>Á</a:t>
            </a:r>
            <a:r>
              <a:rPr lang="en-US" sz="3500" dirty="0" smtClean="0">
                <a:effectLst/>
                <a:latin typeface="Times New Roman" pitchFamily="18" charset="0"/>
                <a:cs typeface="Times New Roman" pitchFamily="18" charset="0"/>
              </a:rPr>
              <a:t>p lực tĩnh mạch tim cao, tĩnh mạch cổ nổi.</a:t>
            </a:r>
          </a:p>
          <a:p>
            <a:pPr lvl="0"/>
            <a:r>
              <a:rPr lang="en-US" sz="3500" dirty="0">
                <a:latin typeface="Times New Roman" pitchFamily="18" charset="0"/>
                <a:cs typeface="Times New Roman" pitchFamily="18" charset="0"/>
              </a:rPr>
              <a:t>Điện tim: hình ảnh nhồi máu cơ tim cấp điển </a:t>
            </a:r>
            <a:r>
              <a:rPr lang="en-US" sz="3500" dirty="0" smtClean="0">
                <a:latin typeface="Times New Roman" pitchFamily="18" charset="0"/>
                <a:cs typeface="Times New Roman" pitchFamily="18" charset="0"/>
              </a:rPr>
              <a:t>hình.</a:t>
            </a:r>
          </a:p>
          <a:p>
            <a:pPr lvl="0"/>
            <a:r>
              <a:rPr lang="en-US" sz="3500" dirty="0" smtClean="0">
                <a:latin typeface="Times New Roman" pitchFamily="18" charset="0"/>
                <a:cs typeface="Times New Roman" pitchFamily="18" charset="0"/>
              </a:rPr>
              <a:t>Ngoài </a:t>
            </a:r>
            <a:r>
              <a:rPr lang="en-US" sz="3500" dirty="0">
                <a:latin typeface="Times New Roman" pitchFamily="18" charset="0"/>
                <a:cs typeface="Times New Roman" pitchFamily="18" charset="0"/>
              </a:rPr>
              <a:t>ra cần tìm thêm các dấu hiệu của các bệnh khác nhau nhu tiếng thổi trong tổn thương van tim, ho ra máu, trong phù phổi cấp hoặc nhồi máu phổi, huyết áp giữa tay và chân chênh lệch nhiều trong phình tách động mạch.</a:t>
            </a:r>
          </a:p>
          <a:p>
            <a:endParaRPr lang="en-US" dirty="0"/>
          </a:p>
        </p:txBody>
      </p:sp>
    </p:spTree>
    <p:extLst>
      <p:ext uri="{BB962C8B-B14F-4D97-AF65-F5344CB8AC3E}">
        <p14:creationId xmlns:p14="http://schemas.microsoft.com/office/powerpoint/2010/main" val="3493973900"/>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4&quot;&gt;&lt;property id=&quot;20148&quot; value=&quot;5&quot;/&gt;&lt;property id=&quot;20300&quot; value=&quot;Slide 2 - &amp;quot;ĐIỀU DƯỠNG HỒI SỨC – CẤP CỨU  Đề tài: SỐC TIM Lớp K19YDD3 GVHD: NGUYỄN PHÚC HỌC&amp;quot;&quot;/&gt;&lt;property id=&quot;20307&quot; value=&quot;281&quot;/&gt;&lt;/object&gt;&lt;object type=&quot;3&quot; unique_id=&quot;10005&quot;&gt;&lt;property id=&quot;20148&quot; value=&quot;5&quot;/&gt;&lt;property id=&quot;20300&quot; value=&quot;Slide 3 - &amp;quot;THÀNH VIÊN&amp;quot;&quot;/&gt;&lt;property id=&quot;20307&quot; value=&quot;258&quot;/&gt;&lt;/object&gt;&lt;object type=&quot;3&quot; unique_id=&quot;10006&quot;&gt;&lt;property id=&quot;20148&quot; value=&quot;5&quot;/&gt;&lt;property id=&quot;20300&quot; value=&quot;Slide 4 - &amp;quot;NỘI DUNG&amp;quot;&quot;/&gt;&lt;property id=&quot;20307&quot; value=&quot;261&quot;/&gt;&lt;/object&gt;&lt;object type=&quot;3&quot; unique_id=&quot;10007&quot;&gt;&lt;property id=&quot;20148&quot; value=&quot;5&quot;/&gt;&lt;property id=&quot;20300&quot; value=&quot;Slide 5 - &amp;quot;ĐỊNH NGHĨA&amp;quot;&quot;/&gt;&lt;property id=&quot;20307&quot; value=&quot;259&quot;/&gt;&lt;/object&gt;&lt;object type=&quot;3&quot; unique_id=&quot;10008&quot;&gt;&lt;property id=&quot;20148&quot; value=&quot;5&quot;/&gt;&lt;property id=&quot;20300&quot; value=&quot;Slide 6 - &amp;quot;Cơ chế bệnh sinh và nguyên nhân gây bệnh &amp;quot;&quot;/&gt;&lt;property id=&quot;20307&quot; value=&quot;260&quot;/&gt;&lt;/object&gt;&lt;object type=&quot;3&quot; unique_id=&quot;10009&quot;&gt;&lt;property id=&quot;20148&quot; value=&quot;5&quot;/&gt;&lt;property id=&quot;20300&quot; value=&quot;Slide 7 - &amp;quot;Nguyên nhân gây bệnh &amp;quot;&quot;/&gt;&lt;property id=&quot;20307&quot; value=&quot;264&quot;/&gt;&lt;/object&gt;&lt;object type=&quot;3&quot; unique_id=&quot;10010&quot;&gt;&lt;property id=&quot;20148&quot; value=&quot;5&quot;/&gt;&lt;property id=&quot;20300&quot; value=&quot;Slide 8 - &amp;quot;TRIỆU CHỨNG&amp;quot;&quot;/&gt;&lt;property id=&quot;20307&quot; value=&quot;265&quot;/&gt;&lt;/object&gt;&lt;object type=&quot;3&quot; unique_id=&quot;10011&quot;&gt;&lt;property id=&quot;20148&quot; value=&quot;5&quot;/&gt;&lt;property id=&quot;20300&quot; value=&quot;Slide 9 - &amp;quot;CHẨN ĐOÁN VÀ ĐIỀU TRỊ &amp;quot;&quot;/&gt;&lt;property id=&quot;20307&quot; value=&quot;266&quot;/&gt;&lt;/object&gt;&lt;object type=&quot;3&quot; unique_id=&quot;10012&quot;&gt;&lt;property id=&quot;20148&quot; value=&quot;5&quot;/&gt;&lt;property id=&quot;20300&quot; value=&quot;Slide 10 - &amp;quot;CHẨN ĐOÁN VÀ XỬ TRÍ&amp;quot;&quot;/&gt;&lt;property id=&quot;20307&quot; value=&quot;267&quot;/&gt;&lt;/object&gt;&lt;object type=&quot;3&quot; unique_id=&quot;10013&quot;&gt;&lt;property id=&quot;20148&quot; value=&quot;5&quot;/&gt;&lt;property id=&quot;20300&quot; value=&quot;Slide 11 - &amp;quot;CHẨN ĐOÁN VÀ XỬ TRÍ&amp;quot;&quot;/&gt;&lt;property id=&quot;20307&quot; value=&quot;269&quot;/&gt;&lt;/object&gt;&lt;object type=&quot;3&quot; unique_id=&quot;10014&quot;&gt;&lt;property id=&quot;20148&quot; value=&quot;5&quot;/&gt;&lt;property id=&quot;20300&quot; value=&quot;Slide 12 - &amp;quot;CHẨN ĐOÁN VÀ XỬ TRÍ&amp;quot;&quot;/&gt;&lt;property id=&quot;20307&quot; value=&quot;271&quot;/&gt;&lt;/object&gt;&lt;object type=&quot;3&quot; unique_id=&quot;10015&quot;&gt;&lt;property id=&quot;20148&quot; value=&quot;5&quot;/&gt;&lt;property id=&quot;20300&quot; value=&quot;Slide 13&quot;/&gt;&lt;property id=&quot;20307&quot; value=&quot;272&quot;/&gt;&lt;/object&gt;&lt;object type=&quot;3&quot; unique_id=&quot;10016&quot;&gt;&lt;property id=&quot;20148&quot; value=&quot;5&quot;/&gt;&lt;property id=&quot;20300&quot; value=&quot;Slide 14 - &amp;quot;1. Nhận định&amp;quot;&quot;/&gt;&lt;property id=&quot;20307&quot; value=&quot;273&quot;/&gt;&lt;/object&gt;&lt;object type=&quot;3&quot; unique_id=&quot;10017&quot;&gt;&lt;property id=&quot;20148&quot; value=&quot;5&quot;/&gt;&lt;property id=&quot;20300&quot; value=&quot;Slide 15 - &amp;quot;2. Chẩn đoán&amp;quot;&quot;/&gt;&lt;property id=&quot;20307&quot; value=&quot;274&quot;/&gt;&lt;/object&gt;&lt;object type=&quot;3&quot; unique_id=&quot;10018&quot;&gt;&lt;property id=&quot;20148&quot; value=&quot;5&quot;/&gt;&lt;property id=&quot;20300&quot; value=&quot;Slide 16 - &amp;quot;3. Lập KHCS&amp;quot;&quot;/&gt;&lt;property id=&quot;20307&quot; value=&quot;275&quot;/&gt;&lt;/object&gt;&lt;object type=&quot;3&quot; unique_id=&quot;10019&quot;&gt;&lt;property id=&quot;20148&quot; value=&quot;5&quot;/&gt;&lt;property id=&quot;20300&quot; value=&quot;Slide 17 - &amp;quot;4. Thực hiện KHCS&amp;quot;&quot;/&gt;&lt;property id=&quot;20307&quot; value=&quot;276&quot;/&gt;&lt;/object&gt;&lt;object type=&quot;3&quot; unique_id=&quot;10020&quot;&gt;&lt;property id=&quot;20148&quot; value=&quot;5&quot;/&gt;&lt;property id=&quot;20300&quot; value=&quot;Slide 18 - &amp;quot;5. Lượng giá&amp;quot;&quot;/&gt;&lt;property id=&quot;20307&quot; value=&quot;277&quot;/&gt;&lt;/object&gt;&lt;object type=&quot;3&quot; unique_id=&quot;10021&quot;&gt;&lt;property id=&quot;20148&quot; value=&quot;5&quot;/&gt;&lt;property id=&quot;20300&quot; value=&quot;Slide 19&quot;/&gt;&lt;property id=&quot;20307&quot; value=&quot;278&quot;/&gt;&lt;/object&gt;&lt;/object&gt;&lt;object type=&quot;8&quot; unique_id=&quot;10042&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739</Words>
  <Application>Microsoft Office PowerPoint</Application>
  <PresentationFormat>On-screen Show (4:3)</PresentationFormat>
  <Paragraphs>113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ĐIỀU DƯỠNG HỒI SỨC – CẤP CỨU  Đề tài: SỐC TIM Lớp K19YDD3 GVHD: NGUYỄN PHÚC HỌC</vt:lpstr>
      <vt:lpstr>THÀNH VIÊN</vt:lpstr>
      <vt:lpstr>NỘI DUNG</vt:lpstr>
      <vt:lpstr>ĐỊNH NGHĨA</vt:lpstr>
      <vt:lpstr>Cơ chế bệnh sinh và nguyên nhân gây bệnh </vt:lpstr>
      <vt:lpstr>Nguyên nhân gây bệnh </vt:lpstr>
      <vt:lpstr>TRIỆU CHỨNG</vt:lpstr>
      <vt:lpstr>CHẨN ĐOÁN VÀ ĐIỀU TRỊ </vt:lpstr>
      <vt:lpstr>CHẨN ĐOÁN VÀ XỬ TRÍ</vt:lpstr>
      <vt:lpstr>CHẨN ĐOÁN VÀ XỬ TRÍ</vt:lpstr>
      <vt:lpstr>CHẨN ĐOÁN VÀ XỬ TRÍ</vt:lpstr>
      <vt:lpstr>PowerPoint Presentation</vt:lpstr>
      <vt:lpstr>1. Nhận định</vt:lpstr>
      <vt:lpstr>2. Chẩn đoán</vt:lpstr>
      <vt:lpstr>3. Lập KHCS</vt:lpstr>
      <vt:lpstr>4. Thực hiện KHCS</vt:lpstr>
      <vt:lpstr>5. Lượng giá</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ĐIỀU DƯỠNG HỒI SỨC – CẤP CỨU  Đề tài: SỐC TIM Lớp K19YDD3 GVHD: NGUYỄN PHÚC HỌC</dc:title>
  <dc:creator>Laptop</dc:creator>
  <cp:lastModifiedBy>windows</cp:lastModifiedBy>
  <cp:revision>30</cp:revision>
  <dcterms:created xsi:type="dcterms:W3CDTF">2016-08-10T08:12:17Z</dcterms:created>
  <dcterms:modified xsi:type="dcterms:W3CDTF">2016-08-14T10:35:25Z</dcterms:modified>
</cp:coreProperties>
</file>