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3" r:id="rId22"/>
    <p:sldId id="277" r:id="rId23"/>
    <p:sldId id="278" r:id="rId24"/>
    <p:sldId id="279" r:id="rId25"/>
    <p:sldId id="274" r:id="rId26"/>
  </p:sldIdLst>
  <p:sldSz cx="9144000" cy="6858000" type="screen4x3"/>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90"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85E47A9-D5F9-4585-8AAF-9A99944A48CD}"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27124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85E47A9-D5F9-4585-8AAF-9A99944A48CD}"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355451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85E47A9-D5F9-4585-8AAF-9A99944A48CD}"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196227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85E47A9-D5F9-4585-8AAF-9A99944A48CD}"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18548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5E47A9-D5F9-4585-8AAF-9A99944A48CD}"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269285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85E47A9-D5F9-4585-8AAF-9A99944A48CD}" type="datetimeFigureOut">
              <a:rPr lang="vi-VN" smtClean="0"/>
              <a:t>11/05/2018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71630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85E47A9-D5F9-4585-8AAF-9A99944A48CD}" type="datetimeFigureOut">
              <a:rPr lang="vi-VN" smtClean="0"/>
              <a:t>11/05/2018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2877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85E47A9-D5F9-4585-8AAF-9A99944A48CD}" type="datetimeFigureOut">
              <a:rPr lang="vi-VN" smtClean="0"/>
              <a:t>11/05/2018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3000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E47A9-D5F9-4585-8AAF-9A99944A48CD}" type="datetimeFigureOut">
              <a:rPr lang="vi-VN" smtClean="0"/>
              <a:t>11/05/2018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47340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E47A9-D5F9-4585-8AAF-9A99944A48CD}" type="datetimeFigureOut">
              <a:rPr lang="vi-VN" smtClean="0"/>
              <a:t>11/05/2018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26946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E47A9-D5F9-4585-8AAF-9A99944A48CD}" type="datetimeFigureOut">
              <a:rPr lang="vi-VN" smtClean="0"/>
              <a:t>11/05/2018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BD798F3-C48D-4E2A-9DD1-2101CFAD3352}" type="slidenum">
              <a:rPr lang="vi-VN" smtClean="0"/>
              <a:t>‹#›</a:t>
            </a:fld>
            <a:endParaRPr lang="vi-VN"/>
          </a:p>
        </p:txBody>
      </p:sp>
    </p:spTree>
    <p:extLst>
      <p:ext uri="{BB962C8B-B14F-4D97-AF65-F5344CB8AC3E}">
        <p14:creationId xmlns:p14="http://schemas.microsoft.com/office/powerpoint/2010/main" val="13449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E47A9-D5F9-4585-8AAF-9A99944A48CD}" type="datetimeFigureOut">
              <a:rPr lang="vi-VN" smtClean="0"/>
              <a:t>11/05/2018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798F3-C48D-4E2A-9DD1-2101CFAD3352}" type="slidenum">
              <a:rPr lang="vi-VN" smtClean="0"/>
              <a:t>‹#›</a:t>
            </a:fld>
            <a:endParaRPr lang="vi-VN"/>
          </a:p>
        </p:txBody>
      </p:sp>
    </p:spTree>
    <p:extLst>
      <p:ext uri="{BB962C8B-B14F-4D97-AF65-F5344CB8AC3E}">
        <p14:creationId xmlns:p14="http://schemas.microsoft.com/office/powerpoint/2010/main" val="26278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benhlupus.com/2016/04/dieu-tri-benh-lupus-ban-do-he-thong.html" TargetMode="External"/><Relationship Id="rId2" Type="http://schemas.openxmlformats.org/officeDocument/2006/relationships/hyperlink" Target="https://www.slideshare.net/nobita_nobitakun/lupus-1290815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timthuocnhanh.com/tag/benh-lupus-ban-d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934" y="457200"/>
            <a:ext cx="2802340" cy="280234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637906"/>
            <a:ext cx="2802340" cy="282508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934" y="3810000"/>
            <a:ext cx="2743200" cy="27432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5630" y="3830472"/>
            <a:ext cx="2732770" cy="2743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1896" y="3842983"/>
            <a:ext cx="2745474" cy="2745474"/>
          </a:xfrm>
          <a:prstGeom prst="rect">
            <a:avLst/>
          </a:prstGeom>
        </p:spPr>
      </p:pic>
      <p:sp>
        <p:nvSpPr>
          <p:cNvPr id="9" name="TextBox 8"/>
          <p:cNvSpPr txBox="1"/>
          <p:nvPr/>
        </p:nvSpPr>
        <p:spPr>
          <a:xfrm>
            <a:off x="3520724" y="1524000"/>
            <a:ext cx="2857330" cy="1938992"/>
          </a:xfrm>
          <a:prstGeom prst="rect">
            <a:avLst/>
          </a:prstGeom>
          <a:noFill/>
        </p:spPr>
        <p:txBody>
          <a:bodyPr wrap="square" rtlCol="0">
            <a:spAutoFit/>
          </a:bodyPr>
          <a:lstStyle/>
          <a:p>
            <a:r>
              <a:rPr lang="vi-VN" sz="2000" dirty="0" smtClean="0">
                <a:solidFill>
                  <a:srgbClr val="002060"/>
                </a:solidFill>
                <a:latin typeface="+mj-lt"/>
              </a:rPr>
              <a:t>Thành viên:</a:t>
            </a:r>
          </a:p>
          <a:p>
            <a:r>
              <a:rPr lang="vi-VN" sz="2000" dirty="0" smtClean="0">
                <a:solidFill>
                  <a:srgbClr val="002060"/>
                </a:solidFill>
                <a:latin typeface="+mj-lt"/>
              </a:rPr>
              <a:t>Nguyễn Văn Sỹ</a:t>
            </a:r>
          </a:p>
          <a:p>
            <a:r>
              <a:rPr lang="vi-VN" sz="2000" dirty="0" smtClean="0">
                <a:solidFill>
                  <a:srgbClr val="002060"/>
                </a:solidFill>
                <a:latin typeface="+mj-lt"/>
              </a:rPr>
              <a:t>Nguyễn kim chi</a:t>
            </a:r>
          </a:p>
          <a:p>
            <a:r>
              <a:rPr lang="vi-VN" sz="2000" dirty="0" smtClean="0">
                <a:solidFill>
                  <a:srgbClr val="002060"/>
                </a:solidFill>
                <a:latin typeface="+mj-lt"/>
              </a:rPr>
              <a:t>Hoàng Lê Bảo Ngọc</a:t>
            </a:r>
          </a:p>
          <a:p>
            <a:r>
              <a:rPr lang="vi-VN" sz="2000" dirty="0" smtClean="0">
                <a:solidFill>
                  <a:srgbClr val="002060"/>
                </a:solidFill>
                <a:latin typeface="+mj-lt"/>
              </a:rPr>
              <a:t>Trần Thị Vinh</a:t>
            </a:r>
          </a:p>
          <a:p>
            <a:r>
              <a:rPr lang="vi-VN" sz="2000" dirty="0" smtClean="0">
                <a:solidFill>
                  <a:srgbClr val="002060"/>
                </a:solidFill>
                <a:latin typeface="+mj-lt"/>
              </a:rPr>
              <a:t>Nguyễn Như Bình</a:t>
            </a:r>
            <a:endParaRPr lang="vi-VN" sz="2000" dirty="0">
              <a:solidFill>
                <a:srgbClr val="002060"/>
              </a:solidFill>
              <a:latin typeface="+mj-lt"/>
            </a:endParaRPr>
          </a:p>
        </p:txBody>
      </p:sp>
    </p:spTree>
    <p:extLst>
      <p:ext uri="{BB962C8B-B14F-4D97-AF65-F5344CB8AC3E}">
        <p14:creationId xmlns:p14="http://schemas.microsoft.com/office/powerpoint/2010/main" val="226314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424936" cy="6192688"/>
          </a:xfrm>
        </p:spPr>
        <p:txBody>
          <a:bodyPr>
            <a:normAutofit/>
          </a:bodyPr>
          <a:lstStyle/>
          <a:p>
            <a:pPr marL="0" indent="0" algn="just">
              <a:buNone/>
            </a:pPr>
            <a:r>
              <a:rPr lang="vi-VN" sz="2400" dirty="0" smtClean="0">
                <a:latin typeface="+mj-lt"/>
              </a:rPr>
              <a:t>• Môi viêm đỏ, róc vẩy, niêm mạc miệng, lợi có chợt loét giống như viêm miệng áp tơ (20 % ) thường ở vòm khẩu cái (80 %), thường gặp ở bệnh nhân có SLE da nặng, có khi gặp loét niêm mạc miệng có xuất huyết hoại tử ở vòm khẩu cái, niêm mạc miệng,lợi .</a:t>
            </a:r>
          </a:p>
          <a:p>
            <a:pPr marL="0" indent="0">
              <a:buNone/>
            </a:pPr>
            <a:endParaRPr lang="vi-VN"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30175"/>
            <a:ext cx="7272808" cy="4023053"/>
          </a:xfrm>
          <a:prstGeom prst="rect">
            <a:avLst/>
          </a:prstGeom>
        </p:spPr>
      </p:pic>
      <p:sp>
        <p:nvSpPr>
          <p:cNvPr id="5" name="TextBox 4"/>
          <p:cNvSpPr txBox="1"/>
          <p:nvPr/>
        </p:nvSpPr>
        <p:spPr>
          <a:xfrm>
            <a:off x="2915816" y="6165304"/>
            <a:ext cx="5688632" cy="523220"/>
          </a:xfrm>
          <a:prstGeom prst="rect">
            <a:avLst/>
          </a:prstGeom>
          <a:noFill/>
        </p:spPr>
        <p:txBody>
          <a:bodyPr wrap="square" rtlCol="0">
            <a:spAutoFit/>
          </a:bodyPr>
          <a:lstStyle/>
          <a:p>
            <a:r>
              <a:rPr lang="vi-VN" sz="2800" dirty="0" smtClean="0">
                <a:latin typeface="+mj-lt"/>
              </a:rPr>
              <a:t>Dấu hiệu Lupus ban đỏ</a:t>
            </a:r>
            <a:endParaRPr lang="vi-VN" sz="2800" dirty="0">
              <a:latin typeface="+mj-lt"/>
            </a:endParaRPr>
          </a:p>
        </p:txBody>
      </p:sp>
    </p:spTree>
    <p:extLst>
      <p:ext uri="{BB962C8B-B14F-4D97-AF65-F5344CB8AC3E}">
        <p14:creationId xmlns:p14="http://schemas.microsoft.com/office/powerpoint/2010/main" val="34302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568952" cy="6552728"/>
          </a:xfrm>
        </p:spPr>
        <p:txBody>
          <a:bodyPr>
            <a:normAutofit/>
          </a:bodyPr>
          <a:lstStyle/>
          <a:p>
            <a:pPr marL="0" indent="0" algn="just">
              <a:buNone/>
            </a:pPr>
            <a:r>
              <a:rPr lang="vi-VN" sz="2400" dirty="0" smtClean="0">
                <a:solidFill>
                  <a:srgbClr val="FF0000"/>
                </a:solidFill>
                <a:latin typeface="+mj-lt"/>
              </a:rPr>
              <a:t>3.2. Tổn thương toàn thân và nội tạng.</a:t>
            </a:r>
            <a:r>
              <a:rPr lang="vi-VN" sz="2400" dirty="0" smtClean="0">
                <a:latin typeface="+mj-lt"/>
              </a:rPr>
              <a:t> Triệu chứng thể chất toàn thân.</a:t>
            </a:r>
          </a:p>
          <a:p>
            <a:pPr marL="0" indent="0" algn="just">
              <a:buNone/>
            </a:pPr>
            <a:r>
              <a:rPr lang="vi-VN" sz="2400" dirty="0" smtClean="0">
                <a:latin typeface="+mj-lt"/>
              </a:rPr>
              <a:t> • Mệt mỏi gặp ở hầu hết các bệnh nhân SLE chưa được điều trị, mệt mỏi nhiều, nhiều khi là dấu hiệu đầu tiên của bệnh, mệt mỏi gặp ở 98% số ca SLE. </a:t>
            </a:r>
          </a:p>
          <a:p>
            <a:pPr marL="0" indent="0" algn="just">
              <a:buNone/>
            </a:pPr>
            <a:r>
              <a:rPr lang="vi-VN" sz="2400" dirty="0">
                <a:latin typeface="+mj-lt"/>
              </a:rPr>
              <a:t> </a:t>
            </a:r>
            <a:r>
              <a:rPr lang="vi-VN" sz="2400" dirty="0" smtClean="0">
                <a:latin typeface="+mj-lt"/>
              </a:rPr>
              <a:t>   • Sút cân có khi sút 5-10 kg. </a:t>
            </a:r>
          </a:p>
          <a:p>
            <a:pPr marL="0" indent="0" algn="just">
              <a:buNone/>
            </a:pPr>
            <a:r>
              <a:rPr lang="vi-VN" sz="2400" dirty="0" smtClean="0">
                <a:latin typeface="+mj-lt"/>
              </a:rPr>
              <a:t>    • Rụng tóc : rụng tóc là một đặc điểm lớn của SLE, chiếm tỉ lệ &gt; 20% số ca ,có thể xuất hiện 2 dạng: rụng tóc thành sẹo và rụng tóc không sẹo. Rụng tóc thành sẹo ở đầu thường là do trên đầu có ban đỏ dạng đĩa của lupus đỏ, có đám đỏ hình tròn, có vẩy sừng gắn chặt ( dày sừng từng điểm ở nang lông) sau có teo da tạo sẹo ,nang lông bị phá hủy, rụng tóc hầu như không hồi phục.</a:t>
            </a:r>
          </a:p>
          <a:p>
            <a:endParaRPr lang="vi-VN"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869160"/>
            <a:ext cx="4104456" cy="1988840"/>
          </a:xfrm>
          <a:prstGeom prst="rect">
            <a:avLst/>
          </a:prstGeom>
        </p:spPr>
      </p:pic>
    </p:spTree>
    <p:extLst>
      <p:ext uri="{BB962C8B-B14F-4D97-AF65-F5344CB8AC3E}">
        <p14:creationId xmlns:p14="http://schemas.microsoft.com/office/powerpoint/2010/main" val="148931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858000"/>
          </a:xfrm>
        </p:spPr>
        <p:txBody>
          <a:bodyPr>
            <a:noAutofit/>
          </a:bodyPr>
          <a:lstStyle/>
          <a:p>
            <a:pPr algn="just"/>
            <a:r>
              <a:rPr lang="vi-VN" sz="2400" dirty="0" smtClean="0">
                <a:latin typeface="+mj-lt"/>
              </a:rPr>
              <a:t>Viêm khớp và đau khớp : ( 15-90%).Xuất hiện hầu như ở khắp tất cả bệnh nhân SLE. Đau nhiều khớp không có bằng chứng viêm, hoặc viêm khớp có sưng,đau, có khi tràn dịch ở một số bệnh nhân có khi viêm đau khớp đi trước vài tuần, vài tháng trước khi bệnh biểu hiện rõ. Thường viêm hai hoặc nhiều khớp ngoại biên như bàn ngón tay, cổ tay, cùi tay, đầu gối, mắt cá chân, có thể nhầm với thấp khớp cấp. </a:t>
            </a:r>
          </a:p>
          <a:p>
            <a:pPr marL="0" indent="0" algn="just">
              <a:buNone/>
            </a:pPr>
            <a:r>
              <a:rPr lang="vi-VN" sz="2400" dirty="0">
                <a:latin typeface="+mj-lt"/>
              </a:rPr>
              <a:t> </a:t>
            </a:r>
            <a:r>
              <a:rPr lang="vi-VN" sz="2400" dirty="0" smtClean="0">
                <a:latin typeface="+mj-lt"/>
              </a:rPr>
              <a:t>• Bệnh thận, rối loạn thận (31-55%). Protein niệu, nước tiểu có hồng cầu, hội chứng thận hư, một số có thể có suy thận. </a:t>
            </a:r>
          </a:p>
          <a:p>
            <a:pPr marL="0" indent="0" algn="just">
              <a:buNone/>
            </a:pPr>
            <a:r>
              <a:rPr lang="vi-VN" sz="2400" dirty="0">
                <a:latin typeface="+mj-lt"/>
              </a:rPr>
              <a:t> </a:t>
            </a:r>
            <a:r>
              <a:rPr lang="vi-VN" sz="2400" dirty="0" smtClean="0">
                <a:latin typeface="+mj-lt"/>
              </a:rPr>
              <a:t>• Tim mạch: viêm màng ngoài tim ( 20-30% số bệnh nhân), có thể có tiếng cọ màng tim, tràn dịch màng tim, ít hơn là viêm cơ tim, hãn hữu là viêm nội tâm mạc.</a:t>
            </a:r>
          </a:p>
          <a:p>
            <a:pPr marL="0" indent="0" algn="just">
              <a:buNone/>
            </a:pPr>
            <a:r>
              <a:rPr lang="vi-VN" sz="2400" dirty="0" smtClean="0">
                <a:latin typeface="+mj-lt"/>
              </a:rPr>
              <a:t> • Phổi : 20- 40% số ca. Tràn dịch màng phổi nhẹ đến trung bình. Viêm phổi lupus.</a:t>
            </a:r>
          </a:p>
          <a:p>
            <a:pPr marL="0" indent="0" algn="just">
              <a:buNone/>
            </a:pPr>
            <a:r>
              <a:rPr lang="vi-VN" sz="2400" dirty="0" smtClean="0">
                <a:latin typeface="+mj-lt"/>
              </a:rPr>
              <a:t>• Thần kinh : bệnh thần kinh ngoại biên (14%), cơn động kinh (15%),về tâm thần có cơn vắng ý thức, rối loạn hệ thần trung ương.</a:t>
            </a:r>
          </a:p>
        </p:txBody>
      </p:sp>
    </p:spTree>
    <p:extLst>
      <p:ext uri="{BB962C8B-B14F-4D97-AF65-F5344CB8AC3E}">
        <p14:creationId xmlns:p14="http://schemas.microsoft.com/office/powerpoint/2010/main" val="283961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a:bodyPr>
          <a:lstStyle/>
          <a:p>
            <a:pPr marL="0" indent="0" algn="just">
              <a:buNone/>
            </a:pPr>
            <a:r>
              <a:rPr lang="vi-VN" sz="2400" dirty="0" smtClean="0">
                <a:latin typeface="+mj-lt"/>
              </a:rPr>
              <a:t>   • Gan, lách : gan to 30 - 35% số bệnh nhân, hiếm khi có vàng da, lách to ( 20%). </a:t>
            </a:r>
          </a:p>
          <a:p>
            <a:pPr marL="0" indent="0" algn="just">
              <a:buNone/>
            </a:pPr>
            <a:r>
              <a:rPr lang="vi-VN" sz="2400" dirty="0" smtClean="0">
                <a:latin typeface="+mj-lt"/>
              </a:rPr>
              <a:t>   • Hạch to 50% số ca, thường ở nhiều nơi.</a:t>
            </a:r>
          </a:p>
          <a:p>
            <a:pPr marL="0" indent="0" algn="just">
              <a:buNone/>
            </a:pPr>
            <a:r>
              <a:rPr lang="vi-VN" sz="2400" dirty="0">
                <a:latin typeface="+mj-lt"/>
              </a:rPr>
              <a:t> </a:t>
            </a:r>
            <a:r>
              <a:rPr lang="vi-VN" sz="2400" dirty="0" smtClean="0">
                <a:latin typeface="+mj-lt"/>
              </a:rPr>
              <a:t>  • Tiêu hóa: có các dấu hiệu dạ dày, ruột như đau bụng, buồn nôn, đôi khi ỉa lỏng. </a:t>
            </a:r>
          </a:p>
          <a:p>
            <a:pPr marL="0" indent="0" algn="just">
              <a:buNone/>
            </a:pPr>
            <a:r>
              <a:rPr lang="vi-VN" sz="2400" dirty="0">
                <a:latin typeface="+mj-lt"/>
              </a:rPr>
              <a:t> </a:t>
            </a:r>
            <a:r>
              <a:rPr lang="vi-VN" sz="2400" dirty="0" smtClean="0">
                <a:latin typeface="+mj-lt"/>
              </a:rPr>
              <a:t>  • Dấu hiệu mắt viêm kết mạc thường cả 2 bên (15%) phù quanh ổ mắt, xuất huyết dưới kết mạc viêm màng mạch nhỏ.</a:t>
            </a:r>
          </a:p>
          <a:p>
            <a:pPr algn="just"/>
            <a:endParaRPr lang="vi-VN" sz="24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924944"/>
            <a:ext cx="6264696" cy="3816424"/>
          </a:xfrm>
          <a:prstGeom prst="rect">
            <a:avLst/>
          </a:prstGeom>
        </p:spPr>
      </p:pic>
    </p:spTree>
    <p:extLst>
      <p:ext uri="{BB962C8B-B14F-4D97-AF65-F5344CB8AC3E}">
        <p14:creationId xmlns:p14="http://schemas.microsoft.com/office/powerpoint/2010/main" val="195890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83" y="122428"/>
            <a:ext cx="9001000" cy="6747404"/>
          </a:xfrm>
        </p:spPr>
        <p:txBody>
          <a:bodyPr>
            <a:normAutofit/>
          </a:bodyPr>
          <a:lstStyle/>
          <a:p>
            <a:pPr marL="0" indent="0" algn="just">
              <a:buNone/>
            </a:pPr>
            <a:r>
              <a:rPr lang="vi-VN" sz="2800" dirty="0" smtClean="0">
                <a:solidFill>
                  <a:srgbClr val="FF0000"/>
                </a:solidFill>
                <a:latin typeface="+mj-lt"/>
              </a:rPr>
              <a:t>4. Dấu hiệu xét nghiệm.</a:t>
            </a:r>
          </a:p>
          <a:p>
            <a:pPr marL="0" indent="0" algn="just">
              <a:buNone/>
            </a:pPr>
            <a:r>
              <a:rPr lang="vi-VN" sz="2400" dirty="0" smtClean="0">
                <a:solidFill>
                  <a:srgbClr val="FF0000"/>
                </a:solidFill>
                <a:latin typeface="+mj-lt"/>
              </a:rPr>
              <a:t>4.1. Bất thường về huyết học.</a:t>
            </a:r>
          </a:p>
          <a:p>
            <a:pPr marL="0" indent="0" algn="just">
              <a:buNone/>
            </a:pPr>
            <a:r>
              <a:rPr lang="vi-VN" sz="2400" dirty="0">
                <a:latin typeface="+mj-lt"/>
              </a:rPr>
              <a:t> </a:t>
            </a:r>
            <a:r>
              <a:rPr lang="vi-VN" sz="2400" dirty="0" smtClean="0">
                <a:latin typeface="+mj-lt"/>
              </a:rPr>
              <a:t>  Bất thường về huyết học ( một hay nhiều chỉ số) gặp ở hầu như tất cả bệnh nhân SLE. </a:t>
            </a:r>
          </a:p>
          <a:p>
            <a:pPr marL="0" indent="0" algn="just">
              <a:buNone/>
            </a:pPr>
            <a:r>
              <a:rPr lang="vi-VN" sz="2400" dirty="0" smtClean="0">
                <a:latin typeface="+mj-lt"/>
              </a:rPr>
              <a:t>   • Thiếu máu tan huyết với phản ứng Coombs dương tính và tăng hồng cầu lưới.</a:t>
            </a:r>
          </a:p>
          <a:p>
            <a:pPr marL="0" indent="0" algn="just">
              <a:buNone/>
            </a:pPr>
            <a:r>
              <a:rPr lang="vi-VN" sz="2400" dirty="0" smtClean="0">
                <a:latin typeface="+mj-lt"/>
              </a:rPr>
              <a:t>   • Giảm bạch cầu ít hơn 4000/mm3.</a:t>
            </a:r>
          </a:p>
          <a:p>
            <a:pPr marL="0" indent="0" algn="just">
              <a:buNone/>
            </a:pPr>
            <a:r>
              <a:rPr lang="vi-VN" sz="2400" dirty="0" smtClean="0">
                <a:latin typeface="+mj-lt"/>
              </a:rPr>
              <a:t>   • Giảm lympho bào ít hơn 1500 /mm3 .</a:t>
            </a:r>
          </a:p>
          <a:p>
            <a:pPr marL="0" indent="0" algn="just">
              <a:buNone/>
            </a:pPr>
            <a:r>
              <a:rPr lang="vi-VN" sz="2400" dirty="0">
                <a:latin typeface="+mj-lt"/>
              </a:rPr>
              <a:t> </a:t>
            </a:r>
            <a:r>
              <a:rPr lang="vi-VN" sz="2400" dirty="0" smtClean="0">
                <a:latin typeface="+mj-lt"/>
              </a:rPr>
              <a:t>  • Giảm tiểu cầu ít hơn 100.000 / mm3.</a:t>
            </a:r>
          </a:p>
          <a:p>
            <a:pPr marL="0" indent="0" algn="just">
              <a:buNone/>
            </a:pPr>
            <a:r>
              <a:rPr lang="vi-VN" sz="2400" dirty="0">
                <a:latin typeface="+mj-lt"/>
              </a:rPr>
              <a:t> </a:t>
            </a:r>
            <a:r>
              <a:rPr lang="vi-VN" sz="2400" dirty="0" smtClean="0">
                <a:latin typeface="+mj-lt"/>
              </a:rPr>
              <a:t>  • Phản ứng VDRL dương tính giả. </a:t>
            </a:r>
          </a:p>
          <a:p>
            <a:pPr marL="0" indent="0" algn="just">
              <a:buNone/>
            </a:pPr>
            <a:r>
              <a:rPr lang="vi-VN" sz="2400" dirty="0" smtClean="0">
                <a:latin typeface="+mj-lt"/>
              </a:rPr>
              <a:t>   • Máu lắng tăng cao. </a:t>
            </a:r>
          </a:p>
          <a:p>
            <a:pPr marL="0" indent="0">
              <a:buNone/>
            </a:pPr>
            <a:endParaRPr lang="vi-VN"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939092"/>
            <a:ext cx="4283968" cy="2924944"/>
          </a:xfrm>
          <a:prstGeom prst="rect">
            <a:avLst/>
          </a:prstGeom>
        </p:spPr>
      </p:pic>
    </p:spTree>
    <p:extLst>
      <p:ext uri="{BB962C8B-B14F-4D97-AF65-F5344CB8AC3E}">
        <p14:creationId xmlns:p14="http://schemas.microsoft.com/office/powerpoint/2010/main" val="340998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496944" cy="6480720"/>
          </a:xfrm>
        </p:spPr>
        <p:txBody>
          <a:bodyPr>
            <a:normAutofit/>
          </a:bodyPr>
          <a:lstStyle/>
          <a:p>
            <a:pPr marL="0" indent="0" algn="just">
              <a:buNone/>
            </a:pPr>
            <a:r>
              <a:rPr lang="vi-VN" dirty="0" smtClean="0">
                <a:solidFill>
                  <a:srgbClr val="FF0000"/>
                </a:solidFill>
                <a:latin typeface="+mj-lt"/>
              </a:rPr>
              <a:t>4.2. Rối loạn miễn dịch học. </a:t>
            </a:r>
          </a:p>
          <a:p>
            <a:pPr algn="just"/>
            <a:r>
              <a:rPr lang="vi-VN" sz="2400" dirty="0" smtClean="0">
                <a:latin typeface="+mj-lt"/>
              </a:rPr>
              <a:t> Tế bào LE (còn gọi là tế bào Hargraves)dương tính ở 85% số bệnh nhân có tổn thương đa hệ thống. </a:t>
            </a:r>
          </a:p>
          <a:p>
            <a:pPr algn="just"/>
            <a:r>
              <a:rPr lang="vi-VN" sz="2400" dirty="0" smtClean="0">
                <a:latin typeface="+mj-lt"/>
              </a:rPr>
              <a:t> Tự kháng thể SS-A (Ro). </a:t>
            </a:r>
          </a:p>
          <a:p>
            <a:pPr algn="just"/>
            <a:r>
              <a:rPr lang="vi-VN" sz="2400" dirty="0" smtClean="0">
                <a:latin typeface="+mj-lt"/>
              </a:rPr>
              <a:t>Kháng thể SS-B (La) tồn tại 50% số ca. </a:t>
            </a:r>
          </a:p>
          <a:p>
            <a:pPr algn="just"/>
            <a:r>
              <a:rPr lang="vi-VN" sz="2400" dirty="0" smtClean="0">
                <a:latin typeface="+mj-lt"/>
              </a:rPr>
              <a:t> Kháng thể kháng nhân ANA dương tính (&gt; 95%). </a:t>
            </a:r>
          </a:p>
          <a:p>
            <a:pPr algn="just"/>
            <a:r>
              <a:rPr lang="vi-VN" sz="2400" dirty="0" smtClean="0">
                <a:latin typeface="+mj-lt"/>
              </a:rPr>
              <a:t> Kháng thể kháng nhân Ds DNA dương tính ( 60-80%). </a:t>
            </a:r>
          </a:p>
          <a:p>
            <a:pPr algn="just"/>
            <a:r>
              <a:rPr lang="vi-VN" sz="2400" dirty="0" smtClean="0">
                <a:latin typeface="+mj-lt"/>
              </a:rPr>
              <a:t> Giảm bổ thể C3. </a:t>
            </a:r>
          </a:p>
          <a:p>
            <a:pPr algn="just"/>
            <a:r>
              <a:rPr lang="vi-VN" sz="2400" dirty="0" smtClean="0">
                <a:latin typeface="+mj-lt"/>
              </a:rPr>
              <a:t> AntiSm. Anti (n) DNA. </a:t>
            </a:r>
            <a:endParaRPr lang="vi-VN"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065" y="3722985"/>
            <a:ext cx="5004048" cy="3140281"/>
          </a:xfrm>
          <a:prstGeom prst="rect">
            <a:avLst/>
          </a:prstGeom>
        </p:spPr>
      </p:pic>
    </p:spTree>
    <p:extLst>
      <p:ext uri="{BB962C8B-B14F-4D97-AF65-F5344CB8AC3E}">
        <p14:creationId xmlns:p14="http://schemas.microsoft.com/office/powerpoint/2010/main" val="375194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91264" cy="6480720"/>
          </a:xfrm>
        </p:spPr>
        <p:txBody>
          <a:bodyPr>
            <a:normAutofit/>
          </a:bodyPr>
          <a:lstStyle/>
          <a:p>
            <a:pPr marL="0" indent="0" algn="just">
              <a:buNone/>
            </a:pPr>
            <a:r>
              <a:rPr lang="vi-VN" dirty="0" smtClean="0">
                <a:solidFill>
                  <a:srgbClr val="FF0000"/>
                </a:solidFill>
                <a:latin typeface="+mj-lt"/>
              </a:rPr>
              <a:t>4.3. Mô bệnh học da: </a:t>
            </a:r>
            <a:endParaRPr lang="vi-VN" sz="2400" dirty="0">
              <a:latin typeface="+mj-lt"/>
            </a:endParaRPr>
          </a:p>
          <a:p>
            <a:pPr algn="just">
              <a:buFont typeface="Wingdings" panose="05000000000000000000" pitchFamily="2" charset="2"/>
              <a:buChar char="Ø"/>
            </a:pPr>
            <a:r>
              <a:rPr lang="vi-VN" sz="2400" dirty="0" smtClean="0">
                <a:latin typeface="+mj-lt"/>
              </a:rPr>
              <a:t>Teo biểu bì, thoài hóa hóa lỏng đường tiếp giáp biểu bì chân bì, phù nề chân bì, thâm nhiễm viêm lymphocytes và thoái hóa dạng fibrin mô liên kết và thành mạch máu. </a:t>
            </a:r>
          </a:p>
          <a:p>
            <a:pPr algn="just">
              <a:buFont typeface="Wingdings" panose="05000000000000000000" pitchFamily="2" charset="2"/>
              <a:buChar char="Ø"/>
            </a:pPr>
            <a:r>
              <a:rPr lang="vi-VN" sz="2400" dirty="0" smtClean="0">
                <a:latin typeface="+mj-lt"/>
              </a:rPr>
              <a:t> Dải lupus: thử nghiệm miễn dịch huznh quang trực tiếp chứng minh có lắng đọng hình hạt và hình cầu IgG, IgM, C1q thành dạng dải ở dọc đường tiếp giáp chân bì - biểu bì, ở vùng da tổn thương dương tính 90%, vùng da bình thường về lâm sàng có phơi nắng dương tính 70-80%, vùng da bình thường về lâm sàng không phơi nắng dương tính 50%.</a:t>
            </a:r>
          </a:p>
          <a:p>
            <a:pPr algn="just">
              <a:buFont typeface="Wingdings" panose="05000000000000000000" pitchFamily="2" charset="2"/>
              <a:buChar char="Ø"/>
            </a:pPr>
            <a:endParaRPr lang="vi-VN"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327374"/>
            <a:ext cx="5112567" cy="2448481"/>
          </a:xfrm>
          <a:prstGeom prst="rect">
            <a:avLst/>
          </a:prstGeom>
        </p:spPr>
      </p:pic>
    </p:spTree>
    <p:extLst>
      <p:ext uri="{BB962C8B-B14F-4D97-AF65-F5344CB8AC3E}">
        <p14:creationId xmlns:p14="http://schemas.microsoft.com/office/powerpoint/2010/main" val="247465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29400"/>
          </a:xfrm>
        </p:spPr>
        <p:txBody>
          <a:bodyPr>
            <a:noAutofit/>
          </a:bodyPr>
          <a:lstStyle/>
          <a:p>
            <a:pPr marL="0" indent="0" algn="just">
              <a:buNone/>
            </a:pPr>
            <a:r>
              <a:rPr lang="vi-VN" dirty="0" smtClean="0">
                <a:solidFill>
                  <a:srgbClr val="FF0000"/>
                </a:solidFill>
                <a:latin typeface="+mj-lt"/>
              </a:rPr>
              <a:t>5. Chẩn đoán. </a:t>
            </a:r>
          </a:p>
          <a:p>
            <a:pPr marL="0" indent="0" algn="just">
              <a:buNone/>
            </a:pPr>
            <a:r>
              <a:rPr lang="vi-VN" sz="2400" dirty="0" smtClean="0">
                <a:latin typeface="+mj-lt"/>
              </a:rPr>
              <a:t>Chẩn đoán dựa vào tiêu chuẩn chẩn đoán SLE của hội bệnh thấp Hoa Kỳ (American Rheumatism Association ARA) 1982.</a:t>
            </a:r>
          </a:p>
          <a:p>
            <a:pPr algn="just">
              <a:buFont typeface="Wingdings" panose="05000000000000000000" pitchFamily="2" charset="2"/>
              <a:buChar char="Ø"/>
            </a:pPr>
            <a:r>
              <a:rPr lang="vi-VN" sz="2400" dirty="0" smtClean="0">
                <a:latin typeface="+mj-lt"/>
              </a:rPr>
              <a:t>Ban vùng má : ban đỏ vùng mũi má hình cánh bướm. </a:t>
            </a:r>
          </a:p>
          <a:p>
            <a:pPr algn="just">
              <a:buFont typeface="Wingdings" panose="05000000000000000000" pitchFamily="2" charset="2"/>
              <a:buChar char="Ø"/>
            </a:pPr>
            <a:r>
              <a:rPr lang="vi-VN" sz="2400" dirty="0" smtClean="0">
                <a:latin typeface="+mj-lt"/>
              </a:rPr>
              <a:t>Ban dạng đĩa (discoid) ban đỏ gờ cao, giới hạn rõ có vẩy sừng dính chặt khó cậy, dày sừng từng điểm ở nang lông, có teo da. </a:t>
            </a:r>
          </a:p>
          <a:p>
            <a:pPr algn="just">
              <a:buFont typeface="Wingdings" panose="05000000000000000000" pitchFamily="2" charset="2"/>
              <a:buChar char="Ø"/>
            </a:pPr>
            <a:r>
              <a:rPr lang="vi-VN" sz="2400" dirty="0" smtClean="0">
                <a:latin typeface="+mj-lt"/>
              </a:rPr>
              <a:t>Mẫn cảm ánh sáng (Photosensitivity): có tiền sử mẫn cảm ánh sáng hoặc thầy thuốc quan sát thấy. </a:t>
            </a:r>
          </a:p>
          <a:p>
            <a:pPr algn="just">
              <a:buFont typeface="Wingdings" panose="05000000000000000000" pitchFamily="2" charset="2"/>
              <a:buChar char="Ø"/>
            </a:pPr>
            <a:r>
              <a:rPr lang="vi-VN" sz="2400" dirty="0" smtClean="0">
                <a:latin typeface="+mj-lt"/>
              </a:rPr>
              <a:t> Loét miệng không đau,hoặc loét hầu họng không đau, thầy thuốc khám, quan sát thấy. </a:t>
            </a:r>
          </a:p>
          <a:p>
            <a:pPr algn="just">
              <a:buFont typeface="Wingdings" panose="05000000000000000000" pitchFamily="2" charset="2"/>
              <a:buChar char="Ø"/>
            </a:pPr>
            <a:r>
              <a:rPr lang="vi-VN" sz="2400" dirty="0" smtClean="0">
                <a:latin typeface="+mj-lt"/>
              </a:rPr>
              <a:t>Viêm khớp: Viêm khớp không trợt xước, hai hoặc nhiều khớp ngoại biên,sưng, đau, tràn dịch.</a:t>
            </a:r>
          </a:p>
          <a:p>
            <a:pPr algn="just">
              <a:buFont typeface="Wingdings" panose="05000000000000000000" pitchFamily="2" charset="2"/>
              <a:buChar char="Ø"/>
            </a:pPr>
            <a:r>
              <a:rPr lang="vi-VN" sz="2400" dirty="0" smtClean="0">
                <a:latin typeface="+mj-lt"/>
              </a:rPr>
              <a:t> Viêm thanh mạc : viêm màng phổi, tiếng cọ màng phổi, tràn dịch màng phổi, viêm màng tim, tràn dịch màng tim, tiếng cọ màng tim, biến đổi điện tâm đồ. </a:t>
            </a:r>
          </a:p>
          <a:p>
            <a:pPr algn="just">
              <a:buFont typeface="Wingdings" panose="05000000000000000000" pitchFamily="2" charset="2"/>
              <a:buChar char="Ø"/>
            </a:pPr>
            <a:r>
              <a:rPr lang="vi-VN" sz="2400" dirty="0" smtClean="0">
                <a:latin typeface="+mj-lt"/>
              </a:rPr>
              <a:t> Rối loạn thận : protein niệu &gt; 500 mg</a:t>
            </a:r>
            <a:r>
              <a:rPr lang="vi-VN" sz="2400" dirty="0" smtClean="0"/>
              <a:t>/ ngày, có cặn lắng tế bào.</a:t>
            </a:r>
            <a:endParaRPr lang="vi-VN" sz="2400" dirty="0" smtClean="0">
              <a:latin typeface="+mj-lt"/>
            </a:endParaRPr>
          </a:p>
          <a:p>
            <a:pPr marL="0" indent="0" algn="just">
              <a:buNone/>
            </a:pPr>
            <a:r>
              <a:rPr lang="vi-VN" sz="2400" dirty="0" smtClean="0">
                <a:latin typeface="+mj-lt"/>
              </a:rPr>
              <a:t> </a:t>
            </a:r>
            <a:endParaRPr lang="vi-VN" sz="2400" dirty="0">
              <a:latin typeface="+mj-lt"/>
            </a:endParaRPr>
          </a:p>
        </p:txBody>
      </p:sp>
    </p:spTree>
    <p:extLst>
      <p:ext uri="{BB962C8B-B14F-4D97-AF65-F5344CB8AC3E}">
        <p14:creationId xmlns:p14="http://schemas.microsoft.com/office/powerpoint/2010/main" val="55049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15" y="188640"/>
            <a:ext cx="8856984" cy="6813376"/>
          </a:xfrm>
        </p:spPr>
        <p:txBody>
          <a:bodyPr>
            <a:normAutofit/>
          </a:bodyPr>
          <a:lstStyle/>
          <a:p>
            <a:pPr algn="just">
              <a:buFont typeface="Wingdings" panose="05000000000000000000" pitchFamily="2" charset="2"/>
              <a:buChar char="v"/>
            </a:pPr>
            <a:r>
              <a:rPr lang="vi-VN" sz="2400" dirty="0" smtClean="0">
                <a:solidFill>
                  <a:srgbClr val="FF0000"/>
                </a:solidFill>
                <a:latin typeface="+mj-lt"/>
              </a:rPr>
              <a:t>Rối loạn huyết học </a:t>
            </a:r>
            <a:r>
              <a:rPr lang="vi-VN" sz="2400" dirty="0" smtClean="0">
                <a:latin typeface="+mj-lt"/>
              </a:rPr>
              <a:t>:</a:t>
            </a:r>
          </a:p>
          <a:p>
            <a:pPr marL="0" indent="0" algn="just">
              <a:buNone/>
            </a:pPr>
            <a:r>
              <a:rPr lang="vi-VN" sz="2400" dirty="0" smtClean="0">
                <a:latin typeface="+mj-lt"/>
              </a:rPr>
              <a:t>   • Thiếu máu tan huyết có tăng hồng cầu lưới. </a:t>
            </a:r>
          </a:p>
          <a:p>
            <a:pPr marL="0" indent="0" algn="just">
              <a:buNone/>
            </a:pPr>
            <a:r>
              <a:rPr lang="vi-VN" sz="2400" dirty="0" smtClean="0">
                <a:latin typeface="+mj-lt"/>
              </a:rPr>
              <a:t>   • Giảm bạch cầu &lt; 4000 / mm3. </a:t>
            </a:r>
          </a:p>
          <a:p>
            <a:pPr marL="0" indent="0" algn="just">
              <a:buNone/>
            </a:pPr>
            <a:r>
              <a:rPr lang="vi-VN" sz="2400" dirty="0" smtClean="0">
                <a:latin typeface="+mj-lt"/>
              </a:rPr>
              <a:t>   • Giảm tiểu cầu &lt; 100. 000/ mm3. </a:t>
            </a:r>
          </a:p>
          <a:p>
            <a:pPr algn="just">
              <a:buFont typeface="Wingdings" panose="05000000000000000000" pitchFamily="2" charset="2"/>
              <a:buChar char="v"/>
            </a:pPr>
            <a:r>
              <a:rPr lang="vi-VN" sz="2400" dirty="0" smtClean="0">
                <a:latin typeface="+mj-lt"/>
              </a:rPr>
              <a:t> </a:t>
            </a:r>
            <a:r>
              <a:rPr lang="vi-VN" sz="2400" dirty="0" smtClean="0">
                <a:solidFill>
                  <a:srgbClr val="FF0000"/>
                </a:solidFill>
                <a:latin typeface="+mj-lt"/>
              </a:rPr>
              <a:t>Rối loạn miến dịch : </a:t>
            </a:r>
          </a:p>
          <a:p>
            <a:pPr marL="0" indent="0" algn="just">
              <a:buNone/>
            </a:pPr>
            <a:r>
              <a:rPr lang="vi-VN" sz="2400" dirty="0">
                <a:latin typeface="+mj-lt"/>
              </a:rPr>
              <a:t> </a:t>
            </a:r>
            <a:r>
              <a:rPr lang="vi-VN" sz="2400" dirty="0" smtClean="0">
                <a:latin typeface="+mj-lt"/>
              </a:rPr>
              <a:t>   Tế bào LE dương tính.</a:t>
            </a:r>
          </a:p>
          <a:p>
            <a:pPr marL="0" indent="0" algn="just">
              <a:buNone/>
            </a:pPr>
            <a:r>
              <a:rPr lang="vi-VN" sz="2400" dirty="0" smtClean="0">
                <a:latin typeface="+mj-lt"/>
              </a:rPr>
              <a:t> </a:t>
            </a:r>
            <a:r>
              <a:rPr lang="vi-VN" sz="2400" dirty="0">
                <a:latin typeface="+mj-lt"/>
              </a:rPr>
              <a:t> </a:t>
            </a:r>
            <a:r>
              <a:rPr lang="vi-VN" sz="2400" dirty="0" smtClean="0">
                <a:latin typeface="+mj-lt"/>
              </a:rPr>
              <a:t>  Anti DNA (+). </a:t>
            </a:r>
          </a:p>
          <a:p>
            <a:pPr marL="0" indent="0" algn="just">
              <a:buNone/>
            </a:pPr>
            <a:r>
              <a:rPr lang="vi-VN" sz="2400" dirty="0">
                <a:latin typeface="+mj-lt"/>
              </a:rPr>
              <a:t> </a:t>
            </a:r>
            <a:r>
              <a:rPr lang="vi-VN" sz="2400" dirty="0" smtClean="0">
                <a:latin typeface="+mj-lt"/>
              </a:rPr>
              <a:t>   Anti Sm (+).</a:t>
            </a:r>
          </a:p>
          <a:p>
            <a:pPr marL="0" indent="0" algn="just">
              <a:buNone/>
            </a:pPr>
            <a:r>
              <a:rPr lang="vi-VN" sz="2400" dirty="0" smtClean="0">
                <a:latin typeface="+mj-lt"/>
              </a:rPr>
              <a:t>    VDRL dương tính giả. </a:t>
            </a:r>
          </a:p>
          <a:p>
            <a:pPr algn="just">
              <a:buFont typeface="Wingdings" panose="05000000000000000000" pitchFamily="2" charset="2"/>
              <a:buChar char="v"/>
            </a:pPr>
            <a:r>
              <a:rPr lang="vi-VN" sz="2400" dirty="0" smtClean="0">
                <a:solidFill>
                  <a:srgbClr val="FF0000"/>
                </a:solidFill>
                <a:latin typeface="+mj-lt"/>
              </a:rPr>
              <a:t> Kháng thể kháng nhân</a:t>
            </a:r>
            <a:r>
              <a:rPr lang="vi-VN" sz="2400" dirty="0" smtClean="0">
                <a:latin typeface="+mj-lt"/>
              </a:rPr>
              <a:t>.</a:t>
            </a:r>
          </a:p>
          <a:p>
            <a:pPr marL="0" indent="0" algn="just">
              <a:buNone/>
            </a:pPr>
            <a:r>
              <a:rPr lang="vi-VN" sz="2400" dirty="0" smtClean="0">
                <a:latin typeface="+mj-lt"/>
              </a:rPr>
              <a:t>   Kháng thể kháng nhân Ds DNA.</a:t>
            </a:r>
          </a:p>
          <a:p>
            <a:pPr marL="0" indent="0" algn="just">
              <a:buNone/>
            </a:pPr>
            <a:r>
              <a:rPr lang="vi-VN" sz="2400" dirty="0" smtClean="0">
                <a:latin typeface="+mj-lt"/>
              </a:rPr>
              <a:t>   SS A ( Anti Ro). </a:t>
            </a:r>
          </a:p>
          <a:p>
            <a:pPr marL="0" indent="0" algn="just">
              <a:buNone/>
            </a:pPr>
            <a:r>
              <a:rPr lang="vi-VN" sz="2400" dirty="0" smtClean="0">
                <a:latin typeface="+mj-lt"/>
              </a:rPr>
              <a:t>   SS B ( Anti La). </a:t>
            </a:r>
          </a:p>
          <a:p>
            <a:pPr algn="just">
              <a:buFont typeface="Wingdings" panose="05000000000000000000" pitchFamily="2" charset="2"/>
              <a:buChar char="Ø"/>
            </a:pPr>
            <a:r>
              <a:rPr lang="vi-VN" sz="2400" dirty="0" smtClean="0">
                <a:solidFill>
                  <a:srgbClr val="FF0000"/>
                </a:solidFill>
              </a:rPr>
              <a:t>Nếu có &gt; 4 tiêu chuẩn , bệnh nhân được chẩn đoán là SLE.</a:t>
            </a:r>
            <a:endParaRPr lang="vi-VN" sz="2400" dirty="0">
              <a:solidFill>
                <a:srgbClr val="FF0000"/>
              </a:solidFill>
              <a:latin typeface="+mj-lt"/>
            </a:endParaRPr>
          </a:p>
        </p:txBody>
      </p:sp>
    </p:spTree>
    <p:extLst>
      <p:ext uri="{BB962C8B-B14F-4D97-AF65-F5344CB8AC3E}">
        <p14:creationId xmlns:p14="http://schemas.microsoft.com/office/powerpoint/2010/main" val="346890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980728"/>
          </a:xfrm>
        </p:spPr>
        <p:txBody>
          <a:bodyPr/>
          <a:lstStyle/>
          <a:p>
            <a:r>
              <a:rPr lang="vi-VN" dirty="0" smtClean="0">
                <a:solidFill>
                  <a:srgbClr val="FF0000"/>
                </a:solidFill>
              </a:rPr>
              <a:t>Một số cách chuẩn đoán</a:t>
            </a:r>
            <a:endParaRPr lang="vi-VN" dirty="0">
              <a:solidFill>
                <a:srgbClr val="FF0000"/>
              </a:solidFill>
            </a:endParaRPr>
          </a:p>
        </p:txBody>
      </p:sp>
      <p:sp>
        <p:nvSpPr>
          <p:cNvPr id="3" name="Content Placeholder 2"/>
          <p:cNvSpPr>
            <a:spLocks noGrp="1"/>
          </p:cNvSpPr>
          <p:nvPr>
            <p:ph idx="1"/>
          </p:nvPr>
        </p:nvSpPr>
        <p:spPr>
          <a:xfrm>
            <a:off x="457200" y="908720"/>
            <a:ext cx="8229600" cy="5949280"/>
          </a:xfrm>
        </p:spPr>
        <p:txBody>
          <a:bodyPr>
            <a:normAutofit lnSpcReduction="10000"/>
          </a:bodyPr>
          <a:lstStyle/>
          <a:p>
            <a:pPr algn="just">
              <a:buFont typeface="Wingdings" panose="05000000000000000000" pitchFamily="2" charset="2"/>
              <a:buChar char="§"/>
            </a:pPr>
            <a:r>
              <a:rPr lang="vi-VN" sz="2400" dirty="0" smtClean="0">
                <a:latin typeface="+mj-lt"/>
              </a:rPr>
              <a:t>Để chẩn đoán SLE còn có thể dựa vào các triệu chứng lâm sàng và xét nghiệm sau (theo kinh ngiệm lâm sàng và theo các sách,tài liệu): </a:t>
            </a:r>
          </a:p>
          <a:p>
            <a:pPr algn="just">
              <a:buFont typeface="Wingdings" panose="05000000000000000000" pitchFamily="2" charset="2"/>
              <a:buChar char="§"/>
            </a:pPr>
            <a:r>
              <a:rPr lang="vi-VN" sz="2400" dirty="0" smtClean="0">
                <a:latin typeface="+mj-lt"/>
              </a:rPr>
              <a:t>Ban đỏ vùng mũi má hình cánh bướm. </a:t>
            </a:r>
            <a:endParaRPr lang="vi-VN" sz="2400" dirty="0">
              <a:latin typeface="+mj-lt"/>
            </a:endParaRPr>
          </a:p>
          <a:p>
            <a:pPr algn="just">
              <a:buFont typeface="Wingdings" panose="05000000000000000000" pitchFamily="2" charset="2"/>
              <a:buChar char="§"/>
            </a:pPr>
            <a:r>
              <a:rPr lang="vi-VN" sz="2400" dirty="0" smtClean="0">
                <a:latin typeface="+mj-lt"/>
              </a:rPr>
              <a:t>Sốt. </a:t>
            </a:r>
            <a:endParaRPr lang="vi-VN" sz="2400" dirty="0">
              <a:latin typeface="+mj-lt"/>
            </a:endParaRPr>
          </a:p>
          <a:p>
            <a:pPr algn="just">
              <a:buFont typeface="Wingdings" panose="05000000000000000000" pitchFamily="2" charset="2"/>
              <a:buChar char="§"/>
            </a:pPr>
            <a:r>
              <a:rPr lang="vi-VN" sz="2400" dirty="0" smtClean="0">
                <a:latin typeface="+mj-lt"/>
              </a:rPr>
              <a:t>Mệt mỏi. </a:t>
            </a:r>
          </a:p>
          <a:p>
            <a:pPr algn="just">
              <a:buFont typeface="Wingdings" panose="05000000000000000000" pitchFamily="2" charset="2"/>
              <a:buChar char="§"/>
            </a:pPr>
            <a:r>
              <a:rPr lang="vi-VN" sz="2400" dirty="0" smtClean="0">
                <a:latin typeface="+mj-lt"/>
              </a:rPr>
              <a:t>Sút cân. </a:t>
            </a:r>
          </a:p>
          <a:p>
            <a:pPr algn="just">
              <a:buFont typeface="Wingdings" panose="05000000000000000000" pitchFamily="2" charset="2"/>
              <a:buChar char="§"/>
            </a:pPr>
            <a:r>
              <a:rPr lang="vi-VN" sz="2400" dirty="0" smtClean="0">
                <a:latin typeface="+mj-lt"/>
              </a:rPr>
              <a:t>Rụng tóc. </a:t>
            </a:r>
          </a:p>
          <a:p>
            <a:pPr algn="just">
              <a:buFont typeface="Wingdings" panose="05000000000000000000" pitchFamily="2" charset="2"/>
              <a:buChar char="§"/>
            </a:pPr>
            <a:r>
              <a:rPr lang="vi-VN" sz="2400" dirty="0" smtClean="0">
                <a:latin typeface="+mj-lt"/>
              </a:rPr>
              <a:t>Viêm khớp. </a:t>
            </a:r>
            <a:endParaRPr lang="vi-VN" sz="2400" dirty="0">
              <a:latin typeface="+mj-lt"/>
            </a:endParaRPr>
          </a:p>
          <a:p>
            <a:pPr algn="just">
              <a:buFont typeface="Wingdings" panose="05000000000000000000" pitchFamily="2" charset="2"/>
              <a:buChar char="§"/>
            </a:pPr>
            <a:r>
              <a:rPr lang="vi-VN" sz="2400" dirty="0" smtClean="0">
                <a:latin typeface="+mj-lt"/>
              </a:rPr>
              <a:t>Tổn thương thận. </a:t>
            </a:r>
          </a:p>
          <a:p>
            <a:pPr algn="just">
              <a:buFont typeface="Wingdings" panose="05000000000000000000" pitchFamily="2" charset="2"/>
              <a:buChar char="§"/>
            </a:pPr>
            <a:r>
              <a:rPr lang="vi-VN" sz="2400" dirty="0" smtClean="0">
                <a:latin typeface="+mj-lt"/>
              </a:rPr>
              <a:t>Máu lắng tăng cao. Bạch cầu giảm &lt; 4000 / mm3. </a:t>
            </a:r>
          </a:p>
          <a:p>
            <a:pPr algn="just">
              <a:buFont typeface="Wingdings" panose="05000000000000000000" pitchFamily="2" charset="2"/>
              <a:buChar char="§"/>
            </a:pPr>
            <a:r>
              <a:rPr lang="vi-VN" sz="2400" dirty="0" smtClean="0">
                <a:latin typeface="+mj-lt"/>
              </a:rPr>
              <a:t>Tế bào LE (+). </a:t>
            </a:r>
          </a:p>
          <a:p>
            <a:pPr algn="just">
              <a:buFont typeface="Wingdings" panose="05000000000000000000" pitchFamily="2" charset="2"/>
              <a:buChar char="§"/>
            </a:pPr>
            <a:r>
              <a:rPr lang="vi-VN" sz="2400" dirty="0" smtClean="0">
                <a:latin typeface="+mj-lt"/>
              </a:rPr>
              <a:t>Kháng thể kháng nhân (+). </a:t>
            </a:r>
            <a:endParaRPr lang="vi-VN" sz="2400" dirty="0">
              <a:latin typeface="+mj-lt"/>
            </a:endParaRPr>
          </a:p>
          <a:p>
            <a:pPr algn="just">
              <a:buFont typeface="Wingdings" panose="05000000000000000000" pitchFamily="2" charset="2"/>
              <a:buChar char="§"/>
            </a:pPr>
            <a:r>
              <a:rPr lang="vi-VN" sz="2400" dirty="0" smtClean="0">
                <a:latin typeface="+mj-lt"/>
              </a:rPr>
              <a:t>Giới : nữ ( bị đa số, chiếm tỉ lệ nhiều nhất).</a:t>
            </a:r>
            <a:endParaRPr lang="vi-VN" sz="2400" dirty="0">
              <a:latin typeface="+mj-lt"/>
            </a:endParaRPr>
          </a:p>
        </p:txBody>
      </p:sp>
    </p:spTree>
    <p:extLst>
      <p:ext uri="{BB962C8B-B14F-4D97-AF65-F5344CB8AC3E}">
        <p14:creationId xmlns:p14="http://schemas.microsoft.com/office/powerpoint/2010/main" val="62808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lstStyle/>
          <a:p>
            <a:r>
              <a:rPr lang="vi-VN" dirty="0" smtClean="0">
                <a:solidFill>
                  <a:srgbClr val="FF0000"/>
                </a:solidFill>
              </a:rPr>
              <a:t>BỆNH LUPÚT BAN ĐỎ HỆ THỐNG - SLE </a:t>
            </a:r>
            <a:endParaRPr lang="vi-VN" dirty="0">
              <a:solidFill>
                <a:srgbClr val="FF0000"/>
              </a:solidFill>
            </a:endParaRPr>
          </a:p>
        </p:txBody>
      </p:sp>
      <p:sp>
        <p:nvSpPr>
          <p:cNvPr id="3" name="Subtitle 2"/>
          <p:cNvSpPr>
            <a:spLocks noGrp="1"/>
          </p:cNvSpPr>
          <p:nvPr>
            <p:ph type="subTitle" idx="1"/>
          </p:nvPr>
        </p:nvSpPr>
        <p:spPr>
          <a:xfrm>
            <a:off x="1371600" y="1988840"/>
            <a:ext cx="6400800" cy="4248472"/>
          </a:xfrm>
        </p:spPr>
        <p:txBody>
          <a:bodyPr/>
          <a:lstStyle/>
          <a:p>
            <a:endParaRPr lang="vi-VN" dirty="0"/>
          </a:p>
        </p:txBody>
      </p:sp>
      <p:pic>
        <p:nvPicPr>
          <p:cNvPr id="1026" name="Picture 2" descr="E:\Desktop\lupuseritematososistemico-140818144108-phpapp01-thumbnai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6984776" cy="490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5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vi-VN" sz="4800" dirty="0" smtClean="0">
                <a:solidFill>
                  <a:srgbClr val="FF0000"/>
                </a:solidFill>
              </a:rPr>
              <a:t>Các trường hợp nhầm lẫn</a:t>
            </a:r>
            <a:endParaRPr lang="vi-VN" sz="4800" dirty="0">
              <a:solidFill>
                <a:srgbClr val="FF0000"/>
              </a:solidFill>
            </a:endParaRPr>
          </a:p>
        </p:txBody>
      </p:sp>
      <p:sp>
        <p:nvSpPr>
          <p:cNvPr id="3" name="Content Placeholder 2"/>
          <p:cNvSpPr>
            <a:spLocks noGrp="1"/>
          </p:cNvSpPr>
          <p:nvPr>
            <p:ph idx="1"/>
          </p:nvPr>
        </p:nvSpPr>
        <p:spPr/>
        <p:txBody>
          <a:bodyPr>
            <a:normAutofit lnSpcReduction="10000"/>
          </a:bodyPr>
          <a:lstStyle/>
          <a:p>
            <a:r>
              <a:rPr lang="vi-VN" dirty="0" smtClean="0">
                <a:solidFill>
                  <a:srgbClr val="FF0000"/>
                </a:solidFill>
                <a:latin typeface="+mj-lt"/>
              </a:rPr>
              <a:t>Chẩn đoán phân biệt </a:t>
            </a:r>
            <a:r>
              <a:rPr lang="vi-VN" dirty="0" smtClean="0">
                <a:latin typeface="+mj-lt"/>
              </a:rPr>
              <a:t>: cần chẩn đoán phân biệt SLE với một số bệnh sau:</a:t>
            </a:r>
          </a:p>
          <a:p>
            <a:r>
              <a:rPr lang="vi-VN" dirty="0" smtClean="0">
                <a:latin typeface="+mj-lt"/>
              </a:rPr>
              <a:t>Viêm da tiếp xúc, viêm da mẫn cảm ánh sáng cũng thường bị ở vùng hở ( mặt, 2 cẳng bàn tay ). </a:t>
            </a:r>
          </a:p>
          <a:p>
            <a:r>
              <a:rPr lang="vi-VN" dirty="0" smtClean="0">
                <a:latin typeface="+mj-lt"/>
              </a:rPr>
              <a:t>Viêm da cơ (dermatomyositis) : ban đỏ phù nề quanh ổ mắt, màu đỏ tím ( heliotrope), có sẩn gottron cẳng tay, mu ngón tay, yếu cơ, thay đổi men cơ điện cơ,sinh thiết cơ.</a:t>
            </a:r>
            <a:endParaRPr lang="vi-VN" dirty="0">
              <a:latin typeface="+mj-lt"/>
            </a:endParaRPr>
          </a:p>
        </p:txBody>
      </p:sp>
    </p:spTree>
    <p:extLst>
      <p:ext uri="{BB962C8B-B14F-4D97-AF65-F5344CB8AC3E}">
        <p14:creationId xmlns:p14="http://schemas.microsoft.com/office/powerpoint/2010/main" val="3187135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5121"/>
            <a:ext cx="8363272" cy="6336704"/>
          </a:xfrm>
        </p:spPr>
        <p:txBody>
          <a:bodyPr>
            <a:noAutofit/>
          </a:bodyPr>
          <a:lstStyle/>
          <a:p>
            <a:r>
              <a:rPr lang="vi-VN" dirty="0" smtClean="0">
                <a:solidFill>
                  <a:srgbClr val="FF0000"/>
                </a:solidFill>
                <a:latin typeface="+mj-lt"/>
              </a:rPr>
              <a:t>6. Điều trị : </a:t>
            </a:r>
          </a:p>
          <a:p>
            <a:r>
              <a:rPr lang="vi-VN" sz="2400" dirty="0" smtClean="0">
                <a:latin typeface="+mj-lt"/>
              </a:rPr>
              <a:t> Nghỉ ngơi. </a:t>
            </a:r>
            <a:endParaRPr lang="vi-VN" sz="2400" dirty="0">
              <a:latin typeface="+mj-lt"/>
            </a:endParaRPr>
          </a:p>
          <a:p>
            <a:r>
              <a:rPr lang="vi-VN" sz="2400" dirty="0" smtClean="0">
                <a:latin typeface="+mj-lt"/>
              </a:rPr>
              <a:t>Tránh phơi nắng : đi nắng đội mũ nón rộng vành, che mạng, UVA làm trầm trọng bệnh. Tránh ánh nắng từ 10 giờ sáng đến 3 giờ chiều.Tránh da bị phơi nắng trực tiếp, dùng kem chống nắng.</a:t>
            </a:r>
          </a:p>
          <a:p>
            <a:r>
              <a:rPr lang="vi-VN" sz="2400" dirty="0" smtClean="0">
                <a:latin typeface="+mj-lt"/>
              </a:rPr>
              <a:t> Corticoids 60 mg/ ngày, giảm liều từ từ, chậm, khi đạt hiệu quả lâm sàng để tránh cơn bùng phát. </a:t>
            </a:r>
          </a:p>
          <a:p>
            <a:r>
              <a:rPr lang="vi-VN" sz="2400" dirty="0" smtClean="0">
                <a:latin typeface="+mj-lt"/>
              </a:rPr>
              <a:t>Thuốc ức chế miến dịch cho dùng đồng thời với corticoid : </a:t>
            </a:r>
            <a:r>
              <a:rPr lang="vi-VN" sz="2400" dirty="0" smtClean="0">
                <a:solidFill>
                  <a:srgbClr val="FF0000"/>
                </a:solidFill>
                <a:latin typeface="+mj-lt"/>
              </a:rPr>
              <a:t>Azathioprine</a:t>
            </a:r>
            <a:r>
              <a:rPr lang="vi-VN" sz="2400" dirty="0" smtClean="0">
                <a:latin typeface="+mj-lt"/>
              </a:rPr>
              <a:t> hoặc </a:t>
            </a:r>
            <a:r>
              <a:rPr lang="vi-VN" sz="2400" dirty="0" smtClean="0">
                <a:solidFill>
                  <a:srgbClr val="FF0000"/>
                </a:solidFill>
                <a:latin typeface="+mj-lt"/>
              </a:rPr>
              <a:t>cyclophosphamide</a:t>
            </a:r>
            <a:r>
              <a:rPr lang="vi-VN" sz="2400" dirty="0" smtClean="0">
                <a:latin typeface="+mj-lt"/>
              </a:rPr>
              <a:t>. </a:t>
            </a:r>
          </a:p>
          <a:p>
            <a:r>
              <a:rPr lang="vi-VN" sz="2400" dirty="0" smtClean="0">
                <a:latin typeface="+mj-lt"/>
              </a:rPr>
              <a:t> Thuốc chống sốt rét: Hydroxychloroquine, hữu ích cho ban da SLE mạn tính và bán cấp 300 mg/ ngày. Trước và sau khi dùng thuốc chống sốt rét tổng hợp thử chức năng gan, khám mắt và theo dõi về mắt, khám võng mạc, theo dõi 6 tháng về mắt. Bôi mỡ corticoid vào vùng da tổn thương 2 lần/ ngày. Bệnh nhân SLE không nên có mang, sinh đẻ vì làm bệnh nặng lên. </a:t>
            </a:r>
            <a:endParaRPr lang="vi-VN" sz="2400" dirty="0">
              <a:latin typeface="+mj-lt"/>
            </a:endParaRPr>
          </a:p>
          <a:p>
            <a:r>
              <a:rPr lang="vi-VN" sz="2400" dirty="0" smtClean="0">
                <a:latin typeface="+mj-lt"/>
              </a:rPr>
              <a:t>Cần lưu ý một số thuốc làm bệnh nặng lên hoặc kích phát bệnh.</a:t>
            </a:r>
            <a:endParaRPr lang="vi-VN" sz="2400" dirty="0">
              <a:latin typeface="+mj-lt"/>
            </a:endParaRPr>
          </a:p>
        </p:txBody>
      </p:sp>
    </p:spTree>
    <p:extLst>
      <p:ext uri="{BB962C8B-B14F-4D97-AF65-F5344CB8AC3E}">
        <p14:creationId xmlns:p14="http://schemas.microsoft.com/office/powerpoint/2010/main" val="79923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600" dirty="0" smtClean="0"/>
              <a:t>Một Số </a:t>
            </a:r>
            <a:r>
              <a:rPr lang="vi-VN" sz="3600" dirty="0"/>
              <a:t>T</a:t>
            </a:r>
            <a:r>
              <a:rPr lang="vi-VN" sz="3600" dirty="0" smtClean="0"/>
              <a:t>huốc Điều </a:t>
            </a:r>
            <a:r>
              <a:rPr lang="vi-VN" sz="3600" dirty="0"/>
              <a:t>T</a:t>
            </a:r>
            <a:r>
              <a:rPr lang="vi-VN" sz="3600" dirty="0" smtClean="0"/>
              <a:t>rị</a:t>
            </a:r>
            <a:endParaRPr lang="vi-VN" sz="3600"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556792"/>
            <a:ext cx="4172272" cy="403244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28800"/>
            <a:ext cx="4244280" cy="3960440"/>
          </a:xfrm>
        </p:spPr>
      </p:pic>
      <p:sp>
        <p:nvSpPr>
          <p:cNvPr id="7" name="TextBox 6"/>
          <p:cNvSpPr txBox="1"/>
          <p:nvPr/>
        </p:nvSpPr>
        <p:spPr>
          <a:xfrm>
            <a:off x="1187624" y="5805264"/>
            <a:ext cx="2592288" cy="461665"/>
          </a:xfrm>
          <a:prstGeom prst="rect">
            <a:avLst/>
          </a:prstGeom>
          <a:noFill/>
        </p:spPr>
        <p:txBody>
          <a:bodyPr wrap="square" rtlCol="0">
            <a:spAutoFit/>
          </a:bodyPr>
          <a:lstStyle/>
          <a:p>
            <a:r>
              <a:rPr lang="vi-VN" sz="2400" dirty="0" smtClean="0">
                <a:latin typeface="+mj-lt"/>
              </a:rPr>
              <a:t>Giá: 165.000 vnd</a:t>
            </a:r>
            <a:endParaRPr lang="vi-VN" sz="2400" dirty="0">
              <a:latin typeface="+mj-lt"/>
            </a:endParaRPr>
          </a:p>
        </p:txBody>
      </p:sp>
      <p:sp>
        <p:nvSpPr>
          <p:cNvPr id="10" name="TextBox 9"/>
          <p:cNvSpPr txBox="1"/>
          <p:nvPr/>
        </p:nvSpPr>
        <p:spPr>
          <a:xfrm>
            <a:off x="5724128" y="5805264"/>
            <a:ext cx="2448272" cy="461665"/>
          </a:xfrm>
          <a:prstGeom prst="rect">
            <a:avLst/>
          </a:prstGeom>
          <a:noFill/>
        </p:spPr>
        <p:txBody>
          <a:bodyPr wrap="square" rtlCol="0">
            <a:spAutoFit/>
          </a:bodyPr>
          <a:lstStyle/>
          <a:p>
            <a:r>
              <a:rPr lang="vi-VN" sz="2400" dirty="0" smtClean="0">
                <a:latin typeface="+mj-lt"/>
              </a:rPr>
              <a:t>Giá:190.000 vnd</a:t>
            </a:r>
            <a:endParaRPr lang="vi-VN" sz="2400" dirty="0">
              <a:latin typeface="+mj-lt"/>
            </a:endParaRPr>
          </a:p>
        </p:txBody>
      </p:sp>
    </p:spTree>
    <p:extLst>
      <p:ext uri="{BB962C8B-B14F-4D97-AF65-F5344CB8AC3E}">
        <p14:creationId xmlns:p14="http://schemas.microsoft.com/office/powerpoint/2010/main" val="2761172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916832"/>
            <a:ext cx="3909764" cy="3317949"/>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16833"/>
            <a:ext cx="4244280" cy="3358504"/>
          </a:xfrm>
        </p:spPr>
      </p:pic>
      <p:sp>
        <p:nvSpPr>
          <p:cNvPr id="8" name="TextBox 7"/>
          <p:cNvSpPr txBox="1"/>
          <p:nvPr/>
        </p:nvSpPr>
        <p:spPr>
          <a:xfrm>
            <a:off x="2267744" y="260648"/>
            <a:ext cx="5040560" cy="1200329"/>
          </a:xfrm>
          <a:prstGeom prst="rect">
            <a:avLst/>
          </a:prstGeom>
          <a:noFill/>
        </p:spPr>
        <p:txBody>
          <a:bodyPr wrap="square" rtlCol="0">
            <a:spAutoFit/>
          </a:bodyPr>
          <a:lstStyle/>
          <a:p>
            <a:r>
              <a:rPr lang="vi-VN" sz="3600" dirty="0" smtClean="0">
                <a:latin typeface="+mj-lt"/>
              </a:rPr>
              <a:t>Thuốc ức chế miễn dịch điều trị Lupus Ban Đỏ</a:t>
            </a:r>
            <a:endParaRPr lang="vi-VN" sz="3600" dirty="0">
              <a:latin typeface="+mj-lt"/>
            </a:endParaRPr>
          </a:p>
        </p:txBody>
      </p:sp>
      <p:sp>
        <p:nvSpPr>
          <p:cNvPr id="9" name="TextBox 8"/>
          <p:cNvSpPr txBox="1"/>
          <p:nvPr/>
        </p:nvSpPr>
        <p:spPr>
          <a:xfrm>
            <a:off x="899592" y="5445224"/>
            <a:ext cx="2736304" cy="369332"/>
          </a:xfrm>
          <a:prstGeom prst="rect">
            <a:avLst/>
          </a:prstGeom>
          <a:noFill/>
        </p:spPr>
        <p:txBody>
          <a:bodyPr wrap="square" rtlCol="0">
            <a:spAutoFit/>
          </a:bodyPr>
          <a:lstStyle/>
          <a:p>
            <a:r>
              <a:rPr lang="vi-VN" dirty="0" smtClean="0"/>
              <a:t>Giá</a:t>
            </a:r>
            <a:r>
              <a:rPr lang="vi-VN" smtClean="0"/>
              <a:t>: 12.500.000 vnd</a:t>
            </a:r>
            <a:endParaRPr lang="vi-VN" dirty="0"/>
          </a:p>
        </p:txBody>
      </p:sp>
      <p:sp>
        <p:nvSpPr>
          <p:cNvPr id="11" name="TextBox 10"/>
          <p:cNvSpPr txBox="1"/>
          <p:nvPr/>
        </p:nvSpPr>
        <p:spPr>
          <a:xfrm>
            <a:off x="5508104" y="5445224"/>
            <a:ext cx="2808312" cy="369332"/>
          </a:xfrm>
          <a:prstGeom prst="rect">
            <a:avLst/>
          </a:prstGeom>
          <a:noFill/>
        </p:spPr>
        <p:txBody>
          <a:bodyPr wrap="square" rtlCol="0">
            <a:spAutoFit/>
          </a:bodyPr>
          <a:lstStyle/>
          <a:p>
            <a:r>
              <a:rPr lang="vi-VN" dirty="0" smtClean="0"/>
              <a:t>Giá: 1.1500.000 vnd</a:t>
            </a:r>
            <a:endParaRPr lang="vi-VN" dirty="0"/>
          </a:p>
        </p:txBody>
      </p:sp>
    </p:spTree>
    <p:extLst>
      <p:ext uri="{BB962C8B-B14F-4D97-AF65-F5344CB8AC3E}">
        <p14:creationId xmlns:p14="http://schemas.microsoft.com/office/powerpoint/2010/main" val="350573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Thuốc điều trị Lupus ban đỏ</a:t>
            </a:r>
            <a:endParaRPr lang="vi-VN"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56792"/>
            <a:ext cx="4038600" cy="3820864"/>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0032" y="1844824"/>
            <a:ext cx="3816424" cy="3384376"/>
          </a:xfrm>
        </p:spPr>
      </p:pic>
      <p:sp>
        <p:nvSpPr>
          <p:cNvPr id="9" name="TextBox 8"/>
          <p:cNvSpPr txBox="1"/>
          <p:nvPr/>
        </p:nvSpPr>
        <p:spPr>
          <a:xfrm>
            <a:off x="1043608" y="5589240"/>
            <a:ext cx="2592288" cy="461665"/>
          </a:xfrm>
          <a:prstGeom prst="rect">
            <a:avLst/>
          </a:prstGeom>
          <a:noFill/>
        </p:spPr>
        <p:txBody>
          <a:bodyPr wrap="square" rtlCol="0">
            <a:spAutoFit/>
          </a:bodyPr>
          <a:lstStyle/>
          <a:p>
            <a:r>
              <a:rPr lang="vi-VN" sz="2400" dirty="0" smtClean="0">
                <a:latin typeface="+mj-lt"/>
              </a:rPr>
              <a:t>Giá: 120.000 vnđ</a:t>
            </a:r>
            <a:endParaRPr lang="vi-VN" sz="2400" dirty="0">
              <a:latin typeface="+mj-lt"/>
            </a:endParaRPr>
          </a:p>
        </p:txBody>
      </p:sp>
      <p:sp>
        <p:nvSpPr>
          <p:cNvPr id="10" name="TextBox 9"/>
          <p:cNvSpPr txBox="1"/>
          <p:nvPr/>
        </p:nvSpPr>
        <p:spPr>
          <a:xfrm>
            <a:off x="5943306" y="5589240"/>
            <a:ext cx="2517126" cy="461665"/>
          </a:xfrm>
          <a:prstGeom prst="rect">
            <a:avLst/>
          </a:prstGeom>
          <a:noFill/>
        </p:spPr>
        <p:txBody>
          <a:bodyPr wrap="square" rtlCol="0">
            <a:spAutoFit/>
          </a:bodyPr>
          <a:lstStyle/>
          <a:p>
            <a:r>
              <a:rPr lang="vi-VN" sz="2400" dirty="0" smtClean="0">
                <a:latin typeface="+mj-lt"/>
              </a:rPr>
              <a:t>Giá:140.000 vnd</a:t>
            </a:r>
            <a:endParaRPr lang="vi-VN" sz="2400" dirty="0">
              <a:latin typeface="+mj-lt"/>
            </a:endParaRPr>
          </a:p>
        </p:txBody>
      </p:sp>
    </p:spTree>
    <p:extLst>
      <p:ext uri="{BB962C8B-B14F-4D97-AF65-F5344CB8AC3E}">
        <p14:creationId xmlns:p14="http://schemas.microsoft.com/office/powerpoint/2010/main" val="271632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Tài Liệu Tham Khảo</a:t>
            </a:r>
            <a:endParaRPr lang="vi-VN" dirty="0"/>
          </a:p>
        </p:txBody>
      </p:sp>
      <p:sp>
        <p:nvSpPr>
          <p:cNvPr id="3" name="Content Placeholder 2"/>
          <p:cNvSpPr>
            <a:spLocks noGrp="1"/>
          </p:cNvSpPr>
          <p:nvPr>
            <p:ph idx="1"/>
          </p:nvPr>
        </p:nvSpPr>
        <p:spPr/>
        <p:txBody>
          <a:bodyPr>
            <a:normAutofit/>
          </a:bodyPr>
          <a:lstStyle/>
          <a:p>
            <a:r>
              <a:rPr lang="vi-VN" sz="2400" dirty="0" smtClean="0">
                <a:latin typeface="+mj-lt"/>
              </a:rPr>
              <a:t>1.Tập bài giảng Bệnh lý học.</a:t>
            </a:r>
          </a:p>
          <a:p>
            <a:r>
              <a:rPr lang="vi-VN" sz="2400" dirty="0" smtClean="0">
                <a:latin typeface="+mj-lt"/>
              </a:rPr>
              <a:t>2. Các giáo trình về Bệnh học, Dược lý, Dược lâm sàng.</a:t>
            </a:r>
          </a:p>
          <a:p>
            <a:r>
              <a:rPr lang="vi-VN" sz="2400" dirty="0" smtClean="0">
                <a:latin typeface="+mj-lt"/>
              </a:rPr>
              <a:t>3. Lê Thị Luyến, Lê Đình Vấn, (2010) Bệnh học , Nhà xuất bản Y học.</a:t>
            </a:r>
          </a:p>
          <a:p>
            <a:r>
              <a:rPr lang="vi-VN" sz="2400" dirty="0" smtClean="0">
                <a:latin typeface="+mj-lt"/>
              </a:rPr>
              <a:t>4. </a:t>
            </a:r>
            <a:r>
              <a:rPr lang="vi-VN" sz="2400" dirty="0" smtClean="0">
                <a:latin typeface="+mj-lt"/>
                <a:hlinkClick r:id="rId2"/>
              </a:rPr>
              <a:t>https://www.slideshare.net/nobita_nobitakun/lupus-12908152</a:t>
            </a:r>
            <a:endParaRPr lang="vi-VN" sz="2400" dirty="0" smtClean="0">
              <a:latin typeface="+mj-lt"/>
            </a:endParaRPr>
          </a:p>
          <a:p>
            <a:r>
              <a:rPr lang="vi-VN" sz="2400" dirty="0" smtClean="0">
                <a:latin typeface="+mj-lt"/>
              </a:rPr>
              <a:t>5. Hình ảnh: Internet </a:t>
            </a:r>
          </a:p>
          <a:p>
            <a:r>
              <a:rPr lang="vi-VN" sz="2400" dirty="0" smtClean="0">
                <a:latin typeface="+mj-lt"/>
              </a:rPr>
              <a:t>6. </a:t>
            </a:r>
            <a:r>
              <a:rPr lang="vi-VN" sz="2400" dirty="0" smtClean="0">
                <a:latin typeface="+mj-lt"/>
                <a:hlinkClick r:id="rId3"/>
              </a:rPr>
              <a:t>http://www.benhlupus.com/2016/04/dieu-tri-benh-lupus-ban-do-he-thong.html</a:t>
            </a:r>
            <a:endParaRPr lang="vi-VN" sz="2400" dirty="0" smtClean="0">
              <a:latin typeface="+mj-lt"/>
            </a:endParaRPr>
          </a:p>
          <a:p>
            <a:r>
              <a:rPr lang="vi-VN" sz="2400" dirty="0" smtClean="0">
                <a:latin typeface="+mj-lt"/>
              </a:rPr>
              <a:t>7.</a:t>
            </a:r>
            <a:r>
              <a:rPr lang="vi-VN" sz="2400" dirty="0"/>
              <a:t> Y Dược 365 (TH)</a:t>
            </a:r>
            <a:endParaRPr lang="vi-VN" sz="2400" dirty="0">
              <a:latin typeface="+mj-lt"/>
            </a:endParaRPr>
          </a:p>
        </p:txBody>
      </p:sp>
    </p:spTree>
    <p:extLst>
      <p:ext uri="{BB962C8B-B14F-4D97-AF65-F5344CB8AC3E}">
        <p14:creationId xmlns:p14="http://schemas.microsoft.com/office/powerpoint/2010/main" val="95673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784976" cy="6858000"/>
          </a:xfrm>
        </p:spPr>
        <p:txBody>
          <a:bodyPr>
            <a:normAutofit/>
          </a:bodyPr>
          <a:lstStyle/>
          <a:p>
            <a:pPr marL="0" indent="0" algn="just">
              <a:buNone/>
            </a:pPr>
            <a:r>
              <a:rPr lang="vi-VN" sz="3600" dirty="0" smtClean="0">
                <a:solidFill>
                  <a:srgbClr val="FF0000"/>
                </a:solidFill>
                <a:latin typeface="+mj-lt"/>
              </a:rPr>
              <a:t>1.Định Nghĩa:</a:t>
            </a:r>
          </a:p>
          <a:p>
            <a:pPr marL="0" indent="0" algn="just">
              <a:buNone/>
            </a:pPr>
            <a:r>
              <a:rPr lang="vi-VN" sz="2000" dirty="0" smtClean="0"/>
              <a:t>• Lupút ban đỏ hệ thống (Systemic lupus erythematosus - SLE) là một bệnh đa hệ thống nặng, nghiêm trọng, bệnh của mô liên kết và mạch máu, biểu hiện lâm sàng thường gặp là sốt (90%), ban da (85%),viêm khớp và tổn thương thận, tim, phổi.</a:t>
            </a:r>
          </a:p>
          <a:p>
            <a:pPr marL="0" indent="0" algn="just">
              <a:buNone/>
            </a:pPr>
            <a:r>
              <a:rPr lang="vi-VN" sz="2000" dirty="0" smtClean="0"/>
              <a:t> • Lupút ban đỏ hệ thống là một bệnh đa hệ thống, bệnh chất tạo keo, bệnh của mô liên kết, bệnh tự miễn, căn nguyên chưa rõ, có cơ chế miễn dịch, có các tự kháng thể (kháng thể kháng nhân-ANA).</a:t>
            </a:r>
          </a:p>
          <a:p>
            <a:pPr marL="0" indent="0" algn="just">
              <a:buNone/>
            </a:pPr>
            <a:r>
              <a:rPr lang="vi-VN" sz="2000" dirty="0" smtClean="0"/>
              <a:t>• Tỉ lệ mắc bệnh trong cộng đồng 40-50/100.000 dân. </a:t>
            </a:r>
          </a:p>
          <a:p>
            <a:pPr marL="0" indent="0" algn="just">
              <a:buNone/>
            </a:pPr>
            <a:r>
              <a:rPr lang="vi-VN" sz="2000" dirty="0" smtClean="0"/>
              <a:t>• Bệnh có tỉ lệ ở nữ/nam = 10/1 ,8/1.</a:t>
            </a:r>
            <a:endParaRPr lang="vi-VN" sz="2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645024"/>
            <a:ext cx="4752528" cy="3213364"/>
          </a:xfrm>
          <a:prstGeom prst="rect">
            <a:avLst/>
          </a:prstGeom>
        </p:spPr>
      </p:pic>
    </p:spTree>
    <p:extLst>
      <p:ext uri="{BB962C8B-B14F-4D97-AF65-F5344CB8AC3E}">
        <p14:creationId xmlns:p14="http://schemas.microsoft.com/office/powerpoint/2010/main" val="245484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597352"/>
          </a:xfrm>
        </p:spPr>
        <p:txBody>
          <a:bodyPr>
            <a:normAutofit fontScale="92500" lnSpcReduction="10000"/>
          </a:bodyPr>
          <a:lstStyle/>
          <a:p>
            <a:pPr marL="0" indent="0" algn="just">
              <a:buNone/>
            </a:pPr>
            <a:r>
              <a:rPr lang="vi-VN" dirty="0" smtClean="0">
                <a:solidFill>
                  <a:srgbClr val="FF0000"/>
                </a:solidFill>
                <a:latin typeface="+mj-lt"/>
              </a:rPr>
              <a:t>2</a:t>
            </a:r>
            <a:r>
              <a:rPr lang="vi-VN" sz="3800" dirty="0" smtClean="0">
                <a:solidFill>
                  <a:srgbClr val="FF0000"/>
                </a:solidFill>
                <a:latin typeface="+mj-lt"/>
              </a:rPr>
              <a:t>. </a:t>
            </a:r>
            <a:r>
              <a:rPr lang="vi-VN" sz="3800" u="sng" dirty="0" smtClean="0">
                <a:solidFill>
                  <a:srgbClr val="FF0000"/>
                </a:solidFill>
                <a:latin typeface="+mj-lt"/>
              </a:rPr>
              <a:t>Nguyên nhân bệnh</a:t>
            </a:r>
            <a:r>
              <a:rPr lang="vi-VN" sz="3800" u="sng" dirty="0">
                <a:solidFill>
                  <a:srgbClr val="FF0000"/>
                </a:solidFill>
                <a:latin typeface="+mj-lt"/>
              </a:rPr>
              <a:t> </a:t>
            </a:r>
            <a:r>
              <a:rPr lang="vi-VN" sz="3800" u="sng" dirty="0" smtClean="0">
                <a:solidFill>
                  <a:srgbClr val="FF0000"/>
                </a:solidFill>
                <a:latin typeface="+mj-lt"/>
              </a:rPr>
              <a:t>&amp; cơ chế bệnh sinh</a:t>
            </a:r>
            <a:r>
              <a:rPr lang="vi-VN" sz="3800" dirty="0" smtClean="0">
                <a:latin typeface="+mj-lt"/>
              </a:rPr>
              <a:t>:</a:t>
            </a:r>
          </a:p>
          <a:p>
            <a:pPr marL="0" indent="0" algn="just">
              <a:buNone/>
            </a:pPr>
            <a:r>
              <a:rPr lang="vi-VN" dirty="0" smtClean="0">
                <a:solidFill>
                  <a:srgbClr val="FF0000"/>
                </a:solidFill>
                <a:latin typeface="+mj-lt"/>
              </a:rPr>
              <a:t>A.</a:t>
            </a:r>
            <a:r>
              <a:rPr lang="vi-VN" u="sng" dirty="0" smtClean="0">
                <a:solidFill>
                  <a:srgbClr val="FF0000"/>
                </a:solidFill>
                <a:latin typeface="+mj-lt"/>
              </a:rPr>
              <a:t>Nguyên Nhân</a:t>
            </a:r>
            <a:r>
              <a:rPr lang="vi-VN" dirty="0" smtClean="0">
                <a:solidFill>
                  <a:srgbClr val="FF0000"/>
                </a:solidFill>
                <a:latin typeface="+mj-lt"/>
              </a:rPr>
              <a:t>:</a:t>
            </a:r>
          </a:p>
          <a:p>
            <a:pPr algn="just"/>
            <a:r>
              <a:rPr lang="vi-VN" sz="2800" dirty="0">
                <a:latin typeface="+mj-lt"/>
              </a:rPr>
              <a:t>Cho đến nay nguyên nhân gây </a:t>
            </a:r>
            <a:r>
              <a:rPr lang="vi-VN" sz="2800" dirty="0">
                <a:solidFill>
                  <a:srgbClr val="FF0000"/>
                </a:solidFill>
                <a:latin typeface="+mj-lt"/>
                <a:hlinkClick r:id="rId2" tooltip="bệnh lupus ban đỏ "/>
              </a:rPr>
              <a:t>bệnh lupus ban đỏ</a:t>
            </a:r>
            <a:r>
              <a:rPr lang="vi-VN" sz="2800" dirty="0">
                <a:latin typeface="+mj-lt"/>
                <a:hlinkClick r:id="rId2" tooltip="bệnh lupus ban đỏ "/>
              </a:rPr>
              <a:t> </a:t>
            </a:r>
            <a:r>
              <a:rPr lang="vi-VN" sz="2800" dirty="0">
                <a:latin typeface="+mj-lt"/>
              </a:rPr>
              <a:t>vẫn còn chưa được biết </a:t>
            </a:r>
            <a:r>
              <a:rPr lang="vi-VN" sz="2800" dirty="0" smtClean="0">
                <a:latin typeface="+mj-lt"/>
              </a:rPr>
              <a:t>rõ.</a:t>
            </a:r>
            <a:endParaRPr lang="vi-VN" sz="2800" dirty="0">
              <a:latin typeface="+mj-lt"/>
            </a:endParaRPr>
          </a:p>
          <a:p>
            <a:pPr algn="just"/>
            <a:r>
              <a:rPr lang="vi-VN" sz="2800" dirty="0" smtClean="0">
                <a:latin typeface="+mj-lt"/>
              </a:rPr>
              <a:t>- Tuy vậy phần lớn các nghiên cứu gợi rằng các yếu tố như: di truyền, hoóc môn giới tính, môi trường đóng vai trò quan trọng trong bệnh nguyên bệnh. • Các biến đổi về di truyền, yếu tố gia đình gặp 5 - 10% trong số các trường hợp . </a:t>
            </a:r>
          </a:p>
          <a:p>
            <a:pPr algn="just"/>
            <a:r>
              <a:rPr lang="vi-VN" sz="2800" dirty="0">
                <a:latin typeface="+mj-lt"/>
              </a:rPr>
              <a:t>S</a:t>
            </a:r>
            <a:r>
              <a:rPr lang="vi-VN" sz="2800" dirty="0" smtClean="0">
                <a:latin typeface="+mj-lt"/>
              </a:rPr>
              <a:t>ự thay đổi HLA b8 DR2, DR3, DRW52, DQW1, DQW2. Thiếu hụt C 19, C2. • Nguyên nhân do thuốc: một số trường hợp bệnh xuất hiện sau khi dùng Hydralazine, thuốc chống co giật, isoniazide, procainamide, gọi là hội chứng lupus đỏ do thuốc. </a:t>
            </a:r>
          </a:p>
          <a:p>
            <a:pPr algn="just"/>
            <a:r>
              <a:rPr lang="vi-VN" sz="2800" dirty="0" smtClean="0">
                <a:latin typeface="+mj-lt"/>
              </a:rPr>
              <a:t> Do tác động của ánh nắng: 1/3 số bệnh nhân bệnh xuất hiện sau khi phơi nắng, ánh nắng làm trầm trọng , nặng bệnh thêm (36%).</a:t>
            </a:r>
            <a:endParaRPr lang="vi-VN" sz="2800" dirty="0">
              <a:latin typeface="+mj-lt"/>
            </a:endParaRPr>
          </a:p>
        </p:txBody>
      </p:sp>
    </p:spTree>
    <p:extLst>
      <p:ext uri="{BB962C8B-B14F-4D97-AF65-F5344CB8AC3E}">
        <p14:creationId xmlns:p14="http://schemas.microsoft.com/office/powerpoint/2010/main" val="10625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Sơ Đồ Mô Tả Nguyên Nhân Gây Bệnh</a:t>
            </a:r>
            <a:endParaRPr lang="vi-V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916832"/>
            <a:ext cx="7344816" cy="4032447"/>
          </a:xfrm>
        </p:spPr>
      </p:pic>
    </p:spTree>
    <p:extLst>
      <p:ext uri="{BB962C8B-B14F-4D97-AF65-F5344CB8AC3E}">
        <p14:creationId xmlns:p14="http://schemas.microsoft.com/office/powerpoint/2010/main" val="40711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336704"/>
          </a:xfrm>
        </p:spPr>
        <p:txBody>
          <a:bodyPr>
            <a:normAutofit fontScale="92500" lnSpcReduction="20000"/>
          </a:bodyPr>
          <a:lstStyle/>
          <a:p>
            <a:pPr marL="0" indent="0" algn="just">
              <a:buNone/>
            </a:pPr>
            <a:r>
              <a:rPr lang="vi-VN" sz="3800" dirty="0" smtClean="0">
                <a:solidFill>
                  <a:srgbClr val="FF0000"/>
                </a:solidFill>
                <a:effectLst>
                  <a:outerShdw blurRad="38100" dist="38100" dir="2700000" algn="tl">
                    <a:srgbClr val="000000">
                      <a:alpha val="43137"/>
                    </a:srgbClr>
                  </a:outerShdw>
                </a:effectLst>
                <a:latin typeface="+mj-lt"/>
              </a:rPr>
              <a:t>B. </a:t>
            </a:r>
            <a:r>
              <a:rPr lang="vi-VN" sz="3800" u="sng" dirty="0" smtClean="0">
                <a:solidFill>
                  <a:srgbClr val="FF0000"/>
                </a:solidFill>
                <a:effectLst>
                  <a:outerShdw blurRad="38100" dist="38100" dir="2700000" algn="tl">
                    <a:srgbClr val="000000">
                      <a:alpha val="43137"/>
                    </a:srgbClr>
                  </a:outerShdw>
                </a:effectLst>
                <a:latin typeface="+mj-lt"/>
              </a:rPr>
              <a:t>Cơ chế bệnh sinh</a:t>
            </a:r>
            <a:r>
              <a:rPr lang="vi-VN" sz="3800" dirty="0" smtClean="0">
                <a:solidFill>
                  <a:srgbClr val="FF0000"/>
                </a:solidFill>
                <a:latin typeface="+mj-lt"/>
              </a:rPr>
              <a:t>: </a:t>
            </a:r>
          </a:p>
          <a:p>
            <a:pPr algn="just"/>
            <a:r>
              <a:rPr lang="vi-VN" sz="2600" dirty="0">
                <a:latin typeface="+mj-lt"/>
              </a:rPr>
              <a:t>Cơ chế bệnh sinh chính của bệnh là cơ chế miễn dịch</a:t>
            </a:r>
            <a:r>
              <a:rPr lang="vi-VN" sz="2600" dirty="0" smtClean="0">
                <a:latin typeface="+mj-lt"/>
              </a:rPr>
              <a:t>.</a:t>
            </a:r>
          </a:p>
          <a:p>
            <a:pPr marL="0" indent="0" algn="just">
              <a:buNone/>
            </a:pPr>
            <a:endParaRPr lang="vi-VN" sz="2600" dirty="0" smtClean="0">
              <a:latin typeface="+mj-lt"/>
            </a:endParaRPr>
          </a:p>
          <a:p>
            <a:pPr algn="just"/>
            <a:r>
              <a:rPr lang="vi-VN" sz="2600" dirty="0">
                <a:latin typeface="+mj-lt"/>
              </a:rPr>
              <a:t>Yếu tố tác nhân virút. Vai trò của virút trong căn nguyên sinh bệnh lupus ban đỏ hệ thống đã bị nghi ngờ từ lâu, quan sát trên kính hiển vi điện tử người ta thấy các hạt màu đậm giống hạt virus ở thận,da, tuy nhiên chưa có bằng chứng chắc chắn. Một số trường hợp gia tăng kháng thể chống virus Epstein- barr, Herper zoster virus,cytomegalovirus</a:t>
            </a:r>
          </a:p>
          <a:p>
            <a:pPr marL="0" indent="0" algn="just">
              <a:buNone/>
            </a:pPr>
            <a:endParaRPr lang="vi-VN" sz="2600" dirty="0" smtClean="0">
              <a:latin typeface="+mj-lt"/>
            </a:endParaRPr>
          </a:p>
          <a:p>
            <a:pPr algn="just"/>
            <a:r>
              <a:rPr lang="vi-VN" sz="2600" dirty="0" smtClean="0">
                <a:latin typeface="+mj-lt"/>
              </a:rPr>
              <a:t> Rối lọan hệ thống miễn dịch : lymphô T không kiểm soát được lympho B dẫn đến rối loạn sinh ra các tự kháng thể (Autoantibodies) lắng đọng ở các mô nhất là mô liên kết có collagen gây ra hiện tượng bệnh.</a:t>
            </a:r>
          </a:p>
          <a:p>
            <a:pPr algn="just"/>
            <a:endParaRPr lang="vi-VN" sz="2600" dirty="0" smtClean="0">
              <a:latin typeface="+mj-lt"/>
            </a:endParaRPr>
          </a:p>
          <a:p>
            <a:pPr algn="just"/>
            <a:r>
              <a:rPr lang="vi-VN" sz="2600" dirty="0" smtClean="0">
                <a:latin typeface="+mj-lt"/>
              </a:rPr>
              <a:t>  Yếu tố nội tiết : Lupus ban đỏ hệ thống chủ yếu ở nữ chiếm tỉ lệ 9/1 so với nam, các thuốc ngừa thai cũng có thể là yếu tố khởi phát bệnh, có thai, sinh đẻ, thời kz tiền mạn kinh bệnh tiến triển nặng hơn. </a:t>
            </a:r>
          </a:p>
          <a:p>
            <a:pPr algn="just"/>
            <a:endParaRPr lang="vi-VN" sz="2600" dirty="0">
              <a:latin typeface="+mj-lt"/>
            </a:endParaRPr>
          </a:p>
        </p:txBody>
      </p:sp>
    </p:spTree>
    <p:extLst>
      <p:ext uri="{BB962C8B-B14F-4D97-AF65-F5344CB8AC3E}">
        <p14:creationId xmlns:p14="http://schemas.microsoft.com/office/powerpoint/2010/main" val="354792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96944" cy="6192688"/>
          </a:xfrm>
        </p:spPr>
        <p:txBody>
          <a:bodyPr>
            <a:normAutofit lnSpcReduction="10000"/>
          </a:bodyPr>
          <a:lstStyle/>
          <a:p>
            <a:pPr marL="0" indent="0" algn="just">
              <a:buNone/>
            </a:pPr>
            <a:r>
              <a:rPr lang="vi-VN" sz="3600" dirty="0" smtClean="0">
                <a:solidFill>
                  <a:srgbClr val="FF0000"/>
                </a:solidFill>
                <a:latin typeface="+mj-lt"/>
              </a:rPr>
              <a:t>3.Triệu chứng lâm sàng.</a:t>
            </a:r>
          </a:p>
          <a:p>
            <a:pPr marL="0" indent="0" algn="just">
              <a:buNone/>
            </a:pPr>
            <a:r>
              <a:rPr lang="vi-VN" sz="2400" dirty="0" smtClean="0">
                <a:latin typeface="+mj-lt"/>
              </a:rPr>
              <a:t> </a:t>
            </a:r>
            <a:r>
              <a:rPr lang="vi-VN" sz="2800" dirty="0" smtClean="0">
                <a:latin typeface="+mj-lt"/>
              </a:rPr>
              <a:t>• Lupus ban đỏ hệ thống là một bệnh tổn thương đa hệ thống, tổn thương thường gặp là da,toàn thân, các cơ quan nội tạng.</a:t>
            </a:r>
          </a:p>
          <a:p>
            <a:pPr algn="just"/>
            <a:r>
              <a:rPr lang="vi-VN" sz="2800" dirty="0" smtClean="0">
                <a:latin typeface="+mj-lt"/>
              </a:rPr>
              <a:t>Là bệnh tự miễn -&gt; gặp ở tất cả các cơ quan.</a:t>
            </a:r>
          </a:p>
          <a:p>
            <a:pPr algn="just"/>
            <a:r>
              <a:rPr lang="vi-VN" sz="2800" dirty="0" smtClean="0">
                <a:latin typeface="+mj-lt"/>
              </a:rPr>
              <a:t>Diễn biến dai dẳng, mạn tính.</a:t>
            </a:r>
          </a:p>
          <a:p>
            <a:pPr algn="just"/>
            <a:r>
              <a:rPr lang="vi-VN" sz="2800" dirty="0" smtClean="0">
                <a:latin typeface="+mj-lt"/>
              </a:rPr>
              <a:t>Có những đợt cấp biểu hiện rầm rộ xen kẽ các giai đoạn ổn định.</a:t>
            </a:r>
          </a:p>
          <a:p>
            <a:pPr algn="just"/>
            <a:r>
              <a:rPr lang="vi-VN" sz="2800" dirty="0" smtClean="0">
                <a:latin typeface="+mj-lt"/>
              </a:rPr>
              <a:t>Tiến triển ngày càng nặng, đợt sau nặng hơn đợt trước.</a:t>
            </a:r>
          </a:p>
          <a:p>
            <a:pPr algn="just"/>
            <a:r>
              <a:rPr lang="vi-VN" sz="2800" dirty="0" smtClean="0">
                <a:latin typeface="+mj-lt"/>
              </a:rPr>
              <a:t>Sốt: dai dẳng, kéo dài 37.5 độ đến 40 độ.</a:t>
            </a:r>
          </a:p>
          <a:p>
            <a:pPr algn="just"/>
            <a:r>
              <a:rPr lang="vi-VN" sz="2800" dirty="0" smtClean="0">
                <a:latin typeface="+mj-lt"/>
              </a:rPr>
              <a:t>Đặc điểm: Không thành cơn, không chu kỳ, không rõ nguyên nhân, xuất hiện vào các đợt cấp – gầy xuất-mệt-kém ăn.</a:t>
            </a:r>
          </a:p>
          <a:p>
            <a:endParaRPr lang="vi-VN" sz="2800" dirty="0" smtClean="0">
              <a:latin typeface="+mj-lt"/>
            </a:endParaRPr>
          </a:p>
          <a:p>
            <a:pPr marL="0" indent="0">
              <a:buNone/>
            </a:pPr>
            <a:endParaRPr lang="vi-VN" sz="2400" dirty="0">
              <a:latin typeface="+mj-lt"/>
            </a:endParaRPr>
          </a:p>
        </p:txBody>
      </p:sp>
    </p:spTree>
    <p:extLst>
      <p:ext uri="{BB962C8B-B14F-4D97-AF65-F5344CB8AC3E}">
        <p14:creationId xmlns:p14="http://schemas.microsoft.com/office/powerpoint/2010/main" val="205562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7317432"/>
          </a:xfrm>
        </p:spPr>
        <p:txBody>
          <a:bodyPr>
            <a:normAutofit/>
          </a:bodyPr>
          <a:lstStyle/>
          <a:p>
            <a:pPr marL="0" indent="0" algn="just">
              <a:buNone/>
            </a:pPr>
            <a:r>
              <a:rPr lang="vi-VN" sz="2400" dirty="0" smtClean="0">
                <a:solidFill>
                  <a:srgbClr val="FF0000"/>
                </a:solidFill>
                <a:latin typeface="+mj-lt"/>
              </a:rPr>
              <a:t>3.1. Tổn thương da</a:t>
            </a:r>
            <a:r>
              <a:rPr lang="vi-VN" sz="2400" dirty="0" smtClean="0">
                <a:latin typeface="+mj-lt"/>
              </a:rPr>
              <a:t>: Ban da là triệu chứng thường gặp ( 70-80%). </a:t>
            </a:r>
          </a:p>
          <a:p>
            <a:pPr marL="0" indent="0" algn="just">
              <a:buNone/>
            </a:pPr>
            <a:r>
              <a:rPr lang="vi-VN" sz="2400" dirty="0" smtClean="0">
                <a:latin typeface="+mj-lt"/>
              </a:rPr>
              <a:t>  • Tổn thương thường xuất hiện ở vùng mũi má tạo thành “ hình cánh bướm”, vùng trước tai, vùng da hở như mặt, cẳng tay, mu bàn tay, ngón tay, có khi lan tỏa nhiều nơi: đầu mặt, ngực vai, thân mình, chân tay.</a:t>
            </a:r>
          </a:p>
          <a:p>
            <a:pPr marL="0" indent="0" algn="just">
              <a:buNone/>
            </a:pPr>
            <a:r>
              <a:rPr lang="vi-VN" sz="2400" dirty="0" smtClean="0">
                <a:latin typeface="+mj-lt"/>
              </a:rPr>
              <a:t>  • Tổn thương là ban đỏ thành đám mảng màu đỏ, đỏ tím, đỏ sáng hoặc hoặc ban dát sẩn, hơi phù nề, thường không ngứa, hoặc thâm nhiễm hơi cứng, có khi hơi có vẩy, có khi chợt ra đóng vẩy tiết. </a:t>
            </a:r>
          </a:p>
          <a:p>
            <a:pPr marL="0" indent="0" algn="just">
              <a:buNone/>
            </a:pPr>
            <a:r>
              <a:rPr lang="vi-VN" sz="2400" dirty="0">
                <a:latin typeface="+mj-lt"/>
              </a:rPr>
              <a:t> </a:t>
            </a:r>
            <a:r>
              <a:rPr lang="vi-VN" sz="2400" dirty="0" smtClean="0">
                <a:latin typeface="+mj-lt"/>
              </a:rPr>
              <a:t> • Có thể gặp các tổn thương khác như các đám mảng đỏ hình tròn “dạng đĩa” (discoid) có dày sừng nang lông từng điểm và teo da ở trung tâm đám tổn thương. • Đám tổn thương dạng đĩa có thể gặp ở mặt, tay nếu ở đầu gây trụi tóc do có teo da, sẹo.</a:t>
            </a:r>
          </a:p>
          <a:p>
            <a:pPr marL="0" indent="0" algn="just">
              <a:buNone/>
            </a:pPr>
            <a:r>
              <a:rPr lang="vi-VN" sz="2400" dirty="0" smtClean="0">
                <a:latin typeface="+mj-lt"/>
              </a:rPr>
              <a:t>Trong Lupút đỏ hệ thống có thể gặp ban đỏ ở quanh móng, ở lòng bàn tay. • Loét cẳng chân có thể gặp và lành rất chậm. </a:t>
            </a:r>
          </a:p>
          <a:p>
            <a:pPr marL="0" indent="0" algn="just">
              <a:buNone/>
            </a:pPr>
            <a:r>
              <a:rPr lang="vi-VN" sz="2400" dirty="0" smtClean="0">
                <a:latin typeface="+mj-lt"/>
              </a:rPr>
              <a:t>Vùng đầu tóc rụng lan tỏa, tóc khô xơ xác, ngả màu râu ngô, nếu có tổn thương lupus dạng đĩa ở đầu thì thấy rụng tóc thành đám tròn, nền có đỏ da, dày sừng, teo da làm rụng tóc không mọc lại được. </a:t>
            </a:r>
            <a:endParaRPr lang="vi-VN" sz="2400" dirty="0">
              <a:latin typeface="+mj-lt"/>
            </a:endParaRPr>
          </a:p>
        </p:txBody>
      </p:sp>
    </p:spTree>
    <p:extLst>
      <p:ext uri="{BB962C8B-B14F-4D97-AF65-F5344CB8AC3E}">
        <p14:creationId xmlns:p14="http://schemas.microsoft.com/office/powerpoint/2010/main" val="412119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408712"/>
          </a:xfrm>
        </p:spPr>
        <p:txBody>
          <a:bodyPr>
            <a:normAutofit/>
          </a:bodyPr>
          <a:lstStyle/>
          <a:p>
            <a:pPr marL="0" indent="0" algn="just">
              <a:buNone/>
            </a:pPr>
            <a:r>
              <a:rPr lang="vi-VN" sz="2400" dirty="0" smtClean="0">
                <a:latin typeface="+mj-lt"/>
              </a:rPr>
              <a:t>• Giãn mạch : Giãn mạch (Telangiectasie) là một đặc điểm nổi bật của bệnh mô liêt kết . Giãn mạch ở bàn tay, các ngón tay kết hợp với ban đỏ . Lưới mao quản ở nền móng quanh co khúc khủyu .</a:t>
            </a:r>
          </a:p>
          <a:p>
            <a:pPr marL="0" indent="0">
              <a:buNone/>
            </a:pPr>
            <a:endParaRPr lang="vi-VN"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00237"/>
            <a:ext cx="8352927" cy="4337075"/>
          </a:xfrm>
          <a:prstGeom prst="rect">
            <a:avLst/>
          </a:prstGeom>
        </p:spPr>
      </p:pic>
    </p:spTree>
    <p:extLst>
      <p:ext uri="{BB962C8B-B14F-4D97-AF65-F5344CB8AC3E}">
        <p14:creationId xmlns:p14="http://schemas.microsoft.com/office/powerpoint/2010/main" val="858944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169&quot;&gt;&lt;object type=&quot;3&quot; unique_id=&quot;10170&quot;&gt;&lt;property id=&quot;20148&quot; value=&quot;5&quot;/&gt;&lt;property id=&quot;20300&quot; value=&quot;Slide 1&quot;/&gt;&lt;property id=&quot;20307&quot; value=&quot;281&quot;/&gt;&lt;/object&gt;&lt;object type=&quot;3&quot; unique_id=&quot;10171&quot;&gt;&lt;property id=&quot;20148&quot; value=&quot;5&quot;/&gt;&lt;property id=&quot;20300&quot; value=&quot;Slide 2 - &amp;quot;BỆNH LUPÚT BAN ĐỎ HỆ THỐNG - SLE &amp;quot;&quot;/&gt;&lt;property id=&quot;20307&quot; value=&quot;256&quot;/&gt;&lt;/object&gt;&lt;object type=&quot;3&quot; unique_id=&quot;10172&quot;&gt;&lt;property id=&quot;20148&quot; value=&quot;5&quot;/&gt;&lt;property id=&quot;20300&quot; value=&quot;Slide 3&quot;/&gt;&lt;property id=&quot;20307&quot; value=&quot;257&quot;/&gt;&lt;/object&gt;&lt;object type=&quot;3&quot; unique_id=&quot;10173&quot;&gt;&lt;property id=&quot;20148&quot; value=&quot;5&quot;/&gt;&lt;property id=&quot;20300&quot; value=&quot;Slide 4&quot;/&gt;&lt;property id=&quot;20307&quot; value=&quot;258&quot;/&gt;&lt;/object&gt;&lt;object type=&quot;3&quot; unique_id=&quot;10174&quot;&gt;&lt;property id=&quot;20148&quot; value=&quot;5&quot;/&gt;&lt;property id=&quot;20300&quot; value=&quot;Slide 5 - &amp;quot;Sơ Đồ Mô Tả Nguyên Nhân Gây Bệnh&amp;quot;&quot;/&gt;&lt;property id=&quot;20307&quot; value=&quot;259&quot;/&gt;&lt;/object&gt;&lt;object type=&quot;3&quot; unique_id=&quot;10175&quot;&gt;&lt;property id=&quot;20148&quot; value=&quot;5&quot;/&gt;&lt;property id=&quot;20300&quot; value=&quot;Slide 6&quot;/&gt;&lt;property id=&quot;20307&quot; value=&quot;260&quot;/&gt;&lt;/object&gt;&lt;object type=&quot;3&quot; unique_id=&quot;10176&quot;&gt;&lt;property id=&quot;20148&quot; value=&quot;5&quot;/&gt;&lt;property id=&quot;20300&quot; value=&quot;Slide 7&quot;/&gt;&lt;property id=&quot;20307&quot; value=&quot;261&quot;/&gt;&lt;/object&gt;&lt;object type=&quot;3&quot; unique_id=&quot;10177&quot;&gt;&lt;property id=&quot;20148&quot; value=&quot;5&quot;/&gt;&lt;property id=&quot;20300&quot; value=&quot;Slide 8&quot;/&gt;&lt;property id=&quot;20307&quot; value=&quot;262&quot;/&gt;&lt;/object&gt;&lt;object type=&quot;3&quot; unique_id=&quot;10178&quot;&gt;&lt;property id=&quot;20148&quot; value=&quot;5&quot;/&gt;&lt;property id=&quot;20300&quot; value=&quot;Slide 9&quot;/&gt;&lt;property id=&quot;20307&quot; value=&quot;263&quot;/&gt;&lt;/object&gt;&lt;object type=&quot;3&quot; unique_id=&quot;10179&quot;&gt;&lt;property id=&quot;20148&quot; value=&quot;5&quot;/&gt;&lt;property id=&quot;20300&quot; value=&quot;Slide 10&quot;/&gt;&lt;property id=&quot;20307&quot; value=&quot;264&quot;/&gt;&lt;/object&gt;&lt;object type=&quot;3&quot; unique_id=&quot;10180&quot;&gt;&lt;property id=&quot;20148&quot; value=&quot;5&quot;/&gt;&lt;property id=&quot;20300&quot; value=&quot;Slide 11&quot;/&gt;&lt;property id=&quot;20307&quot; value=&quot;265&quot;/&gt;&lt;/object&gt;&lt;object type=&quot;3&quot; unique_id=&quot;10181&quot;&gt;&lt;property id=&quot;20148&quot; value=&quot;5&quot;/&gt;&lt;property id=&quot;20300&quot; value=&quot;Slide 12&quot;/&gt;&lt;property id=&quot;20307&quot; value=&quot;266&quot;/&gt;&lt;/object&gt;&lt;object type=&quot;3&quot; unique_id=&quot;10182&quot;&gt;&lt;property id=&quot;20148&quot; value=&quot;5&quot;/&gt;&lt;property id=&quot;20300&quot; value=&quot;Slide 13&quot;/&gt;&lt;property id=&quot;20307&quot; value=&quot;267&quot;/&gt;&lt;/object&gt;&lt;object type=&quot;3&quot; unique_id=&quot;10183&quot;&gt;&lt;property id=&quot;20148&quot; value=&quot;5&quot;/&gt;&lt;property id=&quot;20300&quot; value=&quot;Slide 14&quot;/&gt;&lt;property id=&quot;20307&quot; value=&quot;268&quot;/&gt;&lt;/object&gt;&lt;object type=&quot;3&quot; unique_id=&quot;10184&quot;&gt;&lt;property id=&quot;20148&quot; value=&quot;5&quot;/&gt;&lt;property id=&quot;20300&quot; value=&quot;Slide 15&quot;/&gt;&lt;property id=&quot;20307&quot; value=&quot;269&quot;/&gt;&lt;/object&gt;&lt;object type=&quot;3&quot; unique_id=&quot;10185&quot;&gt;&lt;property id=&quot;20148&quot; value=&quot;5&quot;/&gt;&lt;property id=&quot;20300&quot; value=&quot;Slide 16&quot;/&gt;&lt;property id=&quot;20307&quot; value=&quot;270&quot;/&gt;&lt;/object&gt;&lt;object type=&quot;3&quot; unique_id=&quot;10186&quot;&gt;&lt;property id=&quot;20148&quot; value=&quot;5&quot;/&gt;&lt;property id=&quot;20300&quot; value=&quot;Slide 17&quot;/&gt;&lt;property id=&quot;20307&quot; value=&quot;271&quot;/&gt;&lt;/object&gt;&lt;object type=&quot;3&quot; unique_id=&quot;10187&quot;&gt;&lt;property id=&quot;20148&quot; value=&quot;5&quot;/&gt;&lt;property id=&quot;20300&quot; value=&quot;Slide 18&quot;/&gt;&lt;property id=&quot;20307&quot; value=&quot;272&quot;/&gt;&lt;/object&gt;&lt;object type=&quot;3&quot; unique_id=&quot;10188&quot;&gt;&lt;property id=&quot;20148&quot; value=&quot;5&quot;/&gt;&lt;property id=&quot;20300&quot; value=&quot;Slide 19 - &amp;quot;Một số cách chuẩn đoán&amp;quot;&quot;/&gt;&lt;property id=&quot;20307&quot; value=&quot;275&quot;/&gt;&lt;/object&gt;&lt;object type=&quot;3&quot; unique_id=&quot;10189&quot;&gt;&lt;property id=&quot;20148&quot; value=&quot;5&quot;/&gt;&lt;property id=&quot;20300&quot; value=&quot;Slide 20 - &amp;quot;Các trường hợp nhầm lẫn&amp;quot;&quot;/&gt;&lt;property id=&quot;20307&quot; value=&quot;276&quot;/&gt;&lt;/object&gt;&lt;object type=&quot;3&quot; unique_id=&quot;10190&quot;&gt;&lt;property id=&quot;20148&quot; value=&quot;5&quot;/&gt;&lt;property id=&quot;20300&quot; value=&quot;Slide 21&quot;/&gt;&lt;property id=&quot;20307&quot; value=&quot;273&quot;/&gt;&lt;/object&gt;&lt;object type=&quot;3&quot; unique_id=&quot;10191&quot;&gt;&lt;property id=&quot;20148&quot; value=&quot;5&quot;/&gt;&lt;property id=&quot;20300&quot; value=&quot;Slide 22 - &amp;quot;Một Số Thuốc Điều Trị&amp;quot;&quot;/&gt;&lt;property id=&quot;20307&quot; value=&quot;277&quot;/&gt;&lt;/object&gt;&lt;object type=&quot;3&quot; unique_id=&quot;10192&quot;&gt;&lt;property id=&quot;20148&quot; value=&quot;5&quot;/&gt;&lt;property id=&quot;20300&quot; value=&quot;Slide 23&quot;/&gt;&lt;property id=&quot;20307&quot; value=&quot;278&quot;/&gt;&lt;/object&gt;&lt;object type=&quot;3&quot; unique_id=&quot;10193&quot;&gt;&lt;property id=&quot;20148&quot; value=&quot;5&quot;/&gt;&lt;property id=&quot;20300&quot; value=&quot;Slide 24 - &amp;quot;Thuốc điều trị Lupus ban đỏ&amp;quot;&quot;/&gt;&lt;property id=&quot;20307&quot; value=&quot;279&quot;/&gt;&lt;/object&gt;&lt;object type=&quot;3&quot; unique_id=&quot;10194&quot;&gt;&lt;property id=&quot;20148&quot; value=&quot;5&quot;/&gt;&lt;property id=&quot;20300&quot; value=&quot;Slide 25 - &amp;quot;Tài Liệu Tham Khảo&amp;quot;&quot;/&gt;&lt;property id=&quot;20307&quot; value=&quot;274&quot;/&gt;&lt;/object&gt;&lt;/object&gt;&lt;object type=&quot;8&quot; unique_id=&quot;10221&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2522</Words>
  <Application>Microsoft Office PowerPoint</Application>
  <PresentationFormat>On-screen Show (4:3)</PresentationFormat>
  <Paragraphs>142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BỆNH LUPÚT BAN ĐỎ HỆ THỐNG - SLE </vt:lpstr>
      <vt:lpstr>PowerPoint Presentation</vt:lpstr>
      <vt:lpstr>PowerPoint Presentation</vt:lpstr>
      <vt:lpstr>Sơ Đồ Mô Tả Nguyên Nhân Gây Bệnh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cách chuẩn đoán</vt:lpstr>
      <vt:lpstr>Các trường hợp nhầm lẫn</vt:lpstr>
      <vt:lpstr>PowerPoint Presentation</vt:lpstr>
      <vt:lpstr>Một Số Thuốc Điều Trị</vt:lpstr>
      <vt:lpstr>PowerPoint Presentation</vt:lpstr>
      <vt:lpstr>Thuốc điều trị Lupus ban đỏ</vt:lpstr>
      <vt:lpstr>Tài Liệu Tham Khảo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AutoBVT</cp:lastModifiedBy>
  <cp:revision>21</cp:revision>
  <dcterms:created xsi:type="dcterms:W3CDTF">2018-05-05T03:10:33Z</dcterms:created>
  <dcterms:modified xsi:type="dcterms:W3CDTF">2018-05-11T07:44:43Z</dcterms:modified>
</cp:coreProperties>
</file>