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0" r:id="rId2"/>
    <p:sldId id="257" r:id="rId3"/>
    <p:sldId id="286" r:id="rId4"/>
    <p:sldId id="258" r:id="rId5"/>
    <p:sldId id="289" r:id="rId6"/>
    <p:sldId id="288" r:id="rId7"/>
    <p:sldId id="290" r:id="rId8"/>
    <p:sldId id="291" r:id="rId9"/>
    <p:sldId id="292" r:id="rId10"/>
    <p:sldId id="293" r:id="rId11"/>
    <p:sldId id="294" r:id="rId12"/>
    <p:sldId id="295" r:id="rId13"/>
    <p:sldId id="296" r:id="rId14"/>
    <p:sldId id="297" r:id="rId15"/>
    <p:sldId id="298" r:id="rId16"/>
    <p:sldId id="28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p:cViewPr varScale="1">
        <p:scale>
          <a:sx n="70" d="100"/>
          <a:sy n="70" d="100"/>
        </p:scale>
        <p:origin x="-49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DF393B-5AB9-42ED-855D-A2C47EE16C2C}" type="slidenum">
              <a:rPr lang="en-US"/>
              <a:pPr/>
              <a:t>‹#›</a:t>
            </a:fld>
            <a:endParaRPr lang="en-US"/>
          </a:p>
        </p:txBody>
      </p:sp>
    </p:spTree>
    <p:extLst>
      <p:ext uri="{BB962C8B-B14F-4D97-AF65-F5344CB8AC3E}">
        <p14:creationId xmlns:p14="http://schemas.microsoft.com/office/powerpoint/2010/main" val="4174349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19BED79-0540-426F-AC04-EA8F37B62A01}" type="slidenum">
              <a:rPr lang="en-US"/>
              <a:pPr/>
              <a:t>‹#›</a:t>
            </a:fld>
            <a:endParaRPr lang="en-US"/>
          </a:p>
        </p:txBody>
      </p:sp>
    </p:spTree>
    <p:extLst>
      <p:ext uri="{BB962C8B-B14F-4D97-AF65-F5344CB8AC3E}">
        <p14:creationId xmlns:p14="http://schemas.microsoft.com/office/powerpoint/2010/main" val="38944552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3" name="Freeform 41"/>
          <p:cNvSpPr>
            <a:spLocks/>
          </p:cNvSpPr>
          <p:nvPr/>
        </p:nvSpPr>
        <p:spPr bwMode="gray">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4" name="Freeform 42"/>
          <p:cNvSpPr>
            <a:spLocks/>
          </p:cNvSpPr>
          <p:nvPr/>
        </p:nvSpPr>
        <p:spPr bwMode="gray">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5" name="Freeform 43"/>
          <p:cNvSpPr>
            <a:spLocks/>
          </p:cNvSpPr>
          <p:nvPr/>
        </p:nvSpPr>
        <p:spPr bwMode="gray">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51" name="Freeform 79"/>
          <p:cNvSpPr>
            <a:spLocks/>
          </p:cNvSpPr>
          <p:nvPr/>
        </p:nvSpPr>
        <p:spPr bwMode="gray">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7" name="Freeform 45"/>
          <p:cNvSpPr>
            <a:spLocks/>
          </p:cNvSpPr>
          <p:nvPr/>
        </p:nvSpPr>
        <p:spPr bwMode="gray">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DBE7A5FD-753C-4138-B4DC-DFDCB35BBBA3}" type="slidenum">
              <a:rPr lang="en-US"/>
              <a:pPr/>
              <a:t>‹#›</a:t>
            </a:fld>
            <a:endParaRPr lang="en-US"/>
          </a:p>
        </p:txBody>
      </p:sp>
      <p:sp>
        <p:nvSpPr>
          <p:cNvPr id="3110" name="Text Box 38"/>
          <p:cNvSpPr txBox="1">
            <a:spLocks noChangeArrowheads="1"/>
          </p:cNvSpPr>
          <p:nvPr/>
        </p:nvSpPr>
        <p:spPr bwMode="gray">
          <a:xfrm>
            <a:off x="333375" y="4714875"/>
            <a:ext cx="13033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200">
                <a:latin typeface="Arial Black" pitchFamily="34" charset="0"/>
              </a:rPr>
              <a:t>L/O/G/O</a:t>
            </a:r>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39"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en-US" noProof="0" smtClean="0"/>
              <a:t>Click to edit Master title style</a:t>
            </a:r>
          </a:p>
        </p:txBody>
      </p:sp>
      <p:pic>
        <p:nvPicPr>
          <p:cNvPr id="3155"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0" y="609600"/>
            <a:ext cx="2663825" cy="2197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C5CF41-B9DC-4EA3-9A14-9346B960BD61}" type="slidenum">
              <a:rPr lang="en-US"/>
              <a:pPr/>
              <a:t>‹#›</a:t>
            </a:fld>
            <a:endParaRPr lang="en-US"/>
          </a:p>
        </p:txBody>
      </p:sp>
    </p:spTree>
    <p:extLst>
      <p:ext uri="{BB962C8B-B14F-4D97-AF65-F5344CB8AC3E}">
        <p14:creationId xmlns:p14="http://schemas.microsoft.com/office/powerpoint/2010/main" val="220536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B27EAD-CF8A-45D0-9F72-2BFF0831B997}" type="slidenum">
              <a:rPr lang="en-US"/>
              <a:pPr/>
              <a:t>‹#›</a:t>
            </a:fld>
            <a:endParaRPr lang="en-US"/>
          </a:p>
        </p:txBody>
      </p:sp>
    </p:spTree>
    <p:extLst>
      <p:ext uri="{BB962C8B-B14F-4D97-AF65-F5344CB8AC3E}">
        <p14:creationId xmlns:p14="http://schemas.microsoft.com/office/powerpoint/2010/main" val="155102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3E0D261-F343-47C5-83CA-0DF5CFDBC337}" type="slidenum">
              <a:rPr lang="en-US"/>
              <a:pPr/>
              <a:t>‹#›</a:t>
            </a:fld>
            <a:endParaRPr lang="en-US"/>
          </a:p>
        </p:txBody>
      </p:sp>
    </p:spTree>
    <p:extLst>
      <p:ext uri="{BB962C8B-B14F-4D97-AF65-F5344CB8AC3E}">
        <p14:creationId xmlns:p14="http://schemas.microsoft.com/office/powerpoint/2010/main" val="3969763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F10ED9E-0EF3-4936-82E8-4342E4394963}" type="slidenum">
              <a:rPr lang="en-US"/>
              <a:pPr/>
              <a:t>‹#›</a:t>
            </a:fld>
            <a:endParaRPr lang="en-US"/>
          </a:p>
        </p:txBody>
      </p:sp>
    </p:spTree>
    <p:extLst>
      <p:ext uri="{BB962C8B-B14F-4D97-AF65-F5344CB8AC3E}">
        <p14:creationId xmlns:p14="http://schemas.microsoft.com/office/powerpoint/2010/main" val="4249000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F795231-B2EB-43D3-B229-B49609829C65}" type="slidenum">
              <a:rPr lang="en-US"/>
              <a:pPr/>
              <a:t>‹#›</a:t>
            </a:fld>
            <a:endParaRPr lang="en-US"/>
          </a:p>
        </p:txBody>
      </p:sp>
    </p:spTree>
    <p:extLst>
      <p:ext uri="{BB962C8B-B14F-4D97-AF65-F5344CB8AC3E}">
        <p14:creationId xmlns:p14="http://schemas.microsoft.com/office/powerpoint/2010/main" val="223907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CA2330-DCE0-45E9-84C4-F4BF6607216F}" type="slidenum">
              <a:rPr lang="en-US"/>
              <a:pPr/>
              <a:t>‹#›</a:t>
            </a:fld>
            <a:endParaRPr lang="en-US"/>
          </a:p>
        </p:txBody>
      </p:sp>
    </p:spTree>
    <p:extLst>
      <p:ext uri="{BB962C8B-B14F-4D97-AF65-F5344CB8AC3E}">
        <p14:creationId xmlns:p14="http://schemas.microsoft.com/office/powerpoint/2010/main" val="34681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DA8D25-6439-4F5F-9C92-EEE1C9259F84}" type="slidenum">
              <a:rPr lang="en-US"/>
              <a:pPr/>
              <a:t>‹#›</a:t>
            </a:fld>
            <a:endParaRPr lang="en-US"/>
          </a:p>
        </p:txBody>
      </p:sp>
    </p:spTree>
    <p:extLst>
      <p:ext uri="{BB962C8B-B14F-4D97-AF65-F5344CB8AC3E}">
        <p14:creationId xmlns:p14="http://schemas.microsoft.com/office/powerpoint/2010/main" val="146754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805EE1-F9AC-4906-9F56-D0814A1914D1}" type="slidenum">
              <a:rPr lang="en-US"/>
              <a:pPr/>
              <a:t>‹#›</a:t>
            </a:fld>
            <a:endParaRPr lang="en-US"/>
          </a:p>
        </p:txBody>
      </p:sp>
    </p:spTree>
    <p:extLst>
      <p:ext uri="{BB962C8B-B14F-4D97-AF65-F5344CB8AC3E}">
        <p14:creationId xmlns:p14="http://schemas.microsoft.com/office/powerpoint/2010/main" val="278752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1E373B3-2430-49CE-9539-37A289605EDD}" type="slidenum">
              <a:rPr lang="en-US"/>
              <a:pPr/>
              <a:t>‹#›</a:t>
            </a:fld>
            <a:endParaRPr lang="en-US"/>
          </a:p>
        </p:txBody>
      </p:sp>
    </p:spTree>
    <p:extLst>
      <p:ext uri="{BB962C8B-B14F-4D97-AF65-F5344CB8AC3E}">
        <p14:creationId xmlns:p14="http://schemas.microsoft.com/office/powerpoint/2010/main" val="1536260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9F5503-2657-449C-82C4-7FFC2CFAAB3E}" type="slidenum">
              <a:rPr lang="en-US"/>
              <a:pPr/>
              <a:t>‹#›</a:t>
            </a:fld>
            <a:endParaRPr lang="en-US"/>
          </a:p>
        </p:txBody>
      </p:sp>
    </p:spTree>
    <p:extLst>
      <p:ext uri="{BB962C8B-B14F-4D97-AF65-F5344CB8AC3E}">
        <p14:creationId xmlns:p14="http://schemas.microsoft.com/office/powerpoint/2010/main" val="262705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8542476-41DA-42E7-847E-ADDBD8CCA179}" type="slidenum">
              <a:rPr lang="en-US"/>
              <a:pPr/>
              <a:t>‹#›</a:t>
            </a:fld>
            <a:endParaRPr lang="en-US"/>
          </a:p>
        </p:txBody>
      </p:sp>
    </p:spTree>
    <p:extLst>
      <p:ext uri="{BB962C8B-B14F-4D97-AF65-F5344CB8AC3E}">
        <p14:creationId xmlns:p14="http://schemas.microsoft.com/office/powerpoint/2010/main" val="225867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B17574-F6CC-4BED-ACBB-5C559E3A0117}" type="slidenum">
              <a:rPr lang="en-US"/>
              <a:pPr/>
              <a:t>‹#›</a:t>
            </a:fld>
            <a:endParaRPr lang="en-US"/>
          </a:p>
        </p:txBody>
      </p:sp>
    </p:spTree>
    <p:extLst>
      <p:ext uri="{BB962C8B-B14F-4D97-AF65-F5344CB8AC3E}">
        <p14:creationId xmlns:p14="http://schemas.microsoft.com/office/powerpoint/2010/main" val="423605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537E4A-B54E-4CB8-931D-DC20417C1CDA}" type="slidenum">
              <a:rPr lang="en-US"/>
              <a:pPr/>
              <a:t>‹#›</a:t>
            </a:fld>
            <a:endParaRPr lang="en-US"/>
          </a:p>
        </p:txBody>
      </p:sp>
    </p:spTree>
    <p:extLst>
      <p:ext uri="{BB962C8B-B14F-4D97-AF65-F5344CB8AC3E}">
        <p14:creationId xmlns:p14="http://schemas.microsoft.com/office/powerpoint/2010/main" val="68691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Freeform 9"/>
          <p:cNvSpPr>
            <a:spLocks/>
          </p:cNvSpPr>
          <p:nvPr/>
        </p:nvSpPr>
        <p:spPr bwMode="gray">
          <a:xfrm>
            <a:off x="-4763" y="5500688"/>
            <a:ext cx="1441451"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gray">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C201569-5117-4360-9473-9BE4327D4AFF}" type="slidenum">
              <a:rPr lang="en-US"/>
              <a:pPr/>
              <a:t>‹#›</a:t>
            </a:fld>
            <a:endParaRPr lang="en-US"/>
          </a:p>
        </p:txBody>
      </p:sp>
      <p:sp>
        <p:nvSpPr>
          <p:cNvPr id="1060" name="Freeform 36"/>
          <p:cNvSpPr>
            <a:spLocks/>
          </p:cNvSpPr>
          <p:nvPr/>
        </p:nvSpPr>
        <p:spPr bwMode="gray">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pic>
        <p:nvPicPr>
          <p:cNvPr id="1061" name="Picture 37" descr="water"/>
          <p:cNvPicPr>
            <a:picLocks noChangeAspect="1" noChangeArrowheads="1"/>
          </p:cNvPicPr>
          <p:nvPr/>
        </p:nvPicPr>
        <p:blipFill>
          <a:blip r:embed="rId16">
            <a:extLst>
              <a:ext uri="{28A0092B-C50C-407E-A947-70E740481C1C}">
                <a14:useLocalDpi xmlns:a14="http://schemas.microsoft.com/office/drawing/2010/main" val="0"/>
              </a:ext>
            </a:extLst>
          </a:blip>
          <a:srcRect l="22409" t="16374" b="27486"/>
          <a:stretch>
            <a:fillRect/>
          </a:stretch>
        </p:blipFill>
        <p:spPr bwMode="gray">
          <a:xfrm rot="786797">
            <a:off x="6629400" y="-381000"/>
            <a:ext cx="2417763" cy="1995488"/>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gray">
          <a:xfrm rot="20740733" flipH="1">
            <a:off x="49213" y="5726113"/>
            <a:ext cx="1223962" cy="1371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1169551"/>
          </a:xfrm>
          <a:prstGeom prst="rect">
            <a:avLst/>
          </a:prstGeom>
          <a:noFill/>
        </p:spPr>
        <p:txBody>
          <a:bodyPr wrap="square" rtlCol="0">
            <a:spAutoFit/>
          </a:bodyPr>
          <a:lstStyle/>
          <a:p>
            <a:pPr algn="ctr"/>
            <a:r>
              <a:rPr lang="en-US" sz="3500" b="1" dirty="0" smtClean="0">
                <a:latin typeface="Times New Roman" pitchFamily="18" charset="0"/>
                <a:cs typeface="Times New Roman" pitchFamily="18" charset="0"/>
              </a:rPr>
              <a:t>ĐẠI CƯƠNG BỆNH LÝ DỊ ỨNG  </a:t>
            </a:r>
          </a:p>
          <a:p>
            <a:pPr algn="ctr"/>
            <a:r>
              <a:rPr lang="en-US" sz="3500" b="1" dirty="0" smtClean="0">
                <a:latin typeface="Times New Roman" pitchFamily="18" charset="0"/>
                <a:cs typeface="Times New Roman" pitchFamily="18" charset="0"/>
              </a:rPr>
              <a:t>MIỄN DỊCH</a:t>
            </a:r>
            <a:endParaRPr lang="en-US" sz="3500" b="1" dirty="0">
              <a:latin typeface="Times New Roman" pitchFamily="18" charset="0"/>
              <a:cs typeface="Times New Roman" pitchFamily="18" charset="0"/>
            </a:endParaRPr>
          </a:p>
        </p:txBody>
      </p:sp>
      <p:sp>
        <p:nvSpPr>
          <p:cNvPr id="5" name="TextBox 4"/>
          <p:cNvSpPr txBox="1"/>
          <p:nvPr/>
        </p:nvSpPr>
        <p:spPr>
          <a:xfrm>
            <a:off x="0" y="2133600"/>
            <a:ext cx="9067800" cy="3693319"/>
          </a:xfrm>
          <a:prstGeom prst="rect">
            <a:avLst/>
          </a:prstGeom>
          <a:noFill/>
        </p:spPr>
        <p:txBody>
          <a:bodyPr wrap="square" rtlCol="0">
            <a:spAutoFit/>
          </a:bodyPr>
          <a:lstStyle/>
          <a:p>
            <a:pPr>
              <a:lnSpc>
                <a:spcPct val="150000"/>
              </a:lnSpc>
            </a:pPr>
            <a:r>
              <a:rPr lang="en-US" sz="2600" dirty="0" err="1" smtClean="0">
                <a:latin typeface="Times New Roman" pitchFamily="18" charset="0"/>
                <a:cs typeface="Times New Roman" pitchFamily="18" charset="0"/>
              </a:rPr>
              <a:t>Nhóm</a:t>
            </a:r>
            <a:r>
              <a:rPr lang="en-US" sz="2600" dirty="0" smtClean="0">
                <a:latin typeface="Times New Roman" pitchFamily="18" charset="0"/>
                <a:cs typeface="Times New Roman" pitchFamily="18" charset="0"/>
              </a:rPr>
              <a:t> 1: </a:t>
            </a:r>
          </a:p>
          <a:p>
            <a:pPr>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Trần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Tiến</a:t>
            </a:r>
            <a:endParaRPr lang="en-US" sz="2600" dirty="0" smtClean="0">
              <a:latin typeface="Times New Roman" pitchFamily="18" charset="0"/>
              <a:cs typeface="Times New Roman" pitchFamily="18" charset="0"/>
            </a:endParaRPr>
          </a:p>
          <a:p>
            <a:pPr>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Nguyễn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Đỗ</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Trung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Đức</a:t>
            </a:r>
            <a:endParaRPr lang="en-US" sz="2600" dirty="0" smtClean="0">
              <a:latin typeface="Times New Roman" pitchFamily="18" charset="0"/>
              <a:cs typeface="Times New Roman" pitchFamily="18" charset="0"/>
            </a:endParaRPr>
          </a:p>
          <a:p>
            <a:pPr>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Nguyễn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Ngọc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Diệp</a:t>
            </a:r>
            <a:endParaRPr lang="en-US" sz="2600" dirty="0" smtClean="0">
              <a:latin typeface="Times New Roman" pitchFamily="18" charset="0"/>
              <a:cs typeface="Times New Roman" pitchFamily="18" charset="0"/>
            </a:endParaRPr>
          </a:p>
          <a:p>
            <a:pPr>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Huỳnh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Sử</a:t>
            </a:r>
            <a:r>
              <a:rPr lang="en-US" sz="2600" dirty="0" smtClean="0">
                <a:latin typeface="Times New Roman" pitchFamily="18" charset="0"/>
                <a:cs typeface="Times New Roman" pitchFamily="18" charset="0"/>
              </a:rPr>
              <a:t> Minh </a:t>
            </a:r>
            <a:r>
              <a:rPr lang="en-US" sz="2600" dirty="0" err="1" smtClean="0">
                <a:latin typeface="Times New Roman" pitchFamily="18" charset="0"/>
                <a:cs typeface="Times New Roman" pitchFamily="18" charset="0"/>
              </a:rPr>
              <a:t>Trí</a:t>
            </a:r>
            <a:endParaRPr lang="en-US" sz="2600" dirty="0" smtClean="0">
              <a:latin typeface="Times New Roman" pitchFamily="18" charset="0"/>
              <a:cs typeface="Times New Roman" pitchFamily="18" charset="0"/>
            </a:endParaRPr>
          </a:p>
          <a:p>
            <a:pPr>
              <a:lnSpc>
                <a:spcPct val="150000"/>
              </a:lnSpc>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Nguyễn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Thị</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Thanh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Hồng</a:t>
            </a:r>
            <a:endParaRPr lang="en-US" sz="2600" dirty="0" smtClean="0">
              <a:latin typeface="Times New Roman" pitchFamily="18" charset="0"/>
              <a:cs typeface="Times New Roman" pitchFamily="18" charset="0"/>
            </a:endParaRPr>
          </a:p>
        </p:txBody>
      </p:sp>
      <p:pic>
        <p:nvPicPr>
          <p:cNvPr id="91138" name="Picture 2" descr="C:\Documents and Settings\Windows XP\Desktop\AdobeStock_73551252-1080x6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600200"/>
            <a:ext cx="3292475" cy="3505200"/>
          </a:xfrm>
          <a:prstGeom prst="rect">
            <a:avLst/>
          </a:prstGeom>
          <a:noFill/>
          <a:extLst>
            <a:ext uri="{909E8E84-426E-40DD-AFC4-6F175D3DCCD1}">
              <a14:hiddenFill xmlns:a14="http://schemas.microsoft.com/office/drawing/2010/main">
                <a:solidFill>
                  <a:srgbClr val="FFFFFF"/>
                </a:solidFill>
              </a14:hiddenFill>
            </a:ext>
          </a:extLst>
        </p:spPr>
      </p:pic>
      <p:pic>
        <p:nvPicPr>
          <p:cNvPr id="91139" name="Picture 3" descr="C:\Documents and Settings\Windows XP\Desktop\thu-vi-nhung-cach-mien-dich-tu-nhien-cua-co-the-hinh-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895600"/>
            <a:ext cx="2971800" cy="3093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136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
            <a:ext cx="9144000" cy="5909310"/>
          </a:xfrm>
          <a:prstGeom prst="rect">
            <a:avLst/>
          </a:prstGeom>
          <a:noFill/>
        </p:spPr>
        <p:txBody>
          <a:bodyPr wrap="square" rtlCol="0">
            <a:spAutoFit/>
          </a:bodyPr>
          <a:lstStyle/>
          <a:p>
            <a:pPr>
              <a:lnSpc>
                <a:spcPct val="150000"/>
              </a:lnSpc>
            </a:pPr>
            <a:r>
              <a:rPr lang="en-US" sz="2100" b="1" dirty="0" smtClean="0">
                <a:latin typeface="Times New Roman" pitchFamily="18" charset="0"/>
                <a:cs typeface="Times New Roman" pitchFamily="18" charset="0"/>
              </a:rPr>
              <a:t>III. BỆNH TỰ MIỄN DỊCH (autoimmunization)</a:t>
            </a:r>
          </a:p>
          <a:p>
            <a:pPr>
              <a:lnSpc>
                <a:spcPct val="150000"/>
              </a:lnSpc>
            </a:pPr>
            <a:r>
              <a:rPr lang="vi-VN" sz="2100" b="1" dirty="0" smtClean="0">
                <a:latin typeface="Times New Roman" pitchFamily="18" charset="0"/>
                <a:cs typeface="Times New Roman" pitchFamily="18" charset="0"/>
              </a:rPr>
              <a:t>3</a:t>
            </a:r>
            <a:r>
              <a:rPr lang="vi-VN" sz="2100" b="1" dirty="0">
                <a:latin typeface="Times New Roman" pitchFamily="18" charset="0"/>
                <a:cs typeface="Times New Roman" pitchFamily="18" charset="0"/>
              </a:rPr>
              <a:t>. Bệnh tự miễn dịch do một số chất trong cơ thể bị biến đổi</a:t>
            </a:r>
          </a:p>
          <a:p>
            <a:pPr>
              <a:lnSpc>
                <a:spcPct val="150000"/>
              </a:lnSpc>
            </a:pP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Do </a:t>
            </a:r>
            <a:r>
              <a:rPr lang="vi-VN" sz="2100" dirty="0">
                <a:latin typeface="Times New Roman" pitchFamily="18" charset="0"/>
                <a:cs typeface="Times New Roman" pitchFamily="18" charset="0"/>
              </a:rPr>
              <a:t>các </a:t>
            </a:r>
            <a:r>
              <a:rPr lang="vi-VN" sz="2100" dirty="0" smtClean="0">
                <a:latin typeface="Times New Roman" pitchFamily="18" charset="0"/>
                <a:cs typeface="Times New Roman" pitchFamily="18" charset="0"/>
              </a:rPr>
              <a:t>tác </a:t>
            </a:r>
            <a:r>
              <a:rPr lang="vi-VN" sz="2100" dirty="0">
                <a:latin typeface="Times New Roman" pitchFamily="18" charset="0"/>
                <a:cs typeface="Times New Roman" pitchFamily="18" charset="0"/>
              </a:rPr>
              <a:t>động vào cơ thể (</a:t>
            </a:r>
            <a:r>
              <a:rPr lang="vi-VN" sz="1200" dirty="0">
                <a:latin typeface="Times New Roman" pitchFamily="18" charset="0"/>
                <a:cs typeface="Times New Roman" pitchFamily="18" charset="0"/>
              </a:rPr>
              <a:t>vật lý, hóa chất, sinh </a:t>
            </a:r>
            <a:r>
              <a:rPr lang="vi-VN" sz="1200" dirty="0" smtClean="0">
                <a:latin typeface="Times New Roman" pitchFamily="18" charset="0"/>
                <a:cs typeface="Times New Roman" pitchFamily="18" charset="0"/>
              </a:rPr>
              <a:t>học,</a:t>
            </a:r>
            <a:r>
              <a:rPr lang="en-US" sz="1200" dirty="0" smtClean="0">
                <a:latin typeface="Times New Roman" pitchFamily="18" charset="0"/>
                <a:cs typeface="Times New Roman" pitchFamily="18" charset="0"/>
              </a:rPr>
              <a:t> </a:t>
            </a:r>
            <a:r>
              <a:rPr lang="vi-VN" sz="1200" dirty="0" smtClean="0">
                <a:latin typeface="Times New Roman" pitchFamily="18" charset="0"/>
                <a:cs typeface="Times New Roman" pitchFamily="18" charset="0"/>
              </a:rPr>
              <a:t>bệnh </a:t>
            </a:r>
            <a:r>
              <a:rPr lang="vi-VN" sz="1200" dirty="0">
                <a:latin typeface="Times New Roman" pitchFamily="18" charset="0"/>
                <a:cs typeface="Times New Roman" pitchFamily="18" charset="0"/>
              </a:rPr>
              <a:t>lý...</a:t>
            </a:r>
            <a:r>
              <a:rPr lang="vi-VN" sz="2100" dirty="0">
                <a:latin typeface="Times New Roman" pitchFamily="18" charset="0"/>
                <a:cs typeface="Times New Roman" pitchFamily="18" charset="0"/>
              </a:rPr>
              <a:t>) làm cho một số tế bào, mô cơ quan của cơ thể bị tổn thương </a:t>
            </a:r>
            <a:r>
              <a:rPr lang="en-US" sz="2100" dirty="0" smtClean="0">
                <a:latin typeface="Times New Roman" pitchFamily="18" charset="0"/>
                <a:cs typeface="Times New Roman" pitchFamily="18" charset="0"/>
                <a:sym typeface="Wingdings" pitchFamily="2" charset="2"/>
              </a:rPr>
              <a:t> </a:t>
            </a:r>
            <a:r>
              <a:rPr lang="vi-VN" sz="2100" dirty="0" smtClean="0">
                <a:latin typeface="Times New Roman" pitchFamily="18" charset="0"/>
                <a:cs typeface="Times New Roman" pitchFamily="18" charset="0"/>
              </a:rPr>
              <a:t>biến </a:t>
            </a:r>
            <a:r>
              <a:rPr lang="vi-VN" sz="2100" dirty="0">
                <a:latin typeface="Times New Roman" pitchFamily="18" charset="0"/>
                <a:cs typeface="Times New Roman" pitchFamily="18" charset="0"/>
              </a:rPr>
              <a:t>đổi cấu trúc sẵn có của </a:t>
            </a:r>
            <a:r>
              <a:rPr lang="vi-VN" sz="2100" dirty="0" smtClean="0">
                <a:latin typeface="Times New Roman" pitchFamily="18" charset="0"/>
                <a:cs typeface="Times New Roman" pitchFamily="18" charset="0"/>
              </a:rPr>
              <a:t>mình</a:t>
            </a:r>
            <a:r>
              <a:rPr lang="en-US"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sym typeface="Wingdings" pitchFamily="2" charset="2"/>
              </a:rPr>
              <a:t></a:t>
            </a:r>
            <a:r>
              <a:rPr lang="vi-VN" sz="2100" dirty="0" smtClean="0">
                <a:latin typeface="Times New Roman" pitchFamily="18" charset="0"/>
                <a:cs typeface="Times New Roman" pitchFamily="18" charset="0"/>
              </a:rPr>
              <a:t>cơ </a:t>
            </a:r>
            <a:r>
              <a:rPr lang="vi-VN" sz="2100" dirty="0">
                <a:latin typeface="Times New Roman" pitchFamily="18" charset="0"/>
                <a:cs typeface="Times New Roman" pitchFamily="18" charset="0"/>
              </a:rPr>
              <a:t>quan miễn dịch của cơ </a:t>
            </a:r>
            <a:r>
              <a:rPr lang="vi-VN" sz="2100" dirty="0" smtClean="0">
                <a:latin typeface="Times New Roman" pitchFamily="18" charset="0"/>
                <a:cs typeface="Times New Roman" pitchFamily="18" charset="0"/>
              </a:rPr>
              <a:t>thể</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không </a:t>
            </a:r>
            <a:r>
              <a:rPr lang="vi-VN" sz="2100" dirty="0">
                <a:latin typeface="Times New Roman" pitchFamily="18" charset="0"/>
                <a:cs typeface="Times New Roman" pitchFamily="18" charset="0"/>
              </a:rPr>
              <a:t>còn khả năng nhận biết và sinh ra KT để chống lại cơ quan đó.</a:t>
            </a:r>
            <a:endParaRPr lang="en-US" sz="2100" dirty="0">
              <a:latin typeface="Times New Roman" pitchFamily="18" charset="0"/>
              <a:cs typeface="Times New Roman" pitchFamily="18" charset="0"/>
            </a:endParaRPr>
          </a:p>
          <a:p>
            <a:pPr>
              <a:lnSpc>
                <a:spcPct val="150000"/>
              </a:lnSpc>
            </a:pPr>
            <a:r>
              <a:rPr lang="en-US" sz="2100" b="1" dirty="0">
                <a:latin typeface="Times New Roman" pitchFamily="18" charset="0"/>
                <a:cs typeface="Times New Roman" pitchFamily="18" charset="0"/>
              </a:rPr>
              <a:t>4. </a:t>
            </a:r>
            <a:r>
              <a:rPr lang="en-US" sz="2100" b="1" dirty="0" err="1">
                <a:latin typeface="Times New Roman" pitchFamily="18" charset="0"/>
                <a:cs typeface="Times New Roman" pitchFamily="18" charset="0"/>
              </a:rPr>
              <a:t>Bệnh</a:t>
            </a:r>
            <a:r>
              <a:rPr lang="en-US" sz="2100" b="1" dirty="0">
                <a:latin typeface="Times New Roman" pitchFamily="18" charset="0"/>
                <a:cs typeface="Times New Roman" pitchFamily="18" charset="0"/>
              </a:rPr>
              <a:t> do </a:t>
            </a:r>
            <a:r>
              <a:rPr lang="en-US" sz="2100" b="1" dirty="0" err="1">
                <a:latin typeface="Times New Roman" pitchFamily="18" charset="0"/>
                <a:cs typeface="Times New Roman" pitchFamily="18" charset="0"/>
              </a:rPr>
              <a:t>tế</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bào</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miễn</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dịch</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bị</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rối</a:t>
            </a:r>
            <a:r>
              <a:rPr lang="en-US" sz="2100" b="1" dirty="0">
                <a:latin typeface="Times New Roman" pitchFamily="18" charset="0"/>
                <a:cs typeface="Times New Roman" pitchFamily="18" charset="0"/>
              </a:rPr>
              <a:t> </a:t>
            </a:r>
            <a:r>
              <a:rPr lang="en-US" sz="2100" b="1" dirty="0" err="1" smtClean="0">
                <a:latin typeface="Times New Roman" pitchFamily="18" charset="0"/>
                <a:cs typeface="Times New Roman" pitchFamily="18" charset="0"/>
              </a:rPr>
              <a:t>loạn</a:t>
            </a:r>
            <a:endParaRPr lang="en-US" sz="2100" b="1" dirty="0" smtClean="0">
              <a:latin typeface="Times New Roman" pitchFamily="18" charset="0"/>
              <a:cs typeface="Times New Roman" pitchFamily="18" charset="0"/>
            </a:endParaRPr>
          </a:p>
          <a:p>
            <a:pPr>
              <a:lnSpc>
                <a:spcPct val="150000"/>
              </a:lnSpc>
            </a:pPr>
            <a:r>
              <a:rPr lang="en-US" sz="2100" dirty="0" smtClean="0">
                <a:latin typeface="Times New Roman" pitchFamily="18" charset="0"/>
                <a:cs typeface="Times New Roman" pitchFamily="18" charset="0"/>
              </a:rPr>
              <a:t>- </a:t>
            </a:r>
            <a:r>
              <a:rPr lang="vi-VN" sz="2100" dirty="0">
                <a:latin typeface="Times New Roman" pitchFamily="18" charset="0"/>
                <a:cs typeface="Times New Roman" pitchFamily="18" charset="0"/>
              </a:rPr>
              <a:t>Trong thời kỳ phát triển bảo thai, các dòng tế bào sản sinh KT chống lại KN của</a:t>
            </a:r>
          </a:p>
          <a:p>
            <a:pPr>
              <a:lnSpc>
                <a:spcPct val="150000"/>
              </a:lnSpc>
            </a:pPr>
            <a:r>
              <a:rPr lang="vi-VN" sz="2100" dirty="0">
                <a:latin typeface="Times New Roman" pitchFamily="18" charset="0"/>
                <a:cs typeface="Times New Roman" pitchFamily="18" charset="0"/>
              </a:rPr>
              <a:t>chính cơ thể đều bị chết đi hoặc bị các dòng tế bào khác ức chế làm thành các</a:t>
            </a:r>
          </a:p>
          <a:p>
            <a:pPr>
              <a:lnSpc>
                <a:spcPct val="150000"/>
              </a:lnSpc>
            </a:pPr>
            <a:r>
              <a:rPr lang="vi-VN" sz="2100" dirty="0">
                <a:latin typeface="Times New Roman" pitchFamily="18" charset="0"/>
                <a:cs typeface="Times New Roman" pitchFamily="18" charset="0"/>
              </a:rPr>
              <a:t>“dòng bị cấm”.</a:t>
            </a:r>
            <a:endParaRPr lang="en-US" sz="2100" dirty="0" smtClean="0">
              <a:latin typeface="Times New Roman" pitchFamily="18" charset="0"/>
              <a:cs typeface="Times New Roman" pitchFamily="18" charset="0"/>
            </a:endParaRPr>
          </a:p>
          <a:p>
            <a:pPr>
              <a:lnSpc>
                <a:spcPct val="150000"/>
              </a:lnSpc>
            </a:pPr>
            <a:r>
              <a:rPr lang="en-US" sz="2100" dirty="0" smtClean="0">
                <a:latin typeface="Times New Roman" pitchFamily="18" charset="0"/>
                <a:cs typeface="Times New Roman" pitchFamily="18" charset="0"/>
              </a:rPr>
              <a:t>- D</a:t>
            </a:r>
            <a:r>
              <a:rPr lang="vi-VN" sz="2100" dirty="0" smtClean="0">
                <a:latin typeface="Times New Roman" pitchFamily="18" charset="0"/>
                <a:cs typeface="Times New Roman" pitchFamily="18" charset="0"/>
              </a:rPr>
              <a:t>òng </a:t>
            </a:r>
            <a:r>
              <a:rPr lang="vi-VN" sz="2100" dirty="0">
                <a:latin typeface="Times New Roman" pitchFamily="18" charset="0"/>
                <a:cs typeface="Times New Roman" pitchFamily="18" charset="0"/>
              </a:rPr>
              <a:t>tế bào “ức chế” suy yếu đi và mất tác </a:t>
            </a:r>
            <a:r>
              <a:rPr lang="vi-VN" sz="2100" dirty="0" smtClean="0">
                <a:latin typeface="Times New Roman" pitchFamily="18" charset="0"/>
                <a:cs typeface="Times New Roman" pitchFamily="18" charset="0"/>
              </a:rPr>
              <a:t>dụng,</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lúc </a:t>
            </a:r>
            <a:r>
              <a:rPr lang="vi-VN" sz="2100" dirty="0">
                <a:latin typeface="Times New Roman" pitchFamily="18" charset="0"/>
                <a:cs typeface="Times New Roman" pitchFamily="18" charset="0"/>
              </a:rPr>
              <a:t>đó các “dòng bị cấm” hoạt động trở lại và kích thích cơ thể sản sinh KT </a:t>
            </a:r>
            <a:r>
              <a:rPr lang="vi-VN" sz="2100" dirty="0" smtClean="0">
                <a:latin typeface="Times New Roman" pitchFamily="18" charset="0"/>
                <a:cs typeface="Times New Roman" pitchFamily="18" charset="0"/>
              </a:rPr>
              <a:t>để</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chống </a:t>
            </a:r>
            <a:r>
              <a:rPr lang="vi-VN" sz="2100" dirty="0">
                <a:latin typeface="Times New Roman" pitchFamily="18" charset="0"/>
                <a:cs typeface="Times New Roman" pitchFamily="18" charset="0"/>
              </a:rPr>
              <a:t>lại chính cơ thể mình.</a:t>
            </a:r>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565196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52400"/>
            <a:ext cx="9144000" cy="5101397"/>
          </a:xfrm>
          <a:prstGeom prst="rect">
            <a:avLst/>
          </a:prstGeom>
          <a:noFill/>
        </p:spPr>
        <p:txBody>
          <a:bodyPr wrap="square" rtlCol="0">
            <a:spAutoFit/>
          </a:bodyPr>
          <a:lstStyle/>
          <a:p>
            <a:pPr algn="just"/>
            <a:r>
              <a:rPr lang="en-US" sz="2100" b="1" dirty="0">
                <a:latin typeface="Times New Roman" pitchFamily="18" charset="0"/>
                <a:cs typeface="Times New Roman" pitchFamily="18" charset="0"/>
              </a:rPr>
              <a:t>IV. BỆNH QUÁ </a:t>
            </a:r>
            <a:r>
              <a:rPr lang="en-US" sz="2100" b="1" dirty="0" smtClean="0">
                <a:latin typeface="Times New Roman" pitchFamily="18" charset="0"/>
                <a:cs typeface="Times New Roman" pitchFamily="18" charset="0"/>
              </a:rPr>
              <a:t>MẪN                                            </a:t>
            </a:r>
            <a:endParaRPr lang="en-US" sz="2100" b="1" dirty="0">
              <a:latin typeface="Times New Roman" pitchFamily="18" charset="0"/>
              <a:cs typeface="Times New Roman" pitchFamily="18" charset="0"/>
            </a:endParaRPr>
          </a:p>
          <a:p>
            <a:pPr algn="just">
              <a:lnSpc>
                <a:spcPct val="150000"/>
              </a:lnSpc>
            </a:pPr>
            <a:r>
              <a:rPr lang="en-US" sz="2100" b="1" dirty="0">
                <a:latin typeface="Times New Roman" pitchFamily="18" charset="0"/>
                <a:cs typeface="Times New Roman" pitchFamily="18" charset="0"/>
              </a:rPr>
              <a:t>1</a:t>
            </a:r>
            <a:r>
              <a:rPr lang="en-US" sz="2100" b="1" dirty="0" smtClean="0">
                <a:latin typeface="Times New Roman" pitchFamily="18" charset="0"/>
                <a:cs typeface="Times New Roman" pitchFamily="18" charset="0"/>
              </a:rPr>
              <a:t>. </a:t>
            </a:r>
            <a:r>
              <a:rPr lang="en-US" sz="2100" b="1" dirty="0" err="1" smtClean="0">
                <a:latin typeface="Times New Roman" pitchFamily="18" charset="0"/>
                <a:cs typeface="Times New Roman" pitchFamily="18" charset="0"/>
              </a:rPr>
              <a:t>Quá</a:t>
            </a:r>
            <a:r>
              <a:rPr lang="en-US" sz="2100" b="1" dirty="0" smtClean="0">
                <a:latin typeface="Times New Roman" pitchFamily="18" charset="0"/>
                <a:cs typeface="Times New Roman" pitchFamily="18" charset="0"/>
              </a:rPr>
              <a:t> </a:t>
            </a:r>
            <a:r>
              <a:rPr lang="en-US" sz="2100" b="1" dirty="0" err="1" smtClean="0">
                <a:latin typeface="Times New Roman" pitchFamily="18" charset="0"/>
                <a:cs typeface="Times New Roman" pitchFamily="18" charset="0"/>
              </a:rPr>
              <a:t>mẫn</a:t>
            </a:r>
            <a:endParaRPr lang="en-US" sz="2100" b="1" dirty="0">
              <a:latin typeface="Times New Roman" pitchFamily="18" charset="0"/>
              <a:cs typeface="Times New Roman" pitchFamily="18" charset="0"/>
            </a:endParaRPr>
          </a:p>
          <a:p>
            <a:pPr algn="just">
              <a:lnSpc>
                <a:spcPct val="150000"/>
              </a:lnSpc>
            </a:pPr>
            <a:r>
              <a:rPr lang="en-US" sz="2100" i="1" dirty="0" smtClean="0">
                <a:latin typeface="Times New Roman" pitchFamily="18" charset="0"/>
                <a:cs typeface="Times New Roman" pitchFamily="18" charset="0"/>
              </a:rPr>
              <a:t>a</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Khái</a:t>
            </a:r>
            <a:r>
              <a:rPr lang="en-US" sz="2100" i="1" dirty="0" smtClean="0">
                <a:latin typeface="Times New Roman" pitchFamily="18" charset="0"/>
                <a:cs typeface="Times New Roman" pitchFamily="18" charset="0"/>
              </a:rPr>
              <a:t> </a:t>
            </a:r>
            <a:r>
              <a:rPr lang="en-US" sz="2100" i="1" dirty="0" err="1">
                <a:latin typeface="Times New Roman" pitchFamily="18" charset="0"/>
                <a:cs typeface="Times New Roman" pitchFamily="18" charset="0"/>
              </a:rPr>
              <a:t>niệm</a:t>
            </a:r>
            <a:r>
              <a:rPr lang="en-US" sz="2100" i="1" dirty="0">
                <a:latin typeface="Times New Roman" pitchFamily="18" charset="0"/>
                <a:cs typeface="Times New Roman" pitchFamily="18" charset="0"/>
              </a:rPr>
              <a:t>:</a:t>
            </a:r>
          </a:p>
          <a:p>
            <a:pPr algn="just">
              <a:lnSpc>
                <a:spcPct val="150000"/>
              </a:lnSpc>
              <a:buFontTx/>
              <a:buChar char="-"/>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Chỉ</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tình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trạng</a:t>
            </a:r>
            <a:r>
              <a:rPr lang="en-US" sz="2100" dirty="0">
                <a:latin typeface="Times New Roman" pitchFamily="18" charset="0"/>
                <a:cs typeface="Times New Roman" pitchFamily="18" charset="0"/>
              </a:rPr>
              <a:t> ĐƯMD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cơ</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thể</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với</a:t>
            </a:r>
            <a:r>
              <a:rPr lang="en-US" sz="2100" dirty="0">
                <a:latin typeface="Times New Roman" pitchFamily="18" charset="0"/>
                <a:cs typeface="Times New Roman" pitchFamily="18" charset="0"/>
              </a:rPr>
              <a:t> KN ở </a:t>
            </a:r>
            <a:r>
              <a:rPr lang="en-US" sz="2100" dirty="0" err="1">
                <a:latin typeface="Times New Roman" pitchFamily="18" charset="0"/>
                <a:cs typeface="Times New Roman" pitchFamily="18" charset="0"/>
              </a:rPr>
              <a:t>mức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độ</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quá</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mạnh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mẽ</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khác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thường</a:t>
            </a:r>
            <a:endParaRPr lang="en-US" sz="2100" dirty="0">
              <a:latin typeface="Times New Roman" pitchFamily="18" charset="0"/>
              <a:cs typeface="Times New Roman" pitchFamily="18" charset="0"/>
            </a:endParaRPr>
          </a:p>
          <a:p>
            <a:pPr algn="just">
              <a:lnSpc>
                <a:spcPct val="150000"/>
              </a:lnSpc>
              <a:buFontTx/>
              <a:buChar char="-"/>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Biểu</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hiện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bằng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bệnh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lý</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toàn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thân</a:t>
            </a:r>
            <a:r>
              <a:rPr lang="en-US" sz="2100" dirty="0">
                <a:latin typeface="Times New Roman" pitchFamily="18" charset="0"/>
                <a:cs typeface="Times New Roman" pitchFamily="18" charset="0"/>
              </a:rPr>
              <a:t> hay </a:t>
            </a:r>
            <a:r>
              <a:rPr lang="en-US" sz="2100" dirty="0" err="1">
                <a:latin typeface="Times New Roman" pitchFamily="18" charset="0"/>
                <a:cs typeface="Times New Roman" pitchFamily="18" charset="0"/>
              </a:rPr>
              <a:t>cục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bộ</a:t>
            </a:r>
            <a:r>
              <a:rPr lang="en-US" sz="2100" dirty="0">
                <a:latin typeface="Times New Roman" pitchFamily="18" charset="0"/>
                <a:cs typeface="Times New Roman" pitchFamily="18" charset="0"/>
              </a:rPr>
              <a:t>.</a:t>
            </a:r>
          </a:p>
          <a:p>
            <a:pPr algn="just">
              <a:lnSpc>
                <a:spcPct val="150000"/>
              </a:lnSpc>
            </a:pPr>
            <a:r>
              <a:rPr lang="en-US" sz="2100" u="sng" dirty="0" err="1">
                <a:latin typeface="Times New Roman" pitchFamily="18" charset="0"/>
                <a:cs typeface="Times New Roman" pitchFamily="18" charset="0"/>
              </a:rPr>
              <a:t>Nguyên</a:t>
            </a:r>
            <a:r>
              <a:rPr lang="en-US" sz="2100" u="sng" dirty="0">
                <a:latin typeface="Times New Roman" pitchFamily="18" charset="0"/>
                <a:cs typeface="Times New Roman" pitchFamily="18" charset="0"/>
              </a:rPr>
              <a:t> </a:t>
            </a:r>
            <a:r>
              <a:rPr lang="en-US" sz="2100" u="sng" dirty="0" err="1">
                <a:latin typeface="Times New Roman" pitchFamily="18" charset="0"/>
                <a:cs typeface="Times New Roman" pitchFamily="18" charset="0"/>
              </a:rPr>
              <a:t>nhân</a:t>
            </a:r>
            <a:r>
              <a:rPr lang="en-US" sz="2100" u="sng"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Do </a:t>
            </a:r>
            <a:r>
              <a:rPr lang="en-US" sz="2100" dirty="0" err="1">
                <a:latin typeface="Times New Roman" pitchFamily="18" charset="0"/>
                <a:cs typeface="Times New Roman" pitchFamily="18" charset="0"/>
              </a:rPr>
              <a:t>sự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tương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giữa</a:t>
            </a:r>
            <a:r>
              <a:rPr lang="en-US" sz="2100" dirty="0">
                <a:latin typeface="Times New Roman" pitchFamily="18" charset="0"/>
                <a:cs typeface="Times New Roman" pitchFamily="18" charset="0"/>
              </a:rPr>
              <a:t> KN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KT, </a:t>
            </a:r>
            <a:r>
              <a:rPr lang="en-US" sz="2100" dirty="0" err="1">
                <a:latin typeface="Times New Roman" pitchFamily="18" charset="0"/>
                <a:cs typeface="Times New Roman" pitchFamily="18" charset="0"/>
              </a:rPr>
              <a:t>giữa</a:t>
            </a:r>
            <a:r>
              <a:rPr lang="en-US" sz="2100" dirty="0">
                <a:latin typeface="Times New Roman" pitchFamily="18" charset="0"/>
                <a:cs typeface="Times New Roman" pitchFamily="18" charset="0"/>
              </a:rPr>
              <a:t> KN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lympho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bào</a:t>
            </a:r>
            <a:r>
              <a:rPr lang="en-US" sz="2100" dirty="0">
                <a:latin typeface="Times New Roman" pitchFamily="18" charset="0"/>
                <a:cs typeface="Times New Roman" pitchFamily="18" charset="0"/>
              </a:rPr>
              <a:t> T </a:t>
            </a:r>
            <a:r>
              <a:rPr lang="en-US" sz="2100" dirty="0" err="1">
                <a:latin typeface="Times New Roman" pitchFamily="18" charset="0"/>
                <a:cs typeface="Times New Roman" pitchFamily="18" charset="0"/>
              </a:rPr>
              <a:t>mẫn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cảm</a:t>
            </a:r>
            <a:r>
              <a:rPr lang="en-US" sz="2100" dirty="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algn="just">
              <a:lnSpc>
                <a:spcPct val="150000"/>
              </a:lnSpc>
            </a:pPr>
            <a:r>
              <a:rPr lang="en-US" sz="2100" i="1" dirty="0" smtClean="0">
                <a:latin typeface="Times New Roman" pitchFamily="18" charset="0"/>
                <a:cs typeface="Times New Roman" pitchFamily="18" charset="0"/>
              </a:rPr>
              <a:t>b. </a:t>
            </a:r>
            <a:r>
              <a:rPr lang="en-US" sz="2100" i="1" dirty="0" err="1" smtClean="0">
                <a:latin typeface="Times New Roman" pitchFamily="18" charset="0"/>
                <a:cs typeface="Times New Roman" pitchFamily="18" charset="0"/>
              </a:rPr>
              <a:t>Các</a:t>
            </a:r>
            <a:r>
              <a:rPr lang="en-US" sz="2100" i="1" dirty="0" smtClean="0">
                <a:latin typeface="Times New Roman" pitchFamily="18" charset="0"/>
                <a:cs typeface="Times New Roman" pitchFamily="18" charset="0"/>
              </a:rPr>
              <a:t> </a:t>
            </a:r>
            <a:r>
              <a:rPr lang="en-US" sz="2100" i="1" dirty="0" err="1">
                <a:latin typeface="Times New Roman" pitchFamily="18" charset="0"/>
                <a:cs typeface="Times New Roman" pitchFamily="18" charset="0"/>
              </a:rPr>
              <a:t>loại</a:t>
            </a:r>
            <a:r>
              <a:rPr lang="en-US" sz="2100" i="1" dirty="0">
                <a:latin typeface="Times New Roman" pitchFamily="18" charset="0"/>
                <a:cs typeface="Times New Roman" pitchFamily="18" charset="0"/>
              </a:rPr>
              <a:t> </a:t>
            </a:r>
            <a:r>
              <a:rPr lang="en-US" sz="2100" i="1" dirty="0" err="1">
                <a:latin typeface="Times New Roman" pitchFamily="18" charset="0"/>
                <a:cs typeface="Times New Roman" pitchFamily="18" charset="0"/>
              </a:rPr>
              <a:t>quá</a:t>
            </a:r>
            <a:r>
              <a:rPr lang="en-US" sz="2100" i="1" dirty="0">
                <a:latin typeface="Times New Roman" pitchFamily="18" charset="0"/>
                <a:cs typeface="Times New Roman" pitchFamily="18" charset="0"/>
              </a:rPr>
              <a:t> </a:t>
            </a:r>
            <a:r>
              <a:rPr lang="en-US" sz="2100" i="1" dirty="0" err="1">
                <a:latin typeface="Times New Roman" pitchFamily="18" charset="0"/>
                <a:cs typeface="Times New Roman" pitchFamily="18" charset="0"/>
              </a:rPr>
              <a:t>mẫn</a:t>
            </a:r>
            <a:r>
              <a:rPr lang="en-US" sz="2100" i="1" dirty="0">
                <a:latin typeface="Times New Roman" pitchFamily="18" charset="0"/>
                <a:cs typeface="Times New Roman" pitchFamily="18" charset="0"/>
              </a:rPr>
              <a:t>:</a:t>
            </a:r>
          </a:p>
          <a:p>
            <a:pPr algn="just">
              <a:lnSpc>
                <a:spcPct val="150000"/>
              </a:lnSpc>
              <a:buFontTx/>
              <a:buChar char="-"/>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Quá</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mẫn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nhanh</a:t>
            </a:r>
            <a:r>
              <a:rPr lang="en-US" sz="2100" dirty="0">
                <a:latin typeface="Times New Roman" pitchFamily="18" charset="0"/>
                <a:cs typeface="Times New Roman" pitchFamily="18" charset="0"/>
              </a:rPr>
              <a:t>: do KN </a:t>
            </a:r>
            <a:r>
              <a:rPr lang="en-US" sz="2100" dirty="0" err="1">
                <a:latin typeface="Times New Roman" pitchFamily="18" charset="0"/>
                <a:cs typeface="Times New Roman" pitchFamily="18" charset="0"/>
              </a:rPr>
              <a:t>kết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hợp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với</a:t>
            </a:r>
            <a:r>
              <a:rPr lang="en-US" sz="2100" dirty="0">
                <a:latin typeface="Times New Roman" pitchFamily="18" charset="0"/>
                <a:cs typeface="Times New Roman" pitchFamily="18" charset="0"/>
              </a:rPr>
              <a:t> KT </a:t>
            </a:r>
            <a:r>
              <a:rPr lang="en-US" sz="2100" dirty="0" err="1">
                <a:latin typeface="Times New Roman" pitchFamily="18" charset="0"/>
                <a:cs typeface="Times New Roman" pitchFamily="18" charset="0"/>
              </a:rPr>
              <a:t>dịch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thể</a:t>
            </a:r>
            <a:r>
              <a:rPr lang="en-US" sz="2100" dirty="0">
                <a:latin typeface="Times New Roman" pitchFamily="18" charset="0"/>
                <a:cs typeface="Times New Roman" pitchFamily="18" charset="0"/>
              </a:rPr>
              <a:t>.</a:t>
            </a:r>
          </a:p>
          <a:p>
            <a:pPr algn="just">
              <a:lnSpc>
                <a:spcPct val="150000"/>
              </a:lnSpc>
              <a:buFontTx/>
              <a:buChar char="-"/>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Quá</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mẫn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chậm</a:t>
            </a:r>
            <a:r>
              <a:rPr lang="en-US" sz="2100" dirty="0">
                <a:latin typeface="Times New Roman" pitchFamily="18" charset="0"/>
                <a:cs typeface="Times New Roman" pitchFamily="18" charset="0"/>
              </a:rPr>
              <a:t>: do KN </a:t>
            </a:r>
            <a:r>
              <a:rPr lang="en-US" sz="2100" dirty="0" err="1">
                <a:latin typeface="Times New Roman" pitchFamily="18" charset="0"/>
                <a:cs typeface="Times New Roman" pitchFamily="18" charset="0"/>
              </a:rPr>
              <a:t>kết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hợp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với</a:t>
            </a:r>
            <a:r>
              <a:rPr lang="en-US" sz="2100" dirty="0">
                <a:latin typeface="Times New Roman" pitchFamily="18" charset="0"/>
                <a:cs typeface="Times New Roman" pitchFamily="18" charset="0"/>
              </a:rPr>
              <a:t> KT </a:t>
            </a:r>
            <a:r>
              <a:rPr lang="en-US" sz="2100" dirty="0" err="1">
                <a:latin typeface="Times New Roman" pitchFamily="18" charset="0"/>
                <a:cs typeface="Times New Roman" pitchFamily="18" charset="0"/>
              </a:rPr>
              <a:t>tế</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bào</a:t>
            </a:r>
            <a:r>
              <a:rPr lang="en-US" sz="2100" dirty="0">
                <a:latin typeface="Times New Roman" pitchFamily="18" charset="0"/>
                <a:cs typeface="Times New Roman" pitchFamily="18" charset="0"/>
              </a:rPr>
              <a:t>.</a:t>
            </a:r>
          </a:p>
          <a:p>
            <a:endParaRPr lang="en-US" sz="2100" dirty="0"/>
          </a:p>
        </p:txBody>
      </p:sp>
    </p:spTree>
    <p:extLst>
      <p:ext uri="{BB962C8B-B14F-4D97-AF65-F5344CB8AC3E}">
        <p14:creationId xmlns:p14="http://schemas.microsoft.com/office/powerpoint/2010/main" val="2791991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152400"/>
            <a:ext cx="8847558" cy="6553200"/>
          </a:xfrm>
        </p:spPr>
        <p:txBody>
          <a:bodyPr>
            <a:normAutofit/>
          </a:bodyPr>
          <a:lstStyle/>
          <a:p>
            <a:pPr marL="0" indent="0">
              <a:buNone/>
            </a:pPr>
            <a:r>
              <a:rPr lang="en-US" sz="2100" i="1" dirty="0" smtClean="0">
                <a:latin typeface="Times New Roman" pitchFamily="18" charset="0"/>
                <a:cs typeface="Times New Roman" pitchFamily="18" charset="0"/>
              </a:rPr>
              <a:t>c. </a:t>
            </a:r>
            <a:r>
              <a:rPr lang="en-US" sz="2100" i="1" dirty="0" err="1" smtClean="0">
                <a:latin typeface="Times New Roman" pitchFamily="18" charset="0"/>
                <a:cs typeface="Times New Roman" pitchFamily="18" charset="0"/>
              </a:rPr>
              <a:t>Phân</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loại</a:t>
            </a:r>
            <a:r>
              <a:rPr lang="en-US" sz="2100" i="1"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Gell</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và</a:t>
            </a:r>
            <a:r>
              <a:rPr lang="en-US"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Coombs</a:t>
            </a:r>
            <a:r>
              <a:rPr lang="en-US" sz="2100" dirty="0" smtClean="0">
                <a:latin typeface="Times New Roman" pitchFamily="18" charset="0"/>
                <a:cs typeface="Times New Roman" pitchFamily="18" charset="0"/>
              </a:rPr>
              <a:t>, 1962 chia </a:t>
            </a:r>
            <a:r>
              <a:rPr lang="en-US" sz="2100" dirty="0" err="1" smtClean="0">
                <a:latin typeface="Times New Roman" pitchFamily="18" charset="0"/>
                <a:cs typeface="Times New Roman" pitchFamily="18" charset="0"/>
              </a:rPr>
              <a:t>quá</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mẫn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ra</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làm</a:t>
            </a:r>
            <a:r>
              <a:rPr lang="en-US" sz="2100" dirty="0" smtClean="0">
                <a:latin typeface="Times New Roman" pitchFamily="18" charset="0"/>
                <a:cs typeface="Times New Roman" pitchFamily="18" charset="0"/>
              </a:rPr>
              <a:t> 4 type:</a:t>
            </a:r>
          </a:p>
          <a:p>
            <a:pPr marL="0" indent="0">
              <a:buNone/>
            </a:pPr>
            <a:endParaRPr lang="en-US" sz="2800"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42" y="707409"/>
            <a:ext cx="8551116" cy="5638800"/>
          </a:xfrm>
          <a:prstGeom prst="rect">
            <a:avLst/>
          </a:prstGeom>
        </p:spPr>
      </p:pic>
    </p:spTree>
    <p:extLst>
      <p:ext uri="{BB962C8B-B14F-4D97-AF65-F5344CB8AC3E}">
        <p14:creationId xmlns:p14="http://schemas.microsoft.com/office/powerpoint/2010/main" val="1231864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458058"/>
            <a:ext cx="4495800" cy="6080357"/>
          </a:xfrm>
        </p:spPr>
        <p:txBody>
          <a:bodyPr>
            <a:noAutofit/>
          </a:bodyPr>
          <a:lstStyle/>
          <a:p>
            <a:pPr marL="0" indent="0" algn="just">
              <a:buNone/>
            </a:pPr>
            <a:r>
              <a:rPr lang="en-US" sz="2100" b="1" dirty="0" smtClean="0">
                <a:latin typeface="Times New Roman" pitchFamily="18" charset="0"/>
                <a:ea typeface="Times" pitchFamily="34" charset="0"/>
                <a:cs typeface="Times New Roman" pitchFamily="18" charset="0"/>
              </a:rPr>
              <a:t>2. </a:t>
            </a:r>
            <a:r>
              <a:rPr lang="en-US" sz="2100" b="1" dirty="0" err="1" smtClean="0">
                <a:latin typeface="Times New Roman" pitchFamily="18" charset="0"/>
                <a:ea typeface="Times" pitchFamily="34" charset="0"/>
                <a:cs typeface="Times New Roman" pitchFamily="18" charset="0"/>
              </a:rPr>
              <a:t>Dị</a:t>
            </a:r>
            <a:r>
              <a:rPr lang="en-US" sz="2100" b="1" dirty="0" smtClean="0">
                <a:latin typeface="Times New Roman" pitchFamily="18" charset="0"/>
                <a:ea typeface="Times" pitchFamily="34" charset="0"/>
                <a:cs typeface="Times New Roman" pitchFamily="18" charset="0"/>
              </a:rPr>
              <a:t> </a:t>
            </a:r>
            <a:r>
              <a:rPr lang="en-US" sz="2100" b="1" dirty="0" err="1" smtClean="0">
                <a:latin typeface="Times New Roman" pitchFamily="18" charset="0"/>
                <a:ea typeface="Times" pitchFamily="34" charset="0"/>
                <a:cs typeface="Times New Roman" pitchFamily="18" charset="0"/>
              </a:rPr>
              <a:t>ứng</a:t>
            </a:r>
            <a:r>
              <a:rPr lang="en-US" sz="2100" b="1" dirty="0" smtClean="0">
                <a:latin typeface="Times New Roman" pitchFamily="18" charset="0"/>
                <a:ea typeface="Times" pitchFamily="34" charset="0"/>
                <a:cs typeface="Times New Roman" pitchFamily="18" charset="0"/>
              </a:rPr>
              <a:t>:</a:t>
            </a:r>
          </a:p>
          <a:p>
            <a:pPr algn="just">
              <a:lnSpc>
                <a:spcPct val="150000"/>
              </a:lnSpc>
              <a:buFontTx/>
              <a:buChar char="-"/>
            </a:pPr>
            <a:r>
              <a:rPr lang="en-US" sz="2100" dirty="0" err="1" smtClean="0">
                <a:latin typeface="Times New Roman" pitchFamily="18" charset="0"/>
                <a:ea typeface="Times" pitchFamily="34" charset="0"/>
                <a:cs typeface="Times New Roman" pitchFamily="18" charset="0"/>
              </a:rPr>
              <a:t>Là</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hiện</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tượng</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bệnh</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lý</a:t>
            </a:r>
            <a:r>
              <a:rPr lang="en-US" sz="2100" dirty="0" smtClean="0">
                <a:latin typeface="Times New Roman" pitchFamily="18" charset="0"/>
                <a:ea typeface="Times" pitchFamily="34" charset="0"/>
                <a:cs typeface="Times New Roman" pitchFamily="18" charset="0"/>
              </a:rPr>
              <a:t> MD </a:t>
            </a:r>
            <a:r>
              <a:rPr lang="en-US" sz="2100" dirty="0" err="1" smtClean="0">
                <a:latin typeface="Times New Roman" pitchFamily="18" charset="0"/>
                <a:ea typeface="Times" pitchFamily="34" charset="0"/>
                <a:cs typeface="Times New Roman" pitchFamily="18" charset="0"/>
              </a:rPr>
              <a:t>nhưng</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xảy</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ra</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chậm</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và</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nhẹ</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hơn</a:t>
            </a:r>
            <a:r>
              <a:rPr lang="en-US" sz="2100" dirty="0" smtClean="0">
                <a:latin typeface="Times New Roman" pitchFamily="18" charset="0"/>
                <a:ea typeface="Times" pitchFamily="34" charset="0"/>
                <a:cs typeface="Times New Roman" pitchFamily="18" charset="0"/>
              </a:rPr>
              <a:t> PƯ </a:t>
            </a:r>
            <a:r>
              <a:rPr lang="en-US" sz="2100" dirty="0" err="1" smtClean="0">
                <a:latin typeface="Times New Roman" pitchFamily="18" charset="0"/>
                <a:ea typeface="Times" pitchFamily="34" charset="0"/>
                <a:cs typeface="Times New Roman" pitchFamily="18" charset="0"/>
              </a:rPr>
              <a:t>quá</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mẫn</a:t>
            </a:r>
            <a:r>
              <a:rPr lang="en-US" sz="2100" dirty="0" smtClean="0">
                <a:latin typeface="Times New Roman" pitchFamily="18" charset="0"/>
                <a:ea typeface="Times" pitchFamily="34" charset="0"/>
                <a:cs typeface="Times New Roman" pitchFamily="18" charset="0"/>
              </a:rPr>
              <a:t>.</a:t>
            </a:r>
          </a:p>
          <a:p>
            <a:pPr algn="just">
              <a:lnSpc>
                <a:spcPct val="150000"/>
              </a:lnSpc>
            </a:pPr>
            <a:r>
              <a:rPr lang="en-US" sz="2100" dirty="0" err="1" smtClean="0">
                <a:latin typeface="Times New Roman" pitchFamily="18" charset="0"/>
                <a:ea typeface="Times" pitchFamily="34" charset="0"/>
                <a:cs typeface="Times New Roman" pitchFamily="18" charset="0"/>
              </a:rPr>
              <a:t>Cơ</a:t>
            </a:r>
            <a:r>
              <a:rPr lang="en-US" sz="2100" dirty="0" smtClean="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chế</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của</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phản</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ứng</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là</a:t>
            </a:r>
            <a:r>
              <a:rPr lang="en-US" sz="2100" dirty="0">
                <a:latin typeface="Times New Roman" pitchFamily="18" charset="0"/>
                <a:ea typeface="Times" pitchFamily="34" charset="0"/>
                <a:cs typeface="Times New Roman" pitchFamily="18" charset="0"/>
              </a:rPr>
              <a:t> do </a:t>
            </a:r>
            <a:r>
              <a:rPr lang="en-US" sz="2100" dirty="0" err="1">
                <a:latin typeface="Times New Roman" pitchFamily="18" charset="0"/>
                <a:ea typeface="Times" pitchFamily="34" charset="0"/>
                <a:cs typeface="Times New Roman" pitchFamily="18" charset="0"/>
              </a:rPr>
              <a:t>sự</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kết</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hợp</a:t>
            </a:r>
            <a:r>
              <a:rPr lang="en-US" sz="2100" dirty="0">
                <a:latin typeface="Times New Roman" pitchFamily="18" charset="0"/>
                <a:ea typeface="Times" pitchFamily="34" charset="0"/>
                <a:cs typeface="Times New Roman" pitchFamily="18" charset="0"/>
              </a:rPr>
              <a:t> KN, KT </a:t>
            </a:r>
            <a:r>
              <a:rPr lang="en-US" sz="2100" dirty="0" smtClean="0">
                <a:latin typeface="Times New Roman" pitchFamily="18" charset="0"/>
                <a:ea typeface="Times" pitchFamily="34" charset="0"/>
                <a:cs typeface="Times New Roman" pitchFamily="18" charset="0"/>
                <a:sym typeface="Wingdings" pitchFamily="2" charset="2"/>
              </a:rPr>
              <a:t> </a:t>
            </a:r>
            <a:r>
              <a:rPr lang="en-US" sz="2100" dirty="0" err="1" smtClean="0">
                <a:latin typeface="Times New Roman" pitchFamily="18" charset="0"/>
                <a:ea typeface="Times" pitchFamily="34" charset="0"/>
                <a:cs typeface="Times New Roman" pitchFamily="18" charset="0"/>
              </a:rPr>
              <a:t>phức</a:t>
            </a:r>
            <a:r>
              <a:rPr lang="en-US" sz="2100" dirty="0" smtClean="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hợp</a:t>
            </a:r>
            <a:r>
              <a:rPr lang="en-US" sz="2100" dirty="0">
                <a:latin typeface="Times New Roman" pitchFamily="18" charset="0"/>
                <a:ea typeface="Times" pitchFamily="34" charset="0"/>
                <a:cs typeface="Times New Roman" pitchFamily="18" charset="0"/>
              </a:rPr>
              <a:t> KN-KT,  </a:t>
            </a:r>
            <a:r>
              <a:rPr lang="en-US" sz="2100" dirty="0" err="1">
                <a:latin typeface="Times New Roman" pitchFamily="18" charset="0"/>
                <a:ea typeface="Times" pitchFamily="34" charset="0"/>
                <a:cs typeface="Times New Roman" pitchFamily="18" charset="0"/>
              </a:rPr>
              <a:t>lúc</a:t>
            </a:r>
            <a:r>
              <a:rPr lang="en-US" sz="2100" dirty="0">
                <a:latin typeface="Times New Roman" pitchFamily="18" charset="0"/>
                <a:ea typeface="Times" pitchFamily="34" charset="0"/>
                <a:cs typeface="Times New Roman" pitchFamily="18" charset="0"/>
              </a:rPr>
              <a:t> </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đó</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cơ</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thể</a:t>
            </a:r>
            <a:r>
              <a:rPr lang="en-US" sz="2100" dirty="0" smtClean="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sẽ</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sản</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sinh</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một</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số</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chất</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trung</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gian</a:t>
            </a:r>
            <a:r>
              <a:rPr lang="en-US" sz="2100" dirty="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sinh</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học</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sẽ</a:t>
            </a:r>
            <a:r>
              <a:rPr lang="en-US" sz="2100" dirty="0" smtClean="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kích</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thích</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các</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trung</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tâm</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đ</a:t>
            </a:r>
            <a:r>
              <a:rPr lang="en-US" sz="2100" dirty="0" err="1" smtClean="0">
                <a:latin typeface="Times New Roman" pitchFamily="18" charset="0"/>
                <a:ea typeface="Times" pitchFamily="34" charset="0"/>
                <a:cs typeface="Times New Roman" pitchFamily="18" charset="0"/>
              </a:rPr>
              <a:t>iều</a:t>
            </a:r>
            <a:r>
              <a:rPr lang="en-US" sz="2100" dirty="0" smtClean="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tiết</a:t>
            </a:r>
            <a:r>
              <a:rPr lang="en-US" sz="2100" dirty="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hoạt</a:t>
            </a:r>
            <a:r>
              <a:rPr lang="en-US" sz="2100" dirty="0">
                <a:latin typeface="Times New Roman" pitchFamily="18" charset="0"/>
                <a:ea typeface="Times" pitchFamily="34" charset="0"/>
                <a:cs typeface="Times New Roman" pitchFamily="18" charset="0"/>
              </a:rPr>
              <a:t> </a:t>
            </a:r>
            <a:r>
              <a:rPr lang="en-US" sz="2100" dirty="0" err="1">
                <a:latin typeface="Times New Roman" pitchFamily="18" charset="0"/>
                <a:ea typeface="Times" pitchFamily="34" charset="0"/>
                <a:cs typeface="Times New Roman" pitchFamily="18" charset="0"/>
              </a:rPr>
              <a:t>đ</a:t>
            </a:r>
            <a:r>
              <a:rPr lang="en-US" sz="2100" dirty="0" err="1" smtClean="0">
                <a:latin typeface="Times New Roman" pitchFamily="18" charset="0"/>
                <a:ea typeface="Times" pitchFamily="34" charset="0"/>
                <a:cs typeface="Times New Roman" pitchFamily="18" charset="0"/>
              </a:rPr>
              <a:t>ộng</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không</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bình</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thuờng</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và</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gây</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ra</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các</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hiện</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tuợng</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bệnh</a:t>
            </a:r>
            <a:r>
              <a:rPr lang="en-US" sz="2100" dirty="0" smtClean="0">
                <a:latin typeface="Times New Roman" pitchFamily="18" charset="0"/>
                <a:ea typeface="Times" pitchFamily="34" charset="0"/>
                <a:cs typeface="Times New Roman" pitchFamily="18" charset="0"/>
              </a:rPr>
              <a:t> </a:t>
            </a:r>
            <a:r>
              <a:rPr lang="en-US" sz="2100" dirty="0" err="1" smtClean="0">
                <a:latin typeface="Times New Roman" pitchFamily="18" charset="0"/>
                <a:ea typeface="Times" pitchFamily="34" charset="0"/>
                <a:cs typeface="Times New Roman" pitchFamily="18" charset="0"/>
              </a:rPr>
              <a:t>lý</a:t>
            </a:r>
            <a:r>
              <a:rPr lang="en-US" sz="2100" dirty="0">
                <a:latin typeface="Times New Roman" pitchFamily="18" charset="0"/>
                <a:ea typeface="Times" pitchFamily="34" charset="0"/>
                <a:cs typeface="Times New Roman" pitchFamily="18" charset="0"/>
              </a:rPr>
              <a:t>.</a:t>
            </a:r>
            <a:endParaRPr lang="en-US" sz="2100" dirty="0" smtClean="0">
              <a:latin typeface="Times New Roman" pitchFamily="18" charset="0"/>
              <a:ea typeface="Times" pitchFamily="34"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0946" y="32982"/>
            <a:ext cx="4419600" cy="68250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52048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887976" y="4864220"/>
            <a:ext cx="6548284" cy="1097274"/>
          </a:xfrm>
        </p:spPr>
        <p:txBody>
          <a:bodyPr>
            <a:normAutofit/>
          </a:bodyPr>
          <a:lstStyle/>
          <a:p>
            <a:pPr marL="693738" lvl="2" indent="0">
              <a:buFontTx/>
              <a:buChar char="-"/>
            </a:pPr>
            <a:r>
              <a:rPr lang="en-US" sz="2100" dirty="0" smtClean="0">
                <a:latin typeface="Times New Roman" pitchFamily="18" charset="0"/>
                <a:cs typeface="Times New Roman" pitchFamily="18" charset="0"/>
              </a:rPr>
              <a:t>Theo </a:t>
            </a:r>
            <a:r>
              <a:rPr lang="en-US" sz="2100" dirty="0" err="1" smtClean="0">
                <a:latin typeface="Times New Roman" pitchFamily="18" charset="0"/>
                <a:cs typeface="Times New Roman" pitchFamily="18" charset="0"/>
              </a:rPr>
              <a:t>tính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chất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của</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endParaRPr lang="en-US" sz="2100" dirty="0">
              <a:latin typeface="Times New Roman" pitchFamily="18" charset="0"/>
              <a:cs typeface="Times New Roman" pitchFamily="18" charset="0"/>
            </a:endParaRPr>
          </a:p>
        </p:txBody>
      </p:sp>
      <p:cxnSp>
        <p:nvCxnSpPr>
          <p:cNvPr id="6" name="Straight Connector 5"/>
          <p:cNvCxnSpPr/>
          <p:nvPr/>
        </p:nvCxnSpPr>
        <p:spPr>
          <a:xfrm flipV="1">
            <a:off x="6609736" y="1327666"/>
            <a:ext cx="685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09736" y="1647821"/>
            <a:ext cx="6858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295535" y="1096297"/>
            <a:ext cx="1683957"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Ngoại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endParaRPr lang="en-US" sz="2100" dirty="0">
              <a:latin typeface="Times New Roman" pitchFamily="18" charset="0"/>
              <a:cs typeface="Times New Roman" pitchFamily="18" charset="0"/>
            </a:endParaRPr>
          </a:p>
        </p:txBody>
      </p:sp>
      <p:sp>
        <p:nvSpPr>
          <p:cNvPr id="9" name="TextBox 8"/>
          <p:cNvSpPr txBox="1"/>
          <p:nvPr/>
        </p:nvSpPr>
        <p:spPr>
          <a:xfrm>
            <a:off x="7295535" y="1832487"/>
            <a:ext cx="1683957"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Nội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endParaRPr lang="en-US" sz="2100" dirty="0">
              <a:latin typeface="Times New Roman" pitchFamily="18" charset="0"/>
              <a:cs typeface="Times New Roman" pitchFamily="18" charset="0"/>
            </a:endParaRPr>
          </a:p>
        </p:txBody>
      </p:sp>
      <p:sp>
        <p:nvSpPr>
          <p:cNvPr id="10" name="TextBox 9"/>
          <p:cNvSpPr txBox="1"/>
          <p:nvPr/>
        </p:nvSpPr>
        <p:spPr>
          <a:xfrm>
            <a:off x="206476" y="126801"/>
            <a:ext cx="8866239" cy="1486689"/>
          </a:xfrm>
          <a:prstGeom prst="rect">
            <a:avLst/>
          </a:prstGeom>
          <a:noFill/>
        </p:spPr>
        <p:txBody>
          <a:bodyPr wrap="square" rtlCol="0">
            <a:spAutoFit/>
          </a:bodyPr>
          <a:lstStyle/>
          <a:p>
            <a:pPr>
              <a:lnSpc>
                <a:spcPct val="150000"/>
              </a:lnSpc>
            </a:pPr>
            <a:r>
              <a:rPr lang="en-US" sz="2100" dirty="0" err="1" smtClean="0">
                <a:latin typeface="Times New Roman" pitchFamily="18" charset="0"/>
                <a:cs typeface="Times New Roman" pitchFamily="18" charset="0"/>
              </a:rPr>
              <a:t>Dựa</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vào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nguồn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gốc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tính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chất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dị</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ứng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nguyên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người</a:t>
            </a:r>
            <a:r>
              <a:rPr lang="en-US" sz="2100" dirty="0">
                <a:latin typeface="Times New Roman" pitchFamily="18" charset="0"/>
                <a:cs typeface="Times New Roman" pitchFamily="18" charset="0"/>
              </a:rPr>
              <a:t> ta chia </a:t>
            </a:r>
            <a:r>
              <a:rPr lang="en-US" sz="2100" dirty="0" err="1">
                <a:latin typeface="Times New Roman" pitchFamily="18" charset="0"/>
                <a:cs typeface="Times New Roman" pitchFamily="18" charset="0"/>
              </a:rPr>
              <a:t>thành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loại</a:t>
            </a:r>
            <a:r>
              <a:rPr lang="en-US" sz="2100" dirty="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sau</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a:p>
            <a:pPr>
              <a:lnSpc>
                <a:spcPct val="150000"/>
              </a:lnSpc>
            </a:pPr>
            <a:endParaRPr lang="en-US" sz="2100" dirty="0"/>
          </a:p>
        </p:txBody>
      </p:sp>
      <p:sp>
        <p:nvSpPr>
          <p:cNvPr id="11" name="TextBox 10"/>
          <p:cNvSpPr txBox="1"/>
          <p:nvPr/>
        </p:nvSpPr>
        <p:spPr>
          <a:xfrm>
            <a:off x="1371600" y="1327666"/>
            <a:ext cx="5581036" cy="738664"/>
          </a:xfrm>
          <a:prstGeom prst="rect">
            <a:avLst/>
          </a:prstGeom>
          <a:noFill/>
        </p:spPr>
        <p:txBody>
          <a:bodyPr wrap="square" rtlCol="0">
            <a:spAutoFit/>
          </a:bodyPr>
          <a:lstStyle/>
          <a:p>
            <a:pPr marL="0" lvl="2"/>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Căn</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cứ</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theo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vị</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trí</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KN </a:t>
            </a:r>
            <a:r>
              <a:rPr lang="en-US" sz="2100" dirty="0" err="1">
                <a:latin typeface="Times New Roman" pitchFamily="18" charset="0"/>
                <a:cs typeface="Times New Roman" pitchFamily="18" charset="0"/>
              </a:rPr>
              <a:t>gây</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dị</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ứng</a:t>
            </a:r>
            <a:endParaRPr lang="en-US" sz="2100" dirty="0">
              <a:latin typeface="Times New Roman" pitchFamily="18" charset="0"/>
              <a:cs typeface="Times New Roman" pitchFamily="18" charset="0"/>
            </a:endParaRPr>
          </a:p>
          <a:p>
            <a:endParaRPr lang="en-US" sz="2100" dirty="0"/>
          </a:p>
        </p:txBody>
      </p:sp>
      <p:sp>
        <p:nvSpPr>
          <p:cNvPr id="12" name="TextBox 11"/>
          <p:cNvSpPr txBox="1"/>
          <p:nvPr/>
        </p:nvSpPr>
        <p:spPr>
          <a:xfrm>
            <a:off x="1479755" y="2620345"/>
            <a:ext cx="5105400" cy="738664"/>
          </a:xfrm>
          <a:prstGeom prst="rect">
            <a:avLst/>
          </a:prstGeom>
          <a:noFill/>
        </p:spPr>
        <p:txBody>
          <a:bodyPr wrap="square" rtlCol="0">
            <a:spAutoFit/>
          </a:bodyPr>
          <a:lstStyle/>
          <a:p>
            <a:pPr marL="0" lvl="2"/>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Căn</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cứ</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theo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đường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xâm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nhập</a:t>
            </a:r>
            <a:endParaRPr lang="en-US" sz="2100" dirty="0">
              <a:latin typeface="Times New Roman" pitchFamily="18" charset="0"/>
              <a:cs typeface="Times New Roman" pitchFamily="18" charset="0"/>
            </a:endParaRPr>
          </a:p>
          <a:p>
            <a:endParaRPr lang="en-US" sz="2100" dirty="0"/>
          </a:p>
        </p:txBody>
      </p:sp>
      <p:cxnSp>
        <p:nvCxnSpPr>
          <p:cNvPr id="13" name="Straight Connector 12"/>
          <p:cNvCxnSpPr/>
          <p:nvPr/>
        </p:nvCxnSpPr>
        <p:spPr>
          <a:xfrm>
            <a:off x="5690418" y="2945779"/>
            <a:ext cx="894737" cy="6286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690419" y="2591837"/>
            <a:ext cx="685800" cy="357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0" y="2949501"/>
            <a:ext cx="661218" cy="120031"/>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400800" y="2857401"/>
            <a:ext cx="1659194" cy="415498"/>
          </a:xfrm>
          <a:prstGeom prst="rect">
            <a:avLst/>
          </a:prstGeom>
          <a:noFill/>
        </p:spPr>
        <p:txBody>
          <a:bodyPr wrap="square" rtlCol="0">
            <a:spAutoFit/>
          </a:bodyPr>
          <a:lstStyle/>
          <a:p>
            <a:endParaRPr lang="en-US" sz="2100" dirty="0"/>
          </a:p>
        </p:txBody>
      </p:sp>
      <p:sp>
        <p:nvSpPr>
          <p:cNvPr id="17" name="TextBox 16"/>
          <p:cNvSpPr txBox="1"/>
          <p:nvPr/>
        </p:nvSpPr>
        <p:spPr>
          <a:xfrm>
            <a:off x="6376219" y="2237894"/>
            <a:ext cx="2853522" cy="738664"/>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đường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hô</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hấp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tiêu</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hóa</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sp>
        <p:nvSpPr>
          <p:cNvPr id="18" name="TextBox 17"/>
          <p:cNvSpPr txBox="1"/>
          <p:nvPr/>
        </p:nvSpPr>
        <p:spPr>
          <a:xfrm>
            <a:off x="6376218" y="2869477"/>
            <a:ext cx="2696498"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do </a:t>
            </a:r>
            <a:r>
              <a:rPr lang="en-US" sz="2100" dirty="0" err="1" smtClean="0">
                <a:latin typeface="Times New Roman" pitchFamily="18" charset="0"/>
                <a:cs typeface="Times New Roman" pitchFamily="18" charset="0"/>
              </a:rPr>
              <a:t>tiếp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xúc</a:t>
            </a:r>
            <a:endParaRPr lang="en-US" sz="2100" dirty="0">
              <a:latin typeface="Times New Roman" pitchFamily="18" charset="0"/>
              <a:cs typeface="Times New Roman" pitchFamily="18" charset="0"/>
            </a:endParaRPr>
          </a:p>
        </p:txBody>
      </p:sp>
      <p:sp>
        <p:nvSpPr>
          <p:cNvPr id="19" name="TextBox 18"/>
          <p:cNvSpPr txBox="1"/>
          <p:nvPr/>
        </p:nvSpPr>
        <p:spPr>
          <a:xfrm>
            <a:off x="6447502" y="3272520"/>
            <a:ext cx="2696498"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do </a:t>
            </a:r>
            <a:r>
              <a:rPr lang="en-US" sz="2100" dirty="0" err="1" smtClean="0">
                <a:latin typeface="Times New Roman" pitchFamily="18" charset="0"/>
                <a:cs typeface="Times New Roman" pitchFamily="18" charset="0"/>
              </a:rPr>
              <a:t>bị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tiêm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cắn</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sp>
        <p:nvSpPr>
          <p:cNvPr id="20" name="TextBox 19"/>
          <p:cNvSpPr txBox="1"/>
          <p:nvPr/>
        </p:nvSpPr>
        <p:spPr>
          <a:xfrm>
            <a:off x="1479756" y="3810000"/>
            <a:ext cx="2528117" cy="415498"/>
          </a:xfrm>
          <a:prstGeom prst="rect">
            <a:avLst/>
          </a:prstGeom>
          <a:noFill/>
        </p:spPr>
        <p:txBody>
          <a:bodyPr wrap="square" rtlCol="0">
            <a:spAutoFit/>
          </a:bodyPr>
          <a:lstStyle/>
          <a:p>
            <a:pPr marL="0" lvl="2"/>
            <a:r>
              <a:rPr lang="en-US" sz="2100" dirty="0" smtClean="0">
                <a:latin typeface="Times New Roman" pitchFamily="18" charset="0"/>
                <a:cs typeface="Times New Roman" pitchFamily="18" charset="0"/>
              </a:rPr>
              <a:t>- Theo </a:t>
            </a:r>
            <a:r>
              <a:rPr lang="en-US" sz="2100" dirty="0" err="1">
                <a:latin typeface="Times New Roman" pitchFamily="18" charset="0"/>
                <a:cs typeface="Times New Roman" pitchFamily="18" charset="0"/>
              </a:rPr>
              <a:t>nguồn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gốc</a:t>
            </a:r>
            <a:endParaRPr lang="en-US" sz="2100" dirty="0">
              <a:latin typeface="Times New Roman" pitchFamily="18" charset="0"/>
              <a:cs typeface="Times New Roman" pitchFamily="18" charset="0"/>
            </a:endParaRPr>
          </a:p>
        </p:txBody>
      </p:sp>
      <p:cxnSp>
        <p:nvCxnSpPr>
          <p:cNvPr id="21" name="Straight Connector 20"/>
          <p:cNvCxnSpPr/>
          <p:nvPr/>
        </p:nvCxnSpPr>
        <p:spPr>
          <a:xfrm flipV="1">
            <a:off x="4007874" y="3846032"/>
            <a:ext cx="685799" cy="246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07873" y="4071134"/>
            <a:ext cx="6858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18255" y="4165073"/>
            <a:ext cx="2749345" cy="738664"/>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không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truyền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nhiễm</a:t>
            </a:r>
            <a:endParaRPr lang="en-US" sz="2100" dirty="0">
              <a:latin typeface="Times New Roman" pitchFamily="18" charset="0"/>
              <a:cs typeface="Times New Roman" pitchFamily="18" charset="0"/>
            </a:endParaRPr>
          </a:p>
        </p:txBody>
      </p:sp>
      <p:sp>
        <p:nvSpPr>
          <p:cNvPr id="24" name="TextBox 23"/>
          <p:cNvSpPr txBox="1"/>
          <p:nvPr/>
        </p:nvSpPr>
        <p:spPr>
          <a:xfrm>
            <a:off x="4693673" y="3611075"/>
            <a:ext cx="3366321"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truyền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nhiễm</a:t>
            </a:r>
            <a:endParaRPr lang="en-US" sz="2100" dirty="0">
              <a:latin typeface="Times New Roman" pitchFamily="18" charset="0"/>
              <a:cs typeface="Times New Roman" pitchFamily="18" charset="0"/>
            </a:endParaRPr>
          </a:p>
        </p:txBody>
      </p:sp>
      <p:cxnSp>
        <p:nvCxnSpPr>
          <p:cNvPr id="25" name="Straight Connector 24"/>
          <p:cNvCxnSpPr/>
          <p:nvPr/>
        </p:nvCxnSpPr>
        <p:spPr>
          <a:xfrm flipV="1">
            <a:off x="5319867" y="4889534"/>
            <a:ext cx="685799" cy="246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19866" y="5141784"/>
            <a:ext cx="6858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045609" y="4689479"/>
            <a:ext cx="3366321"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đặc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hiệu</a:t>
            </a:r>
            <a:endParaRPr lang="en-US" sz="2100" dirty="0">
              <a:latin typeface="Times New Roman" pitchFamily="18" charset="0"/>
              <a:cs typeface="Times New Roman" pitchFamily="18" charset="0"/>
            </a:endParaRPr>
          </a:p>
        </p:txBody>
      </p:sp>
      <p:sp>
        <p:nvSpPr>
          <p:cNvPr id="28" name="TextBox 27"/>
          <p:cNvSpPr txBox="1"/>
          <p:nvPr/>
        </p:nvSpPr>
        <p:spPr>
          <a:xfrm>
            <a:off x="6045609" y="5333679"/>
            <a:ext cx="3366321" cy="415498"/>
          </a:xfrm>
          <a:prstGeom prst="rect">
            <a:avLst/>
          </a:prstGeom>
          <a:noFill/>
        </p:spPr>
        <p:txBody>
          <a:bodyPr wrap="square" rtlCol="0">
            <a:spAutoFit/>
          </a:bodyPr>
          <a:lstStyle/>
          <a:p>
            <a:r>
              <a:rPr lang="en-US" sz="2100" dirty="0" err="1" smtClean="0">
                <a:latin typeface="Times New Roman" pitchFamily="18" charset="0"/>
                <a:cs typeface="Times New Roman" pitchFamily="18" charset="0"/>
              </a:rPr>
              <a:t>Dị</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không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đặc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hiệu</a:t>
            </a:r>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1927689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p:spPr>
        <p:txBody>
          <a:bodyPr>
            <a:normAutofit/>
          </a:bodyPr>
          <a:lstStyle/>
          <a:p>
            <a:pPr marL="0" indent="0" algn="just">
              <a:lnSpc>
                <a:spcPct val="150000"/>
              </a:lnSpc>
              <a:buNone/>
            </a:pPr>
            <a:r>
              <a:rPr lang="en-US" sz="2100" b="1" dirty="0">
                <a:latin typeface="Times New Roman" pitchFamily="18" charset="0"/>
                <a:cs typeface="Times New Roman" pitchFamily="18" charset="0"/>
              </a:rPr>
              <a:t>3. </a:t>
            </a:r>
            <a:r>
              <a:rPr lang="en-US" sz="2100" b="1" dirty="0" err="1">
                <a:latin typeface="Times New Roman" pitchFamily="18" charset="0"/>
                <a:cs typeface="Times New Roman" pitchFamily="18" charset="0"/>
              </a:rPr>
              <a:t>Bệnh</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huyết</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thanh</a:t>
            </a:r>
            <a:r>
              <a:rPr lang="en-US" sz="2100" b="1" dirty="0">
                <a:latin typeface="Times New Roman" pitchFamily="18" charset="0"/>
                <a:cs typeface="Times New Roman" pitchFamily="18" charset="0"/>
              </a:rPr>
              <a:t>:</a:t>
            </a:r>
          </a:p>
          <a:p>
            <a:pPr marL="0" indent="0" algn="just">
              <a:lnSpc>
                <a:spcPct val="150000"/>
              </a:lnSpc>
              <a:buNone/>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Là</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hiện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tượng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bệnh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lý</a:t>
            </a:r>
            <a:r>
              <a:rPr lang="en-US" sz="2100" dirty="0">
                <a:latin typeface="Times New Roman" pitchFamily="18" charset="0"/>
                <a:cs typeface="Times New Roman" pitchFamily="18" charset="0"/>
              </a:rPr>
              <a:t> MD </a:t>
            </a:r>
            <a:r>
              <a:rPr lang="en-US" sz="2100" dirty="0" err="1">
                <a:latin typeface="Times New Roman" pitchFamily="18" charset="0"/>
                <a:cs typeface="Times New Roman" pitchFamily="18" charset="0"/>
              </a:rPr>
              <a:t>khi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tiêm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cơ</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thể</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một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lượng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huyết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thanh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lớn</a:t>
            </a:r>
            <a:r>
              <a:rPr lang="en-US" sz="2100" dirty="0">
                <a:latin typeface="Times New Roman" pitchFamily="18" charset="0"/>
                <a:cs typeface="Times New Roman" pitchFamily="18" charset="0"/>
              </a:rPr>
              <a:t>.</a:t>
            </a:r>
          </a:p>
          <a:p>
            <a:pPr marL="0" indent="0" algn="just">
              <a:lnSpc>
                <a:spcPct val="150000"/>
              </a:lnSpc>
              <a:buNone/>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Có</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hai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biểu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hiện</a:t>
            </a:r>
            <a:r>
              <a:rPr lang="en-US" sz="2100" dirty="0">
                <a:latin typeface="Times New Roman" pitchFamily="18" charset="0"/>
                <a:cs typeface="Times New Roman" pitchFamily="18" charset="0"/>
              </a:rPr>
              <a:t>: </a:t>
            </a:r>
          </a:p>
          <a:p>
            <a:pPr lvl="4" algn="just">
              <a:lnSpc>
                <a:spcPct val="150000"/>
              </a:lnSpc>
              <a:buFontTx/>
              <a:buChar char="-"/>
            </a:pP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Choáng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huyết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thanh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sốc</a:t>
            </a:r>
            <a:r>
              <a:rPr lang="en-US" sz="2100" dirty="0">
                <a:latin typeface="Times New Roman" pitchFamily="18" charset="0"/>
                <a:cs typeface="Times New Roman" pitchFamily="18" charset="0"/>
              </a:rPr>
              <a:t>)</a:t>
            </a:r>
          </a:p>
          <a:p>
            <a:pPr lvl="4" algn="just">
              <a:lnSpc>
                <a:spcPct val="150000"/>
              </a:lnSpc>
              <a:buFontTx/>
              <a:buChar char="-"/>
            </a:pP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Bệnh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huyết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thanh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chính</a:t>
            </a:r>
            <a:r>
              <a:rPr lang="en-US" sz="2100" dirty="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thức</a:t>
            </a:r>
            <a:endParaRPr lang="en-US" sz="2100" dirty="0" smtClean="0">
              <a:latin typeface="Times New Roman" pitchFamily="18" charset="0"/>
              <a:cs typeface="Times New Roman" pitchFamily="18" charset="0"/>
            </a:endParaRPr>
          </a:p>
          <a:p>
            <a:pPr marL="0" lvl="4" indent="0" algn="just">
              <a:lnSpc>
                <a:spcPct val="150000"/>
              </a:lnSpc>
              <a:buNone/>
            </a:pPr>
            <a:r>
              <a:rPr lang="en-US" sz="2100" b="1" dirty="0" smtClean="0">
                <a:latin typeface="Times New Roman" pitchFamily="18" charset="0"/>
                <a:cs typeface="Times New Roman" pitchFamily="18" charset="0"/>
              </a:rPr>
              <a:t>4. </a:t>
            </a:r>
            <a:r>
              <a:rPr lang="en-US" sz="2100" b="1" dirty="0" err="1">
                <a:latin typeface="Times New Roman" pitchFamily="18" charset="0"/>
                <a:cs typeface="Times New Roman" pitchFamily="18" charset="0"/>
              </a:rPr>
              <a:t>Đặc</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ứng</a:t>
            </a:r>
            <a:r>
              <a:rPr lang="en-US" sz="2100" b="1" dirty="0">
                <a:latin typeface="Times New Roman" pitchFamily="18" charset="0"/>
                <a:cs typeface="Times New Roman" pitchFamily="18" charset="0"/>
              </a:rPr>
              <a:t> (</a:t>
            </a:r>
            <a:r>
              <a:rPr lang="en-US" sz="2100" b="1" dirty="0" err="1">
                <a:latin typeface="Times New Roman" pitchFamily="18" charset="0"/>
                <a:cs typeface="Times New Roman" pitchFamily="18" charset="0"/>
              </a:rPr>
              <a:t>idiozynerasy</a:t>
            </a:r>
            <a:r>
              <a:rPr lang="en-US" sz="2100" b="1" dirty="0">
                <a:latin typeface="Times New Roman" pitchFamily="18" charset="0"/>
                <a:cs typeface="Times New Roman" pitchFamily="18" charset="0"/>
              </a:rPr>
              <a:t>):</a:t>
            </a:r>
          </a:p>
          <a:p>
            <a:pPr marL="0" lvl="4" indent="0" algn="just">
              <a:lnSpc>
                <a:spcPct val="150000"/>
              </a:lnSpc>
              <a:buNone/>
            </a:pP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mẫn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cảm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riêng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biệt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từng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thể</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với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chất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khác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nhau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thức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ăn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hóa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chất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sử</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dụng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trong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nghiệp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nghiệp</a:t>
            </a:r>
            <a:r>
              <a:rPr lang="en-US" sz="2100" dirty="0">
                <a:latin typeface="Times New Roman" pitchFamily="18" charset="0"/>
                <a:cs typeface="Times New Roman" pitchFamily="18" charset="0"/>
              </a:rPr>
              <a:t>,…</a:t>
            </a:r>
          </a:p>
          <a:p>
            <a:pPr marL="0" indent="0" algn="just">
              <a:lnSpc>
                <a:spcPct val="150000"/>
              </a:lnSpc>
              <a:buNone/>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Đặc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thường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mang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tính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chất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nghề</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nghiệp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rõ</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rệt</a:t>
            </a:r>
            <a:r>
              <a:rPr lang="en-US" sz="2100" dirty="0" smtClean="0">
                <a:latin typeface="Times New Roman" pitchFamily="18" charset="0"/>
                <a:cs typeface="Times New Roman" pitchFamily="18" charset="0"/>
              </a:rPr>
              <a:t>.</a:t>
            </a:r>
          </a:p>
          <a:p>
            <a:pPr marL="0" indent="0" algn="just">
              <a:lnSpc>
                <a:spcPct val="150000"/>
              </a:lnSpc>
              <a:buNone/>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Hiện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tượng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đặc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sẽ</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mất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dần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nếu</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ngừng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tiếp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xúc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với</a:t>
            </a:r>
            <a:r>
              <a:rPr lang="en-US" sz="2100" dirty="0" smtClean="0">
                <a:latin typeface="Times New Roman" pitchFamily="18" charset="0"/>
                <a:cs typeface="Times New Roman" pitchFamily="18" charset="0"/>
              </a:rPr>
              <a:t> KN </a:t>
            </a:r>
            <a:r>
              <a:rPr lang="en-US" sz="2100" dirty="0" err="1" smtClean="0">
                <a:latin typeface="Times New Roman" pitchFamily="18" charset="0"/>
                <a:cs typeface="Times New Roman" pitchFamily="18" charset="0"/>
              </a:rPr>
              <a:t>gây</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đặc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ứng</a:t>
            </a:r>
            <a:r>
              <a:rPr lang="en-US" sz="2100" dirty="0" smtClean="0">
                <a:latin typeface="Times New Roman" pitchFamily="18" charset="0"/>
                <a:cs typeface="Times New Roman" pitchFamily="18" charset="0"/>
              </a:rPr>
              <a:t>. </a:t>
            </a:r>
            <a:endParaRPr lang="en-US" sz="2100" dirty="0"/>
          </a:p>
        </p:txBody>
      </p:sp>
    </p:spTree>
    <p:extLst>
      <p:ext uri="{BB962C8B-B14F-4D97-AF65-F5344CB8AC3E}">
        <p14:creationId xmlns:p14="http://schemas.microsoft.com/office/powerpoint/2010/main" val="1190154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p:txBody>
          <a:bodyPr/>
          <a:lstStyle/>
          <a:p>
            <a:r>
              <a:rPr lang="en-US" sz="600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0" y="65094"/>
            <a:ext cx="9144000" cy="446276"/>
          </a:xfrm>
          <a:prstGeom prst="rect">
            <a:avLst/>
          </a:prstGeom>
          <a:noFill/>
        </p:spPr>
        <p:txBody>
          <a:bodyPr wrap="square" rtlCol="0">
            <a:spAutoFit/>
          </a:bodyPr>
          <a:lstStyle/>
          <a:p>
            <a:pPr algn="ctr"/>
            <a:r>
              <a:rPr lang="en-US" sz="2300" b="1" dirty="0" smtClean="0">
                <a:latin typeface="Times New Roman" pitchFamily="18" charset="0"/>
                <a:cs typeface="Times New Roman" pitchFamily="18" charset="0"/>
              </a:rPr>
              <a:t>KHÁI NIỆM VỀ MIỄN DỊCH HỌC.</a:t>
            </a:r>
            <a:endParaRPr lang="en-US" sz="2300" b="1" dirty="0">
              <a:latin typeface="Times New Roman" pitchFamily="18" charset="0"/>
              <a:cs typeface="Times New Roman" pitchFamily="18" charset="0"/>
            </a:endParaRPr>
          </a:p>
        </p:txBody>
      </p:sp>
      <p:sp>
        <p:nvSpPr>
          <p:cNvPr id="28" name="TextBox 27"/>
          <p:cNvSpPr txBox="1"/>
          <p:nvPr/>
        </p:nvSpPr>
        <p:spPr>
          <a:xfrm>
            <a:off x="0" y="685800"/>
            <a:ext cx="9144000" cy="4708981"/>
          </a:xfrm>
          <a:prstGeom prst="rect">
            <a:avLst/>
          </a:prstGeom>
          <a:noFill/>
        </p:spPr>
        <p:txBody>
          <a:bodyPr wrap="square" rtlCol="0">
            <a:spAutoFit/>
          </a:bodyPr>
          <a:lstStyle/>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Định nghĩa: “Miễn dịch là khả năng phòng vệ của toàn bộ cơ thể đối với các yếu tố</a:t>
            </a:r>
          </a:p>
          <a:p>
            <a:pPr>
              <a:lnSpc>
                <a:spcPct val="150000"/>
              </a:lnSpc>
            </a:pPr>
            <a:r>
              <a:rPr lang="vi-VN" sz="2000" dirty="0" smtClean="0">
                <a:latin typeface="Times New Roman" pitchFamily="18" charset="0"/>
                <a:cs typeface="Times New Roman" pitchFamily="18" charset="0"/>
              </a:rPr>
              <a:t>mang thông tin di truyền ngoại lai (thông tin lạ)” .</a:t>
            </a: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Hệ thống miễn dịch trong cơ thể sinh vật</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được chia làm 2 nhóm: </a:t>
            </a:r>
          </a:p>
          <a:p>
            <a:pPr>
              <a:lnSpc>
                <a:spcPct val="150000"/>
              </a:lnSpc>
            </a:pPr>
            <a:r>
              <a:rPr lang="en-US" sz="2000" dirty="0" smtClean="0">
                <a:latin typeface="Times New Roman" pitchFamily="18" charset="0"/>
                <a:cs typeface="Times New Roman" pitchFamily="18" charset="0"/>
              </a:rPr>
              <a:t>	+ </a:t>
            </a:r>
            <a:r>
              <a:rPr lang="vi-VN" sz="2000" dirty="0" smtClean="0">
                <a:latin typeface="Times New Roman" pitchFamily="18" charset="0"/>
                <a:cs typeface="Times New Roman" pitchFamily="18" charset="0"/>
              </a:rPr>
              <a:t>Miễn dịch tự nhiên (không đặc hiệu) </a:t>
            </a:r>
            <a:endParaRPr lang="en-US" sz="2000" dirty="0" smtClean="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M</a:t>
            </a:r>
            <a:r>
              <a:rPr lang="vi-VN" sz="2000" dirty="0" smtClean="0">
                <a:latin typeface="Times New Roman" pitchFamily="18" charset="0"/>
                <a:cs typeface="Times New Roman" pitchFamily="18" charset="0"/>
              </a:rPr>
              <a:t>iễn dịch thu được (đặc hiệu).</a:t>
            </a:r>
            <a:endParaRPr lang="en-US" sz="2000" dirty="0" smtClean="0">
              <a:latin typeface="Times New Roman" pitchFamily="18" charset="0"/>
              <a:cs typeface="Times New Roman" pitchFamily="18" charset="0"/>
            </a:endParaRPr>
          </a:p>
          <a:p>
            <a:pPr marL="285750" indent="-285750">
              <a:lnSpc>
                <a:spcPct val="150000"/>
              </a:lnSpc>
              <a:buFontTx/>
              <a:buChar char="-"/>
            </a:pPr>
            <a:r>
              <a:rPr lang="en-US" sz="2000" dirty="0" smtClean="0">
                <a:latin typeface="Times New Roman" pitchFamily="18" charset="0"/>
                <a:cs typeface="Times New Roman" pitchFamily="18" charset="0"/>
              </a:rPr>
              <a:t>2 </a:t>
            </a:r>
            <a:r>
              <a:rPr lang="en-US" sz="2000" dirty="0" err="1" smtClean="0">
                <a:latin typeface="Times New Roman" pitchFamily="18" charset="0"/>
                <a:cs typeface="Times New Roman" pitchFamily="18" charset="0"/>
              </a:rPr>
              <a:t>nhóm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a:t>
            </a:r>
          </a:p>
          <a:p>
            <a:pPr>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Vd</a:t>
            </a:r>
            <a:r>
              <a:rPr lang="en-US" sz="2000" dirty="0" smtClean="0">
                <a:latin typeface="Times New Roman" pitchFamily="18" charset="0"/>
                <a:cs typeface="Times New Roman" pitchFamily="18" charset="0"/>
              </a:rPr>
              <a:t>: Immunoglobulin (</a:t>
            </a:r>
            <a:r>
              <a:rPr lang="en-US" sz="2000" dirty="0" err="1" smtClean="0">
                <a:latin typeface="Times New Roman" pitchFamily="18" charset="0"/>
                <a:cs typeface="Times New Roman" pitchFamily="18" charset="0"/>
              </a:rPr>
              <a:t>Ig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interferon, lysozyme...</a:t>
            </a:r>
          </a:p>
          <a:p>
            <a:pPr>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Miễn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lympho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(lymphocyte), </a:t>
            </a:r>
            <a:r>
              <a:rPr lang="vi-VN" sz="2000" dirty="0" smtClean="0">
                <a:latin typeface="Times New Roman" pitchFamily="18" charset="0"/>
                <a:cs typeface="Times New Roman" pitchFamily="18" charset="0"/>
              </a:rPr>
              <a:t>tế bào da, niêm</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mạc, võng mạc, tiểu và đại thực bào...</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415498"/>
          </a:xfrm>
          <a:prstGeom prst="rect">
            <a:avLst/>
          </a:prstGeom>
          <a:noFill/>
        </p:spPr>
        <p:txBody>
          <a:bodyPr wrap="square" rtlCol="0">
            <a:spAutoFit/>
          </a:bodyPr>
          <a:lstStyle/>
          <a:p>
            <a:r>
              <a:rPr lang="en-US" sz="2100" b="1" dirty="0" smtClean="0">
                <a:latin typeface="Times New Roman" pitchFamily="18" charset="0"/>
                <a:cs typeface="Times New Roman" pitchFamily="18" charset="0"/>
              </a:rPr>
              <a:t>HỆ THỐNG MIỄN DỊCH ĐẶC HIỆU</a:t>
            </a:r>
            <a:endParaRPr lang="en-US" sz="2100" b="1"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77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780618"/>
            <a:ext cx="9144000" cy="400110"/>
          </a:xfrm>
          <a:prstGeom prst="rect">
            <a:avLst/>
          </a:prstGeom>
          <a:noFill/>
        </p:spPr>
        <p:txBody>
          <a:bodyPr wrap="square" rtlCol="0">
            <a:spAutoFit/>
          </a:bodyPr>
          <a:lstStyle/>
          <a:p>
            <a:r>
              <a:rPr lang="en-US" sz="2000" i="1" u="sng" dirty="0" err="1" smtClean="0">
                <a:latin typeface="Times New Roman" pitchFamily="18" charset="0"/>
                <a:cs typeface="Times New Roman" pitchFamily="18" charset="0"/>
              </a:rPr>
              <a:t>Nguồn</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gốc</a:t>
            </a:r>
            <a:r>
              <a:rPr lang="en-US" sz="2000" i="1" u="sng"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Xuất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nguồn</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mầm</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xương</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07644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228600"/>
            <a:ext cx="9144000" cy="692497"/>
          </a:xfrm>
          <a:prstGeom prst="rect">
            <a:avLst/>
          </a:prstGeom>
          <a:noFill/>
        </p:spPr>
        <p:txBody>
          <a:bodyPr wrap="square" rtlCol="0">
            <a:spAutoFit/>
          </a:bodyPr>
          <a:lstStyle/>
          <a:p>
            <a:r>
              <a:rPr lang="en-US" sz="2100" b="1" dirty="0" smtClean="0">
                <a:latin typeface="Times New Roman" pitchFamily="18" charset="0"/>
                <a:cs typeface="Times New Roman" pitchFamily="18" charset="0"/>
              </a:rPr>
              <a:t>HỆ THỐNG MIỄN DỊCH ĐẶC HIỆU</a:t>
            </a:r>
          </a:p>
          <a:p>
            <a:endParaRPr lang="en-US" dirty="0"/>
          </a:p>
        </p:txBody>
      </p:sp>
      <p:pic>
        <p:nvPicPr>
          <p:cNvPr id="10" name="Picture 2" descr="C:\Documents and Settings\Windows XP\Desktop\miendich3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776648" cy="4953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648" y="705387"/>
            <a:ext cx="8915400" cy="400110"/>
          </a:xfrm>
          <a:prstGeom prst="rect">
            <a:avLst/>
          </a:prstGeom>
          <a:noFill/>
        </p:spPr>
        <p:txBody>
          <a:bodyPr wrap="square" rtlCol="0">
            <a:spAutoFit/>
          </a:bodyPr>
          <a:lstStyle/>
          <a:p>
            <a:r>
              <a:rPr lang="en-US" sz="2000" dirty="0" err="1" smtClean="0">
                <a:latin typeface="Times New Roman" pitchFamily="18" charset="0"/>
                <a:cs typeface="Times New Roman" pitchFamily="18" charset="0"/>
              </a:rPr>
              <a:t>Vai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lympho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(lymphocyte)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diệt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nhiên</a:t>
            </a:r>
            <a:r>
              <a:rPr lang="en-US" sz="2000" dirty="0" smtClean="0">
                <a:latin typeface="Times New Roman" pitchFamily="18" charset="0"/>
                <a:cs typeface="Times New Roman" pitchFamily="18" charset="0"/>
              </a:rPr>
              <a:t> NK (natural killer)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117059"/>
          </a:xfrm>
          <a:prstGeom prst="rect">
            <a:avLst/>
          </a:prstGeom>
        </p:spPr>
        <p:txBody>
          <a:bodyPr wrap="square">
            <a:spAutoFit/>
          </a:bodyPr>
          <a:lstStyle/>
          <a:p>
            <a:pPr>
              <a:lnSpc>
                <a:spcPct val="150000"/>
              </a:lnSpc>
            </a:pPr>
            <a:r>
              <a:rPr lang="en-US" sz="2100" b="1" dirty="0" smtClean="0">
                <a:latin typeface="Times New Roman" pitchFamily="18" charset="0"/>
                <a:cs typeface="Times New Roman" pitchFamily="18" charset="0"/>
              </a:rPr>
              <a:t>MỘT SỐ THÀNH PHẦN CỦA ĐÁP ỨNG MIỄN DỊCH ĐẶC HIỆU</a:t>
            </a:r>
          </a:p>
          <a:p>
            <a:pPr>
              <a:lnSpc>
                <a:spcPct val="150000"/>
              </a:lnSpc>
            </a:pPr>
            <a:r>
              <a:rPr lang="en-US" sz="2000" b="1" dirty="0" smtClean="0">
                <a:latin typeface="Times New Roman" pitchFamily="18" charset="0"/>
                <a:cs typeface="Times New Roman" pitchFamily="18" charset="0"/>
              </a:rPr>
              <a:t>1. </a:t>
            </a:r>
            <a:r>
              <a:rPr lang="en-US" sz="2000" b="1" dirty="0" err="1" smtClean="0">
                <a:latin typeface="Times New Roman" pitchFamily="18" charset="0"/>
                <a:cs typeface="Times New Roman" pitchFamily="18" charset="0"/>
              </a:rPr>
              <a:t>Kháng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nguyên</a:t>
            </a:r>
            <a:endParaRPr lang="en-US" sz="2000" b="1" dirty="0" smtClean="0">
              <a:latin typeface="Times New Roman" pitchFamily="18" charset="0"/>
              <a:cs typeface="Times New Roman" pitchFamily="18" charset="0"/>
            </a:endParaRPr>
          </a:p>
          <a:p>
            <a:pPr marL="342900" indent="-342900">
              <a:lnSpc>
                <a:spcPct val="150000"/>
              </a:lnSpc>
              <a:buFontTx/>
              <a:buChar char="-"/>
            </a:pPr>
            <a:r>
              <a:rPr lang="en-US" sz="2000" dirty="0" smtClean="0">
                <a:latin typeface="Times New Roman" pitchFamily="18" charset="0"/>
                <a:cs typeface="Times New Roman" pitchFamily="18" charset="0"/>
              </a:rPr>
              <a:t>L</a:t>
            </a:r>
            <a:r>
              <a:rPr lang="vi-VN" sz="2000" dirty="0" smtClean="0">
                <a:latin typeface="Times New Roman" pitchFamily="18" charset="0"/>
                <a:cs typeface="Times New Roman" pitchFamily="18" charset="0"/>
              </a:rPr>
              <a:t>à phân tử kích thích đáp ứng miễn dịch của cơ thể, đặc biệt là sản</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xuất</a:t>
            </a:r>
            <a:endParaRPr lang="en-US" sz="2000" dirty="0">
              <a:latin typeface="Times New Roman" pitchFamily="18" charset="0"/>
              <a:cs typeface="Times New Roman" pitchFamily="18" charset="0"/>
            </a:endParaRPr>
          </a:p>
          <a:p>
            <a:pPr>
              <a:lnSpc>
                <a:spcPct val="150000"/>
              </a:lnSpc>
            </a:pPr>
            <a:r>
              <a:rPr lang="vi-VN" sz="2000" dirty="0" smtClean="0">
                <a:latin typeface="Times New Roman" pitchFamily="18" charset="0"/>
                <a:cs typeface="Times New Roman" pitchFamily="18" charset="0"/>
              </a:rPr>
              <a:t>kháng thể.</a:t>
            </a:r>
            <a:endParaRPr lang="en-US" sz="2000" dirty="0" smtClean="0">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2. </a:t>
            </a:r>
            <a:r>
              <a:rPr lang="en-US" sz="2000" b="1" dirty="0" err="1" smtClean="0">
                <a:latin typeface="Times New Roman" pitchFamily="18" charset="0"/>
                <a:cs typeface="Times New Roman" pitchFamily="18" charset="0"/>
              </a:rPr>
              <a:t>Kháng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thể</a:t>
            </a:r>
            <a:endParaRPr lang="en-US" sz="2000" b="1" dirty="0" smtClean="0">
              <a:latin typeface="Times New Roman" pitchFamily="18" charset="0"/>
              <a:cs typeface="Times New Roman" pitchFamily="18" charset="0"/>
            </a:endParaRPr>
          </a:p>
          <a:p>
            <a:pPr marL="342900" indent="-342900">
              <a:lnSpc>
                <a:spcPct val="150000"/>
              </a:lnSpc>
              <a:buFontTx/>
              <a:buChar char="-"/>
            </a:pPr>
            <a:r>
              <a:rPr lang="en-US" sz="2000" dirty="0" err="1" smtClean="0">
                <a:latin typeface="Times New Roman" pitchFamily="18" charset="0"/>
                <a:cs typeface="Times New Roman" pitchFamily="18" charset="0"/>
              </a:rPr>
              <a:t>Kháng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protein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giống</a:t>
            </a:r>
            <a:r>
              <a:rPr lang="en-US" sz="2000" dirty="0" smtClean="0">
                <a:latin typeface="Times New Roman" pitchFamily="18" charset="0"/>
                <a:cs typeface="Times New Roman" pitchFamily="18" charset="0"/>
              </a:rPr>
              <a:t> globulin”. </a:t>
            </a:r>
            <a:r>
              <a:rPr lang="en-US" sz="2000" dirty="0" err="1" smtClean="0">
                <a:latin typeface="Times New Roman" pitchFamily="18" charset="0"/>
                <a:cs typeface="Times New Roman" pitchFamily="18" charset="0"/>
              </a:rPr>
              <a:t>Ký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hiệu</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Ig</a:t>
            </a:r>
            <a:r>
              <a:rPr lang="en-US" sz="2000" dirty="0" smtClean="0">
                <a:latin typeface="Times New Roman" pitchFamily="18" charset="0"/>
                <a:cs typeface="Times New Roman" pitchFamily="18" charset="0"/>
              </a:rPr>
              <a:t> (Immunoglobulin) </a:t>
            </a:r>
            <a:r>
              <a:rPr lang="en-US" sz="2000" dirty="0" err="1" smtClean="0">
                <a:latin typeface="Times New Roman" pitchFamily="18" charset="0"/>
                <a:cs typeface="Times New Roman" pitchFamily="18" charset="0"/>
              </a:rPr>
              <a:t>hoặc</a:t>
            </a:r>
            <a:r>
              <a:rPr lang="en-US" sz="2000" dirty="0" smtClean="0">
                <a:latin typeface="Times New Roman" pitchFamily="18" charset="0"/>
                <a:cs typeface="Times New Roman" pitchFamily="18" charset="0"/>
              </a:rPr>
              <a:t> globulin.</a:t>
            </a:r>
          </a:p>
          <a:p>
            <a:pPr marL="342900" indent="-342900">
              <a:lnSpc>
                <a:spcPct val="150000"/>
              </a:lnSpc>
              <a:buFontTx/>
              <a:buChar char="-"/>
            </a:pPr>
            <a:r>
              <a:rPr lang="en-US" sz="2000" dirty="0" smtClean="0">
                <a:latin typeface="Times New Roman" pitchFamily="18" charset="0"/>
                <a:cs typeface="Times New Roman" pitchFamily="18" charset="0"/>
              </a:rPr>
              <a:t>C</a:t>
            </a:r>
            <a:r>
              <a:rPr lang="vi-VN" sz="2000" dirty="0" smtClean="0">
                <a:latin typeface="Times New Roman" pitchFamily="18" charset="0"/>
                <a:cs typeface="Times New Roman" pitchFamily="18" charset="0"/>
              </a:rPr>
              <a:t>hức năng chính là nhận biết cái lạ (kháng nguyên) và tác động lên nó.</a:t>
            </a:r>
            <a:endParaRPr lang="en-US" sz="2000" dirty="0" smtClean="0">
              <a:latin typeface="Times New Roman" pitchFamily="18" charset="0"/>
              <a:cs typeface="Times New Roman" pitchFamily="18" charset="0"/>
            </a:endParaRPr>
          </a:p>
          <a:p>
            <a:pPr>
              <a:lnSpc>
                <a:spcPct val="150000"/>
              </a:lnSpc>
            </a:pPr>
            <a:r>
              <a:rPr lang="en-US" sz="2000" b="1" dirty="0" smtClean="0">
                <a:latin typeface="Times New Roman" pitchFamily="18" charset="0"/>
                <a:cs typeface="Times New Roman" pitchFamily="18" charset="0"/>
              </a:rPr>
              <a:t>3. </a:t>
            </a:r>
            <a:r>
              <a:rPr lang="en-US" sz="2000" b="1" dirty="0" err="1" smtClean="0">
                <a:latin typeface="Times New Roman" pitchFamily="18" charset="0"/>
                <a:cs typeface="Times New Roman" pitchFamily="18" charset="0"/>
              </a:rPr>
              <a:t>Bổ</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thể</a:t>
            </a:r>
            <a:endParaRPr lang="en-US" sz="2000" b="1" dirty="0" smtClean="0">
              <a:latin typeface="Times New Roman" pitchFamily="18" charset="0"/>
              <a:cs typeface="Times New Roman" pitchFamily="18" charset="0"/>
            </a:endParaRPr>
          </a:p>
          <a:p>
            <a:pPr marL="342900" indent="-342900">
              <a:lnSpc>
                <a:spcPct val="150000"/>
              </a:lnSpc>
              <a:buFontTx/>
              <a:buChar char="-"/>
            </a:pPr>
            <a:r>
              <a:rPr lang="en-US" sz="2000" dirty="0" smtClean="0">
                <a:latin typeface="Times New Roman" pitchFamily="18" charset="0"/>
                <a:cs typeface="Times New Roman" pitchFamily="18" charset="0"/>
              </a:rPr>
              <a:t>L</a:t>
            </a:r>
            <a:r>
              <a:rPr lang="vi-VN" sz="2000" dirty="0" smtClean="0">
                <a:latin typeface="Times New Roman" pitchFamily="18" charset="0"/>
                <a:cs typeface="Times New Roman" pitchFamily="18" charset="0"/>
              </a:rPr>
              <a:t>à một nhóm protein huyết thanh có đặc điểm hóa học và MD học khác nhau, có khả năng phản ứng với nhau, với KT và với màng sinh chất của tế bào. </a:t>
            </a:r>
            <a:endParaRPr lang="en-US" sz="2000" dirty="0" smtClean="0">
              <a:latin typeface="Times New Roman" pitchFamily="18" charset="0"/>
              <a:cs typeface="Times New Roman" pitchFamily="18" charset="0"/>
            </a:endParaRPr>
          </a:p>
          <a:p>
            <a:pPr marL="342900" indent="-342900">
              <a:lnSpc>
                <a:spcPct val="150000"/>
              </a:lnSpc>
              <a:buFontTx/>
              <a:buChar char="-"/>
            </a:pPr>
            <a:r>
              <a:rPr lang="en-US" sz="2000" dirty="0" smtClean="0">
                <a:latin typeface="Times New Roman" pitchFamily="18" charset="0"/>
                <a:cs typeface="Times New Roman" pitchFamily="18" charset="0"/>
              </a:rPr>
              <a:t>C</a:t>
            </a:r>
            <a:r>
              <a:rPr lang="vi-VN" sz="2000" dirty="0" smtClean="0">
                <a:latin typeface="Times New Roman" pitchFamily="18" charset="0"/>
                <a:cs typeface="Times New Roman" pitchFamily="18" charset="0"/>
              </a:rPr>
              <a:t>hức năng khi được hoạt hóa</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Tăng tuần hoàn tại chỗ và tăng tính thấm thành mạch</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k</a:t>
            </a:r>
            <a:r>
              <a:rPr lang="vi-VN" sz="2000" dirty="0" smtClean="0">
                <a:latin typeface="Times New Roman" pitchFamily="18" charset="0"/>
                <a:cs typeface="Times New Roman" pitchFamily="18" charset="0"/>
              </a:rPr>
              <a:t>ết dính miễn dịch</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380747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415498"/>
          </a:xfrm>
          <a:prstGeom prst="rect">
            <a:avLst/>
          </a:prstGeom>
          <a:noFill/>
        </p:spPr>
        <p:txBody>
          <a:bodyPr wrap="square" rtlCol="0">
            <a:spAutoFit/>
          </a:bodyPr>
          <a:lstStyle/>
          <a:p>
            <a:r>
              <a:rPr lang="pt-BR" sz="2100" b="1" dirty="0" smtClean="0">
                <a:latin typeface="Times New Roman" pitchFamily="18" charset="0"/>
                <a:cs typeface="Times New Roman" pitchFamily="18" charset="0"/>
              </a:rPr>
              <a:t>I. BỆNH DO DUNG NẠP (Immunotolerance)</a:t>
            </a:r>
            <a:endParaRPr lang="en-US" sz="2100" b="1" dirty="0">
              <a:latin typeface="Times New Roman" pitchFamily="18" charset="0"/>
              <a:cs typeface="Times New Roman" pitchFamily="18" charset="0"/>
            </a:endParaRPr>
          </a:p>
        </p:txBody>
      </p:sp>
      <p:sp>
        <p:nvSpPr>
          <p:cNvPr id="6" name="TextBox 5"/>
          <p:cNvSpPr txBox="1"/>
          <p:nvPr/>
        </p:nvSpPr>
        <p:spPr>
          <a:xfrm>
            <a:off x="-14785" y="597932"/>
            <a:ext cx="9144000" cy="5366469"/>
          </a:xfrm>
          <a:prstGeom prst="rect">
            <a:avLst/>
          </a:prstGeom>
          <a:noFill/>
        </p:spPr>
        <p:txBody>
          <a:bodyPr wrap="square" rtlCol="0">
            <a:spAutoFit/>
          </a:bodyPr>
          <a:lstStyle/>
          <a:p>
            <a:pPr>
              <a:lnSpc>
                <a:spcPct val="150000"/>
              </a:lnSpc>
            </a:pP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Là </a:t>
            </a:r>
            <a:r>
              <a:rPr lang="vi-VN" sz="2100" dirty="0" smtClean="0">
                <a:latin typeface="Times New Roman" pitchFamily="18" charset="0"/>
                <a:cs typeface="Times New Roman" pitchFamily="18" charset="0"/>
              </a:rPr>
              <a:t>quá trình bệnh lý xảy ra khi đưa KN vào cơ thể, cơ thể hoàn toàn không sinh KT</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kể cả KT dịch thể và KT tế bào.</a:t>
            </a:r>
            <a:endParaRPr lang="en-US" sz="2100" dirty="0" smtClean="0">
              <a:latin typeface="Times New Roman" pitchFamily="18" charset="0"/>
              <a:cs typeface="Times New Roman" pitchFamily="18" charset="0"/>
            </a:endParaRPr>
          </a:p>
          <a:p>
            <a:pPr>
              <a:lnSpc>
                <a:spcPct val="150000"/>
              </a:lnSpc>
            </a:pPr>
            <a:r>
              <a:rPr lang="en-US" sz="2100" i="1" u="sng" dirty="0" err="1" smtClean="0">
                <a:latin typeface="Times New Roman" pitchFamily="18" charset="0"/>
                <a:cs typeface="Times New Roman" pitchFamily="18" charset="0"/>
              </a:rPr>
              <a:t>Phân</a:t>
            </a:r>
            <a:r>
              <a:rPr lang="en-US" sz="2100" i="1" u="sng" dirty="0" smtClean="0">
                <a:latin typeface="Times New Roman" pitchFamily="18" charset="0"/>
                <a:cs typeface="Times New Roman" pitchFamily="18" charset="0"/>
              </a:rPr>
              <a:t> </a:t>
            </a:r>
            <a:r>
              <a:rPr lang="en-US" sz="2100" i="1" u="sng" dirty="0" err="1" smtClean="0">
                <a:latin typeface="Times New Roman" pitchFamily="18" charset="0"/>
                <a:cs typeface="Times New Roman" pitchFamily="18" charset="0"/>
              </a:rPr>
              <a:t>loại</a:t>
            </a:r>
            <a:r>
              <a:rPr lang="en-US" sz="2100" i="1" u="sng" dirty="0" smtClean="0">
                <a:latin typeface="Times New Roman" pitchFamily="18" charset="0"/>
                <a:cs typeface="Times New Roman" pitchFamily="18" charset="0"/>
              </a:rPr>
              <a:t>: </a:t>
            </a:r>
            <a:endParaRPr lang="vi-VN" sz="2100" i="1" u="sng" dirty="0" smtClean="0">
              <a:latin typeface="Times New Roman" pitchFamily="18" charset="0"/>
              <a:cs typeface="Times New Roman" pitchFamily="18" charset="0"/>
            </a:endParaRPr>
          </a:p>
          <a:p>
            <a:pPr lvl="1">
              <a:lnSpc>
                <a:spcPct val="150000"/>
              </a:lnSpc>
            </a:pPr>
            <a:r>
              <a:rPr lang="vi-VN" sz="2100" dirty="0" smtClean="0">
                <a:latin typeface="Times New Roman" pitchFamily="18" charset="0"/>
                <a:cs typeface="Times New Roman" pitchFamily="18" charset="0"/>
              </a:rPr>
              <a:t>+ Đặc hiệu: là tình trạng cơ thể không đáp ứng miễn dịch với một loại kháng</a:t>
            </a:r>
          </a:p>
          <a:p>
            <a:pPr lvl="1">
              <a:lnSpc>
                <a:spcPct val="150000"/>
              </a:lnSpc>
            </a:pPr>
            <a:r>
              <a:rPr lang="vi-VN" sz="2100" dirty="0" smtClean="0">
                <a:latin typeface="Times New Roman" pitchFamily="18" charset="0"/>
                <a:cs typeface="Times New Roman" pitchFamily="18" charset="0"/>
              </a:rPr>
              <a:t>nguyên mà bình thường vẫn có đáp ứng.</a:t>
            </a:r>
          </a:p>
          <a:p>
            <a:pPr lvl="1">
              <a:lnSpc>
                <a:spcPct val="150000"/>
              </a:lnSpc>
            </a:pPr>
            <a:r>
              <a:rPr lang="vi-VN" sz="2100" dirty="0" smtClean="0">
                <a:latin typeface="Times New Roman" pitchFamily="18" charset="0"/>
                <a:cs typeface="Times New Roman" pitchFamily="18" charset="0"/>
              </a:rPr>
              <a:t>+ Không đặc hiệu: cơ thể mất đáp ứng miễn dịch với mọi loại kháng nguyên.</a:t>
            </a:r>
          </a:p>
          <a:p>
            <a:pPr lvl="1">
              <a:lnSpc>
                <a:spcPct val="150000"/>
              </a:lnSpc>
            </a:pPr>
            <a:r>
              <a:rPr lang="vi-VN" sz="2100" dirty="0" smtClean="0">
                <a:latin typeface="Times New Roman" pitchFamily="18" charset="0"/>
                <a:cs typeface="Times New Roman" pitchFamily="18" charset="0"/>
              </a:rPr>
              <a:t>+ Tuyệt đối: là hình thái dung nạp miễn dịch bền vững, lâu dài và có khi suốt đời.</a:t>
            </a:r>
          </a:p>
          <a:p>
            <a:pPr lvl="1">
              <a:lnSpc>
                <a:spcPct val="150000"/>
              </a:lnSpc>
            </a:pPr>
            <a:r>
              <a:rPr lang="vi-VN" sz="2100" dirty="0" smtClean="0">
                <a:latin typeface="Times New Roman" pitchFamily="18" charset="0"/>
                <a:cs typeface="Times New Roman" pitchFamily="18" charset="0"/>
              </a:rPr>
              <a:t>+ Tương đối: là hình thái dung nạpmiễn dịch chỉ tồn tại trong một thời gian ngắn.</a:t>
            </a:r>
            <a:endParaRPr lang="en-US" sz="2100" dirty="0" smtClean="0">
              <a:latin typeface="Times New Roman" pitchFamily="18" charset="0"/>
              <a:cs typeface="Times New Roman" pitchFamily="18" charset="0"/>
            </a:endParaRPr>
          </a:p>
          <a:p>
            <a:pPr lvl="1">
              <a:lnSpc>
                <a:spcPct val="150000"/>
              </a:lnSpc>
            </a:pPr>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1133066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0236"/>
            <a:ext cx="9067800" cy="4455066"/>
          </a:xfrm>
          <a:prstGeom prst="rect">
            <a:avLst/>
          </a:prstGeom>
        </p:spPr>
        <p:txBody>
          <a:bodyPr wrap="square">
            <a:spAutoFit/>
          </a:bodyPr>
          <a:lstStyle/>
          <a:p>
            <a:pPr>
              <a:lnSpc>
                <a:spcPct val="150000"/>
              </a:lnSpc>
            </a:pPr>
            <a:r>
              <a:rPr lang="en-US" sz="2100" b="1" dirty="0" smtClean="0">
                <a:latin typeface="Times New Roman" pitchFamily="18" charset="0"/>
                <a:cs typeface="Times New Roman" pitchFamily="18" charset="0"/>
              </a:rPr>
              <a:t>II. SUY GIẢM MIỄN DỊCH (immunodeficiency)</a:t>
            </a:r>
          </a:p>
          <a:p>
            <a:pPr>
              <a:lnSpc>
                <a:spcPct val="150000"/>
              </a:lnSpc>
            </a:pPr>
            <a:r>
              <a:rPr lang="en-US" sz="2100" b="1"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Là</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tình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trạng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cơ</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thể</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sống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trong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đó</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hệ</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thống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miễn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dịch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hoạt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động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yếu</a:t>
            </a:r>
            <a:r>
              <a:rPr lang="en-US" sz="21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không</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đáp</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ứng</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được</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các</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yêu</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cầu</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bình</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thường</a:t>
            </a:r>
            <a:r>
              <a:rPr lang="en-US" sz="2100" dirty="0" smtClean="0">
                <a:latin typeface="Times New Roman" pitchFamily="18" charset="0"/>
                <a:cs typeface="Times New Roman" pitchFamily="18" charset="0"/>
                <a:sym typeface="Wingdings" pitchFamily="2" charset="2"/>
              </a:rPr>
              <a:t>   </a:t>
            </a:r>
            <a:r>
              <a:rPr lang="en-US" sz="2100" dirty="0" err="1" smtClean="0">
                <a:latin typeface="Times New Roman" pitchFamily="18" charset="0"/>
                <a:cs typeface="Times New Roman" pitchFamily="18" charset="0"/>
                <a:sym typeface="Wingdings" pitchFamily="2" charset="2"/>
              </a:rPr>
              <a:t>không</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chống</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lại</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được</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các</a:t>
            </a:r>
            <a:r>
              <a:rPr lang="en-US" sz="2100" dirty="0" smtClean="0">
                <a:latin typeface="Times New Roman" pitchFamily="18" charset="0"/>
                <a:cs typeface="Times New Roman" pitchFamily="18" charset="0"/>
                <a:sym typeface="Wingdings" pitchFamily="2" charset="2"/>
              </a:rPr>
              <a:t> vi </a:t>
            </a:r>
            <a:r>
              <a:rPr lang="en-US" sz="2100" dirty="0" err="1" smtClean="0">
                <a:latin typeface="Times New Roman" pitchFamily="18" charset="0"/>
                <a:cs typeface="Times New Roman" pitchFamily="18" charset="0"/>
                <a:sym typeface="Wingdings" pitchFamily="2" charset="2"/>
              </a:rPr>
              <a:t>sinh</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vật</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gây</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bệnh</a:t>
            </a:r>
            <a:r>
              <a:rPr lang="en-US" sz="2100" dirty="0" smtClean="0">
                <a:latin typeface="Times New Roman" pitchFamily="18" charset="0"/>
                <a:cs typeface="Times New Roman" pitchFamily="18" charset="0"/>
                <a:sym typeface="Wingdings" pitchFamily="2" charset="2"/>
              </a:rPr>
              <a:t>  </a:t>
            </a:r>
            <a:r>
              <a:rPr lang="en-US" sz="2100" dirty="0" err="1" smtClean="0">
                <a:latin typeface="Times New Roman" pitchFamily="18" charset="0"/>
                <a:cs typeface="Times New Roman" pitchFamily="18" charset="0"/>
                <a:sym typeface="Wingdings" pitchFamily="2" charset="2"/>
              </a:rPr>
              <a:t>nhiễm</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trùng</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nặng</a:t>
            </a:r>
            <a:endParaRPr lang="en-US" sz="2100" dirty="0" smtClean="0">
              <a:latin typeface="Times New Roman" pitchFamily="18" charset="0"/>
              <a:cs typeface="Times New Roman" pitchFamily="18" charset="0"/>
              <a:sym typeface="Wingdings" pitchFamily="2" charset="2"/>
            </a:endParaRPr>
          </a:p>
          <a:p>
            <a:pPr>
              <a:lnSpc>
                <a:spcPct val="150000"/>
              </a:lnSpc>
            </a:pP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Bao</a:t>
            </a:r>
            <a:r>
              <a:rPr lang="en-US" sz="2100" dirty="0" smtClean="0">
                <a:latin typeface="Times New Roman" pitchFamily="18" charset="0"/>
                <a:cs typeface="Times New Roman" pitchFamily="18" charset="0"/>
                <a:sym typeface="Wingdings" pitchFamily="2" charset="2"/>
              </a:rPr>
              <a:t> </a:t>
            </a:r>
            <a:r>
              <a:rPr lang="en-US" sz="2100" dirty="0" err="1" smtClean="0">
                <a:latin typeface="Times New Roman" pitchFamily="18" charset="0"/>
                <a:cs typeface="Times New Roman" pitchFamily="18" charset="0"/>
                <a:sym typeface="Wingdings" pitchFamily="2" charset="2"/>
              </a:rPr>
              <a:t>gồm</a:t>
            </a:r>
            <a:r>
              <a:rPr lang="en-US" sz="2100" dirty="0" smtClean="0">
                <a:latin typeface="Times New Roman" pitchFamily="18" charset="0"/>
                <a:cs typeface="Times New Roman" pitchFamily="18" charset="0"/>
                <a:sym typeface="Wingdings" pitchFamily="2" charset="2"/>
              </a:rPr>
              <a:t> 2 </a:t>
            </a:r>
            <a:r>
              <a:rPr lang="en-US" sz="2100" dirty="0" err="1" smtClean="0">
                <a:latin typeface="Times New Roman" pitchFamily="18" charset="0"/>
                <a:cs typeface="Times New Roman" pitchFamily="18" charset="0"/>
                <a:sym typeface="Wingdings" pitchFamily="2" charset="2"/>
              </a:rPr>
              <a:t>loại</a:t>
            </a:r>
            <a:r>
              <a:rPr lang="en-US" sz="2100" dirty="0" smtClean="0">
                <a:latin typeface="Times New Roman" pitchFamily="18" charset="0"/>
                <a:cs typeface="Times New Roman" pitchFamily="18" charset="0"/>
                <a:sym typeface="Wingdings" pitchFamily="2" charset="2"/>
              </a:rPr>
              <a:t>:</a:t>
            </a:r>
          </a:p>
          <a:p>
            <a:pPr>
              <a:lnSpc>
                <a:spcPct val="150000"/>
              </a:lnSpc>
            </a:pPr>
            <a:r>
              <a:rPr lang="en-US" sz="2100" dirty="0" smtClean="0">
                <a:latin typeface="Times New Roman" pitchFamily="18" charset="0"/>
                <a:cs typeface="Times New Roman" pitchFamily="18" charset="0"/>
              </a:rPr>
              <a:t>	+ </a:t>
            </a:r>
            <a:r>
              <a:rPr lang="en-US" sz="2100" dirty="0" err="1" smtClean="0">
                <a:latin typeface="Times New Roman" pitchFamily="18" charset="0"/>
                <a:cs typeface="Times New Roman" pitchFamily="18" charset="0"/>
              </a:rPr>
              <a:t>Suy</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giảm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miễn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dịch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bẩm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sinh</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là do những bất thường mang tính di</a:t>
            </a:r>
          </a:p>
          <a:p>
            <a:pPr>
              <a:lnSpc>
                <a:spcPct val="150000"/>
              </a:lnSpc>
            </a:pPr>
            <a:r>
              <a:rPr lang="vi-VN" sz="2100" dirty="0" smtClean="0">
                <a:latin typeface="Times New Roman" pitchFamily="18" charset="0"/>
                <a:cs typeface="Times New Roman" pitchFamily="18" charset="0"/>
              </a:rPr>
              <a:t>truyền, tạo ra những khuyết tật trong hệ thống miễn dịch</a:t>
            </a:r>
            <a:endParaRPr lang="en-US" sz="2100" dirty="0" smtClean="0">
              <a:latin typeface="Times New Roman" pitchFamily="18" charset="0"/>
              <a:cs typeface="Times New Roman" pitchFamily="18" charset="0"/>
            </a:endParaRPr>
          </a:p>
          <a:p>
            <a:pPr>
              <a:lnSpc>
                <a:spcPct val="150000"/>
              </a:lnSpc>
            </a:pPr>
            <a:r>
              <a:rPr lang="en-US" sz="2100" dirty="0" smtClean="0">
                <a:latin typeface="Times New Roman" pitchFamily="18" charset="0"/>
                <a:cs typeface="Times New Roman" pitchFamily="18" charset="0"/>
              </a:rPr>
              <a:t>	+ </a:t>
            </a:r>
            <a:r>
              <a:rPr lang="en-US" sz="2100" dirty="0" err="1" smtClean="0">
                <a:latin typeface="Times New Roman" pitchFamily="18" charset="0"/>
                <a:cs typeface="Times New Roman" pitchFamily="18" charset="0"/>
              </a:rPr>
              <a:t>Suy</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giảm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miễn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dịch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mắc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phải</a:t>
            </a: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là một hiện tượng thứ phát sau nhiều bệnh. </a:t>
            </a:r>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4245913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0236"/>
            <a:ext cx="9144000" cy="1938992"/>
          </a:xfrm>
          <a:prstGeom prst="rect">
            <a:avLst/>
          </a:prstGeom>
          <a:noFill/>
        </p:spPr>
        <p:txBody>
          <a:bodyPr wrap="square" rtlCol="0">
            <a:spAutoFit/>
          </a:bodyPr>
          <a:lstStyle/>
          <a:p>
            <a:pPr>
              <a:lnSpc>
                <a:spcPct val="150000"/>
              </a:lnSpc>
            </a:pPr>
            <a:r>
              <a:rPr lang="en-US" sz="2100" b="1" dirty="0">
                <a:latin typeface="Times New Roman" pitchFamily="18" charset="0"/>
                <a:cs typeface="Times New Roman" pitchFamily="18" charset="0"/>
              </a:rPr>
              <a:t>III. BỆNH TỰ MIỄN DỊCH (autoimmunization</a:t>
            </a:r>
            <a:r>
              <a:rPr lang="en-US" sz="2100" b="1" dirty="0" smtClean="0">
                <a:latin typeface="Times New Roman" pitchFamily="18" charset="0"/>
                <a:cs typeface="Times New Roman" pitchFamily="18" charset="0"/>
              </a:rPr>
              <a:t>)</a:t>
            </a:r>
          </a:p>
          <a:p>
            <a:pPr>
              <a:lnSpc>
                <a:spcPct val="150000"/>
              </a:lnSpc>
            </a:pPr>
            <a:r>
              <a:rPr lang="vi-VN" sz="2100" dirty="0">
                <a:latin typeface="Times New Roman" pitchFamily="18" charset="0"/>
                <a:cs typeface="Times New Roman" pitchFamily="18" charset="0"/>
              </a:rPr>
              <a:t>Là quá trình bệnh lý xảy ra khi bộ máy miễn dịch của cơ thể sản sinh ra kháng thể</a:t>
            </a:r>
          </a:p>
          <a:p>
            <a:pPr>
              <a:lnSpc>
                <a:spcPct val="150000"/>
              </a:lnSpc>
            </a:pPr>
            <a:r>
              <a:rPr lang="vi-VN" sz="2100" dirty="0">
                <a:latin typeface="Times New Roman" pitchFamily="18" charset="0"/>
                <a:cs typeface="Times New Roman" pitchFamily="18" charset="0"/>
              </a:rPr>
              <a:t>để chống lại một cơ quan hay một bộ phận nào đó của chính cơ thể.</a:t>
            </a:r>
            <a:endParaRPr lang="en-US" sz="2100" dirty="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pic>
        <p:nvPicPr>
          <p:cNvPr id="6" name="Picture 2" descr="C:\Documents and Settings\Windows XP\Desktop\miendich92d8ccc73-mv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575" y="1779896"/>
            <a:ext cx="5706414"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942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424562"/>
          </a:xfrm>
          <a:prstGeom prst="rect">
            <a:avLst/>
          </a:prstGeom>
          <a:noFill/>
        </p:spPr>
        <p:txBody>
          <a:bodyPr wrap="square" rtlCol="0">
            <a:spAutoFit/>
          </a:bodyPr>
          <a:lstStyle/>
          <a:p>
            <a:pPr>
              <a:lnSpc>
                <a:spcPct val="150000"/>
              </a:lnSpc>
            </a:pPr>
            <a:r>
              <a:rPr lang="en-US" sz="2100" b="1" dirty="0" smtClean="0">
                <a:latin typeface="Times New Roman" pitchFamily="18" charset="0"/>
                <a:cs typeface="Times New Roman" pitchFamily="18" charset="0"/>
              </a:rPr>
              <a:t>III. BỆNH TỰ MIỄN DỊCH (autoimmunization)</a:t>
            </a:r>
          </a:p>
          <a:p>
            <a:pPr>
              <a:lnSpc>
                <a:spcPct val="150000"/>
              </a:lnSpc>
            </a:pPr>
            <a:r>
              <a:rPr lang="vi-VN" sz="2100" b="1" dirty="0" smtClean="0">
                <a:latin typeface="Times New Roman" pitchFamily="18" charset="0"/>
                <a:cs typeface="Times New Roman" pitchFamily="18" charset="0"/>
              </a:rPr>
              <a:t>1</a:t>
            </a:r>
            <a:r>
              <a:rPr lang="vi-VN" sz="2100" b="1" dirty="0">
                <a:latin typeface="Times New Roman" pitchFamily="18" charset="0"/>
                <a:cs typeface="Times New Roman" pitchFamily="18" charset="0"/>
              </a:rPr>
              <a:t>. Cấu tạo cơ thể có những tổ chức ở vị </a:t>
            </a:r>
            <a:r>
              <a:rPr lang="vi-VN" sz="2100" b="1" dirty="0" smtClean="0">
                <a:latin typeface="Times New Roman" pitchFamily="18" charset="0"/>
                <a:cs typeface="Times New Roman" pitchFamily="18" charset="0"/>
              </a:rPr>
              <a:t>trí</a:t>
            </a:r>
            <a:r>
              <a:rPr lang="en-US" sz="2100" b="1" dirty="0" smtClean="0">
                <a:latin typeface="Times New Roman" pitchFamily="18" charset="0"/>
                <a:cs typeface="Times New Roman" pitchFamily="18" charset="0"/>
              </a:rPr>
              <a:t> </a:t>
            </a:r>
            <a:r>
              <a:rPr lang="vi-VN" sz="2100" b="1" dirty="0" smtClean="0">
                <a:latin typeface="Times New Roman" pitchFamily="18" charset="0"/>
                <a:cs typeface="Times New Roman" pitchFamily="18" charset="0"/>
              </a:rPr>
              <a:t>biệt  </a:t>
            </a:r>
            <a:r>
              <a:rPr lang="vi-VN" sz="2100" b="1" dirty="0">
                <a:latin typeface="Times New Roman" pitchFamily="18" charset="0"/>
                <a:cs typeface="Times New Roman" pitchFamily="18" charset="0"/>
              </a:rPr>
              <a:t>lập,  không  tiếp  xúc  với  hệ  </a:t>
            </a:r>
            <a:r>
              <a:rPr lang="vi-VN" sz="2100" b="1" dirty="0" smtClean="0">
                <a:latin typeface="Times New Roman" pitchFamily="18" charset="0"/>
                <a:cs typeface="Times New Roman" pitchFamily="18" charset="0"/>
              </a:rPr>
              <a:t>thống</a:t>
            </a:r>
            <a:r>
              <a:rPr lang="en-US" sz="2100" b="1" dirty="0" smtClean="0">
                <a:latin typeface="Times New Roman" pitchFamily="18" charset="0"/>
                <a:cs typeface="Times New Roman" pitchFamily="18" charset="0"/>
              </a:rPr>
              <a:t> </a:t>
            </a:r>
            <a:r>
              <a:rPr lang="vi-VN" sz="2100" b="1" dirty="0" smtClean="0">
                <a:latin typeface="Times New Roman" pitchFamily="18" charset="0"/>
                <a:cs typeface="Times New Roman" pitchFamily="18" charset="0"/>
              </a:rPr>
              <a:t>miễn dịch</a:t>
            </a:r>
            <a:endParaRPr lang="en-US" sz="2100" b="1" dirty="0" smtClean="0">
              <a:latin typeface="Times New Roman" pitchFamily="18" charset="0"/>
              <a:cs typeface="Times New Roman" pitchFamily="18" charset="0"/>
            </a:endParaRPr>
          </a:p>
          <a:p>
            <a:pPr>
              <a:lnSpc>
                <a:spcPct val="150000"/>
              </a:lnSpc>
            </a:pP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Xảy</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ra</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tại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tổ</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chức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tuyến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giáp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tinh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trùng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viêm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mắt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giao</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cảm</a:t>
            </a:r>
            <a:r>
              <a:rPr lang="en-US" sz="2100" dirty="0" smtClean="0">
                <a:latin typeface="Times New Roman" pitchFamily="18" charset="0"/>
                <a:cs typeface="Times New Roman" pitchFamily="18" charset="0"/>
              </a:rPr>
              <a:t>.</a:t>
            </a:r>
          </a:p>
          <a:p>
            <a:pPr>
              <a:lnSpc>
                <a:spcPct val="150000"/>
              </a:lnSpc>
            </a:pPr>
            <a:r>
              <a:rPr lang="en-US" sz="2100" dirty="0" err="1" smtClean="0">
                <a:latin typeface="Times New Roman" pitchFamily="18" charset="0"/>
                <a:cs typeface="Times New Roman" pitchFamily="18" charset="0"/>
              </a:rPr>
              <a:t>Vd</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Viêm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mắt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giao</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cảm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bệnh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vô</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sinh</a:t>
            </a:r>
            <a:endParaRPr lang="en-US" sz="2100" dirty="0" smtClean="0">
              <a:latin typeface="Times New Roman" pitchFamily="18" charset="0"/>
              <a:cs typeface="Times New Roman" pitchFamily="18" charset="0"/>
            </a:endParaRPr>
          </a:p>
          <a:p>
            <a:pPr>
              <a:lnSpc>
                <a:spcPct val="150000"/>
              </a:lnSpc>
            </a:pPr>
            <a:r>
              <a:rPr lang="vi-VN" sz="2100" b="1" dirty="0" smtClean="0">
                <a:latin typeface="Times New Roman" pitchFamily="18" charset="0"/>
                <a:cs typeface="Times New Roman" pitchFamily="18" charset="0"/>
              </a:rPr>
              <a:t>2</a:t>
            </a:r>
            <a:r>
              <a:rPr lang="vi-VN" sz="2100" b="1" dirty="0">
                <a:latin typeface="Times New Roman" pitchFamily="18" charset="0"/>
                <a:cs typeface="Times New Roman" pitchFamily="18" charset="0"/>
              </a:rPr>
              <a:t>. Bệnh do cơ quan miễn dịch bị nhầm </a:t>
            </a:r>
            <a:r>
              <a:rPr lang="vi-VN" sz="2100" b="1" dirty="0" smtClean="0">
                <a:latin typeface="Times New Roman" pitchFamily="18" charset="0"/>
                <a:cs typeface="Times New Roman" pitchFamily="18" charset="0"/>
              </a:rPr>
              <a:t>lẫn</a:t>
            </a:r>
            <a:endParaRPr lang="en-US" sz="2100" b="1" dirty="0" smtClean="0">
              <a:latin typeface="Times New Roman" pitchFamily="18" charset="0"/>
              <a:cs typeface="Times New Roman" pitchFamily="18" charset="0"/>
            </a:endParaRPr>
          </a:p>
          <a:p>
            <a:pPr>
              <a:lnSpc>
                <a:spcPct val="150000"/>
              </a:lnSpc>
            </a:pP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Một số chất có trong thành phần KN có cấu tạo giống với một số chất trong cơ</a:t>
            </a:r>
          </a:p>
          <a:p>
            <a:pPr>
              <a:lnSpc>
                <a:spcPct val="150000"/>
              </a:lnSpc>
            </a:pPr>
            <a:r>
              <a:rPr lang="vi-VN" sz="2100" dirty="0" smtClean="0">
                <a:latin typeface="Times New Roman" pitchFamily="18" charset="0"/>
                <a:cs typeface="Times New Roman" pitchFamily="18" charset="0"/>
              </a:rPr>
              <a:t>thể. </a:t>
            </a:r>
            <a:endParaRPr lang="en-US" sz="2100" dirty="0" smtClean="0">
              <a:latin typeface="Times New Roman" pitchFamily="18" charset="0"/>
              <a:cs typeface="Times New Roman" pitchFamily="18" charset="0"/>
            </a:endParaRPr>
          </a:p>
          <a:p>
            <a:pPr>
              <a:lnSpc>
                <a:spcPct val="150000"/>
              </a:lnSpc>
            </a:pPr>
            <a:r>
              <a:rPr lang="en-US" sz="2100" dirty="0" smtClean="0">
                <a:latin typeface="Times New Roman" pitchFamily="18" charset="0"/>
                <a:cs typeface="Times New Roman" pitchFamily="18" charset="0"/>
              </a:rPr>
              <a:t>- </a:t>
            </a:r>
            <a:r>
              <a:rPr lang="vi-VN" sz="2100" dirty="0" smtClean="0">
                <a:latin typeface="Times New Roman" pitchFamily="18" charset="0"/>
                <a:cs typeface="Times New Roman" pitchFamily="18" charset="0"/>
              </a:rPr>
              <a:t>Khi KN lọt vào cơ thể sẽ kích thích cơ thể sản sinh KT chống lại KN và đồng</a:t>
            </a:r>
          </a:p>
          <a:p>
            <a:pPr>
              <a:lnSpc>
                <a:spcPct val="150000"/>
              </a:lnSpc>
            </a:pPr>
            <a:r>
              <a:rPr lang="vi-VN" sz="2100" dirty="0" smtClean="0">
                <a:latin typeface="Times New Roman" pitchFamily="18" charset="0"/>
                <a:cs typeface="Times New Roman" pitchFamily="18" charset="0"/>
              </a:rPr>
              <a:t>thời chống lại luôn các bộ phận của cơ thể có cấu tạo giống với KN đó.</a:t>
            </a:r>
            <a:endParaRPr lang="en-US" sz="2100" dirty="0" smtClean="0">
              <a:latin typeface="Times New Roman" pitchFamily="18" charset="0"/>
              <a:cs typeface="Times New Roman" pitchFamily="18" charset="0"/>
            </a:endParaRPr>
          </a:p>
          <a:p>
            <a:pPr>
              <a:lnSpc>
                <a:spcPct val="150000"/>
              </a:lnSpc>
            </a:pPr>
            <a:r>
              <a:rPr lang="en-US" sz="2100" dirty="0" err="1" smtClean="0">
                <a:latin typeface="Times New Roman" pitchFamily="18" charset="0"/>
                <a:cs typeface="Times New Roman" pitchFamily="18" charset="0"/>
              </a:rPr>
              <a:t>Vd</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Viêm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cầu</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thận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viêm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khớp</a:t>
            </a:r>
            <a:r>
              <a:rPr lang="en-US" sz="21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032029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580TGp_general_light">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TotalTime>
  <Words>1137</Words>
  <Application>Microsoft Office PowerPoint</Application>
  <PresentationFormat>On-screen Show (4:3)</PresentationFormat>
  <Paragraphs>103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Times New Roman</vt:lpstr>
      <vt:lpstr>Arial Black</vt:lpstr>
      <vt:lpstr>Wingdings</vt:lpstr>
      <vt:lpstr>Verdana</vt:lpstr>
      <vt:lpstr>Symbol</vt:lpstr>
      <vt:lpstr>580TGp_general_light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Viettel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Nguyen Anh</dc:creator>
  <cp:lastModifiedBy>Nguyen Anh</cp:lastModifiedBy>
  <cp:revision>10</cp:revision>
  <dcterms:created xsi:type="dcterms:W3CDTF">2017-01-15T15:02:08Z</dcterms:created>
  <dcterms:modified xsi:type="dcterms:W3CDTF">2017-01-15T16:28:25Z</dcterms:modified>
</cp:coreProperties>
</file>