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1" r:id="rId10"/>
    <p:sldId id="299" r:id="rId11"/>
    <p:sldId id="292" r:id="rId12"/>
    <p:sldId id="294" r:id="rId13"/>
    <p:sldId id="298" r:id="rId14"/>
    <p:sldId id="295" r:id="rId15"/>
    <p:sldId id="296" r:id="rId16"/>
    <p:sldId id="268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8F8F8"/>
    <a:srgbClr val="336699"/>
    <a:srgbClr val="333333"/>
    <a:srgbClr val="969696"/>
    <a:srgbClr val="B2B2B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65" d="100"/>
          <a:sy n="65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76FAA-F118-41A1-809C-6E68E4D2587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5CE08-A955-42BE-B5F0-3956AA76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5CE08-A955-42BE-B5F0-3956AA764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0" y="4964113"/>
            <a:ext cx="9144000" cy="1893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1F447DA-B0DD-4C08-968A-175E2B99A6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 descr="02"/>
          <p:cNvSpPr>
            <a:spLocks noChangeAspect="1" noChangeArrowheads="1"/>
          </p:cNvSpPr>
          <p:nvPr/>
        </p:nvSpPr>
        <p:spPr bwMode="gray">
          <a:xfrm>
            <a:off x="0" y="381000"/>
            <a:ext cx="3052763" cy="45894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 descr="03"/>
          <p:cNvSpPr>
            <a:spLocks noChangeAspect="1" noChangeArrowheads="1"/>
          </p:cNvSpPr>
          <p:nvPr/>
        </p:nvSpPr>
        <p:spPr bwMode="gray">
          <a:xfrm>
            <a:off x="3048000" y="381000"/>
            <a:ext cx="3052763" cy="459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 descr="04"/>
          <p:cNvSpPr>
            <a:spLocks noChangeAspect="1" noChangeArrowheads="1"/>
          </p:cNvSpPr>
          <p:nvPr/>
        </p:nvSpPr>
        <p:spPr bwMode="gray">
          <a:xfrm>
            <a:off x="6091238" y="381000"/>
            <a:ext cx="3052762" cy="45894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bg1"/>
                </a:solidFill>
                <a:latin typeface="+mn-lt"/>
              </a:rPr>
              <a:t>www.trungtamtinhoc.edu.vn</a:t>
            </a:r>
            <a:endParaRPr lang="en-US" sz="9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19EA-8AE6-4586-88C8-481BBD1C5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9796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896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9B19-3242-4155-9DDB-EEC82DA55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AE80684B-36C8-44BA-969F-07EFACE2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E96F7B0F-C3AF-4AB8-BFF8-EEB2ADC5E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26F2F6F1-639D-4D99-8DC5-40F3FFA47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C374-13A2-4D92-B108-4294C78CB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E61F-F4C9-4FC5-880F-75ADCEC28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11C0F-E287-429D-B574-1366BADC5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8D91-A008-4DDD-A652-C9D0AADB5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3BB00-D2E0-405A-8121-267B1B51E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BF69-C1F1-4E97-A95C-DBBBC298B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A246-354D-4A94-B682-C470B7393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E273B-3C1C-412F-9BAC-4CED681C0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0"/>
            <a:ext cx="741363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219200"/>
            <a:ext cx="7921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23925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725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99F45CB-F127-4151-BA32-A2809AE55D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9" descr="02"/>
          <p:cNvSpPr>
            <a:spLocks noChangeAspect="1" noChangeArrowheads="1"/>
          </p:cNvSpPr>
          <p:nvPr/>
        </p:nvSpPr>
        <p:spPr bwMode="gray">
          <a:xfrm>
            <a:off x="0" y="0"/>
            <a:ext cx="742950" cy="10668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 descr="03"/>
          <p:cNvSpPr>
            <a:spLocks noChangeAspect="1" noChangeArrowheads="1"/>
          </p:cNvSpPr>
          <p:nvPr/>
        </p:nvSpPr>
        <p:spPr bwMode="gray">
          <a:xfrm>
            <a:off x="0" y="1143000"/>
            <a:ext cx="742950" cy="10699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 descr="04"/>
          <p:cNvSpPr>
            <a:spLocks noChangeArrowheads="1"/>
          </p:cNvSpPr>
          <p:nvPr/>
        </p:nvSpPr>
        <p:spPr bwMode="gray">
          <a:xfrm>
            <a:off x="0" y="2209800"/>
            <a:ext cx="742950" cy="10699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-22123"/>
            <a:ext cx="9134168" cy="6880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5710" y="206532"/>
            <a:ext cx="4830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ĐÁI THÁO ĐƯỜNG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972232"/>
            <a:ext cx="51219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3" y="881063"/>
            <a:ext cx="6372727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5425" cy="8382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4.Biến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4.1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534400" cy="5105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ceton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ceton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lactic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quỵ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		        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ĐTĐ,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ĐTĐ,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ĐTĐ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ĐTĐ.    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4916"/>
            <a:ext cx="4707194" cy="41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29" y="304800"/>
            <a:ext cx="7845425" cy="8382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990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HbA1c &lt; 7%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HbA1c &gt; 9%, glucose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&gt;13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HbA1c &gt;9%, glucose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&gt;15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insulin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các thành phần lipid máu, các thông số đông máu, duy trì số đo huyết áp theo mục tiêu…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Theo dõi, đánh giá tình trạng kiểm soát mức glucose trong 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ắm cách sử dụng thuốc hạ glucose máu đường uống,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insulin, cách phối hợp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huốc trong điều trị và lưu 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ình trạng người bệnh khi điều trị bệnh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ĐTĐ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ác cơ sở y tế không thực hiện xét nghiệm HbA1c, đánh giá theo mức glucose huyết tương trung bình hoặc theo dõi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glucose máu lúc đói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 giờ sau ăn.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4319434" cy="51054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 bwMode="gray">
          <a:xfrm>
            <a:off x="762000" y="0"/>
            <a:ext cx="8229600" cy="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4114800" cy="51125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5.2.1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30 – 40 Kcal/kg/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glucid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insulin (BN ĐTĐ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typ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5.2.2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ĐTĐ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95793"/>
              </p:ext>
            </p:extLst>
          </p:nvPr>
        </p:nvGraphicFramePr>
        <p:xfrm>
          <a:off x="0" y="0"/>
          <a:ext cx="9144000" cy="688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57"/>
                <a:gridCol w="1451429"/>
                <a:gridCol w="5805714"/>
              </a:tblGrid>
              <a:tr h="3605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9840">
                <a:tc rowSpan="3">
                  <a:txBody>
                    <a:bodyPr/>
                    <a:lstStyle/>
                    <a:p>
                      <a:pPr algn="just"/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insulin</a:t>
                      </a:r>
                    </a:p>
                    <a:p>
                      <a:pPr algn="just"/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- 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Sulfonylurea</a:t>
                      </a:r>
                    </a:p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*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1:</a:t>
                      </a:r>
                    </a:p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*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2: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Meglitinide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Tolbutamid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ChlopropamidDiabetol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ầu như không sử dụng vì dễ gây độc thận.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Gliclazide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Glibenclamid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thích tăng tiết insulin sau ăn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Repaglinide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Nateglitinide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ích thích tiết Insulin nhanh, thuốc thời gian tác dụng ngắn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=&gt;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giảm nguy cơ hạ đường huyết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019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Biguanide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Metformin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Glucophage,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Glucofast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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 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nhạy cảm Insulin ở các mô ngoại vi,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 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sản xuất Glucose tại gan, làm chậm hấp thu chất đường bột trong ống tiêu hóa.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019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Ức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men </a:t>
                      </a:r>
                      <a:r>
                        <a:rPr lang="el-G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α –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Glucosidase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Acarbose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Miglitol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huốc làm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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hấp thu chất đường bột từ ống tiêu hóa vào máu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019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Thiazolidinedione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Actos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Pionorm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huốc làm 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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nhạy cảm insulin.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019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Ức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men DPP-4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Sitagliptin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Vildagliptin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Ứ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 chế enzym DPP-4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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nồng độ GLP1 nội sinh,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ích thích bài tiết insulin, ức chế tiết glucagon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khi glucose máu 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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 </a:t>
                      </a:r>
                      <a:r>
                        <a:rPr lang="vi-V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sau ăn.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8885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Insulin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Regular,</a:t>
                      </a:r>
                      <a:r>
                        <a:rPr lang="es-E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Actrapid</a:t>
                      </a:r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s-E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Insulin</a:t>
                      </a:r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lente, </a:t>
                      </a:r>
                      <a:r>
                        <a:rPr lang="es-E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Lantus</a:t>
                      </a:r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s-E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Mixtard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hông qua receptor đặc hiệu trong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TB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làm hoạt hóa vận chuyển glucose ở màng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TB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giúp glucose đi vào trong các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TB.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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tiêu thụ glucose, 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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tổng hợp glycogen ở gan và 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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 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 tính của glucokinase, glycogensynthetase.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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thuỷ phân lipid, protid nhưng 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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 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 tổng hợp lipid và protid từ glucid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=&gt; 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hạ glucose máu.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7" y="3542342"/>
            <a:ext cx="3077993" cy="29430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8" y="1152026"/>
            <a:ext cx="2626781" cy="20383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194351"/>
            <a:ext cx="2398825" cy="2006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8392" y="281638"/>
            <a:ext cx="6015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0000"/>
                </a:solidFill>
              </a:rPr>
              <a:t>Một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số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thuốc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sử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dụng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trong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bệnh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viện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90" y="3585939"/>
            <a:ext cx="3304961" cy="2899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25" y="1205016"/>
            <a:ext cx="3257525" cy="17667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85743" y="2602468"/>
            <a:ext cx="191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2.752 </a:t>
            </a:r>
            <a:r>
              <a:rPr lang="en-US" dirty="0" err="1" smtClean="0"/>
              <a:t>đồng</a:t>
            </a:r>
            <a:r>
              <a:rPr lang="en-US" dirty="0" smtClean="0"/>
              <a:t>/ 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42342"/>
            <a:ext cx="2017825" cy="29430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30339" y="623016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94.500 đ/</a:t>
            </a:r>
            <a:r>
              <a:rPr lang="en-US" dirty="0" err="1" smtClean="0"/>
              <a:t>lọ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899" y="1227879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ĐTĐ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ĐTĐ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ĐTĐ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328" y="303970"/>
            <a:ext cx="2058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5924180"/>
            <a:ext cx="876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CẢM ƠN THẦY VÀ CÁC BẠN ĐÃ LẮNG NGHE!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45425" cy="2286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SINH LÝ INSULIN VÀ CHUYỂN HÓA GLUCOSE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62000" y="995778"/>
            <a:ext cx="838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(5.800 Da) được tổng hợp từ tế bào Beta tuyến tụy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iểu đảo tụy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tế bào alpha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bào delta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Insulin được dự trữ trong các hạt ở tuyến tụy dưới dạng tiền chất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+ T1/2 insulin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50% insulin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24h,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1UI/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insulin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insulin.</a:t>
            </a:r>
          </a:p>
          <a:p>
            <a:pPr algn="l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Receptor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insulin: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insulin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HbA1c: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glucose/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glucose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634461"/>
            <a:ext cx="256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1.1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Insulin</a:t>
            </a:r>
          </a:p>
          <a:p>
            <a:pPr algn="l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762000" y="152400"/>
            <a:ext cx="8534400" cy="395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Insulin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ó tác dụng dự trữ năng lượng do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insulin thúc 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ẩ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y sự thu nạp glucose vào tế bào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glucose: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cơ và mô mỡ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có insulin để đưa glucose vào trong tế bào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hormone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Khi  có  nhiễm  khuẩn,  chấn  thương  nặng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Insulin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26282"/>
              </p:ext>
            </p:extLst>
          </p:nvPr>
        </p:nvGraphicFramePr>
        <p:xfrm>
          <a:off x="762000" y="4114800"/>
          <a:ext cx="8364794" cy="237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392994"/>
              </a:tblGrid>
              <a:tr h="457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hụt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typ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hụt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typ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2)</a:t>
                      </a:r>
                    </a:p>
                  </a:txBody>
                  <a:tcPr/>
                </a:tc>
              </a:tr>
              <a:tr h="167639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rối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Tụy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insulin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Biểu hiện lâm sàng là hậu quả trực</a:t>
                      </a:r>
                    </a:p>
                    <a:p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tiếp của tăng đường huyết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Thiếu insulin do insulin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không  phát  huy  được  tác  dụng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Khi  glucose  vượt  ngưỡng  thận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(&gt;180  mg/dl)  xuất  hiện  glucose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niệu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83876" y="990600"/>
            <a:ext cx="83820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nhóm các bệnh lý chuyển hóa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đặc trưng bởi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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glucose máu do khiếm khuyết tiết insuline, khiếm khuyết hoạt động insuline, hoặc cả hai.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ĐTĐ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61592"/>
            <a:ext cx="8303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ĐỊNH NGHĨA, PHÂN LOẠI, NGUYÊN NHÂN, CƠ CHẾ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59774"/>
              </p:ext>
            </p:extLst>
          </p:nvPr>
        </p:nvGraphicFramePr>
        <p:xfrm>
          <a:off x="762000" y="2743200"/>
          <a:ext cx="83820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886200"/>
              </a:tblGrid>
              <a:tr h="3818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TYP 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TYP II</a:t>
                      </a:r>
                    </a:p>
                  </a:txBody>
                  <a:tcPr/>
                </a:tc>
              </a:tr>
              <a:tr h="646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gen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MHC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NST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nhánh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NST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</a:p>
                  </a:txBody>
                  <a:tcPr/>
                </a:tc>
              </a:tr>
              <a:tr h="660901">
                <a:tc>
                  <a:txBody>
                    <a:bodyPr/>
                    <a:lstStyle/>
                    <a:p>
                      <a:pPr eaLnBrk="1" hangingPunct="1">
                        <a:buFont typeface="Monotype Sorts" pitchFamily="2" charset="2"/>
                        <a:buNone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virus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ĐTĐ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tụy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hiễm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(h/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nitrat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Monotype Sorts" pitchFamily="2" charset="2"/>
                        <a:buNone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phì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1028830">
                <a:tc>
                  <a:txBody>
                    <a:bodyPr/>
                    <a:lstStyle/>
                    <a:p>
                      <a:pPr eaLnBrk="1" hangingPunct="1">
                        <a:buFont typeface="Monotype Sorts" pitchFamily="2" charset="2"/>
                        <a:buNone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miễn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buFont typeface="Monotype Sorts" pitchFamily="2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lympho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hỗ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trợ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lympho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85800" y="5486400"/>
            <a:ext cx="87303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 ĐTĐ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typ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insulin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 ĐTĐ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typ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insulin/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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insulin</a:t>
            </a:r>
            <a:br>
              <a:rPr lang="en-US" sz="1900" dirty="0" smtClean="0">
                <a:latin typeface="Times New Roman" pitchFamily="18" charset="0"/>
                <a:cs typeface="Times New Roman" pitchFamily="18" charset="0"/>
              </a:rPr>
            </a:b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771071" y="588075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3876" y="6172200"/>
            <a:ext cx="84601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 ĐTĐ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dung nap glucose/ĐTĐ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typ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II</a:t>
            </a:r>
            <a:br>
              <a:rPr lang="en-US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 ĐTĐ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khiếm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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insulin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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insulin</a:t>
            </a:r>
            <a:endParaRPr lang="en-US" sz="1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5425" cy="8382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Cơ chế bệnh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114425"/>
            <a:ext cx="3800475" cy="284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95750"/>
            <a:ext cx="38385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095750"/>
            <a:ext cx="41624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TRIỆU CHỨNG VÀ TIÊU CHUẨN CHẨN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ontent Placeholder 4"/>
          <p:cNvSpPr>
            <a:spLocks noGrp="1"/>
          </p:cNvSpPr>
          <p:nvPr>
            <p:ph idx="1"/>
          </p:nvPr>
        </p:nvSpPr>
        <p:spPr>
          <a:xfrm>
            <a:off x="750439" y="1219200"/>
            <a:ext cx="84582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của ĐTĐ thể hiện mối quan hệ với cơ chế bệnh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glucose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64771"/>
              </p:ext>
            </p:extLst>
          </p:nvPr>
        </p:nvGraphicFramePr>
        <p:xfrm>
          <a:off x="727587" y="1990570"/>
          <a:ext cx="8416413" cy="220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1813"/>
                <a:gridCol w="6324600"/>
              </a:tblGrid>
              <a:tr h="3849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401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glucose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 nhiều lần, lượng nước tiểu tăng, tiểu đêm và khát nhiều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qui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017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glucose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toan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ceton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0045" y="-36646"/>
            <a:ext cx="8413955" cy="346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30045" y="3457545"/>
            <a:ext cx="2990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30045" y="3733800"/>
            <a:ext cx="84139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WHO/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IDF - 2012,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một trong các tiêu chí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lucose huyết lúc đói ≥7,0mmol/l (≥126mg/dl).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ức glucose huyết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11,1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mmol/l)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HbA1c ≥ 6,5% (48 mmol/mol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( &gt;= 200mg/dl)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 dựa vào glucose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huyết lúc đói và/hoặc nghiệm pháp dung nạp glucose thì phải làm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lần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ngày khác nhau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82000" cy="457200"/>
          </a:xfrm>
        </p:spPr>
        <p:txBody>
          <a:bodyPr>
            <a:no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3.3 Chẩn đoán sớm bệnh đái tháo đường typ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gray">
          <a:xfrm>
            <a:off x="762000" y="9906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Tuổi trên 45.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BMI trên 23.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 thu ≥ 140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và/hoặc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 trương ≥ 85 mmHg.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 có người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ĐTĐ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thế hệ cận kề (bố, mẹ, anh, chị em ruột, con ruột bị mắc bệnh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ĐTĐ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 2).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Tiền sử được chẩn đoán mắc hội chứng chuyển hóa, tiền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ĐTĐ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Phụ nữ có tiền sử thai sản đặc biệt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ĐTĐ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 kỳ, sinh con 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4000 gam, xảy thai tự nhiên nhiều lần, thai chết lưu…)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Người có rối loạn lipid máu; đặc biệt khi HDL-c dưới 0,9 mmol/l và Triglycrid trên 2,2 mmol/l.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220" y="533400"/>
            <a:ext cx="6971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3.3.1. Đối tượng có yếu tố nguy cơ để sàng lọc bệnh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ĐTĐ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2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/>
          </p:cNvSpPr>
          <p:nvPr/>
        </p:nvSpPr>
        <p:spPr bwMode="gray">
          <a:xfrm>
            <a:off x="762000" y="152400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3.3.2. Các bước tiến hành chẩn đoán bệnh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Content Placeholder 2"/>
          <p:cNvSpPr>
            <a:spLocks noGrp="1"/>
          </p:cNvSpPr>
          <p:nvPr>
            <p:ph idx="1"/>
          </p:nvPr>
        </p:nvSpPr>
        <p:spPr>
          <a:xfrm>
            <a:off x="734962" y="1219200"/>
            <a:ext cx="2061107" cy="5913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Bước 1: Sàng lọc bằng câu hỏi, chọn ra các yếu tố nguy cơ.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Bước 2: Chẩn đoán xác định theo các tiêu chuẩn WHO, IDF-2012.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2796069" y="822940"/>
            <a:ext cx="6347931" cy="6018648"/>
            <a:chOff x="2728603" y="798216"/>
            <a:chExt cx="6347931" cy="6018648"/>
          </a:xfrm>
        </p:grpSpPr>
        <p:grpSp>
          <p:nvGrpSpPr>
            <p:cNvPr id="149" name="Group 148"/>
            <p:cNvGrpSpPr/>
            <p:nvPr/>
          </p:nvGrpSpPr>
          <p:grpSpPr>
            <a:xfrm>
              <a:off x="2728603" y="798216"/>
              <a:ext cx="6347931" cy="5531073"/>
              <a:chOff x="2667000" y="973648"/>
              <a:chExt cx="6347931" cy="5531073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973648"/>
                <a:ext cx="5814531" cy="5531073"/>
              </a:xfrm>
              <a:prstGeom prst="rect">
                <a:avLst/>
              </a:prstGeom>
            </p:spPr>
          </p:pic>
          <p:sp>
            <p:nvSpPr>
              <p:cNvPr id="153" name="Speech Bubble: Rectangle 4"/>
              <p:cNvSpPr/>
              <p:nvPr/>
            </p:nvSpPr>
            <p:spPr>
              <a:xfrm>
                <a:off x="3200400" y="973648"/>
                <a:ext cx="1600200" cy="533400"/>
              </a:xfrm>
              <a:prstGeom prst="wedgeRectCallout">
                <a:avLst>
                  <a:gd name="adj1" fmla="val -26263"/>
                  <a:gd name="adj2" fmla="val 86236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 huyết lúc đói</a:t>
                </a:r>
              </a:p>
            </p:txBody>
          </p:sp>
          <p:sp>
            <p:nvSpPr>
              <p:cNvPr id="154" name="Speech Bubble: Rectangle 5"/>
              <p:cNvSpPr/>
              <p:nvPr/>
            </p:nvSpPr>
            <p:spPr>
              <a:xfrm>
                <a:off x="2667000" y="2505882"/>
                <a:ext cx="1524000" cy="533400"/>
              </a:xfrm>
              <a:prstGeom prst="wedgeRectCallout">
                <a:avLst>
                  <a:gd name="adj1" fmla="val 6264"/>
                  <a:gd name="adj2" fmla="val -93105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Speech Bubble: Rectangle 6"/>
              <p:cNvSpPr/>
              <p:nvPr/>
            </p:nvSpPr>
            <p:spPr>
              <a:xfrm>
                <a:off x="4583665" y="3162300"/>
                <a:ext cx="1524000" cy="533400"/>
              </a:xfrm>
              <a:prstGeom prst="wedgeRectCallout">
                <a:avLst>
                  <a:gd name="adj1" fmla="val 50572"/>
                  <a:gd name="adj2" fmla="val 86236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 nghiệm dung nạp Glucose</a:t>
                </a:r>
              </a:p>
            </p:txBody>
          </p:sp>
        </p:grpSp>
        <p:sp>
          <p:nvSpPr>
            <p:cNvPr id="150" name="Speech Bubble: Rectangle 8"/>
            <p:cNvSpPr/>
            <p:nvPr/>
          </p:nvSpPr>
          <p:spPr>
            <a:xfrm>
              <a:off x="3974123" y="6422451"/>
              <a:ext cx="2309446" cy="353279"/>
            </a:xfrm>
            <a:prstGeom prst="wedgeRectCallout">
              <a:avLst>
                <a:gd name="adj1" fmla="val 28034"/>
                <a:gd name="adj2" fmla="val -26816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Rối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loạn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đói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Speech Bubble: Rectangle 9"/>
            <p:cNvSpPr/>
            <p:nvPr/>
          </p:nvSpPr>
          <p:spPr>
            <a:xfrm>
              <a:off x="6553200" y="6381315"/>
              <a:ext cx="2104292" cy="435549"/>
            </a:xfrm>
            <a:prstGeom prst="wedgeRectCallout">
              <a:avLst>
                <a:gd name="adj1" fmla="val 1101"/>
                <a:gd name="adj2" fmla="val -21091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Rối loạn dung nạp Glucose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4TGp_Doctors_light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7A52"/>
        </a:accent1>
        <a:accent2>
          <a:srgbClr val="CAC33A"/>
        </a:accent2>
        <a:accent3>
          <a:srgbClr val="FFFFFF"/>
        </a:accent3>
        <a:accent4>
          <a:srgbClr val="000000"/>
        </a:accent4>
        <a:accent5>
          <a:srgbClr val="B7BEB3"/>
        </a:accent5>
        <a:accent6>
          <a:srgbClr val="B7B034"/>
        </a:accent6>
        <a:hlink>
          <a:srgbClr val="2E9E83"/>
        </a:hlink>
        <a:folHlink>
          <a:srgbClr val="D676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4848"/>
        </a:accent1>
        <a:accent2>
          <a:srgbClr val="2B9FD9"/>
        </a:accent2>
        <a:accent3>
          <a:srgbClr val="FFFFFF"/>
        </a:accent3>
        <a:accent4>
          <a:srgbClr val="000000"/>
        </a:accent4>
        <a:accent5>
          <a:srgbClr val="C2B1B1"/>
        </a:accent5>
        <a:accent6>
          <a:srgbClr val="2690C4"/>
        </a:accent6>
        <a:hlink>
          <a:srgbClr val="EA8600"/>
        </a:hlink>
        <a:folHlink>
          <a:srgbClr val="3AA8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6F8B"/>
        </a:accent1>
        <a:accent2>
          <a:srgbClr val="BE46B0"/>
        </a:accent2>
        <a:accent3>
          <a:srgbClr val="FFFFFF"/>
        </a:accent3>
        <a:accent4>
          <a:srgbClr val="000000"/>
        </a:accent4>
        <a:accent5>
          <a:srgbClr val="B0BBC4"/>
        </a:accent5>
        <a:accent6>
          <a:srgbClr val="AC3F9F"/>
        </a:accent6>
        <a:hlink>
          <a:srgbClr val="057AE5"/>
        </a:hlink>
        <a:folHlink>
          <a:srgbClr val="F574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584TGp_Doctors_light</Template>
  <TotalTime>220</TotalTime>
  <Words>1591</Words>
  <Application>Microsoft Office PowerPoint</Application>
  <PresentationFormat>On-screen Show (4:3)</PresentationFormat>
  <Paragraphs>174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584TGp_Doctors_light</vt:lpstr>
      <vt:lpstr>PowerPoint Presentation</vt:lpstr>
      <vt:lpstr>1. SINH LÝ INSULIN VÀ CHUYỂN HÓA GLUCOSE </vt:lpstr>
      <vt:lpstr>PowerPoint Presentation</vt:lpstr>
      <vt:lpstr>PowerPoint Presentation</vt:lpstr>
      <vt:lpstr>2.4. Cơ chế bệnh sinh</vt:lpstr>
      <vt:lpstr>3. TRIỆU CHỨNG VÀ TIÊU CHUẨN CHẨN ĐOÁN 3.1 Triệu chứng </vt:lpstr>
      <vt:lpstr>PowerPoint Presentation</vt:lpstr>
      <vt:lpstr>3.3 Chẩn đoán sớm bệnh đái tháo đường typ 2   </vt:lpstr>
      <vt:lpstr>PowerPoint Presentation</vt:lpstr>
      <vt:lpstr>4.Biến chứng  4.1  Biến chứng cấp tính </vt:lpstr>
      <vt:lpstr>5. Điều trị 5.1 Mục tiêu điều trị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Pierre</dc:creator>
  <cp:lastModifiedBy>Windows User</cp:lastModifiedBy>
  <cp:revision>30</cp:revision>
  <dcterms:created xsi:type="dcterms:W3CDTF">2013-10-11T08:46:20Z</dcterms:created>
  <dcterms:modified xsi:type="dcterms:W3CDTF">2017-03-05T18:06:50Z</dcterms:modified>
</cp:coreProperties>
</file>