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78" r:id="rId6"/>
    <p:sldId id="261" r:id="rId7"/>
    <p:sldId id="262" r:id="rId8"/>
    <p:sldId id="263" r:id="rId9"/>
    <p:sldId id="272" r:id="rId10"/>
    <p:sldId id="264" r:id="rId11"/>
    <p:sldId id="265" r:id="rId12"/>
    <p:sldId id="276" r:id="rId13"/>
    <p:sldId id="277"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02"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0891B2-82A7-44CE-A4B0-D0A4253F72FC}"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52646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0891B2-82A7-44CE-A4B0-D0A4253F72FC}"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13978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0891B2-82A7-44CE-A4B0-D0A4253F72FC}"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342068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0891B2-82A7-44CE-A4B0-D0A4253F72FC}"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164737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0891B2-82A7-44CE-A4B0-D0A4253F72FC}"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726723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0891B2-82A7-44CE-A4B0-D0A4253F72FC}"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251672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0891B2-82A7-44CE-A4B0-D0A4253F72FC}" type="datetimeFigureOut">
              <a:rPr lang="en-US" smtClean="0"/>
              <a:t>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420205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0891B2-82A7-44CE-A4B0-D0A4253F72FC}" type="datetimeFigureOut">
              <a:rPr lang="en-US" smtClean="0"/>
              <a:t>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135786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891B2-82A7-44CE-A4B0-D0A4253F72FC}" type="datetimeFigureOut">
              <a:rPr lang="en-US" smtClean="0"/>
              <a:t>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109856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0891B2-82A7-44CE-A4B0-D0A4253F72FC}"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280954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0891B2-82A7-44CE-A4B0-D0A4253F72FC}"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B708C-1CAE-4DA7-AE7E-9E3E94E9C841}" type="slidenum">
              <a:rPr lang="en-US" smtClean="0"/>
              <a:t>‹#›</a:t>
            </a:fld>
            <a:endParaRPr lang="en-US"/>
          </a:p>
        </p:txBody>
      </p:sp>
    </p:spTree>
    <p:extLst>
      <p:ext uri="{BB962C8B-B14F-4D97-AF65-F5344CB8AC3E}">
        <p14:creationId xmlns:p14="http://schemas.microsoft.com/office/powerpoint/2010/main" val="267496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artisticBlur/>
                    </a14:imgEffect>
                    <a14:imgEffect>
                      <a14:sharpenSoften amount="-10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891B2-82A7-44CE-A4B0-D0A4253F72FC}" type="datetimeFigureOut">
              <a:rPr lang="en-US" smtClean="0"/>
              <a:t>2/19/2017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B708C-1CAE-4DA7-AE7E-9E3E94E9C841}" type="slidenum">
              <a:rPr lang="en-US" smtClean="0"/>
              <a:t>‹#›</a:t>
            </a:fld>
            <a:endParaRPr lang="en-US"/>
          </a:p>
        </p:txBody>
      </p:sp>
    </p:spTree>
    <p:extLst>
      <p:ext uri="{BB962C8B-B14F-4D97-AF65-F5344CB8AC3E}">
        <p14:creationId xmlns:p14="http://schemas.microsoft.com/office/powerpoint/2010/main" val="2409683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80691"/>
            <a:ext cx="9144000" cy="784830"/>
          </a:xfrm>
          <a:prstGeom prst="rect">
            <a:avLst/>
          </a:prstGeom>
          <a:noFill/>
        </p:spPr>
        <p:txBody>
          <a:bodyPr wrap="square" rtlCol="0">
            <a:spAutoFit/>
          </a:bodyPr>
          <a:lstStyle/>
          <a:p>
            <a:pPr algn="ctr"/>
            <a:r>
              <a:rPr lang="en-US" sz="4500" b="1" dirty="0">
                <a:solidFill>
                  <a:srgbClr val="002060"/>
                </a:solidFill>
                <a:latin typeface="Times New Roman" pitchFamily="18" charset="0"/>
                <a:cs typeface="Times New Roman" pitchFamily="18" charset="0"/>
              </a:rPr>
              <a:t>XƠ GAN</a:t>
            </a:r>
          </a:p>
        </p:txBody>
      </p:sp>
      <p:sp>
        <p:nvSpPr>
          <p:cNvPr id="2" name="TextBox 1"/>
          <p:cNvSpPr txBox="1"/>
          <p:nvPr/>
        </p:nvSpPr>
        <p:spPr>
          <a:xfrm>
            <a:off x="533400" y="2514600"/>
            <a:ext cx="5715000" cy="2585323"/>
          </a:xfrm>
          <a:prstGeom prst="rect">
            <a:avLst/>
          </a:prstGeom>
          <a:noFill/>
        </p:spPr>
        <p:txBody>
          <a:bodyPr wrap="square" rtlCol="0">
            <a:spAutoFit/>
          </a:bodyPr>
          <a:lstStyle/>
          <a:p>
            <a:r>
              <a:rPr lang="en-US" sz="3200" b="1" dirty="0" err="1">
                <a:solidFill>
                  <a:srgbClr val="002060"/>
                </a:solidFill>
                <a:latin typeface="Times New Roman" panose="02020603050405020304" pitchFamily="18" charset="0"/>
                <a:cs typeface="Times New Roman" panose="02020603050405020304" pitchFamily="18" charset="0"/>
              </a:rPr>
              <a:t>Nhóm</a:t>
            </a:r>
            <a:r>
              <a:rPr lang="en-US" sz="3200" b="1" dirty="0">
                <a:solidFill>
                  <a:srgbClr val="002060"/>
                </a:solidFill>
                <a:latin typeface="Times New Roman" panose="02020603050405020304" pitchFamily="18" charset="0"/>
                <a:cs typeface="Times New Roman" panose="02020603050405020304" pitchFamily="18" charset="0"/>
              </a:rPr>
              <a:t> 1</a:t>
            </a:r>
          </a:p>
          <a:p>
            <a:pPr lvl="1"/>
            <a:r>
              <a:rPr lang="en-US" sz="2600" dirty="0">
                <a:solidFill>
                  <a:srgbClr val="002060"/>
                </a:solidFill>
                <a:latin typeface="Times New Roman" panose="02020603050405020304" pitchFamily="18" charset="0"/>
                <a:cs typeface="Times New Roman" panose="02020603050405020304" pitchFamily="18" charset="0"/>
              </a:rPr>
              <a:t>1. </a:t>
            </a:r>
            <a:r>
              <a:rPr lang="en-US" sz="2600" dirty="0" err="1">
                <a:solidFill>
                  <a:srgbClr val="002060"/>
                </a:solidFill>
                <a:latin typeface="Times New Roman" panose="02020603050405020304" pitchFamily="18" charset="0"/>
                <a:cs typeface="Times New Roman" panose="02020603050405020304" pitchFamily="18" charset="0"/>
              </a:rPr>
              <a:t>Trần</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Văn</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Tiến</a:t>
            </a:r>
            <a:endParaRPr lang="en-US" sz="2600" dirty="0">
              <a:solidFill>
                <a:srgbClr val="002060"/>
              </a:solidFill>
              <a:latin typeface="Times New Roman" panose="02020603050405020304" pitchFamily="18" charset="0"/>
              <a:cs typeface="Times New Roman" panose="02020603050405020304" pitchFamily="18" charset="0"/>
            </a:endParaRPr>
          </a:p>
          <a:p>
            <a:pPr lvl="1"/>
            <a:r>
              <a:rPr lang="en-US" sz="2600" dirty="0">
                <a:solidFill>
                  <a:srgbClr val="002060"/>
                </a:solidFill>
                <a:latin typeface="Times New Roman" panose="02020603050405020304" pitchFamily="18" charset="0"/>
                <a:cs typeface="Times New Roman" panose="02020603050405020304" pitchFamily="18" charset="0"/>
              </a:rPr>
              <a:t>2. </a:t>
            </a:r>
            <a:r>
              <a:rPr lang="en-US" sz="2600" dirty="0" err="1">
                <a:solidFill>
                  <a:srgbClr val="002060"/>
                </a:solidFill>
                <a:latin typeface="Times New Roman" panose="02020603050405020304" pitchFamily="18" charset="0"/>
                <a:cs typeface="Times New Roman" panose="02020603050405020304" pitchFamily="18" charset="0"/>
              </a:rPr>
              <a:t>Phạm</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Thị</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Ngọc</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Diệp</a:t>
            </a:r>
            <a:endParaRPr lang="en-US" sz="2600" dirty="0">
              <a:solidFill>
                <a:srgbClr val="002060"/>
              </a:solidFill>
              <a:latin typeface="Times New Roman" panose="02020603050405020304" pitchFamily="18" charset="0"/>
              <a:cs typeface="Times New Roman" panose="02020603050405020304" pitchFamily="18" charset="0"/>
            </a:endParaRPr>
          </a:p>
          <a:p>
            <a:pPr lvl="1"/>
            <a:r>
              <a:rPr lang="en-US" sz="2600" dirty="0">
                <a:solidFill>
                  <a:srgbClr val="002060"/>
                </a:solidFill>
                <a:latin typeface="Times New Roman" panose="02020603050405020304" pitchFamily="18" charset="0"/>
                <a:cs typeface="Times New Roman" panose="02020603050405020304" pitchFamily="18" charset="0"/>
              </a:rPr>
              <a:t>3. </a:t>
            </a:r>
            <a:r>
              <a:rPr lang="en-US" sz="2600" dirty="0" err="1">
                <a:solidFill>
                  <a:srgbClr val="002060"/>
                </a:solidFill>
                <a:latin typeface="Times New Roman" panose="02020603050405020304" pitchFamily="18" charset="0"/>
                <a:cs typeface="Times New Roman" panose="02020603050405020304" pitchFamily="18" charset="0"/>
              </a:rPr>
              <a:t>Nguyễn</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Thị</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Thanh</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Hồng</a:t>
            </a:r>
            <a:endParaRPr lang="en-US" sz="2600" dirty="0">
              <a:solidFill>
                <a:srgbClr val="002060"/>
              </a:solidFill>
              <a:latin typeface="Times New Roman" panose="02020603050405020304" pitchFamily="18" charset="0"/>
              <a:cs typeface="Times New Roman" panose="02020603050405020304" pitchFamily="18" charset="0"/>
            </a:endParaRPr>
          </a:p>
          <a:p>
            <a:pPr lvl="1"/>
            <a:r>
              <a:rPr lang="en-US" sz="2600" dirty="0">
                <a:solidFill>
                  <a:srgbClr val="002060"/>
                </a:solidFill>
                <a:latin typeface="Times New Roman" panose="02020603050405020304" pitchFamily="18" charset="0"/>
                <a:cs typeface="Times New Roman" panose="02020603050405020304" pitchFamily="18" charset="0"/>
              </a:rPr>
              <a:t>4. </a:t>
            </a:r>
            <a:r>
              <a:rPr lang="en-US" sz="2600" dirty="0" err="1">
                <a:solidFill>
                  <a:srgbClr val="002060"/>
                </a:solidFill>
                <a:latin typeface="Times New Roman" panose="02020603050405020304" pitchFamily="18" charset="0"/>
                <a:cs typeface="Times New Roman" panose="02020603050405020304" pitchFamily="18" charset="0"/>
              </a:rPr>
              <a:t>Nguyễn</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Đỗ</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Trung</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Đức</a:t>
            </a:r>
            <a:endParaRPr lang="en-US" sz="2600" dirty="0">
              <a:solidFill>
                <a:srgbClr val="002060"/>
              </a:solidFill>
              <a:latin typeface="Times New Roman" panose="02020603050405020304" pitchFamily="18" charset="0"/>
              <a:cs typeface="Times New Roman" panose="02020603050405020304" pitchFamily="18" charset="0"/>
            </a:endParaRPr>
          </a:p>
          <a:p>
            <a:pPr lvl="1"/>
            <a:r>
              <a:rPr lang="en-US" sz="2600" dirty="0">
                <a:solidFill>
                  <a:srgbClr val="002060"/>
                </a:solidFill>
                <a:latin typeface="Times New Roman" panose="02020603050405020304" pitchFamily="18" charset="0"/>
                <a:cs typeface="Times New Roman" panose="02020603050405020304" pitchFamily="18" charset="0"/>
              </a:rPr>
              <a:t>5. </a:t>
            </a:r>
            <a:r>
              <a:rPr lang="en-US" sz="2600" dirty="0" err="1">
                <a:solidFill>
                  <a:srgbClr val="002060"/>
                </a:solidFill>
                <a:latin typeface="Times New Roman" panose="02020603050405020304" pitchFamily="18" charset="0"/>
                <a:cs typeface="Times New Roman" panose="02020603050405020304" pitchFamily="18" charset="0"/>
              </a:rPr>
              <a:t>Huỳnh</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Sử</a:t>
            </a:r>
            <a:r>
              <a:rPr lang="en-US" sz="2600" dirty="0">
                <a:solidFill>
                  <a:srgbClr val="002060"/>
                </a:solidFill>
                <a:latin typeface="Times New Roman" panose="02020603050405020304" pitchFamily="18" charset="0"/>
                <a:cs typeface="Times New Roman" panose="02020603050405020304" pitchFamily="18" charset="0"/>
              </a:rPr>
              <a:t> Minh </a:t>
            </a:r>
            <a:r>
              <a:rPr lang="en-US" sz="2600" dirty="0" err="1">
                <a:solidFill>
                  <a:srgbClr val="002060"/>
                </a:solidFill>
                <a:latin typeface="Times New Roman" panose="02020603050405020304" pitchFamily="18" charset="0"/>
                <a:cs typeface="Times New Roman" panose="02020603050405020304" pitchFamily="18" charset="0"/>
              </a:rPr>
              <a:t>Trí</a:t>
            </a:r>
            <a:endParaRPr lang="en-US" sz="2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501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rmAutofit/>
          </a:bodyPr>
          <a:lstStyle/>
          <a:p>
            <a:pPr marL="0" indent="0">
              <a:buNone/>
            </a:pPr>
            <a:r>
              <a:rPr lang="en-US" sz="2600" b="1" u="sng" dirty="0">
                <a:latin typeface="Times New Roman" panose="02020603050405020304" pitchFamily="18" charset="0"/>
                <a:cs typeface="Times New Roman" panose="02020603050405020304" pitchFamily="18" charset="0"/>
              </a:rPr>
              <a:t>IV. TIÊN L</a:t>
            </a:r>
            <a:r>
              <a:rPr lang="vi-VN" sz="2600" b="1" u="sng" dirty="0">
                <a:latin typeface="Times New Roman" panose="02020603050405020304" pitchFamily="18" charset="0"/>
                <a:cs typeface="Times New Roman" panose="02020603050405020304" pitchFamily="18" charset="0"/>
              </a:rPr>
              <a:t>Ư</a:t>
            </a:r>
            <a:r>
              <a:rPr lang="en-US" sz="2600" b="1" u="sng" dirty="0">
                <a:latin typeface="Times New Roman" panose="02020603050405020304" pitchFamily="18" charset="0"/>
                <a:cs typeface="Times New Roman" panose="02020603050405020304" pitchFamily="18" charset="0"/>
              </a:rPr>
              <a:t>ỢNG VÀ BIẾN CHỨNG</a:t>
            </a:r>
          </a:p>
          <a:p>
            <a:pPr marL="0" indent="0">
              <a:buNone/>
            </a:pPr>
            <a:r>
              <a:rPr lang="en-US" sz="2400" b="1" u="sng" dirty="0">
                <a:latin typeface="Times New Roman" panose="02020603050405020304" pitchFamily="18" charset="0"/>
                <a:cs typeface="Times New Roman" panose="02020603050405020304" pitchFamily="18" charset="0"/>
              </a:rPr>
              <a:t>1. </a:t>
            </a:r>
            <a:r>
              <a:rPr lang="en-US" sz="2400" b="1" u="sng" dirty="0" err="1">
                <a:latin typeface="Times New Roman" panose="02020603050405020304" pitchFamily="18" charset="0"/>
                <a:cs typeface="Times New Roman" panose="02020603050405020304" pitchFamily="18" charset="0"/>
              </a:rPr>
              <a:t>Tiên</a:t>
            </a:r>
            <a:r>
              <a:rPr lang="en-US" sz="2400" b="1" u="sng" dirty="0">
                <a:latin typeface="Times New Roman" panose="02020603050405020304" pitchFamily="18" charset="0"/>
                <a:cs typeface="Times New Roman" panose="02020603050405020304" pitchFamily="18" charset="0"/>
              </a:rPr>
              <a:t> l</a:t>
            </a:r>
            <a:r>
              <a:rPr lang="vi-VN" sz="2400" b="1" u="sng" dirty="0">
                <a:latin typeface="Times New Roman" panose="02020603050405020304" pitchFamily="18" charset="0"/>
                <a:cs typeface="Times New Roman" panose="02020603050405020304" pitchFamily="18" charset="0"/>
              </a:rPr>
              <a:t>ư</a:t>
            </a:r>
            <a:r>
              <a:rPr lang="en-US" sz="2400" b="1" u="sng" dirty="0" err="1">
                <a:latin typeface="Times New Roman" panose="02020603050405020304" pitchFamily="18" charset="0"/>
                <a:cs typeface="Times New Roman" panose="02020603050405020304" pitchFamily="18" charset="0"/>
              </a:rPr>
              <a:t>ợng</a:t>
            </a:r>
            <a:endParaRPr lang="en-US" sz="2400" b="1" u="sng" dirty="0">
              <a:latin typeface="Times New Roman" panose="02020603050405020304" pitchFamily="18" charset="0"/>
              <a:cs typeface="Times New Roman" panose="02020603050405020304" pitchFamily="18" charset="0"/>
            </a:endParaRPr>
          </a:p>
          <a:p>
            <a:pPr marL="0" indent="0" algn="ctr">
              <a:buNone/>
            </a:pPr>
            <a:r>
              <a:rPr lang="vi-VN" sz="2000" dirty="0">
                <a:latin typeface="+mj-lt"/>
              </a:rPr>
              <a:t>Thang điểm để đánh giá giai đoạn xơ gan theo chỉ số Child Pugh</a:t>
            </a:r>
            <a:r>
              <a:rPr lang="en-US" sz="2000" dirty="0">
                <a:latin typeface="+mj-lt"/>
              </a:rPr>
              <a:t>(1982)</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r>
              <a:rPr lang="vi-VN" sz="2000" dirty="0">
                <a:latin typeface="+mj-lt"/>
              </a:rPr>
              <a:t>Child – Pugh A: 5 – 6 điểm, tiên tượng tốt, xơ gan còn bù.</a:t>
            </a:r>
          </a:p>
          <a:p>
            <a:r>
              <a:rPr lang="vi-VN" sz="2000" dirty="0">
                <a:latin typeface="+mj-lt"/>
              </a:rPr>
              <a:t>Child – Pugh B: 7 – 9 điểm, tiên lượng dè dặt.</a:t>
            </a:r>
          </a:p>
          <a:p>
            <a:r>
              <a:rPr lang="vi-VN" sz="2000" dirty="0">
                <a:latin typeface="+mj-lt"/>
              </a:rPr>
              <a:t>Child – Pugh C: 10 – 15 điểm, tiên tượng xấu.</a:t>
            </a:r>
          </a:p>
          <a:p>
            <a:r>
              <a:rPr lang="vi-VN" sz="2000" dirty="0">
                <a:latin typeface="+mj-lt"/>
              </a:rPr>
              <a:t>Child – Pugh B-C xơ gan mất bù</a:t>
            </a:r>
          </a:p>
          <a:p>
            <a:pPr marL="0" indent="0">
              <a:buNone/>
            </a:pP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838200" y="1447800"/>
            <a:ext cx="7467600" cy="2302616"/>
          </a:xfrm>
          <a:prstGeom prst="rect">
            <a:avLst/>
          </a:prstGeom>
        </p:spPr>
      </p:pic>
    </p:spTree>
    <p:extLst>
      <p:ext uri="{BB962C8B-B14F-4D97-AF65-F5344CB8AC3E}">
        <p14:creationId xmlns:p14="http://schemas.microsoft.com/office/powerpoint/2010/main" val="262623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normAutofit fontScale="62500" lnSpcReduction="20000"/>
          </a:bodyPr>
          <a:lstStyle/>
          <a:p>
            <a:pPr marL="0" indent="0">
              <a:buNone/>
            </a:pPr>
            <a:r>
              <a:rPr lang="en-US" sz="3800" b="1" u="sng" dirty="0">
                <a:latin typeface="Times New Roman" panose="02020603050405020304" pitchFamily="18" charset="0"/>
                <a:cs typeface="Times New Roman" panose="02020603050405020304" pitchFamily="18" charset="0"/>
              </a:rPr>
              <a:t>2. </a:t>
            </a:r>
            <a:r>
              <a:rPr lang="en-US" sz="3800" b="1" u="sng" dirty="0" err="1">
                <a:latin typeface="Times New Roman" panose="02020603050405020304" pitchFamily="18" charset="0"/>
                <a:cs typeface="Times New Roman" panose="02020603050405020304" pitchFamily="18" charset="0"/>
              </a:rPr>
              <a:t>Biến</a:t>
            </a:r>
            <a:r>
              <a:rPr lang="en-US" sz="3800" b="1" u="sng" dirty="0">
                <a:latin typeface="Times New Roman" panose="02020603050405020304" pitchFamily="18" charset="0"/>
                <a:cs typeface="Times New Roman" panose="02020603050405020304" pitchFamily="18" charset="0"/>
              </a:rPr>
              <a:t> </a:t>
            </a:r>
            <a:r>
              <a:rPr lang="en-US" sz="3800" b="1" u="sng" dirty="0" err="1">
                <a:latin typeface="Times New Roman" panose="02020603050405020304" pitchFamily="18" charset="0"/>
                <a:cs typeface="Times New Roman" panose="02020603050405020304" pitchFamily="18" charset="0"/>
              </a:rPr>
              <a:t>chứng</a:t>
            </a:r>
            <a:endParaRPr lang="en-US" sz="3800" b="1" u="sng"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Nhiễm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tĩnh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cửa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thận</a:t>
            </a:r>
            <a:r>
              <a:rPr lang="en-US" dirty="0">
                <a:latin typeface="Times New Roman" panose="02020603050405020304" pitchFamily="18" charset="0"/>
                <a:cs typeface="Times New Roman" panose="02020603050405020304" pitchFamily="18" charset="0"/>
              </a:rPr>
              <a:t>.</a:t>
            </a:r>
          </a:p>
          <a:p>
            <a:pPr lvl="1">
              <a:lnSpc>
                <a:spcPct val="150000"/>
              </a:lnSpc>
              <a:buFont typeface="Wingdings" panose="05000000000000000000" pitchFamily="2" charset="2"/>
              <a:buChar char="v"/>
            </a:pPr>
            <a:r>
              <a:rPr lang="vi-VN" sz="3200" dirty="0">
                <a:latin typeface="Times New Roman" panose="02020603050405020304" pitchFamily="18" charset="0"/>
                <a:cs typeface="Times New Roman" panose="02020603050405020304" pitchFamily="18" charset="0"/>
              </a:rPr>
              <a:t>Nhiễm trùng báng </a:t>
            </a:r>
            <a:r>
              <a:rPr lang="en-US" sz="3200" dirty="0" smtClean="0">
                <a:latin typeface="Times New Roman" panose="02020603050405020304" pitchFamily="18" charset="0"/>
                <a:cs typeface="Times New Roman" panose="02020603050405020304" pitchFamily="18" charset="0"/>
              </a:rPr>
              <a:t>k</a:t>
            </a:r>
            <a:r>
              <a:rPr lang="vi-VN" sz="3200" dirty="0" smtClean="0">
                <a:latin typeface="Times New Roman" panose="02020603050405020304" pitchFamily="18" charset="0"/>
                <a:cs typeface="Times New Roman" panose="02020603050405020304" pitchFamily="18" charset="0"/>
              </a:rPr>
              <a:t>hởi </a:t>
            </a:r>
            <a:r>
              <a:rPr lang="vi-VN" sz="3200" dirty="0">
                <a:latin typeface="Times New Roman" panose="02020603050405020304" pitchFamily="18" charset="0"/>
                <a:cs typeface="Times New Roman" panose="02020603050405020304" pitchFamily="18" charset="0"/>
              </a:rPr>
              <a:t>phát có thể gặp sau viêm ruột, với biểu hiện báng tăng nhanh hơn, đau bụng tự nhiên, sốt. </a:t>
            </a:r>
            <a:endParaRPr lang="en-US" sz="32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v"/>
            </a:pPr>
            <a:r>
              <a:rPr lang="vi-VN" sz="3200" dirty="0">
                <a:latin typeface="Times New Roman" panose="02020603050405020304" pitchFamily="18" charset="0"/>
                <a:cs typeface="Times New Roman" panose="02020603050405020304" pitchFamily="18" charset="0"/>
              </a:rPr>
              <a:t>Huyết khối tĩnh mạch cửa do nhiễm trùng: Lâm sàng có báng tăng nhanh, đau bụng tự nhiên, sốt, đại tiện ra máu. Chẩn đoán bằng siêu âm cho hình ảnh huyết khối trong tĩnh mạch cửa.</a:t>
            </a:r>
            <a:endParaRPr lang="en-US" sz="32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cửa</a:t>
            </a:r>
            <a:r>
              <a:rPr lang="en-US" dirty="0">
                <a:latin typeface="Times New Roman" panose="02020603050405020304" pitchFamily="18" charset="0"/>
                <a:cs typeface="Times New Roman" panose="02020603050405020304" pitchFamily="18" charset="0"/>
              </a:rPr>
              <a:t>.</a:t>
            </a:r>
          </a:p>
          <a:p>
            <a:pPr lvl="1" indent="-342900">
              <a:lnSpc>
                <a:spcPct val="150000"/>
              </a:lnSpc>
              <a:buFont typeface="Wingdings" panose="05000000000000000000" pitchFamily="2" charset="2"/>
              <a:buChar char="v"/>
            </a:pPr>
            <a:r>
              <a:rPr lang="vi-VN" sz="3200" dirty="0">
                <a:latin typeface="Times New Roman" panose="02020603050405020304" pitchFamily="18" charset="0"/>
                <a:cs typeface="Times New Roman" panose="02020603050405020304" pitchFamily="18" charset="0"/>
              </a:rPr>
              <a:t>Loét dạ dày tá tràng: </a:t>
            </a:r>
            <a:r>
              <a:rPr lang="en-US" sz="3200" dirty="0" smtClean="0">
                <a:latin typeface="Times New Roman" panose="02020603050405020304" pitchFamily="18" charset="0"/>
                <a:cs typeface="Times New Roman" panose="02020603050405020304" pitchFamily="18" charset="0"/>
              </a:rPr>
              <a:t>Ổ </a:t>
            </a:r>
            <a:r>
              <a:rPr lang="vi-VN" sz="3200" dirty="0" smtClean="0">
                <a:latin typeface="Times New Roman" panose="02020603050405020304" pitchFamily="18" charset="0"/>
                <a:cs typeface="Times New Roman" panose="02020603050405020304" pitchFamily="18" charset="0"/>
              </a:rPr>
              <a:t>loét </a:t>
            </a:r>
            <a:r>
              <a:rPr lang="vi-VN" sz="3200" dirty="0">
                <a:latin typeface="Times New Roman" panose="02020603050405020304" pitchFamily="18" charset="0"/>
                <a:cs typeface="Times New Roman" panose="02020603050405020304" pitchFamily="18" charset="0"/>
              </a:rPr>
              <a:t>ở hành tá tràng </a:t>
            </a:r>
            <a:r>
              <a:rPr lang="en-US" sz="3200" dirty="0" smtClean="0">
                <a:latin typeface="Times New Roman" panose="02020603050405020304" pitchFamily="18" charset="0"/>
                <a:cs typeface="Times New Roman" panose="02020603050405020304" pitchFamily="18" charset="0"/>
              </a:rPr>
              <a:t>&gt; </a:t>
            </a:r>
            <a:r>
              <a:rPr lang="vi-VN" sz="3200" dirty="0" smtClean="0">
                <a:latin typeface="Times New Roman" panose="02020603050405020304" pitchFamily="18" charset="0"/>
                <a:cs typeface="Times New Roman" panose="02020603050405020304" pitchFamily="18" charset="0"/>
              </a:rPr>
              <a:t>loét </a:t>
            </a:r>
            <a:r>
              <a:rPr lang="vi-VN" sz="3200" dirty="0">
                <a:latin typeface="Times New Roman" panose="02020603050405020304" pitchFamily="18" charset="0"/>
                <a:cs typeface="Times New Roman" panose="02020603050405020304" pitchFamily="18" charset="0"/>
              </a:rPr>
              <a:t>dạ dày. </a:t>
            </a:r>
            <a:r>
              <a:rPr lang="en-US" sz="3200" dirty="0" smtClean="0">
                <a:latin typeface="Times New Roman" panose="02020603050405020304" pitchFamily="18" charset="0"/>
                <a:cs typeface="Times New Roman" panose="02020603050405020304" pitchFamily="18" charset="0"/>
              </a:rPr>
              <a:t>L</a:t>
            </a:r>
            <a:r>
              <a:rPr lang="vi-VN" sz="3200" dirty="0" smtClean="0">
                <a:latin typeface="Times New Roman" panose="02020603050405020304" pitchFamily="18" charset="0"/>
                <a:cs typeface="Times New Roman" panose="02020603050405020304" pitchFamily="18" charset="0"/>
              </a:rPr>
              <a:t>oét </a:t>
            </a:r>
            <a:r>
              <a:rPr lang="vi-VN" sz="3200" dirty="0">
                <a:latin typeface="Times New Roman" panose="02020603050405020304" pitchFamily="18" charset="0"/>
                <a:cs typeface="Times New Roman" panose="02020603050405020304" pitchFamily="18" charset="0"/>
              </a:rPr>
              <a:t>thường rất ít triệu chứng, khó liền sẹo, dễ tái phát </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sym typeface="Wingdings" pitchFamily="2" charset="2"/>
              </a:rPr>
              <a:t> </a:t>
            </a:r>
            <a:r>
              <a:rPr lang="vi-VN" sz="3200" dirty="0" smtClean="0">
                <a:latin typeface="Times New Roman" panose="02020603050405020304" pitchFamily="18" charset="0"/>
                <a:cs typeface="Times New Roman" panose="02020603050405020304" pitchFamily="18" charset="0"/>
              </a:rPr>
              <a:t>biến </a:t>
            </a:r>
            <a:r>
              <a:rPr lang="vi-VN" sz="3200" dirty="0">
                <a:latin typeface="Times New Roman" panose="02020603050405020304" pitchFamily="18" charset="0"/>
                <a:cs typeface="Times New Roman" panose="02020603050405020304" pitchFamily="18" charset="0"/>
              </a:rPr>
              <a:t>chứng như thủng, chảy máu.</a:t>
            </a:r>
            <a:endParaRPr lang="en-US" sz="3200" dirty="0">
              <a:latin typeface="Times New Roman" panose="02020603050405020304" pitchFamily="18" charset="0"/>
              <a:cs typeface="Times New Roman" panose="02020603050405020304" pitchFamily="18" charset="0"/>
            </a:endParaRPr>
          </a:p>
          <a:p>
            <a:pPr lvl="1" indent="-342900">
              <a:lnSpc>
                <a:spcPct val="150000"/>
              </a:lnSpc>
              <a:buFont typeface="Wingdings" panose="05000000000000000000" pitchFamily="2" charset="2"/>
              <a:buChar char="v"/>
            </a:pPr>
            <a:r>
              <a:rPr lang="vi-VN" sz="3200" dirty="0">
                <a:latin typeface="Times New Roman" panose="02020603050405020304" pitchFamily="18" charset="0"/>
                <a:cs typeface="Times New Roman" panose="02020603050405020304" pitchFamily="18" charset="0"/>
              </a:rPr>
              <a:t>Bệnh dạ dày tăng áp cửa: Niêm mạc dạ dày đỏ </a:t>
            </a:r>
            <a:r>
              <a:rPr lang="vi-VN" sz="3200" dirty="0" smtClean="0">
                <a:latin typeface="Times New Roman" panose="02020603050405020304" pitchFamily="18" charset="0"/>
                <a:cs typeface="Times New Roman" panose="02020603050405020304" pitchFamily="18" charset="0"/>
              </a:rPr>
              <a:t>rực</a:t>
            </a:r>
            <a:r>
              <a:rPr lang="en-US" sz="3200" dirty="0" smtClean="0">
                <a:latin typeface="Times New Roman" panose="02020603050405020304" pitchFamily="18" charset="0"/>
                <a:cs typeface="Times New Roman" panose="02020603050405020304" pitchFamily="18" charset="0"/>
              </a:rPr>
              <a:t> </a:t>
            </a:r>
            <a:r>
              <a:rPr lang="en-US" sz="2900" dirty="0" smtClean="0">
                <a:latin typeface="Times New Roman" panose="02020603050405020304" pitchFamily="18" charset="0"/>
                <a:cs typeface="Times New Roman" panose="02020603050405020304" pitchFamily="18" charset="0"/>
              </a:rPr>
              <a:t>(</a:t>
            </a:r>
            <a:r>
              <a:rPr lang="vi-VN" sz="2900" dirty="0" smtClean="0">
                <a:latin typeface="Times New Roman" panose="02020603050405020304" pitchFamily="18" charset="0"/>
                <a:cs typeface="Times New Roman" panose="02020603050405020304" pitchFamily="18" charset="0"/>
              </a:rPr>
              <a:t>không </a:t>
            </a:r>
            <a:r>
              <a:rPr lang="vi-VN" sz="2900" dirty="0">
                <a:latin typeface="Times New Roman" panose="02020603050405020304" pitchFamily="18" charset="0"/>
                <a:cs typeface="Times New Roman" panose="02020603050405020304" pitchFamily="18" charset="0"/>
              </a:rPr>
              <a:t>phải </a:t>
            </a:r>
            <a:r>
              <a:rPr lang="vi-VN" sz="2900" dirty="0" smtClean="0">
                <a:latin typeface="Times New Roman" panose="02020603050405020304" pitchFamily="18" charset="0"/>
                <a:cs typeface="Times New Roman" panose="02020603050405020304" pitchFamily="18" charset="0"/>
              </a:rPr>
              <a:t>viêm</a:t>
            </a:r>
            <a:r>
              <a:rPr lang="en-US" sz="2900" dirty="0" smtClean="0">
                <a:latin typeface="Times New Roman" panose="02020603050405020304" pitchFamily="18" charset="0"/>
                <a:cs typeface="Times New Roman" panose="02020603050405020304" pitchFamily="18" charset="0"/>
              </a:rPr>
              <a:t>)</a:t>
            </a:r>
            <a:r>
              <a:rPr lang="vi-VN" sz="3200" dirty="0" smtClean="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Dần dần, niêm mạc có hình khảm và có thể kèm theo trướng tĩnh mạch dạ dày. Tổn thương này hay xảy ra ở bệnh nhân được điều trị thắt tĩnh mạch trướng thực quản.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775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229600" cy="6477000"/>
          </a:xfrm>
        </p:spPr>
        <p:txBody>
          <a:bodyPr>
            <a:normAutofit fontScale="92500" lnSpcReduction="10000"/>
          </a:bodyPr>
          <a:lstStyle/>
          <a:p>
            <a:pPr>
              <a:lnSpc>
                <a:spcPct val="150000"/>
              </a:lnSpc>
              <a:buFont typeface="Wingdings" panose="05000000000000000000" pitchFamily="2" charset="2"/>
              <a:buChar char="Ø"/>
            </a:pPr>
            <a:r>
              <a:rPr lang="vi-VN" sz="2200" dirty="0">
                <a:latin typeface="Times New Roman" panose="02020603050405020304" pitchFamily="18" charset="0"/>
                <a:cs typeface="Times New Roman" panose="02020603050405020304" pitchFamily="18" charset="0"/>
              </a:rPr>
              <a:t>Chảy máu Da, niêm mạc, nội tạng, chảy máu từ tỉnh mạch trướng thực quản, từ trĩ trong tăng áp cửa.</a:t>
            </a:r>
            <a:endParaRPr lang="en-US" sz="22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v"/>
            </a:pPr>
            <a:r>
              <a:rPr lang="vi-VN" sz="2200" dirty="0">
                <a:latin typeface="Times New Roman" panose="02020603050405020304" pitchFamily="18" charset="0"/>
                <a:cs typeface="Times New Roman" panose="02020603050405020304" pitchFamily="18" charset="0"/>
              </a:rPr>
              <a:t>Chảy máu từ tĩnh mạch trướng thực quản: Do áp lực tĩnh mạch cửa quá cao. Bệnh khởi phát đột ngột với nôn máu nhưng không có triệu chứng báo trước. Tình trạng chảy máu có khi rất nặng với biểu hiện choáng do mất máu, đe doạ tính mạng. Nội soi thực quản có trướng tĩnh mạch độ 3 có chảy máu. Ngoài ra có thể chảy máu ở các vị trí trướng tĩnh mạch khác như trĩ, trướng tĩnh mạch dạ dày vùng phình vị, trướng tĩnh mạch ở ruột non (hiếm). </a:t>
            </a:r>
            <a:endParaRPr lang="en-US" sz="22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v"/>
            </a:pPr>
            <a:r>
              <a:rPr lang="vi-VN" sz="2200" dirty="0">
                <a:latin typeface="Times New Roman" panose="02020603050405020304" pitchFamily="18" charset="0"/>
                <a:cs typeface="Times New Roman" panose="02020603050405020304" pitchFamily="18" charset="0"/>
              </a:rPr>
              <a:t>Chảy máu do giảm yếu tố đông máu</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Chảy máu não, chảy máu dưới da.</a:t>
            </a:r>
            <a:endParaRPr lang="en-US" sz="22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200" dirty="0" err="1">
                <a:latin typeface="Times New Roman" panose="02020603050405020304" pitchFamily="18" charset="0"/>
                <a:cs typeface="Times New Roman" panose="02020603050405020304" pitchFamily="18" charset="0"/>
              </a:rPr>
              <a:t>Hôn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mê</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gan</a:t>
            </a:r>
            <a:endParaRPr lang="en-US" sz="22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v"/>
            </a:pPr>
            <a:r>
              <a:rPr lang="vi-VN" sz="2200" dirty="0">
                <a:latin typeface="Times New Roman" panose="02020603050405020304" pitchFamily="18" charset="0"/>
                <a:cs typeface="Times New Roman" panose="02020603050405020304" pitchFamily="18" charset="0"/>
              </a:rPr>
              <a:t>Là tiến trình của giai đoạn cuối xơ gan. Thường có các yếu tố làm dễ như nhiễm trùng, xuất huyết, rối loạn nước điện giải, sau phẫu thuật nối tắt tĩnh mạch chủ còn gọi là bệnh não gan.</a:t>
            </a:r>
            <a:endParaRPr lang="en-US" sz="22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51344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5973763"/>
          </a:xfrm>
        </p:spPr>
        <p:txBody>
          <a:bodyPr>
            <a:normAutofit/>
          </a:bodyPr>
          <a:lstStyle/>
          <a:p>
            <a:pPr>
              <a:lnSpc>
                <a:spcPct val="150000"/>
              </a:lnSpc>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Hội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thận</a:t>
            </a:r>
            <a:endParaRPr lang="en-US" sz="20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v"/>
            </a:pPr>
            <a:r>
              <a:rPr lang="vi-VN" sz="2000" dirty="0">
                <a:latin typeface="Times New Roman" panose="02020603050405020304" pitchFamily="18" charset="0"/>
                <a:cs typeface="Times New Roman" panose="02020603050405020304" pitchFamily="18" charset="0"/>
              </a:rPr>
              <a:t>Là biến chứng nặng, tử vong cao. </a:t>
            </a:r>
            <a:r>
              <a:rPr lang="en-US" sz="2000" dirty="0" smtClean="0">
                <a:latin typeface="Times New Roman" panose="02020603050405020304" pitchFamily="18" charset="0"/>
                <a:cs typeface="Times New Roman" panose="02020603050405020304" pitchFamily="18" charset="0"/>
              </a:rPr>
              <a:t>S</a:t>
            </a:r>
            <a:r>
              <a:rPr lang="vi-VN" sz="2000" dirty="0" smtClean="0">
                <a:latin typeface="Times New Roman" panose="02020603050405020304" pitchFamily="18" charset="0"/>
                <a:cs typeface="Times New Roman" panose="02020603050405020304" pitchFamily="18" charset="0"/>
              </a:rPr>
              <a:t>uy </a:t>
            </a:r>
            <a:r>
              <a:rPr lang="vi-VN" sz="2000" dirty="0">
                <a:latin typeface="Times New Roman" panose="02020603050405020304" pitchFamily="18" charset="0"/>
                <a:cs typeface="Times New Roman" panose="02020603050405020304" pitchFamily="18" charset="0"/>
              </a:rPr>
              <a:t>thận cấp rất nặng, phát khởi trên 1 gan suy, báng quá nặng, dùng lợi tiểu bừa bãi hoặc thuốc độc cho thận. Lâm sàng biểu hiện tình trạng thiểu niệu hoặc vô niệu, có dấu hiệu suy thận, có protein niệu, hồng cầu niệu, natri máu giảm &lt; 130 mEq/L, độ thẩm thấu nước tiểu cao hơn huyết tương.</a:t>
            </a:r>
            <a:endParaRPr lang="en-US" sz="20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vi-VN" sz="2000" dirty="0">
                <a:latin typeface="Times New Roman" panose="02020603050405020304" pitchFamily="18" charset="0"/>
                <a:cs typeface="Times New Roman" panose="02020603050405020304" pitchFamily="18" charset="0"/>
              </a:rPr>
              <a:t>Ung thư gan</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Thường gặp sau xơ gan ngoại trừ xơ gan do tim và xơ gan do ứ mật</a:t>
            </a:r>
            <a:r>
              <a:rPr lang="en-US" sz="2000" dirty="0">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Ø"/>
            </a:pPr>
            <a:r>
              <a:rPr lang="vi-VN" sz="2000" dirty="0">
                <a:latin typeface="Times New Roman" panose="02020603050405020304" pitchFamily="18" charset="0"/>
                <a:cs typeface="Times New Roman" panose="02020603050405020304" pitchFamily="18" charset="0"/>
              </a:rPr>
              <a:t>Rối loạn đường má</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Rối loạn đường máu: Có rối loạn dung nạp glucose nhưng ít khi gây nên bệnh cảnh đái tháo đường thật sự, hoặc đường máu giảm trong suy gan nặng. </a:t>
            </a:r>
            <a:endParaRPr lang="en-US" sz="20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Rối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đông</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máu</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7836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088" y="152400"/>
            <a:ext cx="8834511" cy="2133600"/>
          </a:xfrm>
        </p:spPr>
        <p:txBody>
          <a:bodyPr>
            <a:noAutofit/>
          </a:bodyPr>
          <a:lstStyle/>
          <a:p>
            <a:pPr algn="l"/>
            <a:r>
              <a:rPr lang="en-US" sz="2600" b="1" u="sng" dirty="0">
                <a:latin typeface="Times New Roman" panose="02020603050405020304" pitchFamily="18" charset="0"/>
                <a:cs typeface="Times New Roman" panose="02020603050405020304" pitchFamily="18" charset="0"/>
              </a:rPr>
              <a:t>V.ĐIỀU TRỊ</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400" b="1" u="sng" dirty="0">
                <a:latin typeface="Times New Roman" panose="02020603050405020304" pitchFamily="18" charset="0"/>
                <a:cs typeface="Times New Roman" panose="02020603050405020304" pitchFamily="18" charset="0"/>
              </a:rPr>
              <a:t>1. </a:t>
            </a:r>
            <a:r>
              <a:rPr lang="en-US" sz="2400" b="1" u="sng" dirty="0" err="1">
                <a:latin typeface="Times New Roman" panose="02020603050405020304" pitchFamily="18" charset="0"/>
                <a:cs typeface="Times New Roman" panose="02020603050405020304" pitchFamily="18" charset="0"/>
              </a:rPr>
              <a:t>Chế</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độ</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ăn</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uống</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nghỉ</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ngơi</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err="1">
                <a:latin typeface="Times New Roman" panose="02020603050405020304" pitchFamily="18" charset="0"/>
                <a:cs typeface="Times New Roman" panose="02020603050405020304" pitchFamily="18" charset="0"/>
              </a:rPr>
              <a:t>Chế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vật,hạn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lực</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THỰC ĐƠN CHO MẪU NGƯỜI BỊ SƠ GAN</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pic>
        <p:nvPicPr>
          <p:cNvPr id="1027" name="Picture 3"/>
          <p:cNvPicPr>
            <a:picLocks noChangeAspect="1" noChangeArrowheads="1"/>
          </p:cNvPicPr>
          <p:nvPr/>
        </p:nvPicPr>
        <p:blipFill>
          <a:blip r:embed="rId2"/>
          <a:srcRect/>
          <a:stretch>
            <a:fillRect/>
          </a:stretch>
        </p:blipFill>
        <p:spPr bwMode="auto">
          <a:xfrm>
            <a:off x="800100" y="1752600"/>
            <a:ext cx="7543800" cy="4972603"/>
          </a:xfrm>
          <a:prstGeom prst="rect">
            <a:avLst/>
          </a:prstGeom>
          <a:noFill/>
          <a:ln w="9525">
            <a:noFill/>
            <a:miter lim="800000"/>
            <a:headEnd/>
            <a:tailEnd/>
          </a:ln>
          <a:effectLst/>
        </p:spPr>
      </p:pic>
    </p:spTree>
    <p:extLst>
      <p:ext uri="{BB962C8B-B14F-4D97-AF65-F5344CB8AC3E}">
        <p14:creationId xmlns:p14="http://schemas.microsoft.com/office/powerpoint/2010/main" val="3984832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258762"/>
          </a:xfrm>
        </p:spPr>
        <p:txBody>
          <a:bodyPr>
            <a:noAutofit/>
          </a:bodyPr>
          <a:lstStyle/>
          <a:p>
            <a:pPr algn="l"/>
            <a:r>
              <a:rPr lang="en-US" sz="2400" b="1" u="sng" dirty="0">
                <a:latin typeface="Times New Roman" panose="02020603050405020304" pitchFamily="18" charset="0"/>
                <a:cs typeface="Times New Roman" panose="02020603050405020304" pitchFamily="18" charset="0"/>
              </a:rPr>
              <a:t>2 .</a:t>
            </a:r>
            <a:r>
              <a:rPr lang="en-US" sz="2400" b="1" u="sng" dirty="0" err="1">
                <a:latin typeface="Times New Roman" panose="02020603050405020304" pitchFamily="18" charset="0"/>
                <a:cs typeface="Times New Roman" panose="02020603050405020304" pitchFamily="18" charset="0"/>
              </a:rPr>
              <a:t>Thuốc</a:t>
            </a:r>
            <a:r>
              <a:rPr lang="en-US" sz="2400" b="1" u="sng" dirty="0">
                <a:latin typeface="Times New Roman" panose="02020603050405020304" pitchFamily="18" charset="0"/>
                <a:cs typeface="Times New Roman" panose="02020603050405020304" pitchFamily="18" charset="0"/>
              </a:rPr>
              <a:t> điều trị</a:t>
            </a:r>
          </a:p>
        </p:txBody>
      </p:sp>
      <p:sp>
        <p:nvSpPr>
          <p:cNvPr id="3" name="Content Placeholder 2"/>
          <p:cNvSpPr>
            <a:spLocks noGrp="1"/>
          </p:cNvSpPr>
          <p:nvPr>
            <p:ph idx="1"/>
          </p:nvPr>
        </p:nvSpPr>
        <p:spPr>
          <a:xfrm>
            <a:off x="228600" y="609600"/>
            <a:ext cx="8534400" cy="5410200"/>
          </a:xfrm>
        </p:spPr>
        <p:txBody>
          <a:bodyPr>
            <a:normAutofit fontScale="92500" lnSpcReduction="20000"/>
          </a:bodyPr>
          <a:lstStyle/>
          <a:p>
            <a:pPr>
              <a:buNone/>
            </a:pPr>
            <a:r>
              <a:rPr lang="en-US" sz="2200" b="1" dirty="0">
                <a:latin typeface="Times New Roman" panose="02020603050405020304" pitchFamily="18" charset="0"/>
                <a:cs typeface="Times New Roman" panose="02020603050405020304" pitchFamily="18" charset="0"/>
              </a:rPr>
              <a:t>2.1 Điều </a:t>
            </a:r>
            <a:r>
              <a:rPr lang="en-US" sz="2200" b="1" dirty="0" err="1">
                <a:latin typeface="Times New Roman" panose="02020603050405020304" pitchFamily="18" charset="0"/>
                <a:cs typeface="Times New Roman" panose="02020603050405020304" pitchFamily="18" charset="0"/>
              </a:rPr>
              <a:t>trị</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triệu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chứng</a:t>
            </a:r>
            <a:endParaRPr lang="en-US" sz="2200" b="1" dirty="0">
              <a:latin typeface="Times New Roman" panose="02020603050405020304" pitchFamily="18" charset="0"/>
              <a:cs typeface="Times New Roman" panose="02020603050405020304" pitchFamily="18" charset="0"/>
            </a:endParaRPr>
          </a:p>
          <a:p>
            <a:pPr>
              <a:buNone/>
            </a:pPr>
            <a:r>
              <a:rPr lang="en-US" sz="2000" b="1" dirty="0">
                <a:latin typeface="Times New Roman" panose="02020603050405020304" pitchFamily="18" charset="0"/>
                <a:cs typeface="Times New Roman" panose="02020603050405020304" pitchFamily="18" charset="0"/>
              </a:rPr>
              <a:t>  a. Điều trị cổ trướng</a:t>
            </a:r>
          </a:p>
          <a:p>
            <a:pPr>
              <a:buNone/>
            </a:pPr>
            <a:r>
              <a:rPr lang="en-US" sz="20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Khó</a:t>
            </a:r>
            <a:r>
              <a:rPr lang="en-US" sz="2200" dirty="0">
                <a:latin typeface="Times New Roman" panose="02020603050405020304" pitchFamily="18" charset="0"/>
                <a:cs typeface="Times New Roman" panose="02020603050405020304" pitchFamily="18" charset="0"/>
              </a:rPr>
              <a:t> khăn hơn so với cổ trướng do các nguyên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ăn</a:t>
            </a:r>
            <a:r>
              <a:rPr lang="en-US" sz="2200" dirty="0">
                <a:latin typeface="Times New Roman" panose="02020603050405020304" pitchFamily="18" charset="0"/>
                <a:cs typeface="Times New Roman" panose="02020603050405020304" pitchFamily="18" charset="0"/>
              </a:rPr>
              <a:t> nhạt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giảm báng và Na+niệu &lt; 25mmol/ng thì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dụng lợi tiểu.</a:t>
            </a:r>
          </a:p>
          <a:p>
            <a:pPr>
              <a:buNone/>
            </a:pPr>
            <a:r>
              <a:rPr lang="en-US" sz="2000" b="1" dirty="0">
                <a:latin typeface="Times New Roman" panose="02020603050405020304" pitchFamily="18" charset="0"/>
                <a:cs typeface="Times New Roman" panose="02020603050405020304" pitchFamily="18" charset="0"/>
              </a:rPr>
              <a:t>  b. Điều trị tăng áp tĩnh mạch cửa</a:t>
            </a:r>
          </a:p>
          <a:p>
            <a:pPr>
              <a:buNone/>
            </a:pPr>
            <a:r>
              <a:rPr lang="en-US" sz="2000" dirty="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Nối thông cửa chủ :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giảm </a:t>
            </a:r>
            <a:r>
              <a:rPr lang="en-US" sz="2200" dirty="0" err="1">
                <a:latin typeface="Times New Roman" panose="02020603050405020304" pitchFamily="18" charset="0"/>
                <a:cs typeface="Times New Roman" panose="02020603050405020304" pitchFamily="18" charset="0"/>
              </a:rPr>
              <a:t>báng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nhanh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bệnh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não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mấy</a:t>
            </a:r>
            <a:r>
              <a:rPr lang="en-US" sz="2200" dirty="0">
                <a:latin typeface="Times New Roman" panose="02020603050405020304" pitchFamily="18" charset="0"/>
                <a:cs typeface="Times New Roman" panose="02020603050405020304" pitchFamily="18" charset="0"/>
              </a:rPr>
              <a:t>                                        </a:t>
            </a:r>
          </a:p>
          <a:p>
            <a:pPr>
              <a:buNone/>
            </a:pPr>
            <a:r>
              <a:rPr lang="en-US" sz="2200" dirty="0">
                <a:latin typeface="Times New Roman" panose="02020603050405020304" pitchFamily="18" charset="0"/>
                <a:cs typeface="Times New Roman" panose="02020603050405020304" pitchFamily="18" charset="0"/>
              </a:rPr>
              <a:t>     . Thuốc chẹn giao cảm: (propanalol, nadolol) </a:t>
            </a:r>
            <a:r>
              <a:rPr lang="en-US" sz="2200" dirty="0" err="1" smtClean="0">
                <a:latin typeface="Times New Roman" panose="02020603050405020304" pitchFamily="18" charset="0"/>
                <a:cs typeface="Times New Roman" panose="02020603050405020304" pitchFamily="18" charset="0"/>
              </a:rPr>
              <a:t>tác</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giảm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áp</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cửa</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giảm</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kích thước tĩnh mạch trướng và hệ thống tĩnh mạch cữa.</a:t>
            </a:r>
          </a:p>
          <a:p>
            <a:pPr>
              <a:buNone/>
            </a:pPr>
            <a:r>
              <a:rPr lang="en-US" sz="2000" b="1" dirty="0">
                <a:latin typeface="Times New Roman" panose="02020603050405020304" pitchFamily="18" charset="0"/>
                <a:cs typeface="Times New Roman" panose="02020603050405020304" pitchFamily="18" charset="0"/>
              </a:rPr>
              <a:t>   c. Điều trị suy gan. </a:t>
            </a:r>
            <a:r>
              <a:rPr lang="en-US" sz="2200" dirty="0">
                <a:latin typeface="Times New Roman" panose="02020603050405020304" pitchFamily="18" charset="0"/>
                <a:cs typeface="Times New Roman" panose="02020603050405020304" pitchFamily="18" charset="0"/>
              </a:rPr>
              <a:t>Không có điều trị đặc hiệu</a:t>
            </a:r>
          </a:p>
          <a:p>
            <a:pPr>
              <a:buNone/>
            </a:pPr>
            <a:r>
              <a:rPr lang="en-US" sz="2000" b="1" dirty="0">
                <a:latin typeface="Times New Roman" panose="02020603050405020304" pitchFamily="18" charset="0"/>
                <a:cs typeface="Times New Roman" panose="02020603050405020304" pitchFamily="18" charset="0"/>
              </a:rPr>
              <a:t>   d. Thuốc chống xơ</a:t>
            </a:r>
          </a:p>
          <a:p>
            <a:pPr>
              <a:buNone/>
            </a:pPr>
            <a:r>
              <a:rPr lang="en-US" sz="2000" dirty="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Corticoides: </a:t>
            </a:r>
            <a:r>
              <a:rPr lang="en-US" sz="2200" dirty="0" err="1" smtClean="0">
                <a:latin typeface="Times New Roman" panose="02020603050405020304" pitchFamily="18" charset="0"/>
                <a:cs typeface="Times New Roman" panose="02020603050405020304" pitchFamily="18" charset="0"/>
              </a:rPr>
              <a:t>Chỉ</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dùng trong viêm gan mạn tự miễn</a:t>
            </a:r>
          </a:p>
          <a:p>
            <a:pPr>
              <a:buNone/>
            </a:pPr>
            <a:r>
              <a:rPr lang="en-US" sz="2200" dirty="0">
                <a:latin typeface="Times New Roman" panose="02020603050405020304" pitchFamily="18" charset="0"/>
                <a:cs typeface="Times New Roman" panose="02020603050405020304" pitchFamily="18" charset="0"/>
              </a:rPr>
              <a:t>      . Colchicin: </a:t>
            </a:r>
            <a:r>
              <a:rPr lang="en-US" sz="2200" dirty="0" err="1" smtClean="0">
                <a:latin typeface="Times New Roman" panose="02020603050405020304" pitchFamily="18" charset="0"/>
                <a:cs typeface="Times New Roman" panose="02020603050405020304" pitchFamily="18" charset="0"/>
              </a:rPr>
              <a:t>Ngăn</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quá trình xơ gan rượu, dùng 1mg/ng,5 ngày 1 tuần.</a:t>
            </a:r>
          </a:p>
          <a:p>
            <a:pPr>
              <a:buNone/>
            </a:pPr>
            <a:r>
              <a:rPr lang="en-US" sz="2200" b="1" dirty="0">
                <a:latin typeface="Times New Roman" panose="02020603050405020304" pitchFamily="18" charset="0"/>
                <a:cs typeface="Times New Roman" panose="02020603050405020304" pitchFamily="18" charset="0"/>
              </a:rPr>
              <a:t>2.2. </a:t>
            </a:r>
            <a:r>
              <a:rPr lang="en-US" sz="2200" b="1" dirty="0" err="1">
                <a:latin typeface="Times New Roman" panose="02020603050405020304" pitchFamily="18" charset="0"/>
                <a:cs typeface="Times New Roman" panose="02020603050405020304" pitchFamily="18" charset="0"/>
              </a:rPr>
              <a:t>Điều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trị</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biến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chứng</a:t>
            </a:r>
            <a:endParaRPr lang="en-US" sz="2200" b="1" dirty="0">
              <a:latin typeface="Times New Roman" panose="02020603050405020304" pitchFamily="18" charset="0"/>
              <a:cs typeface="Times New Roman" panose="02020603050405020304" pitchFamily="18" charset="0"/>
            </a:endParaRPr>
          </a:p>
          <a:p>
            <a:pPr>
              <a:buNone/>
            </a:pPr>
            <a:r>
              <a:rPr lang="en-US" sz="2400" b="1"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a. </a:t>
            </a:r>
            <a:r>
              <a:rPr lang="en-US" sz="2200" b="1" dirty="0" err="1">
                <a:latin typeface="Times New Roman" panose="02020603050405020304" pitchFamily="18" charset="0"/>
                <a:cs typeface="Times New Roman" panose="02020603050405020304" pitchFamily="18" charset="0"/>
              </a:rPr>
              <a:t>Điều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trị</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hội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chứng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gan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thận</a:t>
            </a:r>
            <a:r>
              <a:rPr lang="en-US" sz="2200" b="1" dirty="0">
                <a:latin typeface="Times New Roman" panose="02020603050405020304" pitchFamily="18" charset="0"/>
                <a:cs typeface="Times New Roman" panose="02020603050405020304" pitchFamily="18" charset="0"/>
              </a:rPr>
              <a:t>.</a:t>
            </a:r>
          </a:p>
          <a:p>
            <a:pPr>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Hạn</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muối</a:t>
            </a:r>
            <a:r>
              <a:rPr lang="en-US" sz="2200" dirty="0">
                <a:latin typeface="Times New Roman" panose="02020603050405020304" pitchFamily="18" charset="0"/>
                <a:cs typeface="Times New Roman" panose="02020603050405020304" pitchFamily="18" charset="0"/>
              </a:rPr>
              <a:t>, protein, kali, </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nhiễm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khuẩn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Manitol.Lợi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cũng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thiện</a:t>
            </a:r>
            <a:r>
              <a:rPr lang="en-US" sz="2200" dirty="0">
                <a:latin typeface="Times New Roman" panose="02020603050405020304" pitchFamily="18" charset="0"/>
                <a:cs typeface="Times New Roman" panose="02020603050405020304" pitchFamily="18" charset="0"/>
              </a:rPr>
              <a:t>.</a:t>
            </a:r>
            <a:endParaRPr lang="en-US" sz="2200" b="1" dirty="0">
              <a:latin typeface="Times New Roman" panose="02020603050405020304" pitchFamily="18" charset="0"/>
              <a:cs typeface="Times New Roman" panose="02020603050405020304" pitchFamily="18" charset="0"/>
            </a:endParaRPr>
          </a:p>
          <a:p>
            <a:pPr>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526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477000"/>
          </a:xfrm>
        </p:spPr>
        <p:txBody>
          <a:bodyPr>
            <a:noAutofit/>
          </a:bodyPr>
          <a:lstStyle/>
          <a:p>
            <a:pPr>
              <a:buNone/>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b. Điều trị chảy máu tĩnh mạch trướng thực quản</a:t>
            </a:r>
          </a:p>
          <a:p>
            <a:pPr>
              <a:buNone/>
            </a:pPr>
            <a:r>
              <a:rPr lang="en-US" sz="2000" dirty="0">
                <a:latin typeface="Times New Roman" panose="02020603050405020304" pitchFamily="18" charset="0"/>
                <a:cs typeface="Times New Roman" panose="02020603050405020304" pitchFamily="18" charset="0"/>
              </a:rPr>
              <a:t>       . Truyền máu tươi hoặc huyết </a:t>
            </a:r>
            <a:r>
              <a:rPr lang="en-US" sz="2000" dirty="0" err="1">
                <a:latin typeface="Times New Roman" panose="02020603050405020304" pitchFamily="18" charset="0"/>
                <a:cs typeface="Times New Roman" panose="02020603050405020304" pitchFamily="18" charset="0"/>
              </a:rPr>
              <a:t>tương</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tươi</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cầm</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máu</a:t>
            </a:r>
            <a:r>
              <a:rPr lang="en-US" sz="20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sonde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blakemore</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or </a:t>
            </a:r>
            <a:r>
              <a:rPr lang="en-US" sz="1400" dirty="0" err="1" smtClean="0">
                <a:latin typeface="Times New Roman" panose="02020603050405020304" pitchFamily="18" charset="0"/>
                <a:cs typeface="Times New Roman" panose="02020603050405020304" pitchFamily="18" charset="0"/>
              </a:rPr>
              <a:t>sonde</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minnesota</a:t>
            </a:r>
            <a:r>
              <a:rPr lang="en-US" sz="14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 </a:t>
            </a:r>
            <a:r>
              <a:rPr lang="en-US" sz="2000" dirty="0">
                <a:latin typeface="Times New Roman" panose="02020603050405020304" pitchFamily="18" charset="0"/>
                <a:cs typeface="Times New Roman" panose="02020603050405020304" pitchFamily="18" charset="0"/>
              </a:rPr>
              <a:t>Thuốc co mạch</a:t>
            </a:r>
            <a:r>
              <a:rPr lang="en-US" sz="2000" dirty="0">
                <a:latin typeface="Times New Roman" panose="02020603050405020304" pitchFamily="18" charset="0"/>
                <a:cs typeface="Times New Roman" panose="02020603050405020304" pitchFamily="18" charset="0"/>
                <a:sym typeface="Wingdings" pitchFamily="2" charset="2"/>
              </a:rPr>
              <a:t>: ( dùng giai đoạn cấp) vasopressine hoặc somatostatin.</a:t>
            </a:r>
          </a:p>
          <a:p>
            <a:pPr>
              <a:buNone/>
            </a:pPr>
            <a:r>
              <a:rPr lang="en-US" sz="2000" dirty="0" smtClean="0">
                <a:latin typeface="Times New Roman" panose="02020603050405020304" pitchFamily="18" charset="0"/>
                <a:cs typeface="Times New Roman" panose="02020603050405020304" pitchFamily="18" charset="0"/>
              </a:rPr>
              <a:t>	 . </a:t>
            </a:r>
            <a:r>
              <a:rPr lang="en-US" sz="2000" dirty="0">
                <a:latin typeface="Times New Roman" panose="02020603050405020304" pitchFamily="18" charset="0"/>
                <a:cs typeface="Times New Roman" panose="02020603050405020304" pitchFamily="18" charset="0"/>
              </a:rPr>
              <a:t>Chích xơ : </a:t>
            </a:r>
            <a:r>
              <a:rPr lang="en-US" sz="2000" dirty="0" err="1">
                <a:latin typeface="Times New Roman" panose="02020603050405020304" pitchFamily="18" charset="0"/>
                <a:cs typeface="Times New Roman" panose="02020603050405020304" pitchFamily="18" charset="0"/>
              </a:rPr>
              <a:t>Đ</a:t>
            </a:r>
            <a:r>
              <a:rPr lang="en-US" sz="2000" dirty="0" err="1" smtClean="0">
                <a:latin typeface="Times New Roman" panose="02020603050405020304" pitchFamily="18" charset="0"/>
                <a:cs typeface="Times New Roman" panose="02020603050405020304" pitchFamily="18" charset="0"/>
              </a:rPr>
              <a:t>iều</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trị chảy máu cấp và chích lập lại duy trì cho đến khi xẹp </a:t>
            </a:r>
            <a:r>
              <a:rPr lang="en-US" sz="2000" dirty="0" err="1">
                <a:latin typeface="Times New Roman" panose="02020603050405020304" pitchFamily="18" charset="0"/>
                <a:cs typeface="Times New Roman" panose="02020603050405020304" pitchFamily="18" charset="0"/>
              </a:rPr>
              <a:t>tĩnh</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mạch.Thường</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dùng là polidocanol</a:t>
            </a:r>
          </a:p>
          <a:p>
            <a:pPr>
              <a:buNone/>
            </a:pPr>
            <a:r>
              <a:rPr lang="en-US" sz="2000" dirty="0">
                <a:latin typeface="Times New Roman" panose="02020603050405020304" pitchFamily="18" charset="0"/>
                <a:cs typeface="Times New Roman" panose="02020603050405020304" pitchFamily="18" charset="0"/>
              </a:rPr>
              <a:t>       . Thắt tĩnh mạch trướng qua nội soi.</a:t>
            </a:r>
          </a:p>
          <a:p>
            <a:pPr>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Phẫu</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thuật cấp cứu: đặt TIPS.</a:t>
            </a:r>
          </a:p>
          <a:p>
            <a:pPr>
              <a:buNone/>
            </a:pPr>
            <a:r>
              <a:rPr lang="en-US" sz="2000" dirty="0">
                <a:latin typeface="Times New Roman" panose="02020603050405020304" pitchFamily="18" charset="0"/>
                <a:cs typeface="Times New Roman" panose="02020603050405020304" pitchFamily="18" charset="0"/>
              </a:rPr>
              <a:t>       . Thiết đoạn thực quản cấp cứu bằng súp kẹp qua đường mở thông dạ dày mặt trước.</a:t>
            </a:r>
          </a:p>
          <a:p>
            <a:pPr>
              <a:buNone/>
            </a:pPr>
            <a:r>
              <a:rPr lang="en-US" sz="2000" dirty="0">
                <a:latin typeface="Times New Roman" panose="02020603050405020304" pitchFamily="18" charset="0"/>
                <a:cs typeface="Times New Roman" panose="02020603050405020304" pitchFamily="18" charset="0"/>
              </a:rPr>
              <a:t>       . Tháo phân; điều trị dự phòng chảy máu tái phát.</a:t>
            </a:r>
          </a:p>
          <a:p>
            <a:pPr>
              <a:buNone/>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c. Điều trị dạ dày do tăng áp cửa</a:t>
            </a:r>
          </a:p>
          <a:p>
            <a:pPr>
              <a:buNone/>
            </a:pPr>
            <a:r>
              <a:rPr lang="en-US" sz="2000" dirty="0">
                <a:latin typeface="Times New Roman" panose="02020603050405020304" pitchFamily="18" charset="0"/>
                <a:cs typeface="Times New Roman" panose="02020603050405020304" pitchFamily="18" charset="0"/>
              </a:rPr>
              <a:t>       . Xác định bằng nội soi</a:t>
            </a:r>
          </a:p>
          <a:p>
            <a:pPr>
              <a:buNone/>
            </a:pPr>
            <a:r>
              <a:rPr lang="en-US" sz="2000" b="1" dirty="0">
                <a:latin typeface="Times New Roman" panose="02020603050405020304" pitchFamily="18" charset="0"/>
                <a:cs typeface="Times New Roman" panose="02020603050405020304" pitchFamily="18" charset="0"/>
              </a:rPr>
              <a:t>   d. Điều trị viêm phúc mạc nhiễm khuẩn tiên phát (SBP)</a:t>
            </a:r>
          </a:p>
          <a:p>
            <a:pPr>
              <a:buNone/>
            </a:pPr>
            <a:r>
              <a:rPr lang="en-US" sz="2000" b="1"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Dùng</a:t>
            </a:r>
            <a:r>
              <a:rPr lang="en-US" sz="2000" dirty="0" smtClean="0">
                <a:latin typeface="Times New Roman" panose="02020603050405020304" pitchFamily="18" charset="0"/>
                <a:cs typeface="Times New Roman" panose="02020603050405020304" pitchFamily="18" charset="0"/>
              </a:rPr>
              <a:t> k</a:t>
            </a:r>
            <a:r>
              <a:rPr lang="vi-VN" sz="2000" dirty="0" smtClean="0">
                <a:latin typeface="Times New Roman" panose="02020603050405020304" pitchFamily="18" charset="0"/>
                <a:cs typeface="Times New Roman" panose="02020603050405020304" pitchFamily="18" charset="0"/>
              </a:rPr>
              <a:t>háng </a:t>
            </a:r>
            <a:r>
              <a:rPr lang="vi-VN" sz="2000" dirty="0">
                <a:latin typeface="Times New Roman" panose="02020603050405020304" pitchFamily="18" charset="0"/>
                <a:cs typeface="Times New Roman" panose="02020603050405020304" pitchFamily="18" charset="0"/>
              </a:rPr>
              <a:t>sinh </a:t>
            </a:r>
            <a:r>
              <a:rPr lang="vi-VN" sz="2000" dirty="0" smtClean="0">
                <a:latin typeface="Times New Roman" panose="02020603050405020304" pitchFamily="18" charset="0"/>
                <a:cs typeface="Times New Roman" panose="02020603050405020304" pitchFamily="18" charset="0"/>
              </a:rPr>
              <a:t>Cefotaxime </a:t>
            </a:r>
            <a:r>
              <a:rPr lang="vi-VN" sz="2000" dirty="0">
                <a:latin typeface="Times New Roman" panose="02020603050405020304" pitchFamily="18" charset="0"/>
                <a:cs typeface="Times New Roman" panose="02020603050405020304" pitchFamily="18" charset="0"/>
              </a:rPr>
              <a:t>6g/24h x 5-7ngày. </a:t>
            </a:r>
            <a:r>
              <a:rPr lang="en-US" sz="2000" dirty="0" smtClean="0">
                <a:latin typeface="Times New Roman" panose="02020603050405020304" pitchFamily="18" charset="0"/>
                <a:cs typeface="Times New Roman" panose="02020603050405020304" pitchFamily="18" charset="0"/>
              </a:rPr>
              <a:t>D</a:t>
            </a:r>
            <a:r>
              <a:rPr lang="vi-VN" sz="2000" dirty="0" smtClean="0">
                <a:latin typeface="Times New Roman" panose="02020603050405020304" pitchFamily="18" charset="0"/>
                <a:cs typeface="Times New Roman" panose="02020603050405020304" pitchFamily="18" charset="0"/>
              </a:rPr>
              <a:t>ùng đường </a:t>
            </a:r>
            <a:r>
              <a:rPr lang="vi-VN" sz="2000" dirty="0">
                <a:latin typeface="Times New Roman" panose="02020603050405020304" pitchFamily="18" charset="0"/>
                <a:cs typeface="Times New Roman" panose="02020603050405020304" pitchFamily="18" charset="0"/>
              </a:rPr>
              <a:t>tĩnh mạch sau 48 giờ </a:t>
            </a:r>
            <a:r>
              <a:rPr lang="vi-VN" sz="2000" dirty="0" smtClean="0">
                <a:latin typeface="Times New Roman" panose="02020603050405020304" pitchFamily="18" charset="0"/>
                <a:cs typeface="Times New Roman" panose="02020603050405020304" pitchFamily="18" charset="0"/>
              </a:rPr>
              <a:t>thấy </a:t>
            </a:r>
            <a:r>
              <a:rPr lang="vi-VN" sz="2000" dirty="0">
                <a:latin typeface="Times New Roman" panose="02020603050405020304" pitchFamily="18" charset="0"/>
                <a:cs typeface="Times New Roman" panose="02020603050405020304" pitchFamily="18" charset="0"/>
              </a:rPr>
              <a:t>giảm bạch cầu trong dịch báng. Sau đó điều trị dự phòng với Norfloxacin 400mg/ng, hoặc Ciprofloxacin 750mg/tuần, hoặc Bactrim cho 5 ngày/tuần, tối thiểu là 6 tháng, có hiệu quả phòng tái phát.</a:t>
            </a:r>
            <a:endParaRPr lang="en-US" sz="2000" b="1" dirty="0">
              <a:latin typeface="Times New Roman" panose="02020603050405020304" pitchFamily="18" charset="0"/>
              <a:cs typeface="Times New Roman" panose="02020603050405020304" pitchFamily="18" charset="0"/>
            </a:endParaRPr>
          </a:p>
          <a:p>
            <a:pPr algn="ctr">
              <a:buNone/>
            </a:pPr>
            <a:r>
              <a:rPr lang="en-US" sz="3600" b="1" dirty="0">
                <a:solidFill>
                  <a:srgbClr val="7030A0"/>
                </a:solidFill>
                <a:latin typeface="Times New Roman" panose="02020603050405020304" pitchFamily="18" charset="0"/>
                <a:cs typeface="Times New Roman" panose="02020603050405020304" pitchFamily="18" charset="0"/>
              </a:rPr>
              <a:t>   </a:t>
            </a:r>
            <a:r>
              <a:rPr lang="en-US" sz="3600" b="1" dirty="0" smtClean="0">
                <a:solidFill>
                  <a:srgbClr val="7030A0"/>
                </a:solidFill>
                <a:latin typeface="Times New Roman" panose="02020603050405020304" pitchFamily="18" charset="0"/>
                <a:cs typeface="Times New Roman" panose="02020603050405020304" pitchFamily="18" charset="0"/>
              </a:rPr>
              <a:t>THANKS</a:t>
            </a:r>
            <a:endParaRPr lang="en-US" sz="36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390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8991600" cy="3554819"/>
          </a:xfrm>
          <a:prstGeom prst="rect">
            <a:avLst/>
          </a:prstGeom>
          <a:noFill/>
        </p:spPr>
        <p:txBody>
          <a:bodyPr wrap="square" rtlCol="0">
            <a:spAutoFit/>
          </a:bodyPr>
          <a:lstStyle/>
          <a:p>
            <a:pPr>
              <a:lnSpc>
                <a:spcPct val="150000"/>
              </a:lnSpc>
            </a:pPr>
            <a:r>
              <a:rPr lang="en-US" sz="2600" b="1" u="sng" dirty="0">
                <a:solidFill>
                  <a:schemeClr val="tx1">
                    <a:lumMod val="95000"/>
                    <a:lumOff val="5000"/>
                  </a:schemeClr>
                </a:solidFill>
                <a:latin typeface="Times New Roman" pitchFamily="18" charset="0"/>
                <a:cs typeface="Times New Roman" pitchFamily="18" charset="0"/>
              </a:rPr>
              <a:t>I. ĐỊNH NGHĨA</a:t>
            </a:r>
          </a:p>
          <a:p>
            <a:pPr marL="409575" lvl="1" indent="-285750">
              <a:lnSpc>
                <a:spcPct val="150000"/>
              </a:lnSpc>
              <a:buFontTx/>
              <a:buChar char="-"/>
            </a:pPr>
            <a:r>
              <a:rPr lang="vi-VN" sz="2000" dirty="0">
                <a:solidFill>
                  <a:schemeClr val="tx1">
                    <a:lumMod val="95000"/>
                    <a:lumOff val="5000"/>
                  </a:schemeClr>
                </a:solidFill>
                <a:latin typeface="Times New Roman" pitchFamily="18" charset="0"/>
                <a:cs typeface="Times New Roman" pitchFamily="18" charset="0"/>
              </a:rPr>
              <a:t>Xơ gan (Cirrhosis) là một quá trình tổn thương có </a:t>
            </a:r>
            <a:r>
              <a:rPr lang="vi-VN" sz="2400" b="1" dirty="0">
                <a:solidFill>
                  <a:schemeClr val="tx1">
                    <a:lumMod val="95000"/>
                    <a:lumOff val="5000"/>
                  </a:schemeClr>
                </a:solidFill>
                <a:latin typeface="Times New Roman" pitchFamily="18" charset="0"/>
                <a:cs typeface="Times New Roman" pitchFamily="18" charset="0"/>
              </a:rPr>
              <a:t>tính lan tỏa</a:t>
            </a:r>
            <a:r>
              <a:rPr lang="vi-VN" sz="2400" dirty="0">
                <a:solidFill>
                  <a:schemeClr val="tx1">
                    <a:lumMod val="95000"/>
                    <a:lumOff val="5000"/>
                  </a:schemeClr>
                </a:solidFill>
                <a:latin typeface="Times New Roman" pitchFamily="18" charset="0"/>
                <a:cs typeface="Times New Roman" pitchFamily="18" charset="0"/>
              </a:rPr>
              <a:t>, </a:t>
            </a:r>
            <a:r>
              <a:rPr lang="vi-VN" sz="2400" b="1" dirty="0">
                <a:solidFill>
                  <a:schemeClr val="tx1">
                    <a:lumMod val="95000"/>
                    <a:lumOff val="5000"/>
                  </a:schemeClr>
                </a:solidFill>
                <a:latin typeface="Times New Roman" pitchFamily="18" charset="0"/>
                <a:cs typeface="Times New Roman" pitchFamily="18" charset="0"/>
              </a:rPr>
              <a:t>kéo dài </a:t>
            </a:r>
            <a:r>
              <a:rPr lang="vi-VN" sz="2000" dirty="0">
                <a:solidFill>
                  <a:schemeClr val="tx1">
                    <a:lumMod val="95000"/>
                    <a:lumOff val="5000"/>
                  </a:schemeClr>
                </a:solidFill>
                <a:latin typeface="Times New Roman" pitchFamily="18" charset="0"/>
                <a:cs typeface="Times New Roman" pitchFamily="18" charset="0"/>
              </a:rPr>
              <a:t>ở </a:t>
            </a: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gan, </a:t>
            </a:r>
            <a:r>
              <a:rPr lang="vi-VN" sz="2000" b="1" dirty="0">
                <a:solidFill>
                  <a:schemeClr val="tx1">
                    <a:lumMod val="95000"/>
                    <a:lumOff val="5000"/>
                  </a:schemeClr>
                </a:solidFill>
                <a:latin typeface="Times New Roman" pitchFamily="18" charset="0"/>
                <a:cs typeface="Times New Roman" pitchFamily="18" charset="0"/>
              </a:rPr>
              <a:t>biểu hiện bằng:</a:t>
            </a:r>
            <a:endParaRPr lang="en-US" sz="2000" b="1" dirty="0">
              <a:solidFill>
                <a:schemeClr val="tx1">
                  <a:lumMod val="95000"/>
                  <a:lumOff val="5000"/>
                </a:schemeClr>
              </a:solidFill>
              <a:latin typeface="Times New Roman" pitchFamily="18" charset="0"/>
              <a:cs typeface="Times New Roman" pitchFamily="18" charset="0"/>
            </a:endParaRPr>
          </a:p>
          <a:p>
            <a:pPr lvl="1">
              <a:lnSpc>
                <a:spcPct val="150000"/>
              </a:lnSpc>
            </a:pP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Viêm,  hoại  tử  tế</a:t>
            </a: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bào nhu mô gan.</a:t>
            </a:r>
          </a:p>
          <a:p>
            <a:pPr lvl="1">
              <a:lnSpc>
                <a:spcPct val="150000"/>
              </a:lnSpc>
            </a:pP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Sự tăng sinh xơ của</a:t>
            </a: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tổ chức liên kết tạo</a:t>
            </a: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sẹo xơ hóa.</a:t>
            </a:r>
          </a:p>
          <a:p>
            <a:pPr lvl="1">
              <a:lnSpc>
                <a:spcPct val="150000"/>
              </a:lnSpc>
            </a:pP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Sự  hình  thành  các</a:t>
            </a: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hạt  tái  tạo  từ  tế</a:t>
            </a:r>
            <a:r>
              <a:rPr lang="en-US" sz="2000" dirty="0">
                <a:solidFill>
                  <a:schemeClr val="tx1">
                    <a:lumMod val="95000"/>
                    <a:lumOff val="5000"/>
                  </a:schemeClr>
                </a:solidFill>
                <a:latin typeface="Times New Roman" pitchFamily="18" charset="0"/>
                <a:cs typeface="Times New Roman" pitchFamily="18" charset="0"/>
              </a:rPr>
              <a:t> b</a:t>
            </a:r>
            <a:r>
              <a:rPr lang="vi-VN" sz="2000" dirty="0">
                <a:solidFill>
                  <a:schemeClr val="tx1">
                    <a:lumMod val="95000"/>
                    <a:lumOff val="5000"/>
                  </a:schemeClr>
                </a:solidFill>
                <a:latin typeface="Times New Roman" pitchFamily="18" charset="0"/>
                <a:cs typeface="Times New Roman" pitchFamily="18" charset="0"/>
              </a:rPr>
              <a:t>ào  gan  còn</a:t>
            </a: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nguyên  vẹn  làm</a:t>
            </a: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đảo  lộn  cấu  trúc</a:t>
            </a: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bình  thường  </a:t>
            </a:r>
            <a:r>
              <a:rPr lang="en-US" sz="2000" dirty="0">
                <a:solidFill>
                  <a:schemeClr val="tx1">
                    <a:lumMod val="95000"/>
                    <a:lumOff val="5000"/>
                  </a:schemeClr>
                </a:solidFill>
                <a:latin typeface="Times New Roman" pitchFamily="18" charset="0"/>
                <a:cs typeface="Times New Roman" pitchFamily="18" charset="0"/>
                <a:sym typeface="Wingdings" pitchFamily="2" charset="2"/>
              </a:rPr>
              <a:t> </a:t>
            </a:r>
            <a:r>
              <a:rPr lang="vi-VN" sz="2000" dirty="0">
                <a:solidFill>
                  <a:schemeClr val="tx1">
                    <a:lumMod val="95000"/>
                    <a:lumOff val="5000"/>
                  </a:schemeClr>
                </a:solidFill>
                <a:latin typeface="Times New Roman" pitchFamily="18" charset="0"/>
                <a:cs typeface="Times New Roman" pitchFamily="18" charset="0"/>
              </a:rPr>
              <a:t>hình  thành  các</a:t>
            </a:r>
            <a:r>
              <a:rPr lang="en-US" sz="2000" dirty="0">
                <a:solidFill>
                  <a:schemeClr val="tx1">
                    <a:lumMod val="95000"/>
                    <a:lumOff val="5000"/>
                  </a:schemeClr>
                </a:solidFill>
                <a:latin typeface="Times New Roman" pitchFamily="18" charset="0"/>
                <a:cs typeface="Times New Roman" pitchFamily="18" charset="0"/>
              </a:rPr>
              <a:t> u</a:t>
            </a:r>
            <a:r>
              <a:rPr lang="vi-VN" sz="2000" dirty="0">
                <a:solidFill>
                  <a:schemeClr val="tx1">
                    <a:lumMod val="95000"/>
                    <a:lumOff val="5000"/>
                  </a:schemeClr>
                </a:solidFill>
                <a:latin typeface="Times New Roman" pitchFamily="18" charset="0"/>
                <a:cs typeface="Times New Roman" pitchFamily="18" charset="0"/>
              </a:rPr>
              <a:t> cục  trong  nhu</a:t>
            </a:r>
            <a:r>
              <a:rPr lang="en-US" sz="2000" dirty="0">
                <a:solidFill>
                  <a:schemeClr val="tx1">
                    <a:lumMod val="95000"/>
                    <a:lumOff val="5000"/>
                  </a:schemeClr>
                </a:solidFill>
                <a:latin typeface="Times New Roman" pitchFamily="18" charset="0"/>
                <a:cs typeface="Times New Roman" pitchFamily="18" charset="0"/>
              </a:rPr>
              <a:t> </a:t>
            </a:r>
            <a:r>
              <a:rPr lang="vi-VN" sz="2000" dirty="0">
                <a:solidFill>
                  <a:schemeClr val="tx1">
                    <a:lumMod val="95000"/>
                    <a:lumOff val="5000"/>
                  </a:schemeClr>
                </a:solidFill>
                <a:latin typeface="Times New Roman" pitchFamily="18" charset="0"/>
                <a:cs typeface="Times New Roman" pitchFamily="18" charset="0"/>
              </a:rPr>
              <a:t>mô gan. </a:t>
            </a:r>
            <a:endParaRPr lang="en-US" sz="2000" dirty="0">
              <a:solidFill>
                <a:schemeClr val="tx1">
                  <a:lumMod val="95000"/>
                  <a:lumOff val="5000"/>
                </a:schemeClr>
              </a:solidFill>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8300" y="3614886"/>
            <a:ext cx="5867400" cy="3147747"/>
          </a:xfrm>
          <a:prstGeom prst="rect">
            <a:avLst/>
          </a:prstGeom>
        </p:spPr>
      </p:pic>
    </p:spTree>
    <p:extLst>
      <p:ext uri="{BB962C8B-B14F-4D97-AF65-F5344CB8AC3E}">
        <p14:creationId xmlns:p14="http://schemas.microsoft.com/office/powerpoint/2010/main" val="3771656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417141"/>
          </a:xfrm>
          <a:prstGeom prst="rect">
            <a:avLst/>
          </a:prstGeom>
        </p:spPr>
        <p:txBody>
          <a:bodyPr wrap="square">
            <a:spAutoFit/>
          </a:bodyPr>
          <a:lstStyle/>
          <a:p>
            <a:pPr marL="6350" lvl="1">
              <a:lnSpc>
                <a:spcPct val="150000"/>
              </a:lnSpc>
            </a:pPr>
            <a:r>
              <a:rPr lang="en-US" sz="2600" b="1" u="sng" dirty="0">
                <a:latin typeface="Times New Roman" pitchFamily="18" charset="0"/>
                <a:cs typeface="Times New Roman" pitchFamily="18" charset="0"/>
              </a:rPr>
              <a:t>II. NGUYÊN NHÂN</a:t>
            </a:r>
          </a:p>
          <a:p>
            <a:pPr marL="349250" lvl="1" indent="-342900">
              <a:lnSpc>
                <a:spcPct val="150000"/>
              </a:lnSpc>
              <a:buFontTx/>
              <a:buChar char="-"/>
            </a:pPr>
            <a:r>
              <a:rPr lang="vi-VN" sz="2000" dirty="0">
                <a:latin typeface="Times New Roman" pitchFamily="18" charset="0"/>
                <a:cs typeface="Times New Roman" pitchFamily="18" charset="0"/>
              </a:rPr>
              <a:t>Có nhiều nguyên nhân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vẫn còn 1 số nguyên nhân chưa biết r</a:t>
            </a:r>
            <a:r>
              <a:rPr lang="en-US" sz="2000" dirty="0">
                <a:latin typeface="Times New Roman" pitchFamily="18" charset="0"/>
                <a:cs typeface="Times New Roman" pitchFamily="18" charset="0"/>
              </a:rPr>
              <a:t>õ</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6350" lvl="1">
              <a:lnSpc>
                <a:spcPct val="150000"/>
              </a:lnSpc>
            </a:pPr>
            <a:r>
              <a:rPr lang="en-US" sz="2400" b="1" u="sng" dirty="0">
                <a:latin typeface="Times New Roman" pitchFamily="18" charset="0"/>
                <a:cs typeface="Times New Roman" pitchFamily="18" charset="0"/>
              </a:rPr>
              <a:t>1. </a:t>
            </a:r>
            <a:r>
              <a:rPr lang="vi-VN" sz="2400" b="1" u="sng" dirty="0">
                <a:latin typeface="Times New Roman" pitchFamily="18" charset="0"/>
                <a:cs typeface="Times New Roman" pitchFamily="18" charset="0"/>
              </a:rPr>
              <a:t>Xơ  gan  rượu</a:t>
            </a:r>
            <a:r>
              <a:rPr lang="en-US" sz="2400" b="1" u="sng" dirty="0">
                <a:latin typeface="Times New Roman" pitchFamily="18" charset="0"/>
                <a:cs typeface="Times New Roman" pitchFamily="18" charset="0"/>
              </a:rPr>
              <a:t>. </a:t>
            </a:r>
          </a:p>
          <a:p>
            <a:pPr marL="349250" lvl="1" indent="-342900">
              <a:lnSpc>
                <a:spcPct val="150000"/>
              </a:lnSpc>
              <a:buFontTx/>
              <a:buChar char="-"/>
            </a:pPr>
            <a:r>
              <a:rPr lang="en-US" sz="2000" dirty="0" err="1">
                <a:latin typeface="Times New Roman" pitchFamily="18" charset="0"/>
                <a:cs typeface="Times New Roman" pitchFamily="18" charset="0"/>
              </a:rPr>
              <a:t>Nguyên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gặp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a:t>
            </a:r>
          </a:p>
          <a:p>
            <a:pPr marL="349250" lvl="1" indent="-342900">
              <a:lnSpc>
                <a:spcPct val="150000"/>
              </a:lnSpc>
              <a:buFontTx/>
              <a:buChar char="-"/>
            </a:pPr>
            <a:r>
              <a:rPr lang="en-US" sz="2000" dirty="0" err="1">
                <a:latin typeface="Times New Roman" pitchFamily="18" charset="0"/>
                <a:cs typeface="Times New Roman" pitchFamily="18" charset="0"/>
              </a:rPr>
              <a:t>Uống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rượu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tuyến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mang</a:t>
            </a:r>
            <a:r>
              <a:rPr lang="en-US" sz="2000" dirty="0">
                <a:latin typeface="Times New Roman" pitchFamily="18" charset="0"/>
                <a:cs typeface="Times New Roman" pitchFamily="18" charset="0"/>
              </a:rPr>
              <a:t> tai </a:t>
            </a:r>
            <a:r>
              <a:rPr lang="en-US" sz="2000" dirty="0" err="1">
                <a:latin typeface="Times New Roman" pitchFamily="18" charset="0"/>
                <a:cs typeface="Times New Roman" pitchFamily="18" charset="0"/>
              </a:rPr>
              <a:t>lớn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mạch</a:t>
            </a:r>
            <a:endParaRPr lang="en-US" sz="2000" dirty="0">
              <a:latin typeface="Times New Roman" pitchFamily="18" charset="0"/>
              <a:cs typeface="Times New Roman" pitchFamily="18" charset="0"/>
            </a:endParaRPr>
          </a:p>
          <a:p>
            <a:pPr marL="349250" lvl="1" indent="-342900">
              <a:lnSpc>
                <a:spcPct val="150000"/>
              </a:lnSpc>
              <a:buFontTx/>
              <a:buChar char="-"/>
            </a:pPr>
            <a:r>
              <a:rPr lang="vi-VN" sz="2000" dirty="0">
                <a:latin typeface="Times New Roman" pitchFamily="18" charset="0"/>
                <a:cs typeface="Times New Roman" pitchFamily="18" charset="0"/>
              </a:rPr>
              <a:t>SGOT/SGPT  &gt;2,  GGT  tăng,  xác</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định bằng sinh thiết gan.</a:t>
            </a:r>
            <a:endParaRPr lang="en-US" sz="2000" dirty="0">
              <a:latin typeface="Times New Roman" pitchFamily="18" charset="0"/>
              <a:cs typeface="Times New Roman" pitchFamily="18" charset="0"/>
            </a:endParaRPr>
          </a:p>
          <a:p>
            <a:pPr marL="6350" lvl="1">
              <a:lnSpc>
                <a:spcPct val="150000"/>
              </a:lnSpc>
            </a:pPr>
            <a:r>
              <a:rPr lang="en-US" sz="2400" b="1" u="sng" dirty="0">
                <a:latin typeface="Times New Roman" pitchFamily="18" charset="0"/>
                <a:cs typeface="Times New Roman" pitchFamily="18" charset="0"/>
              </a:rPr>
              <a:t>2. Do </a:t>
            </a:r>
            <a:r>
              <a:rPr lang="en-US" sz="2400" b="1" u="sng" dirty="0" err="1">
                <a:latin typeface="Times New Roman" pitchFamily="18" charset="0"/>
                <a:cs typeface="Times New Roman" pitchFamily="18" charset="0"/>
              </a:rPr>
              <a:t>nhiễm</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trùng</a:t>
            </a:r>
            <a:r>
              <a:rPr lang="en-US" sz="2400" b="1" u="sng" dirty="0">
                <a:latin typeface="Times New Roman" pitchFamily="18" charset="0"/>
                <a:cs typeface="Times New Roman" pitchFamily="18" charset="0"/>
              </a:rPr>
              <a:t>.</a:t>
            </a:r>
          </a:p>
          <a:p>
            <a:pPr marL="349250" lvl="1" indent="-342900">
              <a:lnSpc>
                <a:spcPct val="150000"/>
              </a:lnSpc>
              <a:buFontTx/>
              <a:buChar char="-"/>
            </a:pPr>
            <a:r>
              <a:rPr lang="en-US" sz="2000" dirty="0">
                <a:latin typeface="Times New Roman" pitchFamily="18" charset="0"/>
                <a:cs typeface="Times New Roman" pitchFamily="18" charset="0"/>
              </a:rPr>
              <a:t>Đ</a:t>
            </a:r>
            <a:r>
              <a:rPr lang="vi-VN" sz="2000" dirty="0">
                <a:latin typeface="Times New Roman" pitchFamily="18" charset="0"/>
                <a:cs typeface="Times New Roman" pitchFamily="18" charset="0"/>
              </a:rPr>
              <a:t>ứng  hàng  đầu  là  viêm  gan  B,  C  và  hay  phối  hợp  D</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gây xơ gan nốt lớn (xơ gan sau hoại tử). </a:t>
            </a:r>
            <a:endParaRPr lang="en-US" sz="2000" dirty="0">
              <a:latin typeface="Times New Roman" pitchFamily="18" charset="0"/>
              <a:cs typeface="Times New Roman" pitchFamily="18" charset="0"/>
            </a:endParaRPr>
          </a:p>
          <a:p>
            <a:pPr marL="349250" lvl="1" indent="-342900">
              <a:lnSpc>
                <a:spcPct val="150000"/>
              </a:lnSpc>
              <a:buFontTx/>
              <a:buChar char="-"/>
            </a:pPr>
            <a:r>
              <a:rPr lang="en-US" sz="2000" dirty="0" err="1">
                <a:latin typeface="Times New Roman" pitchFamily="18" charset="0"/>
                <a:cs typeface="Times New Roman" pitchFamily="18" charset="0"/>
              </a:rPr>
              <a:t>Xét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B,  C  </a:t>
            </a:r>
            <a:r>
              <a:rPr lang="en-US" sz="2000" dirty="0" err="1">
                <a:latin typeface="Times New Roman" pitchFamily="18" charset="0"/>
                <a:cs typeface="Times New Roman" pitchFamily="18" charset="0"/>
              </a:rPr>
              <a:t>mạn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HBsAg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antiHBc</a:t>
            </a:r>
            <a:r>
              <a:rPr lang="en-US" sz="2000" dirty="0">
                <a:latin typeface="Times New Roman" pitchFamily="18" charset="0"/>
                <a:cs typeface="Times New Roman" pitchFamily="18" charset="0"/>
              </a:rPr>
              <a:t>+,  HCV(+).</a:t>
            </a:r>
          </a:p>
          <a:p>
            <a:pPr marL="349250" lvl="1" indent="-342900">
              <a:lnSpc>
                <a:spcPct val="150000"/>
              </a:lnSpc>
              <a:buFontTx/>
              <a:buChar char="-"/>
            </a:pP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nhiễm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khuẩn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Brucellose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Echinococcus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Schistosomiasis</a:t>
            </a:r>
            <a:r>
              <a:rPr lang="en-US" sz="2000" dirty="0">
                <a:latin typeface="Times New Roman" pitchFamily="18" charset="0"/>
                <a:cs typeface="Times New Roman" pitchFamily="18" charset="0"/>
              </a:rPr>
              <a:t>, Toxoplasmosis. </a:t>
            </a:r>
          </a:p>
        </p:txBody>
      </p:sp>
    </p:spTree>
    <p:extLst>
      <p:ext uri="{BB962C8B-B14F-4D97-AF65-F5344CB8AC3E}">
        <p14:creationId xmlns:p14="http://schemas.microsoft.com/office/powerpoint/2010/main" val="1649947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278642"/>
          </a:xfrm>
          <a:prstGeom prst="rect">
            <a:avLst/>
          </a:prstGeom>
        </p:spPr>
        <p:txBody>
          <a:bodyPr wrap="square">
            <a:spAutoFit/>
          </a:bodyPr>
          <a:lstStyle/>
          <a:p>
            <a:pPr marL="6350" lvl="1">
              <a:lnSpc>
                <a:spcPct val="150000"/>
              </a:lnSpc>
            </a:pPr>
            <a:r>
              <a:rPr lang="en-US" sz="2400" b="1" u="sng" dirty="0">
                <a:latin typeface="Times New Roman" pitchFamily="18" charset="0"/>
                <a:cs typeface="Times New Roman" pitchFamily="18" charset="0"/>
              </a:rPr>
              <a:t>3. Do </a:t>
            </a:r>
            <a:r>
              <a:rPr lang="en-US" sz="2400" b="1" u="sng" dirty="0" err="1">
                <a:latin typeface="Times New Roman" pitchFamily="18" charset="0"/>
                <a:cs typeface="Times New Roman" pitchFamily="18" charset="0"/>
              </a:rPr>
              <a:t>biến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dưỡng</a:t>
            </a:r>
            <a:r>
              <a:rPr lang="en-US" sz="2400" b="1" u="sng" dirty="0">
                <a:latin typeface="Times New Roman" pitchFamily="18" charset="0"/>
                <a:cs typeface="Times New Roman" pitchFamily="18" charset="0"/>
              </a:rPr>
              <a:t>.</a:t>
            </a:r>
          </a:p>
          <a:p>
            <a:pPr marL="6350" lvl="1">
              <a:lnSpc>
                <a:spcPct val="150000"/>
              </a:lnSpc>
            </a:pPr>
            <a:r>
              <a:rPr lang="vi-VN" sz="2000" dirty="0">
                <a:latin typeface="Times New Roman" pitchFamily="18" charset="0"/>
                <a:cs typeface="Times New Roman" pitchFamily="18" charset="0"/>
              </a:rPr>
              <a:t>‒ Bệnh  thiết  huyết  tố  di  truyền</a:t>
            </a:r>
            <a:r>
              <a:rPr lang="en-US" sz="2000" dirty="0">
                <a:latin typeface="Times New Roman" pitchFamily="18" charset="0"/>
                <a:cs typeface="Times New Roman" pitchFamily="18" charset="0"/>
              </a:rPr>
              <a:t> .  </a:t>
            </a:r>
          </a:p>
          <a:p>
            <a:pPr marL="6350" lvl="1">
              <a:lnSpc>
                <a:spcPct val="150000"/>
              </a:lnSpc>
            </a:pPr>
            <a:r>
              <a:rPr lang="en-US" sz="2000" dirty="0">
                <a:latin typeface="Times New Roman" pitchFamily="18" charset="0"/>
                <a:cs typeface="Times New Roman" pitchFamily="18" charset="0"/>
              </a:rPr>
              <a:t>	+ </a:t>
            </a:r>
            <a:r>
              <a:rPr lang="vi-VN" sz="2000" dirty="0">
                <a:latin typeface="Times New Roman" pitchFamily="18" charset="0"/>
                <a:cs typeface="Times New Roman" pitchFamily="18" charset="0"/>
              </a:rPr>
              <a:t>Xét  nghiệm </a:t>
            </a:r>
            <a:r>
              <a:rPr lang="en-US" sz="2000" dirty="0">
                <a:latin typeface="Times New Roman" pitchFamily="18" charset="0"/>
                <a:cs typeface="Times New Roman" pitchFamily="18" charset="0"/>
              </a:rPr>
              <a:t>: S</a:t>
            </a:r>
            <a:r>
              <a:rPr lang="vi-VN" sz="2000" dirty="0">
                <a:latin typeface="Times New Roman" pitchFamily="18" charset="0"/>
                <a:cs typeface="Times New Roman" pitchFamily="18" charset="0"/>
              </a:rPr>
              <a:t>ắt  huyết  thanh</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tăng</a:t>
            </a:r>
            <a:endParaRPr lang="en-US" sz="2000" dirty="0">
              <a:latin typeface="Times New Roman" pitchFamily="18" charset="0"/>
              <a:cs typeface="Times New Roman" pitchFamily="18" charset="0"/>
            </a:endParaRPr>
          </a:p>
          <a:p>
            <a:pPr marL="6350" lvl="1">
              <a:lnSpc>
                <a:spcPct val="150000"/>
              </a:lnSpc>
            </a:pP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  </a:t>
            </a:r>
            <a:r>
              <a:rPr lang="en-US" sz="2000" dirty="0">
                <a:latin typeface="Times New Roman" pitchFamily="18" charset="0"/>
                <a:cs typeface="Times New Roman" pitchFamily="18" charset="0"/>
              </a:rPr>
              <a:t> Đ</a:t>
            </a:r>
            <a:r>
              <a:rPr lang="vi-VN" sz="2000" dirty="0">
                <a:latin typeface="Times New Roman" pitchFamily="18" charset="0"/>
                <a:cs typeface="Times New Roman" pitchFamily="18" charset="0"/>
              </a:rPr>
              <a:t>ộ  bảo  hòa  ferritine  và</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transferritine máu tăng</a:t>
            </a:r>
          </a:p>
          <a:p>
            <a:pPr marL="6350" lvl="1">
              <a:lnSpc>
                <a:spcPct val="150000"/>
              </a:lnSpc>
            </a:pPr>
            <a:r>
              <a:rPr lang="vi-VN" sz="2000" dirty="0">
                <a:latin typeface="Times New Roman" pitchFamily="18" charset="0"/>
                <a:cs typeface="Times New Roman" pitchFamily="18" charset="0"/>
              </a:rPr>
              <a:t>‒ Bệnh  Wilson:  (xơ  gan  đồng):</a:t>
            </a:r>
            <a:r>
              <a:rPr lang="en-US" sz="2000" dirty="0">
                <a:latin typeface="Times New Roman" pitchFamily="18" charset="0"/>
                <a:cs typeface="Times New Roman" pitchFamily="18" charset="0"/>
              </a:rPr>
              <a:t> Đ</a:t>
            </a:r>
            <a:r>
              <a:rPr lang="vi-VN" sz="2000" dirty="0">
                <a:latin typeface="Times New Roman" pitchFamily="18" charset="0"/>
                <a:cs typeface="Times New Roman" pitchFamily="18" charset="0"/>
              </a:rPr>
              <a:t>ồng huyết thanh tăng. </a:t>
            </a:r>
          </a:p>
          <a:p>
            <a:pPr marL="6350" lvl="1">
              <a:lnSpc>
                <a:spcPct val="150000"/>
              </a:lnSpc>
            </a:pPr>
            <a:r>
              <a:rPr lang="vi-VN" sz="2000" dirty="0">
                <a:latin typeface="Times New Roman" pitchFamily="18" charset="0"/>
                <a:cs typeface="Times New Roman" pitchFamily="18" charset="0"/>
              </a:rPr>
              <a:t>‒ Các bệnh ít gặp: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bệnh porphyrin</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niệu,  bệnh  tăng  galactose  máu,</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bệnh Gaucher, fructose niệu</a:t>
            </a:r>
            <a:r>
              <a:rPr lang="en-US" sz="2000" dirty="0">
                <a:latin typeface="Times New Roman" pitchFamily="18" charset="0"/>
                <a:cs typeface="Times New Roman" pitchFamily="18" charset="0"/>
              </a:rPr>
              <a:t>. </a:t>
            </a:r>
          </a:p>
          <a:p>
            <a:pPr marL="6350" lvl="1">
              <a:lnSpc>
                <a:spcPct val="150000"/>
              </a:lnSpc>
            </a:pPr>
            <a:r>
              <a:rPr lang="en-US" sz="2400" b="1" u="sng" dirty="0">
                <a:latin typeface="Times New Roman" pitchFamily="18" charset="0"/>
                <a:cs typeface="Times New Roman" pitchFamily="18" charset="0"/>
              </a:rPr>
              <a:t>4. </a:t>
            </a:r>
            <a:r>
              <a:rPr lang="vi-VN" sz="2400" b="1" u="sng" dirty="0">
                <a:latin typeface="Times New Roman" pitchFamily="18" charset="0"/>
                <a:cs typeface="Times New Roman" pitchFamily="18" charset="0"/>
              </a:rPr>
              <a:t>Xơ gan do rối loạn miễn dịch </a:t>
            </a:r>
            <a:endParaRPr lang="en-US" sz="2400" b="1" u="sng" dirty="0">
              <a:latin typeface="Times New Roman" pitchFamily="18" charset="0"/>
              <a:cs typeface="Times New Roman" pitchFamily="18" charset="0"/>
            </a:endParaRPr>
          </a:p>
          <a:p>
            <a:pPr marL="349250" lvl="1" indent="-342900">
              <a:lnSpc>
                <a:spcPct val="150000"/>
              </a:lnSpc>
              <a:buFontTx/>
              <a:buChar char="-"/>
            </a:pPr>
            <a:r>
              <a:rPr lang="vi-VN" sz="2000" dirty="0">
                <a:latin typeface="Times New Roman" pitchFamily="18" charset="0"/>
                <a:cs typeface="Times New Roman" pitchFamily="18" charset="0"/>
              </a:rPr>
              <a:t>Xơ  gan  mật  nguyên  phát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bệnh  viêm  mạn  tính  đường  mật  nhỏ</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trong  gan  không  nung  mủ</a:t>
            </a:r>
            <a:endParaRPr lang="en-US" sz="2000" dirty="0">
              <a:latin typeface="Times New Roman" pitchFamily="18" charset="0"/>
              <a:cs typeface="Times New Roman" pitchFamily="18" charset="0"/>
            </a:endParaRPr>
          </a:p>
          <a:p>
            <a:pPr marL="349250" lvl="1" indent="-342900">
              <a:lnSpc>
                <a:spcPct val="150000"/>
              </a:lnSpc>
              <a:buFontTx/>
              <a:buChar char="-"/>
            </a:pPr>
            <a:r>
              <a:rPr lang="en-US" sz="2000" dirty="0" err="1">
                <a:latin typeface="Times New Roman" pitchFamily="18" charset="0"/>
                <a:cs typeface="Times New Roman" pitchFamily="18" charset="0"/>
              </a:rPr>
              <a:t>Viêm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miễn</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gây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thường  có  đợt  cấp,  xét</a:t>
            </a:r>
          </a:p>
          <a:p>
            <a:pPr marL="6350" lvl="1">
              <a:lnSpc>
                <a:spcPct val="150000"/>
              </a:lnSpc>
            </a:pPr>
            <a:r>
              <a:rPr lang="vi-VN" sz="2000" dirty="0">
                <a:latin typeface="Times New Roman" pitchFamily="18" charset="0"/>
                <a:cs typeface="Times New Roman" pitchFamily="18" charset="0"/>
              </a:rPr>
              <a:t>nghiệm  máu  có  kháng  thể  kháng  cơ  trơn,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kháng  nhân,  kháng ty lạp thể. </a:t>
            </a:r>
            <a:endParaRPr lang="en-US" sz="2000" dirty="0">
              <a:latin typeface="Times New Roman" pitchFamily="18" charset="0"/>
              <a:cs typeface="Times New Roman" pitchFamily="18" charset="0"/>
            </a:endParaRPr>
          </a:p>
          <a:p>
            <a:pPr marL="6350" lvl="1">
              <a:lnSpc>
                <a:spcPct val="150000"/>
              </a:lnSpc>
            </a:pPr>
            <a:endParaRPr lang="vi-VN" sz="2000" dirty="0">
              <a:latin typeface="Times New Roman" pitchFamily="18" charset="0"/>
              <a:cs typeface="Times New Roman" pitchFamily="18" charset="0"/>
            </a:endParaRPr>
          </a:p>
        </p:txBody>
      </p:sp>
    </p:spTree>
    <p:extLst>
      <p:ext uri="{BB962C8B-B14F-4D97-AF65-F5344CB8AC3E}">
        <p14:creationId xmlns:p14="http://schemas.microsoft.com/office/powerpoint/2010/main" val="2118006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019800"/>
          </a:xfrm>
        </p:spPr>
        <p:txBody>
          <a:bodyPr>
            <a:noAutofit/>
          </a:bodyPr>
          <a:lstStyle/>
          <a:p>
            <a:pPr marL="0" indent="0">
              <a:lnSpc>
                <a:spcPct val="150000"/>
              </a:lnSpc>
              <a:buNone/>
            </a:pPr>
            <a:r>
              <a:rPr lang="en-US" sz="2000" b="1" dirty="0" smtClean="0">
                <a:latin typeface="Times New Roman" panose="02020603050405020304" pitchFamily="18" charset="0"/>
                <a:cs typeface="Times New Roman" panose="02020603050405020304" pitchFamily="18" charset="0"/>
              </a:rPr>
              <a:t>  </a:t>
            </a:r>
            <a:r>
              <a:rPr lang="en-US" sz="2000" b="1" u="sng" dirty="0" smtClean="0">
                <a:latin typeface="Times New Roman" panose="02020603050405020304" pitchFamily="18" charset="0"/>
                <a:cs typeface="Times New Roman" panose="02020603050405020304" pitchFamily="18" charset="0"/>
              </a:rPr>
              <a:t>5</a:t>
            </a:r>
            <a:r>
              <a:rPr lang="en-US" sz="2000" b="1" u="sng" dirty="0">
                <a:latin typeface="Times New Roman" panose="02020603050405020304" pitchFamily="18" charset="0"/>
                <a:cs typeface="Times New Roman" panose="02020603050405020304" pitchFamily="18" charset="0"/>
              </a:rPr>
              <a:t>. </a:t>
            </a:r>
            <a:r>
              <a:rPr lang="en-US" sz="2000" b="1" u="sng" dirty="0" err="1">
                <a:latin typeface="Times New Roman" panose="02020603050405020304" pitchFamily="18" charset="0"/>
                <a:cs typeface="Times New Roman" panose="02020603050405020304" pitchFamily="18" charset="0"/>
              </a:rPr>
              <a:t>Xơ</a:t>
            </a:r>
            <a:r>
              <a:rPr lang="en-US" sz="2000" b="1" u="sng" dirty="0">
                <a:latin typeface="Times New Roman" panose="02020603050405020304" pitchFamily="18" charset="0"/>
                <a:cs typeface="Times New Roman" panose="02020603050405020304" pitchFamily="18" charset="0"/>
              </a:rPr>
              <a:t> </a:t>
            </a:r>
            <a:r>
              <a:rPr lang="en-US" sz="2000" b="1" u="sng" dirty="0" err="1">
                <a:latin typeface="Times New Roman" panose="02020603050405020304" pitchFamily="18" charset="0"/>
                <a:cs typeface="Times New Roman" panose="02020603050405020304" pitchFamily="18" charset="0"/>
              </a:rPr>
              <a:t>gan</a:t>
            </a:r>
            <a:r>
              <a:rPr lang="en-US" sz="2000" b="1" u="sng" dirty="0">
                <a:latin typeface="Times New Roman" panose="02020603050405020304" pitchFamily="18" charset="0"/>
                <a:cs typeface="Times New Roman" panose="02020603050405020304" pitchFamily="18" charset="0"/>
              </a:rPr>
              <a:t> </a:t>
            </a:r>
            <a:r>
              <a:rPr lang="en-US" sz="2000" b="1" u="sng" dirty="0" err="1">
                <a:latin typeface="Times New Roman" panose="02020603050405020304" pitchFamily="18" charset="0"/>
                <a:cs typeface="Times New Roman" panose="02020603050405020304" pitchFamily="18" charset="0"/>
              </a:rPr>
              <a:t>cơ</a:t>
            </a:r>
            <a:r>
              <a:rPr lang="en-US" sz="2000" b="1" u="sng" dirty="0">
                <a:latin typeface="Times New Roman" panose="02020603050405020304" pitchFamily="18" charset="0"/>
                <a:cs typeface="Times New Roman" panose="02020603050405020304" pitchFamily="18" charset="0"/>
              </a:rPr>
              <a:t> </a:t>
            </a:r>
            <a:r>
              <a:rPr lang="en-US" sz="2000" b="1" u="sng" dirty="0" err="1">
                <a:latin typeface="Times New Roman" panose="02020603050405020304" pitchFamily="18" charset="0"/>
                <a:cs typeface="Times New Roman" panose="02020603050405020304" pitchFamily="18" charset="0"/>
              </a:rPr>
              <a:t>học</a:t>
            </a:r>
            <a:r>
              <a:rPr lang="en-US"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Xơ gan mật thứ phát </a:t>
            </a:r>
            <a:r>
              <a:rPr lang="en-US" sz="2000" dirty="0">
                <a:latin typeface="Times New Roman" panose="02020603050405020304" pitchFamily="18" charset="0"/>
                <a:cs typeface="Times New Roman" panose="02020603050405020304" pitchFamily="18" charset="0"/>
              </a:rPr>
              <a:t>d</a:t>
            </a:r>
            <a:r>
              <a:rPr lang="vi-VN" sz="2000" dirty="0">
                <a:latin typeface="Times New Roman" panose="02020603050405020304" pitchFamily="18" charset="0"/>
                <a:cs typeface="Times New Roman" panose="02020603050405020304" pitchFamily="18" charset="0"/>
              </a:rPr>
              <a:t>o nghẽn đường mật chính mạn tính, do hẹp cơ oddi, do sỏi.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 </a:t>
            </a:r>
            <a:r>
              <a:rPr lang="vi-VN" sz="2000" dirty="0" smtClean="0">
                <a:latin typeface="Times New Roman" panose="02020603050405020304" pitchFamily="18" charset="0"/>
                <a:cs typeface="Times New Roman" panose="02020603050405020304" pitchFamily="18" charset="0"/>
              </a:rPr>
              <a:t>Tắc </a:t>
            </a:r>
            <a:r>
              <a:rPr lang="vi-VN" sz="2000" dirty="0">
                <a:latin typeface="Times New Roman" panose="02020603050405020304" pitchFamily="18" charset="0"/>
                <a:cs typeface="Times New Roman" panose="02020603050405020304" pitchFamily="18" charset="0"/>
              </a:rPr>
              <a:t>tĩnh mạch trên gan trong hội chứng Budd-chiari, suy tim phải lâu ngày, viêm màng ngoài tim co thắt. </a:t>
            </a:r>
            <a:endParaRPr lang="en-US" sz="2000" dirty="0">
              <a:latin typeface="Times New Roman" panose="02020603050405020304" pitchFamily="18" charset="0"/>
              <a:cs typeface="Times New Roman" panose="02020603050405020304" pitchFamily="18" charset="0"/>
            </a:endParaRPr>
          </a:p>
          <a:p>
            <a:pPr marL="0" indent="0">
              <a:lnSpc>
                <a:spcPct val="150000"/>
              </a:lnSpc>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vi-VN" sz="2000" b="1" u="sng" dirty="0" smtClean="0">
                <a:latin typeface="Times New Roman" panose="02020603050405020304" pitchFamily="18" charset="0"/>
                <a:cs typeface="Times New Roman" panose="02020603050405020304" pitchFamily="18" charset="0"/>
              </a:rPr>
              <a:t>6</a:t>
            </a:r>
            <a:r>
              <a:rPr lang="en-US" sz="2000" b="1" u="sng" dirty="0">
                <a:latin typeface="Times New Roman" panose="02020603050405020304" pitchFamily="18" charset="0"/>
                <a:cs typeface="Times New Roman" panose="02020603050405020304" pitchFamily="18" charset="0"/>
              </a:rPr>
              <a:t>.</a:t>
            </a:r>
            <a:r>
              <a:rPr lang="vi-VN" sz="2000" b="1" u="sng" dirty="0">
                <a:latin typeface="Times New Roman" panose="02020603050405020304" pitchFamily="18" charset="0"/>
                <a:cs typeface="Times New Roman" panose="02020603050405020304" pitchFamily="18" charset="0"/>
              </a:rPr>
              <a:t> Xơ gan do thuốc</a:t>
            </a:r>
            <a:r>
              <a:rPr lang="vi-VN" sz="2000" b="1" dirty="0">
                <a:latin typeface="Times New Roman" panose="02020603050405020304" pitchFamily="18" charset="0"/>
                <a:cs typeface="Times New Roman" panose="02020603050405020304" pitchFamily="18" charset="0"/>
              </a:rPr>
              <a:t>: </a:t>
            </a:r>
            <a:r>
              <a:rPr lang="en-US" sz="2000" dirty="0" err="1">
                <a:latin typeface="Times New Roman" pitchFamily="18" charset="0"/>
                <a:cs typeface="Times New Roman" pitchFamily="18" charset="0"/>
              </a:rPr>
              <a:t>Méthotrexate</a:t>
            </a:r>
            <a:r>
              <a:rPr lang="en-US" sz="2000" dirty="0">
                <a:latin typeface="Times New Roman" pitchFamily="18" charset="0"/>
                <a:cs typeface="Times New Roman" pitchFamily="18" charset="0"/>
              </a:rPr>
              <a:t>, maleate de </a:t>
            </a:r>
            <a:r>
              <a:rPr lang="en-US" sz="2000" dirty="0" err="1">
                <a:latin typeface="Times New Roman" pitchFamily="18" charset="0"/>
                <a:cs typeface="Times New Roman" pitchFamily="18" charset="0"/>
              </a:rPr>
              <a:t>perhexilene</a:t>
            </a:r>
            <a:r>
              <a:rPr lang="en-US" sz="2000" dirty="0">
                <a:latin typeface="Times New Roman" pitchFamily="18" charset="0"/>
                <a:cs typeface="Times New Roman" pitchFamily="18" charset="0"/>
              </a:rPr>
              <a:t>, methyl </a:t>
            </a:r>
            <a:r>
              <a:rPr lang="en-US" sz="2000" dirty="0" err="1">
                <a:latin typeface="Times New Roman" pitchFamily="18" charset="0"/>
                <a:cs typeface="Times New Roman" pitchFamily="18" charset="0"/>
              </a:rPr>
              <a:t>dopa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ngừa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oxyphenisatin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izoniazide</a:t>
            </a:r>
            <a:r>
              <a:rPr lang="en-US" sz="2000" dirty="0">
                <a:latin typeface="Times New Roman" pitchFamily="18" charset="0"/>
                <a:cs typeface="Times New Roman" pitchFamily="18" charset="0"/>
              </a:rPr>
              <a:t>,</a:t>
            </a:r>
            <a:endParaRPr lang="en-US" sz="2000" b="1" dirty="0">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  </a:t>
            </a:r>
            <a:r>
              <a:rPr lang="en-US" sz="2000" b="1" u="sng" dirty="0" smtClean="0">
                <a:latin typeface="Times New Roman" panose="02020603050405020304" pitchFamily="18" charset="0"/>
                <a:cs typeface="Times New Roman" panose="02020603050405020304" pitchFamily="18" charset="0"/>
              </a:rPr>
              <a:t>7.</a:t>
            </a:r>
            <a:r>
              <a:rPr lang="vi-VN" sz="2000" b="1" u="sng" dirty="0">
                <a:latin typeface="Times New Roman" panose="02020603050405020304" pitchFamily="18" charset="0"/>
                <a:cs typeface="Times New Roman" panose="02020603050405020304" pitchFamily="18" charset="0"/>
              </a:rPr>
              <a:t>Các nguyên nhân khác chưa được chứng minh</a:t>
            </a:r>
            <a:r>
              <a:rPr lang="vi-VN" sz="2000" b="1"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Bệnh viêm ruột mạn tính, đái đường, </a:t>
            </a:r>
            <a:r>
              <a:rPr lang="vi-VN" sz="2000" dirty="0" smtClean="0">
                <a:latin typeface="Times New Roman" panose="02020603050405020304" pitchFamily="18" charset="0"/>
                <a:cs typeface="Times New Roman" panose="02020603050405020304" pitchFamily="18" charset="0"/>
              </a:rPr>
              <a:t>sarcoidosis.</a:t>
            </a:r>
            <a:endParaRPr lang="en-US" sz="2000" dirty="0">
              <a:latin typeface="Times New Roman" panose="02020603050405020304" pitchFamily="18" charset="0"/>
              <a:cs typeface="Times New Roman" panose="02020603050405020304" pitchFamily="18" charset="0"/>
            </a:endParaRPr>
          </a:p>
          <a:p>
            <a:pPr marL="0" indent="0">
              <a:buNone/>
            </a:pPr>
            <a:r>
              <a:rPr lang="en-US" sz="2600" b="1" u="sng" dirty="0" smtClean="0">
                <a:latin typeface="Times New Roman" pitchFamily="18" charset="0"/>
                <a:cs typeface="Times New Roman" pitchFamily="18" charset="0"/>
              </a:rPr>
              <a:t>III</a:t>
            </a:r>
            <a:r>
              <a:rPr lang="en-US" sz="2600" b="1" u="sng" dirty="0">
                <a:latin typeface="Times New Roman" pitchFamily="18" charset="0"/>
                <a:cs typeface="Times New Roman" pitchFamily="18" charset="0"/>
              </a:rPr>
              <a:t>. TRIỆU CHỨNG</a:t>
            </a:r>
          </a:p>
          <a:p>
            <a:pPr marL="0" indent="0">
              <a:lnSpc>
                <a:spcPct val="150000"/>
              </a:lnSpc>
              <a:buNone/>
            </a:pPr>
            <a:r>
              <a:rPr lang="en-US" sz="2200" b="1" u="sng" dirty="0">
                <a:latin typeface="Times New Roman" pitchFamily="18" charset="0"/>
                <a:cs typeface="Times New Roman" pitchFamily="18" charset="0"/>
              </a:rPr>
              <a:t>1.</a:t>
            </a:r>
            <a:r>
              <a:rPr lang="vi-VN" sz="2200" b="1" u="sng" dirty="0">
                <a:latin typeface="Times New Roman" pitchFamily="18" charset="0"/>
                <a:cs typeface="Times New Roman" pitchFamily="18" charset="0"/>
              </a:rPr>
              <a:t> Lâm sàng</a:t>
            </a:r>
          </a:p>
          <a:p>
            <a:pPr marL="514350" indent="-514350">
              <a:lnSpc>
                <a:spcPct val="150000"/>
              </a:lnSpc>
              <a:buAutoNum type="alphaLcPeriod"/>
            </a:pPr>
            <a:r>
              <a:rPr lang="vi-VN" sz="2000" b="1" dirty="0">
                <a:latin typeface="Times New Roman" pitchFamily="18" charset="0"/>
                <a:cs typeface="Times New Roman" pitchFamily="18" charset="0"/>
              </a:rPr>
              <a:t>Xơ gan giai đoạn còn bù</a:t>
            </a:r>
            <a:endParaRPr lang="en-US" sz="2000" b="1" dirty="0">
              <a:latin typeface="Times New Roman" pitchFamily="18" charset="0"/>
              <a:cs typeface="Times New Roman" pitchFamily="18" charset="0"/>
            </a:endParaRPr>
          </a:p>
          <a:p>
            <a:pPr marL="0" indent="0">
              <a:lnSpc>
                <a:spcPct val="150000"/>
              </a:lnSpc>
              <a:buNone/>
            </a:pPr>
            <a:r>
              <a:rPr lang="vi-VN" sz="2000" dirty="0">
                <a:latin typeface="Times New Roman" pitchFamily="18" charset="0"/>
                <a:cs typeface="Times New Roman" pitchFamily="18" charset="0"/>
              </a:rPr>
              <a:t>Có  rất  ít  dấu  chứng  cơ  năng và</a:t>
            </a:r>
            <a:r>
              <a:rPr lang="en-US" sz="2000" dirty="0">
                <a:latin typeface="Times New Roman" panose="02020603050405020304" pitchFamily="18" charset="0"/>
                <a:cs typeface="Times New Roman" panose="02020603050405020304" pitchFamily="18" charset="0"/>
              </a:rPr>
              <a:t> </a:t>
            </a:r>
            <a:r>
              <a:rPr lang="vi-VN" sz="2000" dirty="0">
                <a:latin typeface="Times New Roman" pitchFamily="18" charset="0"/>
                <a:cs typeface="Times New Roman" pitchFamily="18" charset="0"/>
              </a:rPr>
              <a:t>thực  thể,  phát  hiện  nhờ  </a:t>
            </a:r>
            <a:r>
              <a:rPr lang="vi-VN" sz="2000" dirty="0" smtClean="0">
                <a:latin typeface="Times New Roman" pitchFamily="18" charset="0"/>
                <a:cs typeface="Times New Roman" pitchFamily="18" charset="0"/>
              </a:rPr>
              <a:t>khám</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điều  </a:t>
            </a:r>
            <a:r>
              <a:rPr lang="vi-VN" sz="2000" dirty="0">
                <a:latin typeface="Times New Roman" pitchFamily="18" charset="0"/>
                <a:cs typeface="Times New Roman" pitchFamily="18" charset="0"/>
              </a:rPr>
              <a:t>tra  sức  khỏe,  theo  dỏi</a:t>
            </a:r>
            <a:r>
              <a:rPr lang="en-US" sz="2000" dirty="0">
                <a:latin typeface="Times New Roman" panose="02020603050405020304" pitchFamily="18" charset="0"/>
                <a:cs typeface="Times New Roman" panose="02020603050405020304" pitchFamily="18" charset="0"/>
              </a:rPr>
              <a:t> </a:t>
            </a:r>
            <a:r>
              <a:rPr lang="vi-VN" sz="2000" dirty="0">
                <a:latin typeface="Times New Roman" pitchFamily="18" charset="0"/>
                <a:cs typeface="Times New Roman" pitchFamily="18" charset="0"/>
              </a:rPr>
              <a:t>những người có nguy cơ cao.</a:t>
            </a:r>
            <a:endParaRPr lang="en-US" sz="2000" dirty="0">
              <a:latin typeface="Times New Roman" panose="02020603050405020304" pitchFamily="18" charset="0"/>
              <a:cs typeface="Times New Roman" panose="02020603050405020304" pitchFamily="18" charset="0"/>
            </a:endParaRPr>
          </a:p>
          <a:p>
            <a:pPr marL="0" indent="0">
              <a:lnSpc>
                <a:spcPct val="150000"/>
              </a:lnSpc>
              <a:buNone/>
            </a:pP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8111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83" y="0"/>
            <a:ext cx="9144000" cy="6632585"/>
          </a:xfrm>
          <a:prstGeom prst="rect">
            <a:avLst/>
          </a:prstGeom>
          <a:noFill/>
        </p:spPr>
        <p:txBody>
          <a:bodyPr wrap="square" rtlCol="0">
            <a:spAutoFit/>
          </a:bodyPr>
          <a:lstStyle/>
          <a:p>
            <a:pPr marL="514350" indent="-514350">
              <a:lnSpc>
                <a:spcPct val="150000"/>
              </a:lnSpc>
              <a:buAutoNum type="alphaLcPeriod"/>
            </a:pPr>
            <a:r>
              <a:rPr lang="vi-VN" sz="2200" b="1" dirty="0" smtClean="0">
                <a:latin typeface="Times New Roman" pitchFamily="18" charset="0"/>
                <a:cs typeface="Times New Roman" pitchFamily="18" charset="0"/>
              </a:rPr>
              <a:t>Xơ </a:t>
            </a:r>
            <a:r>
              <a:rPr lang="vi-VN" sz="2200" b="1" dirty="0">
                <a:latin typeface="Times New Roman" pitchFamily="18" charset="0"/>
                <a:cs typeface="Times New Roman" pitchFamily="18" charset="0"/>
              </a:rPr>
              <a:t>gan giai đoạn còn bù</a:t>
            </a:r>
            <a:endParaRPr lang="en-US" sz="2200" b="1" dirty="0">
              <a:latin typeface="Times New Roman" pitchFamily="18" charset="0"/>
              <a:cs typeface="Times New Roman" pitchFamily="18" charset="0"/>
            </a:endParaRPr>
          </a:p>
          <a:p>
            <a:pPr>
              <a:lnSpc>
                <a:spcPct val="150000"/>
              </a:lnSpc>
            </a:pPr>
            <a:r>
              <a:rPr lang="vi-VN" sz="2000" dirty="0">
                <a:latin typeface="Times New Roman" pitchFamily="18" charset="0"/>
                <a:cs typeface="Times New Roman" pitchFamily="18" charset="0"/>
              </a:rPr>
              <a:t>Có  rất  ít  dấu  chứng  cơ  năng và</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thực  thể,  phát  hiện  nhờ  </a:t>
            </a:r>
            <a:r>
              <a:rPr lang="vi-VN" sz="2000" dirty="0" smtClean="0">
                <a:latin typeface="Times New Roman" pitchFamily="18" charset="0"/>
                <a:cs typeface="Times New Roman" pitchFamily="18" charset="0"/>
              </a:rPr>
              <a:t>khám</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điều  </a:t>
            </a:r>
            <a:r>
              <a:rPr lang="vi-VN" sz="2000" dirty="0">
                <a:latin typeface="Times New Roman" pitchFamily="18" charset="0"/>
                <a:cs typeface="Times New Roman" pitchFamily="18" charset="0"/>
              </a:rPr>
              <a:t>tra  sức  khỏe,  theo  dỏi</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những người có nguy cơ cao.</a:t>
            </a:r>
            <a:endParaRPr lang="en-US" sz="2000" dirty="0">
              <a:latin typeface="Times New Roman" pitchFamily="18" charset="0"/>
              <a:cs typeface="Times New Roman" pitchFamily="18" charset="0"/>
            </a:endParaRPr>
          </a:p>
          <a:p>
            <a:pPr>
              <a:lnSpc>
                <a:spcPct val="150000"/>
              </a:lnSpc>
            </a:pPr>
            <a:r>
              <a:rPr lang="vi-VN" sz="2000"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Triệu chứng cơ năng: </a:t>
            </a:r>
          </a:p>
          <a:p>
            <a:pPr>
              <a:lnSpc>
                <a:spcPct val="150000"/>
              </a:lnSpc>
            </a:pPr>
            <a:r>
              <a:rPr lang="vi-VN" sz="2000" dirty="0">
                <a:latin typeface="Times New Roman" pitchFamily="18" charset="0"/>
                <a:cs typeface="Times New Roman" pitchFamily="18" charset="0"/>
              </a:rPr>
              <a:t>Ăn  kém  ngon,  khó  tiêu,  nặng</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tức  vùng  thượng  vị,  giảm  tình</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dục, rối loạn kinh nguyệt. </a:t>
            </a:r>
          </a:p>
          <a:p>
            <a:pPr>
              <a:lnSpc>
                <a:spcPct val="150000"/>
              </a:lnSpc>
            </a:pPr>
            <a:r>
              <a:rPr lang="vi-VN"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Triệu chứng thực thể:</a:t>
            </a:r>
          </a:p>
          <a:p>
            <a:pPr>
              <a:lnSpc>
                <a:spcPct val="150000"/>
              </a:lnSpc>
            </a:pPr>
            <a:r>
              <a:rPr lang="vi-VN" sz="2000" dirty="0">
                <a:latin typeface="Times New Roman" pitchFamily="18" charset="0"/>
                <a:cs typeface="Times New Roman" pitchFamily="18" charset="0"/>
              </a:rPr>
              <a:t>Gan  lớn  bờ  sắc  mặt  nhẳn  chắc</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không  đau,  lách  lớn,  không  có</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cổ  trướng,  có  giãn  mạch  ở  gò</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má,  nốt  giản  mạch  hình  sao,</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hồng  ban  lòng  bàn  tay .  Chẩn</a:t>
            </a:r>
          </a:p>
          <a:p>
            <a:pPr>
              <a:lnSpc>
                <a:spcPct val="150000"/>
              </a:lnSpc>
            </a:pPr>
            <a:r>
              <a:rPr lang="vi-VN" sz="2000" dirty="0">
                <a:latin typeface="Times New Roman" pitchFamily="18" charset="0"/>
                <a:cs typeface="Times New Roman" pitchFamily="18" charset="0"/>
              </a:rPr>
              <a:t>đoán  xác  định  bằng  sinh  thiết</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gan. </a:t>
            </a:r>
            <a:endParaRPr lang="en-US" sz="2000" dirty="0" smtClean="0">
              <a:latin typeface="Times New Roman" pitchFamily="18" charset="0"/>
              <a:cs typeface="Times New Roman" pitchFamily="18" charset="0"/>
            </a:endParaRPr>
          </a:p>
          <a:p>
            <a:pPr>
              <a:spcBef>
                <a:spcPts val="600"/>
              </a:spcBef>
            </a:pPr>
            <a:r>
              <a:rPr lang="en-US" sz="2200" b="1" dirty="0">
                <a:latin typeface="Times New Roman" pitchFamily="18" charset="0"/>
                <a:cs typeface="Times New Roman" pitchFamily="18" charset="0"/>
              </a:rPr>
              <a:t>b. </a:t>
            </a:r>
            <a:r>
              <a:rPr lang="vi-VN" sz="2200" b="1" dirty="0">
                <a:latin typeface="Times New Roman" pitchFamily="18" charset="0"/>
                <a:cs typeface="Times New Roman" pitchFamily="18" charset="0"/>
              </a:rPr>
              <a:t>Xơ gan giai đoạn mất bù</a:t>
            </a:r>
            <a:endParaRPr lang="en-US" sz="2200" b="1" dirty="0">
              <a:latin typeface="Times New Roman" pitchFamily="18" charset="0"/>
              <a:cs typeface="Times New Roman" pitchFamily="18" charset="0"/>
            </a:endParaRPr>
          </a:p>
          <a:p>
            <a:pPr marL="342900" indent="-342900">
              <a:lnSpc>
                <a:spcPct val="150000"/>
              </a:lnSpc>
              <a:spcBef>
                <a:spcPts val="600"/>
              </a:spcBef>
              <a:buFontTx/>
              <a:buChar char="-"/>
            </a:pP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qua 2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Hội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chứng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suy</a:t>
            </a:r>
            <a:r>
              <a:rPr lang="en-US" sz="2000" b="1" dirty="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gan</a:t>
            </a:r>
            <a:r>
              <a:rPr lang="en-US" sz="2000" b="1" dirty="0" smtClean="0">
                <a:latin typeface="Times New Roman" pitchFamily="18" charset="0"/>
                <a:cs typeface="Times New Roman" pitchFamily="18" charset="0"/>
              </a:rPr>
              <a:t> &amp; </a:t>
            </a:r>
            <a:r>
              <a:rPr lang="en-US" sz="2000" b="1" dirty="0" err="1">
                <a:latin typeface="Times New Roman" pitchFamily="18" charset="0"/>
                <a:cs typeface="Times New Roman" pitchFamily="18" charset="0"/>
              </a:rPr>
              <a:t>Hội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chứng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tăng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áp</a:t>
            </a:r>
            <a:r>
              <a:rPr lang="en-US" sz="2000" b="1" dirty="0">
                <a:latin typeface="Times New Roman" pitchFamily="18" charset="0"/>
                <a:cs typeface="Times New Roman" pitchFamily="18" charset="0"/>
              </a:rPr>
              <a:t> TM </a:t>
            </a:r>
            <a:r>
              <a:rPr lang="en-US" sz="2000" b="1" dirty="0" err="1">
                <a:latin typeface="Times New Roman" pitchFamily="18" charset="0"/>
                <a:cs typeface="Times New Roman" pitchFamily="18" charset="0"/>
              </a:rPr>
              <a:t>cửa</a:t>
            </a:r>
            <a:endParaRPr lang="en-US" sz="2000" dirty="0">
              <a:latin typeface="Times New Roman" pitchFamily="18" charset="0"/>
              <a:cs typeface="Times New Roman" pitchFamily="18" charset="0"/>
            </a:endParaRPr>
          </a:p>
          <a:p>
            <a:pPr>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672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9144000" cy="5878532"/>
          </a:xfrm>
          <a:prstGeom prst="rect">
            <a:avLst/>
          </a:prstGeom>
        </p:spPr>
        <p:txBody>
          <a:bodyPr wrap="square">
            <a:spAutoFit/>
          </a:bodyPr>
          <a:lstStyle/>
          <a:p>
            <a:pPr>
              <a:spcBef>
                <a:spcPts val="600"/>
              </a:spcBef>
            </a:pPr>
            <a:r>
              <a:rPr lang="en-US" sz="2000" b="1" dirty="0" err="1" smtClean="0">
                <a:latin typeface="Times New Roman" pitchFamily="18" charset="0"/>
                <a:cs typeface="Times New Roman" pitchFamily="18" charset="0"/>
              </a:rPr>
              <a:t>Hội</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chứng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suy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gan</a:t>
            </a:r>
            <a:r>
              <a:rPr lang="en-US" sz="2000" b="1" dirty="0">
                <a:latin typeface="Times New Roman" pitchFamily="18" charset="0"/>
                <a:cs typeface="Times New Roman" pitchFamily="18" charset="0"/>
              </a:rPr>
              <a:t>: - </a:t>
            </a:r>
            <a:r>
              <a:rPr lang="en-US" sz="2000" dirty="0" err="1">
                <a:latin typeface="Times New Roman" pitchFamily="18" charset="0"/>
                <a:cs typeface="Times New Roman" pitchFamily="18" charset="0"/>
              </a:rPr>
              <a:t>Gầy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ăn</a:t>
            </a:r>
            <a:endParaRPr lang="en-US" sz="2000" dirty="0">
              <a:latin typeface="Times New Roman" pitchFamily="18" charset="0"/>
              <a:cs typeface="Times New Roman" pitchFamily="18" charset="0"/>
            </a:endParaRPr>
          </a:p>
          <a:p>
            <a:pPr marL="342900" indent="-342900">
              <a:spcBef>
                <a:spcPts val="600"/>
              </a:spcBef>
              <a:buFontTx/>
              <a:buChar char="-"/>
            </a:pPr>
            <a:r>
              <a:rPr lang="en-US" sz="2000" dirty="0" err="1">
                <a:latin typeface="Times New Roman" pitchFamily="18" charset="0"/>
                <a:cs typeface="Times New Roman" pitchFamily="18" charset="0"/>
              </a:rPr>
              <a:t>Thiếu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chảy</a:t>
            </a:r>
            <a:endParaRPr lang="en-US" sz="2000" dirty="0">
              <a:latin typeface="Times New Roman" pitchFamily="18" charset="0"/>
              <a:cs typeface="Times New Roman" pitchFamily="18" charset="0"/>
            </a:endParaRPr>
          </a:p>
          <a:p>
            <a:pPr marL="342900" indent="-342900">
              <a:spcBef>
                <a:spcPts val="600"/>
              </a:spcBef>
              <a:buFontTx/>
              <a:buChar char="-"/>
            </a:pPr>
            <a:r>
              <a:rPr lang="en-US" sz="2000" dirty="0" err="1">
                <a:latin typeface="Times New Roman" pitchFamily="18" charset="0"/>
                <a:cs typeface="Times New Roman" pitchFamily="18" charset="0"/>
              </a:rPr>
              <a:t>Vàng</a:t>
            </a:r>
            <a:r>
              <a:rPr lang="en-US" sz="2000" dirty="0">
                <a:latin typeface="Times New Roman" pitchFamily="18" charset="0"/>
                <a:cs typeface="Times New Roman" pitchFamily="18" charset="0"/>
              </a:rPr>
              <a:t> da, </a:t>
            </a:r>
            <a:r>
              <a:rPr lang="en-US" sz="2000" dirty="0" err="1">
                <a:latin typeface="Times New Roman" pitchFamily="18" charset="0"/>
                <a:cs typeface="Times New Roman" pitchFamily="18" charset="0"/>
              </a:rPr>
              <a:t>phù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tay</a:t>
            </a:r>
            <a:r>
              <a:rPr lang="en-US" sz="2000" dirty="0">
                <a:latin typeface="Times New Roman" pitchFamily="18" charset="0"/>
                <a:cs typeface="Times New Roman" pitchFamily="18" charset="0"/>
              </a:rPr>
              <a:t> son</a:t>
            </a:r>
          </a:p>
          <a:p>
            <a:pPr marL="342900" indent="-342900">
              <a:spcBef>
                <a:spcPts val="600"/>
              </a:spcBef>
              <a:buFontTx/>
              <a:buChar char="-"/>
            </a:pPr>
            <a:r>
              <a:rPr lang="en-US" sz="2000" dirty="0" err="1">
                <a:latin typeface="Times New Roman" pitchFamily="18" charset="0"/>
                <a:cs typeface="Times New Roman" pitchFamily="18" charset="0"/>
              </a:rPr>
              <a:t>Xuất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huyết</a:t>
            </a:r>
            <a:r>
              <a:rPr lang="en-US" sz="2000" dirty="0">
                <a:latin typeface="Times New Roman" pitchFamily="18" charset="0"/>
                <a:cs typeface="Times New Roman" pitchFamily="18" charset="0"/>
              </a:rPr>
              <a:t> da </a:t>
            </a:r>
            <a:r>
              <a:rPr lang="en-US" sz="2000" dirty="0" err="1">
                <a:latin typeface="Times New Roman" pitchFamily="18" charset="0"/>
                <a:cs typeface="Times New Roman" pitchFamily="18" charset="0"/>
              </a:rPr>
              <a:t>niêm</a:t>
            </a:r>
            <a:endParaRPr lang="en-US" sz="2000" dirty="0">
              <a:latin typeface="Times New Roman" pitchFamily="18" charset="0"/>
              <a:cs typeface="Times New Roman" pitchFamily="18" charset="0"/>
            </a:endParaRPr>
          </a:p>
          <a:p>
            <a:pPr marL="342900" indent="-342900">
              <a:spcBef>
                <a:spcPts val="600"/>
              </a:spcBef>
              <a:buFontTx/>
              <a:buChar char="-"/>
            </a:pPr>
            <a:r>
              <a:rPr lang="en-US" sz="2000" dirty="0" err="1">
                <a:latin typeface="Times New Roman" pitchFamily="18" charset="0"/>
                <a:cs typeface="Times New Roman" pitchFamily="18" charset="0"/>
              </a:rPr>
              <a:t>Rối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dục</a:t>
            </a:r>
            <a:endParaRPr lang="en-US" sz="2000" dirty="0">
              <a:latin typeface="Times New Roman" pitchFamily="18" charset="0"/>
              <a:cs typeface="Times New Roman" pitchFamily="18" charset="0"/>
            </a:endParaRPr>
          </a:p>
          <a:p>
            <a:pPr>
              <a:spcBef>
                <a:spcPts val="600"/>
              </a:spcBef>
            </a:pPr>
            <a:r>
              <a:rPr lang="en-US" sz="2000" b="1" dirty="0" err="1">
                <a:latin typeface="Times New Roman" pitchFamily="18" charset="0"/>
                <a:cs typeface="Times New Roman" pitchFamily="18" charset="0"/>
              </a:rPr>
              <a:t>Hội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chứng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tăng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áp</a:t>
            </a:r>
            <a:r>
              <a:rPr lang="en-US" sz="2000" b="1" dirty="0">
                <a:latin typeface="Times New Roman" pitchFamily="18" charset="0"/>
                <a:cs typeface="Times New Roman" pitchFamily="18" charset="0"/>
              </a:rPr>
              <a:t> TM </a:t>
            </a:r>
            <a:r>
              <a:rPr lang="en-US" sz="2000" b="1" dirty="0" err="1">
                <a:latin typeface="Times New Roman" pitchFamily="18" charset="0"/>
                <a:cs typeface="Times New Roman" pitchFamily="18" charset="0"/>
              </a:rPr>
              <a:t>cửa</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Tuần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hệ</a:t>
            </a:r>
            <a:endParaRPr lang="en-US" sz="2000" dirty="0">
              <a:latin typeface="Times New Roman" pitchFamily="18" charset="0"/>
              <a:cs typeface="Times New Roman" pitchFamily="18" charset="0"/>
            </a:endParaRPr>
          </a:p>
          <a:p>
            <a:pPr marL="285750" indent="-285750">
              <a:spcBef>
                <a:spcPts val="600"/>
              </a:spcBef>
              <a:buFontTx/>
              <a:buChar char="-"/>
            </a:pPr>
            <a:r>
              <a:rPr lang="en-US" sz="2000" dirty="0" err="1">
                <a:latin typeface="Times New Roman" pitchFamily="18" charset="0"/>
                <a:cs typeface="Times New Roman" pitchFamily="18" charset="0"/>
              </a:rPr>
              <a:t>Báng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bụng</a:t>
            </a:r>
            <a:endParaRPr lang="en-US" sz="2000" dirty="0">
              <a:latin typeface="Times New Roman" pitchFamily="18" charset="0"/>
              <a:cs typeface="Times New Roman" pitchFamily="18" charset="0"/>
            </a:endParaRPr>
          </a:p>
          <a:p>
            <a:pPr marL="285750" indent="-285750">
              <a:spcBef>
                <a:spcPts val="600"/>
              </a:spcBef>
              <a:buFontTx/>
              <a:buChar char="-"/>
            </a:pPr>
            <a:r>
              <a:rPr lang="en-US" sz="2000" dirty="0" err="1">
                <a:latin typeface="Times New Roman" pitchFamily="18" charset="0"/>
                <a:cs typeface="Times New Roman" pitchFamily="18" charset="0"/>
              </a:rPr>
              <a:t>Lách</a:t>
            </a:r>
            <a:r>
              <a:rPr lang="en-US" sz="2000" dirty="0">
                <a:latin typeface="Times New Roman" pitchFamily="18" charset="0"/>
                <a:cs typeface="Times New Roman" pitchFamily="18" charset="0"/>
              </a:rPr>
              <a:t> to</a:t>
            </a:r>
          </a:p>
          <a:p>
            <a:pPr marL="285750" indent="-285750">
              <a:spcBef>
                <a:spcPts val="600"/>
              </a:spcBef>
              <a:buFontTx/>
              <a:buChar char="-"/>
            </a:pPr>
            <a:r>
              <a:rPr lang="en-US" sz="2000" dirty="0" err="1">
                <a:latin typeface="Times New Roman" pitchFamily="18" charset="0"/>
                <a:cs typeface="Times New Roman" pitchFamily="18" charset="0"/>
              </a:rPr>
              <a:t>Xuất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hóa</a:t>
            </a:r>
            <a:r>
              <a:rPr lang="en-US" sz="2000" dirty="0">
                <a:latin typeface="Times New Roman" pitchFamily="18" charset="0"/>
                <a:cs typeface="Times New Roman" pitchFamily="18" charset="0"/>
              </a:rPr>
              <a:t> do </a:t>
            </a:r>
            <a:r>
              <a:rPr lang="en-US" sz="2000" dirty="0" err="1">
                <a:latin typeface="Times New Roman" pitchFamily="18" charset="0"/>
                <a:cs typeface="Times New Roman" pitchFamily="18" charset="0"/>
              </a:rPr>
              <a:t>vỡ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giãn</a:t>
            </a:r>
            <a:r>
              <a:rPr lang="en-US" sz="2000" dirty="0">
                <a:latin typeface="Times New Roman" pitchFamily="18" charset="0"/>
                <a:cs typeface="Times New Roman" pitchFamily="18" charset="0"/>
              </a:rPr>
              <a:t> TM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tràng</a:t>
            </a:r>
            <a:endParaRPr lang="en-US" sz="2000" dirty="0">
              <a:latin typeface="Times New Roman" pitchFamily="18" charset="0"/>
              <a:cs typeface="Times New Roman" pitchFamily="18" charset="0"/>
            </a:endParaRPr>
          </a:p>
          <a:p>
            <a:pPr>
              <a:spcBef>
                <a:spcPts val="600"/>
              </a:spcBef>
            </a:pPr>
            <a:r>
              <a:rPr lang="en-US" sz="2400" b="1" u="sng" dirty="0">
                <a:latin typeface="Times New Roman" pitchFamily="18" charset="0"/>
                <a:cs typeface="Times New Roman" pitchFamily="18" charset="0"/>
              </a:rPr>
              <a:t>2. </a:t>
            </a:r>
            <a:r>
              <a:rPr lang="en-US" sz="2400" b="1" u="sng" dirty="0" err="1">
                <a:latin typeface="Times New Roman" pitchFamily="18" charset="0"/>
                <a:cs typeface="Times New Roman" pitchFamily="18" charset="0"/>
              </a:rPr>
              <a:t>Cận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lâm</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sàng</a:t>
            </a:r>
            <a:endParaRPr lang="en-US" sz="2400" b="1" u="sng" dirty="0">
              <a:latin typeface="Times New Roman" pitchFamily="18" charset="0"/>
              <a:cs typeface="Times New Roman" pitchFamily="18" charset="0"/>
            </a:endParaRPr>
          </a:p>
          <a:p>
            <a:pPr>
              <a:spcBef>
                <a:spcPts val="600"/>
              </a:spcBef>
            </a:pPr>
            <a:r>
              <a:rPr lang="en-US" sz="2200" b="1" dirty="0">
                <a:latin typeface="Times New Roman" pitchFamily="18" charset="0"/>
                <a:cs typeface="Times New Roman" pitchFamily="18" charset="0"/>
              </a:rPr>
              <a:t>a. </a:t>
            </a:r>
            <a:r>
              <a:rPr lang="en-US" sz="2200" b="1" dirty="0" err="1">
                <a:latin typeface="Times New Roman" pitchFamily="18" charset="0"/>
                <a:cs typeface="Times New Roman" pitchFamily="18" charset="0"/>
              </a:rPr>
              <a:t>Xét</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nghiệm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máu</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ngoại</a:t>
            </a:r>
            <a:r>
              <a:rPr lang="en-US" sz="2200" b="1" dirty="0">
                <a:latin typeface="Times New Roman" pitchFamily="18" charset="0"/>
                <a:cs typeface="Times New Roman" pitchFamily="18" charset="0"/>
              </a:rPr>
              <a:t> vi</a:t>
            </a:r>
          </a:p>
          <a:p>
            <a:pPr>
              <a:spcBef>
                <a:spcPts val="600"/>
              </a:spcBef>
            </a:pPr>
            <a:r>
              <a:rPr lang="vi-VN" sz="2000" b="1" dirty="0">
                <a:latin typeface="Times New Roman" pitchFamily="18" charset="0"/>
                <a:cs typeface="Times New Roman" pitchFamily="18" charset="0"/>
              </a:rPr>
              <a:t>- Hội chứng viêm</a:t>
            </a:r>
          </a:p>
          <a:p>
            <a:pPr lvl="1">
              <a:spcBef>
                <a:spcPts val="600"/>
              </a:spcBef>
            </a:pPr>
            <a:r>
              <a:rPr lang="vi-VN" sz="2000" dirty="0">
                <a:latin typeface="Times New Roman" pitchFamily="18" charset="0"/>
                <a:cs typeface="Times New Roman" pitchFamily="18" charset="0"/>
              </a:rPr>
              <a:t>+ Fibrinogen máu: tăng &gt;4g/l.</a:t>
            </a:r>
          </a:p>
          <a:p>
            <a:pPr lvl="1">
              <a:spcBef>
                <a:spcPts val="600"/>
              </a:spcBef>
            </a:pPr>
            <a:r>
              <a:rPr lang="vi-VN" sz="2000" dirty="0">
                <a:latin typeface="Times New Roman" pitchFamily="18" charset="0"/>
                <a:cs typeface="Times New Roman" pitchFamily="18" charset="0"/>
              </a:rPr>
              <a:t>+ LDH&gt;250đv,  CRP&gt;20mg/l, VS: tăng.(khi có xơ tiến triển)</a:t>
            </a:r>
          </a:p>
          <a:p>
            <a:pPr>
              <a:spcBef>
                <a:spcPts val="600"/>
              </a:spcBef>
            </a:pPr>
            <a:r>
              <a:rPr lang="vi-VN" sz="2000" b="1" dirty="0">
                <a:latin typeface="Times New Roman" pitchFamily="18" charset="0"/>
                <a:cs typeface="Times New Roman" pitchFamily="18" charset="0"/>
              </a:rPr>
              <a:t>- Hội chứng thiếu máu: </a:t>
            </a:r>
            <a:r>
              <a:rPr lang="vi-VN" sz="2000" dirty="0">
                <a:latin typeface="Times New Roman" pitchFamily="18" charset="0"/>
                <a:cs typeface="Times New Roman" pitchFamily="18" charset="0"/>
              </a:rPr>
              <a:t>Đẳng sắc, hoặc giảm 3 dòng tế bào máu khi có cường lách.</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630553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4800"/>
            <a:ext cx="9144000" cy="5678478"/>
          </a:xfrm>
          <a:prstGeom prst="rect">
            <a:avLst/>
          </a:prstGeom>
        </p:spPr>
        <p:txBody>
          <a:bodyPr wrap="square">
            <a:spAutoFit/>
          </a:bodyPr>
          <a:lstStyle/>
          <a:p>
            <a:pPr>
              <a:lnSpc>
                <a:spcPct val="150000"/>
              </a:lnSpc>
            </a:pPr>
            <a:r>
              <a:rPr lang="en-US" sz="2200" b="1" dirty="0">
                <a:latin typeface="Times New Roman" pitchFamily="18" charset="0"/>
                <a:cs typeface="Times New Roman" pitchFamily="18" charset="0"/>
              </a:rPr>
              <a:t>b. </a:t>
            </a:r>
            <a:r>
              <a:rPr lang="vi-VN" sz="2200" b="1" dirty="0">
                <a:latin typeface="Times New Roman" pitchFamily="18" charset="0"/>
                <a:cs typeface="Times New Roman" pitchFamily="18" charset="0"/>
              </a:rPr>
              <a:t>Xét nghiệm chức năng gan</a:t>
            </a:r>
          </a:p>
          <a:p>
            <a:pPr marL="342900" indent="-342900">
              <a:lnSpc>
                <a:spcPct val="150000"/>
              </a:lnSpc>
              <a:buFontTx/>
              <a:buChar char="-"/>
            </a:pPr>
            <a:r>
              <a:rPr lang="vi-VN" sz="2000" b="1" dirty="0">
                <a:latin typeface="Times New Roman" pitchFamily="18" charset="0"/>
                <a:cs typeface="Times New Roman" pitchFamily="18" charset="0"/>
              </a:rPr>
              <a:t>Hội chứng suy gan</a:t>
            </a:r>
            <a:endParaRPr lang="en-US" sz="2000" b="1" dirty="0">
              <a:latin typeface="Times New Roman" pitchFamily="18" charset="0"/>
              <a:cs typeface="Times New Roman" pitchFamily="18" charset="0"/>
            </a:endParaRPr>
          </a:p>
          <a:p>
            <a:pPr>
              <a:lnSpc>
                <a:spcPct val="150000"/>
              </a:lnSpc>
            </a:pPr>
            <a:endParaRPr lang="en-US" sz="2000" b="1" dirty="0">
              <a:latin typeface="Times New Roman" pitchFamily="18" charset="0"/>
              <a:cs typeface="Times New Roman" pitchFamily="18" charset="0"/>
            </a:endParaRPr>
          </a:p>
          <a:p>
            <a:pPr>
              <a:lnSpc>
                <a:spcPct val="150000"/>
              </a:lnSpc>
            </a:pPr>
            <a:endParaRPr lang="en-US" sz="2000" b="1" dirty="0">
              <a:latin typeface="Times New Roman" pitchFamily="18" charset="0"/>
              <a:cs typeface="Times New Roman" pitchFamily="18" charset="0"/>
            </a:endParaRPr>
          </a:p>
          <a:p>
            <a:pPr>
              <a:lnSpc>
                <a:spcPct val="150000"/>
              </a:lnSpc>
            </a:pPr>
            <a:endParaRPr lang="en-US" sz="2000" b="1" dirty="0">
              <a:latin typeface="Times New Roman" pitchFamily="18" charset="0"/>
              <a:cs typeface="Times New Roman" pitchFamily="18" charset="0"/>
            </a:endParaRPr>
          </a:p>
          <a:p>
            <a:pPr>
              <a:lnSpc>
                <a:spcPct val="150000"/>
              </a:lnSpc>
            </a:pPr>
            <a:endParaRPr lang="en-US" sz="2000" b="1" dirty="0">
              <a:latin typeface="Times New Roman" pitchFamily="18" charset="0"/>
              <a:cs typeface="Times New Roman" pitchFamily="18" charset="0"/>
            </a:endParaRPr>
          </a:p>
          <a:p>
            <a:pPr>
              <a:lnSpc>
                <a:spcPct val="150000"/>
              </a:lnSpc>
            </a:pPr>
            <a:endParaRPr lang="en-US" sz="2000" b="1" dirty="0">
              <a:latin typeface="Times New Roman" pitchFamily="18" charset="0"/>
              <a:cs typeface="Times New Roman" pitchFamily="18" charset="0"/>
            </a:endParaRPr>
          </a:p>
          <a:p>
            <a:pPr>
              <a:lnSpc>
                <a:spcPct val="150000"/>
              </a:lnSpc>
            </a:pPr>
            <a:endParaRPr lang="vi-VN" sz="2000" b="1" dirty="0">
              <a:latin typeface="Times New Roman" pitchFamily="18" charset="0"/>
              <a:cs typeface="Times New Roman" pitchFamily="18" charset="0"/>
            </a:endParaRPr>
          </a:p>
          <a:p>
            <a:pPr>
              <a:lnSpc>
                <a:spcPct val="150000"/>
              </a:lnSpc>
            </a:pPr>
            <a:r>
              <a:rPr lang="vi-VN" sz="2000" dirty="0">
                <a:latin typeface="Times New Roman" pitchFamily="18" charset="0"/>
                <a:cs typeface="Times New Roman" pitchFamily="18" charset="0"/>
              </a:rPr>
              <a:t>+  Các  xét  nghiệm  chức  năng  gan  đặc  hiệu:  Nghiệm  pháp  Galactose  niệu+,</a:t>
            </a:r>
          </a:p>
          <a:p>
            <a:pPr>
              <a:lnSpc>
                <a:spcPct val="150000"/>
              </a:lnSpc>
            </a:pPr>
            <a:r>
              <a:rPr lang="vi-VN" sz="2000" dirty="0">
                <a:latin typeface="Times New Roman" pitchFamily="18" charset="0"/>
                <a:cs typeface="Times New Roman" pitchFamily="18" charset="0"/>
              </a:rPr>
              <a:t>thanh thải caffein (+).</a:t>
            </a:r>
          </a:p>
          <a:p>
            <a:pPr>
              <a:lnSpc>
                <a:spcPct val="150000"/>
              </a:lnSpc>
            </a:pPr>
            <a:r>
              <a:rPr lang="vi-VN"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Hội  chứng  hủy  tế  bào  gan  </a:t>
            </a:r>
            <a:r>
              <a:rPr lang="en-US" sz="2000" dirty="0">
                <a:latin typeface="Times New Roman" pitchFamily="18" charset="0"/>
                <a:cs typeface="Times New Roman" pitchFamily="18" charset="0"/>
              </a:rPr>
              <a:t>B</a:t>
            </a:r>
            <a:r>
              <a:rPr lang="vi-VN" sz="2000" dirty="0">
                <a:latin typeface="Times New Roman" pitchFamily="18" charset="0"/>
                <a:cs typeface="Times New Roman" pitchFamily="18" charset="0"/>
              </a:rPr>
              <a:t>iểu  hiện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viêm  trong  xơ  gan  tiến  triển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tăng</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ALAT, ASAT . </a:t>
            </a:r>
            <a:endParaRPr lang="en-US" sz="2000" dirty="0">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2665649"/>
              </p:ext>
            </p:extLst>
          </p:nvPr>
        </p:nvGraphicFramePr>
        <p:xfrm>
          <a:off x="2286000" y="1371600"/>
          <a:ext cx="4724401" cy="2377440"/>
        </p:xfrm>
        <a:graphic>
          <a:graphicData uri="http://schemas.openxmlformats.org/drawingml/2006/table">
            <a:tbl>
              <a:tblPr firstRow="1" bandRow="1">
                <a:tableStyleId>{284E427A-3D55-4303-BF80-6455036E1DE7}</a:tableStyleId>
              </a:tblPr>
              <a:tblGrid>
                <a:gridCol w="2286001">
                  <a:extLst>
                    <a:ext uri="{9D8B030D-6E8A-4147-A177-3AD203B41FA5}">
                      <a16:colId xmlns:a16="http://schemas.microsoft.com/office/drawing/2014/main" xmlns="" val="20000"/>
                    </a:ext>
                  </a:extLst>
                </a:gridCol>
                <a:gridCol w="2438400">
                  <a:extLst>
                    <a:ext uri="{9D8B030D-6E8A-4147-A177-3AD203B41FA5}">
                      <a16:colId xmlns:a16="http://schemas.microsoft.com/office/drawing/2014/main" xmlns="" val="20001"/>
                    </a:ext>
                  </a:extLst>
                </a:gridCol>
              </a:tblGrid>
              <a:tr h="370840">
                <a:tc>
                  <a:txBody>
                    <a:bodyPr/>
                    <a:lstStyle/>
                    <a:p>
                      <a:pPr algn="ctr"/>
                      <a:r>
                        <a:rPr lang="en-US" sz="2000" dirty="0">
                          <a:latin typeface="Times New Roman" panose="02020603050405020304" pitchFamily="18" charset="0"/>
                          <a:cs typeface="Times New Roman" panose="02020603050405020304" pitchFamily="18" charset="0"/>
                        </a:rPr>
                        <a:t>GIẢM</a:t>
                      </a:r>
                      <a:endParaRPr lang="en-US" sz="2000" b="1" dirty="0">
                        <a:latin typeface="Times New Roman" panose="02020603050405020304" pitchFamily="18" charset="0"/>
                        <a:cs typeface="Times New Roman" panose="02020603050405020304" pitchFamily="18" charset="0"/>
                      </a:endParaRPr>
                    </a:p>
                  </a:txBody>
                  <a:tcPr/>
                </a:tc>
                <a:tc>
                  <a:txBody>
                    <a:bodyPr/>
                    <a:lstStyle/>
                    <a:p>
                      <a:pPr algn="ctr"/>
                      <a:r>
                        <a:rPr lang="en-US" sz="2000" dirty="0">
                          <a:latin typeface="Times New Roman" panose="02020603050405020304" pitchFamily="18" charset="0"/>
                          <a:cs typeface="Times New Roman" panose="02020603050405020304" pitchFamily="18" charset="0"/>
                        </a:rPr>
                        <a:t>TĂNG</a:t>
                      </a:r>
                      <a:endParaRPr lang="en-US"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370840">
                <a:tc>
                  <a:txBody>
                    <a:bodyPr/>
                    <a:lstStyle/>
                    <a:p>
                      <a:pPr algn="l"/>
                      <a:r>
                        <a:rPr lang="en-US" sz="2000" dirty="0" err="1">
                          <a:latin typeface="Times New Roman" panose="02020603050405020304" pitchFamily="18" charset="0"/>
                          <a:cs typeface="Times New Roman" panose="02020603050405020304" pitchFamily="18" charset="0"/>
                        </a:rPr>
                        <a:t>Protid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máu</a:t>
                      </a:r>
                      <a:endParaRPr lang="en-US" sz="2000" dirty="0">
                        <a:latin typeface="Times New Roman" panose="02020603050405020304" pitchFamily="18" charset="0"/>
                        <a:cs typeface="Times New Roman" panose="02020603050405020304" pitchFamily="18" charset="0"/>
                      </a:endParaRPr>
                    </a:p>
                  </a:txBody>
                  <a:tcPr/>
                </a:tc>
                <a:tc>
                  <a:txBody>
                    <a:bodyPr/>
                    <a:lstStyle/>
                    <a:p>
                      <a:pPr algn="l"/>
                      <a:r>
                        <a:rPr lang="en-US" sz="2000" dirty="0">
                          <a:latin typeface="Times New Roman" panose="02020603050405020304" pitchFamily="18" charset="0"/>
                          <a:cs typeface="Times New Roman" panose="02020603050405020304" pitchFamily="18" charset="0"/>
                        </a:rPr>
                        <a:t>NH3</a:t>
                      </a:r>
                      <a:r>
                        <a:rPr lang="en-US" sz="2000" baseline="0" dirty="0">
                          <a:latin typeface="Times New Roman" panose="02020603050405020304" pitchFamily="18" charset="0"/>
                          <a:cs typeface="Times New Roman" panose="02020603050405020304" pitchFamily="18" charset="0"/>
                        </a:rPr>
                        <a:t> </a:t>
                      </a:r>
                      <a:r>
                        <a:rPr lang="en-US" sz="2000" baseline="0" dirty="0" err="1">
                          <a:latin typeface="Times New Roman" panose="02020603050405020304" pitchFamily="18" charset="0"/>
                          <a:cs typeface="Times New Roman" panose="02020603050405020304" pitchFamily="18" charset="0"/>
                        </a:rPr>
                        <a:t>máu</a:t>
                      </a:r>
                      <a:r>
                        <a:rPr lang="en-US" sz="2000" baseline="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1"/>
                  </a:ext>
                </a:extLst>
              </a:tr>
              <a:tr h="370840">
                <a:tc>
                  <a:txBody>
                    <a:bodyPr/>
                    <a:lstStyle/>
                    <a:p>
                      <a:pPr algn="l"/>
                      <a:r>
                        <a:rPr lang="en-US" sz="2000" dirty="0" err="1">
                          <a:latin typeface="Times New Roman" panose="02020603050405020304" pitchFamily="18" charset="0"/>
                          <a:cs typeface="Times New Roman" panose="02020603050405020304" pitchFamily="18" charset="0"/>
                        </a:rPr>
                        <a:t>Tỷ</a:t>
                      </a:r>
                      <a:r>
                        <a:rPr lang="en-US" sz="2000" dirty="0">
                          <a:latin typeface="Times New Roman" panose="02020603050405020304" pitchFamily="18" charset="0"/>
                          <a:cs typeface="Times New Roman" panose="02020603050405020304" pitchFamily="18" charset="0"/>
                        </a:rPr>
                        <a:t> prothrombin</a:t>
                      </a:r>
                    </a:p>
                  </a:txBody>
                  <a:tcPr/>
                </a:tc>
                <a:tc>
                  <a:txBody>
                    <a:bodyPr/>
                    <a:lstStyle/>
                    <a:p>
                      <a:pPr algn="l"/>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2"/>
                  </a:ext>
                </a:extLst>
              </a:tr>
              <a:tr h="370840">
                <a:tc>
                  <a:txBody>
                    <a:bodyPr/>
                    <a:lstStyle/>
                    <a:p>
                      <a:pPr algn="l"/>
                      <a:r>
                        <a:rPr lang="en-US" sz="2000" dirty="0">
                          <a:latin typeface="Times New Roman" panose="02020603050405020304" pitchFamily="18" charset="0"/>
                          <a:cs typeface="Times New Roman" panose="02020603050405020304" pitchFamily="18" charset="0"/>
                        </a:rPr>
                        <a:t>Cholesterol</a:t>
                      </a:r>
                      <a:r>
                        <a:rPr lang="en-US" sz="2000" baseline="0" dirty="0">
                          <a:latin typeface="Times New Roman" panose="02020603050405020304" pitchFamily="18" charset="0"/>
                          <a:cs typeface="Times New Roman" panose="02020603050405020304" pitchFamily="18" charset="0"/>
                        </a:rPr>
                        <a:t> </a:t>
                      </a:r>
                      <a:r>
                        <a:rPr lang="en-US" sz="2000" baseline="0" dirty="0" err="1">
                          <a:latin typeface="Times New Roman" panose="02020603050405020304" pitchFamily="18" charset="0"/>
                          <a:cs typeface="Times New Roman" panose="02020603050405020304" pitchFamily="18" charset="0"/>
                        </a:rPr>
                        <a:t>máu</a:t>
                      </a:r>
                      <a:endParaRPr lang="en-US" sz="2000" dirty="0">
                        <a:latin typeface="Times New Roman" panose="02020603050405020304" pitchFamily="18" charset="0"/>
                        <a:cs typeface="Times New Roman" panose="02020603050405020304" pitchFamily="18" charset="0"/>
                      </a:endParaRPr>
                    </a:p>
                  </a:txBody>
                  <a:tcPr/>
                </a:tc>
                <a:tc>
                  <a:txBody>
                    <a:bodyPr/>
                    <a:lstStyle/>
                    <a:p>
                      <a:pPr algn="l"/>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3"/>
                  </a:ext>
                </a:extLst>
              </a:tr>
              <a:tr h="370840">
                <a:tc>
                  <a:txBody>
                    <a:bodyPr/>
                    <a:lstStyle/>
                    <a:p>
                      <a:pPr algn="l"/>
                      <a:r>
                        <a:rPr lang="en-US" sz="2000" dirty="0">
                          <a:latin typeface="Times New Roman" panose="02020603050405020304" pitchFamily="18" charset="0"/>
                          <a:cs typeface="Times New Roman" panose="02020603050405020304" pitchFamily="18" charset="0"/>
                        </a:rPr>
                        <a:t>Kali</a:t>
                      </a:r>
                      <a:r>
                        <a:rPr lang="en-US" sz="2000" baseline="0" dirty="0">
                          <a:latin typeface="Times New Roman" panose="02020603050405020304" pitchFamily="18" charset="0"/>
                          <a:cs typeface="Times New Roman" panose="02020603050405020304" pitchFamily="18" charset="0"/>
                        </a:rPr>
                        <a:t> </a:t>
                      </a:r>
                      <a:r>
                        <a:rPr lang="en-US" sz="2000" baseline="0" dirty="0" err="1">
                          <a:latin typeface="Times New Roman" panose="02020603050405020304" pitchFamily="18" charset="0"/>
                          <a:cs typeface="Times New Roman" panose="02020603050405020304" pitchFamily="18" charset="0"/>
                        </a:rPr>
                        <a:t>máu</a:t>
                      </a:r>
                      <a:endParaRPr lang="en-US" sz="2000" dirty="0">
                        <a:latin typeface="Times New Roman" panose="02020603050405020304" pitchFamily="18" charset="0"/>
                        <a:cs typeface="Times New Roman" panose="02020603050405020304" pitchFamily="18" charset="0"/>
                      </a:endParaRPr>
                    </a:p>
                  </a:txBody>
                  <a:tcPr/>
                </a:tc>
                <a:tc>
                  <a:txBody>
                    <a:bodyPr/>
                    <a:lstStyle/>
                    <a:p>
                      <a:pPr algn="l"/>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4"/>
                  </a:ext>
                </a:extLst>
              </a:tr>
              <a:tr h="370840">
                <a:tc>
                  <a:txBody>
                    <a:bodyPr/>
                    <a:lstStyle/>
                    <a:p>
                      <a:pPr algn="l"/>
                      <a:r>
                        <a:rPr lang="en-US" sz="2000" dirty="0" err="1">
                          <a:latin typeface="Times New Roman" panose="02020603050405020304" pitchFamily="18" charset="0"/>
                          <a:cs typeface="Times New Roman" panose="02020603050405020304" pitchFamily="18" charset="0"/>
                        </a:rPr>
                        <a:t>Natri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l"/>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260113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lstStyle/>
          <a:p>
            <a:pPr marL="0" indent="0">
              <a:buNone/>
            </a:pPr>
            <a:r>
              <a:rPr lang="en-US" sz="2200" b="1" dirty="0">
                <a:latin typeface="Times New Roman" pitchFamily="18" charset="0"/>
                <a:cs typeface="Times New Roman" pitchFamily="18" charset="0"/>
              </a:rPr>
              <a:t>c. </a:t>
            </a:r>
            <a:r>
              <a:rPr lang="en-US" sz="2200" b="1" dirty="0" err="1">
                <a:latin typeface="Times New Roman" pitchFamily="18" charset="0"/>
                <a:cs typeface="Times New Roman" pitchFamily="18" charset="0"/>
              </a:rPr>
              <a:t>Siêu</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âm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gan</a:t>
            </a:r>
            <a:endParaRPr lang="en-US" sz="2200" b="1" dirty="0">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	G</a:t>
            </a:r>
            <a:r>
              <a:rPr lang="vi-VN" sz="2000" dirty="0">
                <a:latin typeface="Times New Roman" panose="02020603050405020304" pitchFamily="18" charset="0"/>
                <a:cs typeface="Times New Roman" panose="02020603050405020304" pitchFamily="18" charset="0"/>
              </a:rPr>
              <a:t>an nhỏ, bờ không đều, hình răng cưa, dạng nốt, tĩnh mạch cửa tĩnh mạch lách giãn, tái lập tĩnh mạch rốn, thuyên tắc tĩnh cửa. </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d.</a:t>
            </a:r>
            <a:r>
              <a:rPr lang="vi-VN" sz="2200" b="1" dirty="0">
                <a:latin typeface="Times New Roman" panose="02020603050405020304" pitchFamily="18" charset="0"/>
                <a:cs typeface="Times New Roman" panose="02020603050405020304" pitchFamily="18" charset="0"/>
              </a:rPr>
              <a:t> Soi ổ bụng </a:t>
            </a:r>
            <a:endParaRPr lang="en-US" sz="2200" b="1"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Giản tĩnh mạch phúc mạc, mạc treo, tĩnh mạch rốn, hoặc soi thực quản dạ dày thấy có trướng tĩnh mạch thực quản, dạ dày. </a:t>
            </a:r>
            <a:endParaRPr lang="en-US" sz="2000"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e.</a:t>
            </a:r>
            <a:r>
              <a:rPr lang="vi-VN" sz="2200" b="1" dirty="0">
                <a:latin typeface="Times New Roman" panose="02020603050405020304" pitchFamily="18" charset="0"/>
                <a:cs typeface="Times New Roman" panose="02020603050405020304" pitchFamily="18" charset="0"/>
              </a:rPr>
              <a:t> Sinh thiết gan </a:t>
            </a:r>
            <a:endParaRPr lang="en-US" sz="2200" b="1"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Là xét nghiệm quyết định trong chẩn đoán xơ gan, góp phần chẩn đoán nguyên nhân và phân loại xơ gan.</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0350" y="1295400"/>
            <a:ext cx="3467100" cy="2889250"/>
          </a:xfrm>
          <a:prstGeom prst="rect">
            <a:avLst/>
          </a:prstGeom>
        </p:spPr>
      </p:pic>
    </p:spTree>
    <p:extLst>
      <p:ext uri="{BB962C8B-B14F-4D97-AF65-F5344CB8AC3E}">
        <p14:creationId xmlns:p14="http://schemas.microsoft.com/office/powerpoint/2010/main" val="2978770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1400</Words>
  <Application>Microsoft Office PowerPoint</Application>
  <PresentationFormat>On-screen Show (4:3)</PresentationFormat>
  <Paragraphs>157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V.ĐIỀU TRỊ 1. Chế độ ăn uống nghỉ ngơi Chế độ ăn uống hạn chế muối rất quang trọng,nên dùng đạm thực vật,hạn chế hoạt động thể lực    THỰC ĐƠN CHO MẪU NGƯỜI BỊ SƠ GAN  </vt:lpstr>
      <vt:lpstr>2 .Thuốc điều trị</vt:lpstr>
      <vt:lpstr>PowerPoint Presentation</vt:lpstr>
    </vt:vector>
  </TitlesOfParts>
  <Company>Viettel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Anh</dc:creator>
  <cp:lastModifiedBy>Nguyen Anh</cp:lastModifiedBy>
  <cp:revision>44</cp:revision>
  <dcterms:created xsi:type="dcterms:W3CDTF">2017-02-15T03:52:20Z</dcterms:created>
  <dcterms:modified xsi:type="dcterms:W3CDTF">2017-02-19T04:35:27Z</dcterms:modified>
</cp:coreProperties>
</file>