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81" r:id="rId5"/>
    <p:sldId id="280" r:id="rId6"/>
    <p:sldId id="262" r:id="rId7"/>
    <p:sldId id="263" r:id="rId8"/>
    <p:sldId id="264" r:id="rId9"/>
    <p:sldId id="265" r:id="rId10"/>
    <p:sldId id="266" r:id="rId11"/>
    <p:sldId id="267" r:id="rId12"/>
    <p:sldId id="283" r:id="rId13"/>
    <p:sldId id="271" r:id="rId14"/>
    <p:sldId id="272" r:id="rId15"/>
    <p:sldId id="273" r:id="rId16"/>
    <p:sldId id="275" r:id="rId17"/>
    <p:sldId id="276" r:id="rId18"/>
    <p:sldId id="277" r:id="rId19"/>
    <p:sldId id="278" r:id="rId20"/>
    <p:sldId id="284" r:id="rId21"/>
  </p:sldIdLst>
  <p:sldSz cx="9144000" cy="6858000" type="screen4x3"/>
  <p:notesSz cx="6858000" cy="9144000"/>
  <p:custShowLst>
    <p:custShow name="Custom Show 1" id="0">
      <p:sldLst>
        <p:sld r:id="rId2"/>
        <p:sld r:id="rId3"/>
        <p:sld r:id="rId4"/>
        <p:sld r:id="rId5"/>
        <p:sld r:id="rId6"/>
        <p:sld r:id="rId7"/>
        <p:sld r:id="rId8"/>
        <p:sld r:id="rId9"/>
        <p:sld r:id="rId10"/>
        <p:sld r:id="rId11"/>
        <p:sld r:id="rId12"/>
        <p:sld r:id="rId13"/>
        <p:sld r:id="rId14"/>
        <p:sld r:id="rId15"/>
        <p:sld r:id="rId16"/>
        <p:sld r:id="rId17"/>
        <p:sld r:id="rId18"/>
        <p:sld r:id="rId19"/>
        <p:sld r:id="rId2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00" autoAdjust="0"/>
  </p:normalViewPr>
  <p:slideViewPr>
    <p:cSldViewPr>
      <p:cViewPr varScale="1">
        <p:scale>
          <a:sx n="66" d="100"/>
          <a:sy n="66" d="100"/>
        </p:scale>
        <p:origin x="-1506" y="-108"/>
      </p:cViewPr>
      <p:guideLst>
        <p:guide orient="horz" pos="2160"/>
        <p:guide pos="2880"/>
      </p:guideLst>
    </p:cSldViewPr>
  </p:slideViewPr>
  <p:outlineViewPr>
    <p:cViewPr>
      <p:scale>
        <a:sx n="33" d="100"/>
        <a:sy n="33" d="100"/>
      </p:scale>
      <p:origin x="48" y="1396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985DCE-87CF-4BAC-9B50-A1A9C4F128BC}" type="datetimeFigureOut">
              <a:rPr lang="en-US" smtClean="0"/>
              <a:t>5/28/2017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4453F3-93A2-4EF5-9B81-C9514ABEB0D4}" type="slidenum">
              <a:rPr lang="en-US" smtClean="0"/>
              <a:t>‹#›</a:t>
            </a:fld>
            <a:endParaRPr lang="en-US"/>
          </a:p>
        </p:txBody>
      </p:sp>
    </p:spTree>
    <p:extLst>
      <p:ext uri="{BB962C8B-B14F-4D97-AF65-F5344CB8AC3E}">
        <p14:creationId xmlns:p14="http://schemas.microsoft.com/office/powerpoint/2010/main" val="448345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196B8F-070C-4FD9-BC65-10BB3FE31767}" type="datetimeFigureOut">
              <a:rPr lang="en-US" smtClean="0"/>
              <a:t>5/28/2017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097E3-4384-4945-8854-E1F07D62D369}" type="slidenum">
              <a:rPr lang="en-US" smtClean="0"/>
              <a:t>‹#›</a:t>
            </a:fld>
            <a:endParaRPr lang="en-US"/>
          </a:p>
        </p:txBody>
      </p:sp>
    </p:spTree>
    <p:extLst>
      <p:ext uri="{BB962C8B-B14F-4D97-AF65-F5344CB8AC3E}">
        <p14:creationId xmlns:p14="http://schemas.microsoft.com/office/powerpoint/2010/main" val="3649672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196B8F-070C-4FD9-BC65-10BB3FE31767}" type="datetimeFigureOut">
              <a:rPr lang="en-US" smtClean="0"/>
              <a:t>5/28/2017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097E3-4384-4945-8854-E1F07D62D369}" type="slidenum">
              <a:rPr lang="en-US" smtClean="0"/>
              <a:t>‹#›</a:t>
            </a:fld>
            <a:endParaRPr lang="en-US"/>
          </a:p>
        </p:txBody>
      </p:sp>
    </p:spTree>
    <p:extLst>
      <p:ext uri="{BB962C8B-B14F-4D97-AF65-F5344CB8AC3E}">
        <p14:creationId xmlns:p14="http://schemas.microsoft.com/office/powerpoint/2010/main" val="974102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196B8F-070C-4FD9-BC65-10BB3FE31767}" type="datetimeFigureOut">
              <a:rPr lang="en-US" smtClean="0"/>
              <a:t>5/28/2017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097E3-4384-4945-8854-E1F07D62D369}" type="slidenum">
              <a:rPr lang="en-US" smtClean="0"/>
              <a:t>‹#›</a:t>
            </a:fld>
            <a:endParaRPr lang="en-US"/>
          </a:p>
        </p:txBody>
      </p:sp>
    </p:spTree>
    <p:extLst>
      <p:ext uri="{BB962C8B-B14F-4D97-AF65-F5344CB8AC3E}">
        <p14:creationId xmlns:p14="http://schemas.microsoft.com/office/powerpoint/2010/main" val="4035875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196B8F-070C-4FD9-BC65-10BB3FE31767}" type="datetimeFigureOut">
              <a:rPr lang="en-US" smtClean="0"/>
              <a:t>5/28/2017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097E3-4384-4945-8854-E1F07D62D369}" type="slidenum">
              <a:rPr lang="en-US" smtClean="0"/>
              <a:t>‹#›</a:t>
            </a:fld>
            <a:endParaRPr lang="en-US"/>
          </a:p>
        </p:txBody>
      </p:sp>
    </p:spTree>
    <p:extLst>
      <p:ext uri="{BB962C8B-B14F-4D97-AF65-F5344CB8AC3E}">
        <p14:creationId xmlns:p14="http://schemas.microsoft.com/office/powerpoint/2010/main" val="1836297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196B8F-070C-4FD9-BC65-10BB3FE31767}" type="datetimeFigureOut">
              <a:rPr lang="en-US" smtClean="0"/>
              <a:t>5/28/2017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097E3-4384-4945-8854-E1F07D62D369}" type="slidenum">
              <a:rPr lang="en-US" smtClean="0"/>
              <a:t>‹#›</a:t>
            </a:fld>
            <a:endParaRPr lang="en-US"/>
          </a:p>
        </p:txBody>
      </p:sp>
    </p:spTree>
    <p:extLst>
      <p:ext uri="{BB962C8B-B14F-4D97-AF65-F5344CB8AC3E}">
        <p14:creationId xmlns:p14="http://schemas.microsoft.com/office/powerpoint/2010/main" val="3986893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196B8F-070C-4FD9-BC65-10BB3FE31767}" type="datetimeFigureOut">
              <a:rPr lang="en-US" smtClean="0"/>
              <a:t>5/28/2017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8097E3-4384-4945-8854-E1F07D62D369}" type="slidenum">
              <a:rPr lang="en-US" smtClean="0"/>
              <a:t>‹#›</a:t>
            </a:fld>
            <a:endParaRPr lang="en-US"/>
          </a:p>
        </p:txBody>
      </p:sp>
    </p:spTree>
    <p:extLst>
      <p:ext uri="{BB962C8B-B14F-4D97-AF65-F5344CB8AC3E}">
        <p14:creationId xmlns:p14="http://schemas.microsoft.com/office/powerpoint/2010/main" val="187561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196B8F-070C-4FD9-BC65-10BB3FE31767}" type="datetimeFigureOut">
              <a:rPr lang="en-US" smtClean="0"/>
              <a:t>5/28/2017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8097E3-4384-4945-8854-E1F07D62D369}" type="slidenum">
              <a:rPr lang="en-US" smtClean="0"/>
              <a:t>‹#›</a:t>
            </a:fld>
            <a:endParaRPr lang="en-US"/>
          </a:p>
        </p:txBody>
      </p:sp>
    </p:spTree>
    <p:extLst>
      <p:ext uri="{BB962C8B-B14F-4D97-AF65-F5344CB8AC3E}">
        <p14:creationId xmlns:p14="http://schemas.microsoft.com/office/powerpoint/2010/main" val="2076742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196B8F-070C-4FD9-BC65-10BB3FE31767}" type="datetimeFigureOut">
              <a:rPr lang="en-US" smtClean="0"/>
              <a:t>5/28/2017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8097E3-4384-4945-8854-E1F07D62D369}" type="slidenum">
              <a:rPr lang="en-US" smtClean="0"/>
              <a:t>‹#›</a:t>
            </a:fld>
            <a:endParaRPr lang="en-US"/>
          </a:p>
        </p:txBody>
      </p:sp>
    </p:spTree>
    <p:extLst>
      <p:ext uri="{BB962C8B-B14F-4D97-AF65-F5344CB8AC3E}">
        <p14:creationId xmlns:p14="http://schemas.microsoft.com/office/powerpoint/2010/main" val="3795020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196B8F-070C-4FD9-BC65-10BB3FE31767}" type="datetimeFigureOut">
              <a:rPr lang="en-US" smtClean="0"/>
              <a:t>5/28/2017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8097E3-4384-4945-8854-E1F07D62D369}" type="slidenum">
              <a:rPr lang="en-US" smtClean="0"/>
              <a:t>‹#›</a:t>
            </a:fld>
            <a:endParaRPr lang="en-US"/>
          </a:p>
        </p:txBody>
      </p:sp>
    </p:spTree>
    <p:extLst>
      <p:ext uri="{BB962C8B-B14F-4D97-AF65-F5344CB8AC3E}">
        <p14:creationId xmlns:p14="http://schemas.microsoft.com/office/powerpoint/2010/main" val="842371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196B8F-070C-4FD9-BC65-10BB3FE31767}" type="datetimeFigureOut">
              <a:rPr lang="en-US" smtClean="0"/>
              <a:t>5/28/2017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8097E3-4384-4945-8854-E1F07D62D369}" type="slidenum">
              <a:rPr lang="en-US" smtClean="0"/>
              <a:t>‹#›</a:t>
            </a:fld>
            <a:endParaRPr lang="en-US"/>
          </a:p>
        </p:txBody>
      </p:sp>
    </p:spTree>
    <p:extLst>
      <p:ext uri="{BB962C8B-B14F-4D97-AF65-F5344CB8AC3E}">
        <p14:creationId xmlns:p14="http://schemas.microsoft.com/office/powerpoint/2010/main" val="3430335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196B8F-070C-4FD9-BC65-10BB3FE31767}" type="datetimeFigureOut">
              <a:rPr lang="en-US" smtClean="0"/>
              <a:t>5/28/2017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8097E3-4384-4945-8854-E1F07D62D369}" type="slidenum">
              <a:rPr lang="en-US" smtClean="0"/>
              <a:t>‹#›</a:t>
            </a:fld>
            <a:endParaRPr lang="en-US"/>
          </a:p>
        </p:txBody>
      </p:sp>
    </p:spTree>
    <p:extLst>
      <p:ext uri="{BB962C8B-B14F-4D97-AF65-F5344CB8AC3E}">
        <p14:creationId xmlns:p14="http://schemas.microsoft.com/office/powerpoint/2010/main" val="403094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196B8F-070C-4FD9-BC65-10BB3FE31767}" type="datetimeFigureOut">
              <a:rPr lang="en-US" smtClean="0"/>
              <a:t>5/28/2017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8097E3-4384-4945-8854-E1F07D62D369}" type="slidenum">
              <a:rPr lang="en-US" smtClean="0"/>
              <a:t>‹#›</a:t>
            </a:fld>
            <a:endParaRPr lang="en-US"/>
          </a:p>
        </p:txBody>
      </p:sp>
    </p:spTree>
    <p:extLst>
      <p:ext uri="{BB962C8B-B14F-4D97-AF65-F5344CB8AC3E}">
        <p14:creationId xmlns:p14="http://schemas.microsoft.com/office/powerpoint/2010/main" val="997279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6712"/>
            <a:ext cx="7772400" cy="1728193"/>
          </a:xfrm>
        </p:spPr>
        <p:txBody>
          <a:bodyPr>
            <a:normAutofit/>
          </a:bodyPr>
          <a:lstStyle/>
          <a:p>
            <a:r>
              <a:rPr lang="en-US" smtClean="0">
                <a:latin typeface="Times New Roman" pitchFamily="18" charset="0"/>
                <a:cs typeface="Times New Roman" pitchFamily="18" charset="0"/>
              </a:rPr>
              <a:t>ĐÁNH GIÁ VÀ XỬ TRÍ TRONG CẤP CỨU BAN ĐẦU</a:t>
            </a:r>
            <a:endParaRPr lang="en-US">
              <a:latin typeface="Times New Roman" pitchFamily="18" charset="0"/>
              <a:cs typeface="Times New Roman" pitchFamily="18" charset="0"/>
            </a:endParaRPr>
          </a:p>
        </p:txBody>
      </p:sp>
      <p:sp>
        <p:nvSpPr>
          <p:cNvPr id="4" name="TextBox 3"/>
          <p:cNvSpPr txBox="1"/>
          <p:nvPr/>
        </p:nvSpPr>
        <p:spPr>
          <a:xfrm>
            <a:off x="2411760" y="3356992"/>
            <a:ext cx="5328592" cy="1754326"/>
          </a:xfrm>
          <a:prstGeom prst="rect">
            <a:avLst/>
          </a:prstGeom>
          <a:noFill/>
        </p:spPr>
        <p:txBody>
          <a:bodyPr wrap="square" rtlCol="0">
            <a:spAutoFit/>
          </a:bodyPr>
          <a:lstStyle/>
          <a:p>
            <a:r>
              <a:rPr lang="en-US" b="1" smtClean="0">
                <a:latin typeface="Times New Roman" pitchFamily="18" charset="0"/>
                <a:cs typeface="Times New Roman" pitchFamily="18" charset="0"/>
              </a:rPr>
              <a:t>NHÓM 13:</a:t>
            </a:r>
          </a:p>
          <a:p>
            <a:r>
              <a:rPr lang="en-US" b="1">
                <a:latin typeface="Times New Roman" pitchFamily="18" charset="0"/>
                <a:cs typeface="Times New Roman" pitchFamily="18" charset="0"/>
              </a:rPr>
              <a:t> </a:t>
            </a:r>
            <a:r>
              <a:rPr lang="en-US" b="1" smtClean="0">
                <a:latin typeface="Times New Roman" pitchFamily="18" charset="0"/>
                <a:cs typeface="Times New Roman" pitchFamily="18" charset="0"/>
              </a:rPr>
              <a:t>   1.PHẠM THỊ MỸ TRINH</a:t>
            </a:r>
          </a:p>
          <a:p>
            <a:r>
              <a:rPr lang="en-US" b="1">
                <a:latin typeface="Times New Roman" pitchFamily="18" charset="0"/>
                <a:cs typeface="Times New Roman" pitchFamily="18" charset="0"/>
              </a:rPr>
              <a:t> </a:t>
            </a:r>
            <a:r>
              <a:rPr lang="en-US" b="1" smtClean="0">
                <a:latin typeface="Times New Roman" pitchFamily="18" charset="0"/>
                <a:cs typeface="Times New Roman" pitchFamily="18" charset="0"/>
              </a:rPr>
              <a:t>   2. NGUYỄN THỊ DIỆU UYÊN</a:t>
            </a:r>
          </a:p>
          <a:p>
            <a:r>
              <a:rPr lang="en-US" b="1">
                <a:latin typeface="Times New Roman" pitchFamily="18" charset="0"/>
                <a:cs typeface="Times New Roman" pitchFamily="18" charset="0"/>
              </a:rPr>
              <a:t> </a:t>
            </a:r>
            <a:r>
              <a:rPr lang="en-US" b="1" smtClean="0">
                <a:latin typeface="Times New Roman" pitchFamily="18" charset="0"/>
                <a:cs typeface="Times New Roman" pitchFamily="18" charset="0"/>
              </a:rPr>
              <a:t>   3. LÊ THỊ THÙY TRINH</a:t>
            </a:r>
          </a:p>
          <a:p>
            <a:r>
              <a:rPr lang="en-US" b="1">
                <a:latin typeface="Times New Roman" pitchFamily="18" charset="0"/>
                <a:cs typeface="Times New Roman" pitchFamily="18" charset="0"/>
              </a:rPr>
              <a:t> </a:t>
            </a:r>
            <a:r>
              <a:rPr lang="en-US" b="1" smtClean="0">
                <a:latin typeface="Times New Roman" pitchFamily="18" charset="0"/>
                <a:cs typeface="Times New Roman" pitchFamily="18" charset="0"/>
              </a:rPr>
              <a:t>   4.TRẦN LÊ TƯỜNG VY</a:t>
            </a:r>
          </a:p>
          <a:p>
            <a:r>
              <a:rPr lang="en-US" b="1">
                <a:latin typeface="Times New Roman" pitchFamily="18" charset="0"/>
                <a:cs typeface="Times New Roman" pitchFamily="18" charset="0"/>
              </a:rPr>
              <a:t> </a:t>
            </a:r>
            <a:r>
              <a:rPr lang="en-US" b="1" smtClean="0">
                <a:latin typeface="Times New Roman" pitchFamily="18" charset="0"/>
                <a:cs typeface="Times New Roman" pitchFamily="18" charset="0"/>
              </a:rPr>
              <a:t>   5. NGUYỄN QUỲNH UYÊN</a:t>
            </a:r>
            <a:endParaRPr lang="en-US" b="1">
              <a:latin typeface="Times New Roman" pitchFamily="18" charset="0"/>
              <a:cs typeface="Times New Roman" pitchFamily="18" charset="0"/>
            </a:endParaRPr>
          </a:p>
        </p:txBody>
      </p:sp>
    </p:spTree>
    <p:extLst>
      <p:ext uri="{BB962C8B-B14F-4D97-AF65-F5344CB8AC3E}">
        <p14:creationId xmlns:p14="http://schemas.microsoft.com/office/powerpoint/2010/main" val="37260545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400600"/>
          </a:xfrm>
        </p:spPr>
        <p:txBody>
          <a:bodyPr>
            <a:noAutofit/>
          </a:bodyPr>
          <a:lstStyle/>
          <a:p>
            <a:pPr marL="0" indent="0">
              <a:buNone/>
            </a:pPr>
            <a:r>
              <a:rPr lang="en-US" sz="2000" smtClean="0">
                <a:latin typeface="Times New Roman" pitchFamily="18" charset="0"/>
                <a:cs typeface="Times New Roman" pitchFamily="18" charset="0"/>
              </a:rPr>
              <a:t>D.</a:t>
            </a:r>
            <a:r>
              <a:rPr lang="vi-VN" sz="2000" smtClean="0">
                <a:latin typeface="Times New Roman" pitchFamily="18" charset="0"/>
                <a:cs typeface="Times New Roman" pitchFamily="18" charset="0"/>
              </a:rPr>
              <a:t>Chức năng thận cần lưu ý trong cấp cứu ban đầu </a:t>
            </a:r>
            <a:endParaRPr lang="en-US" sz="2000" smtClean="0">
              <a:latin typeface="Times New Roman" pitchFamily="18" charset="0"/>
              <a:cs typeface="Times New Roman" pitchFamily="18" charset="0"/>
            </a:endParaRPr>
          </a:p>
          <a:p>
            <a:pPr marL="0" indent="0">
              <a:buNone/>
            </a:pPr>
            <a:r>
              <a:rPr lang="vi-VN" sz="1800" smtClean="0">
                <a:latin typeface="+mj-lt"/>
                <a:cs typeface="Times New Roman" pitchFamily="18" charset="0"/>
              </a:rPr>
              <a:t>− Tuỳ theo tình hình phải theo dõi nưóc tiểu: </a:t>
            </a:r>
            <a:endParaRPr lang="en-US" sz="1800" smtClean="0">
              <a:latin typeface="+mj-lt"/>
              <a:cs typeface="Times New Roman" pitchFamily="18" charset="0"/>
            </a:endParaRPr>
          </a:p>
          <a:p>
            <a:pPr marL="0" indent="0">
              <a:buNone/>
            </a:pPr>
            <a:r>
              <a:rPr lang="vi-VN" sz="1800" smtClean="0">
                <a:latin typeface="+mj-lt"/>
                <a:cs typeface="Times New Roman" pitchFamily="18" charset="0"/>
              </a:rPr>
              <a:t>+ 1 giờ/lần trong sốc. </a:t>
            </a:r>
            <a:endParaRPr lang="en-US" sz="1800" smtClean="0">
              <a:latin typeface="+mj-lt"/>
              <a:cs typeface="Times New Roman" pitchFamily="18" charset="0"/>
            </a:endParaRPr>
          </a:p>
          <a:p>
            <a:pPr marL="0" indent="0">
              <a:buNone/>
            </a:pPr>
            <a:r>
              <a:rPr lang="vi-VN" sz="1800" smtClean="0">
                <a:latin typeface="+mj-lt"/>
                <a:cs typeface="Times New Roman" pitchFamily="18" charset="0"/>
              </a:rPr>
              <a:t>+ 3 giờ/lần khi có rốĩ loạn nưóc và điện giải. </a:t>
            </a:r>
            <a:endParaRPr lang="en-US" sz="1800" smtClean="0">
              <a:latin typeface="+mj-lt"/>
              <a:cs typeface="Times New Roman" pitchFamily="18" charset="0"/>
            </a:endParaRPr>
          </a:p>
          <a:p>
            <a:pPr marL="0" indent="0">
              <a:buNone/>
            </a:pPr>
            <a:r>
              <a:rPr lang="vi-VN" sz="1800" smtClean="0">
                <a:latin typeface="+mj-lt"/>
                <a:cs typeface="Times New Roman" pitchFamily="18" charset="0"/>
              </a:rPr>
              <a:t>+ 24 giờ cho tất cả các nạn nhân cấp cứu. </a:t>
            </a:r>
            <a:endParaRPr lang="en-US" sz="1800" smtClean="0">
              <a:latin typeface="+mj-lt"/>
              <a:cs typeface="Times New Roman" pitchFamily="18" charset="0"/>
            </a:endParaRPr>
          </a:p>
          <a:p>
            <a:pPr marL="0" indent="0">
              <a:buNone/>
            </a:pPr>
            <a:endParaRPr lang="en-US" sz="1800" smtClean="0">
              <a:latin typeface="+mj-lt"/>
              <a:cs typeface="Times New Roman" pitchFamily="18" charset="0"/>
            </a:endParaRPr>
          </a:p>
          <a:p>
            <a:pPr marL="0" indent="0">
              <a:buNone/>
            </a:pPr>
            <a:r>
              <a:rPr lang="vi-VN" sz="1800" smtClean="0">
                <a:latin typeface="+mj-lt"/>
                <a:cs typeface="Times New Roman" pitchFamily="18" charset="0"/>
              </a:rPr>
              <a:t>Thăng bằng nước, điện giải, toan kiềm </a:t>
            </a:r>
            <a:endParaRPr lang="en-US" sz="1800" smtClean="0">
              <a:latin typeface="+mj-lt"/>
              <a:cs typeface="Times New Roman" pitchFamily="18" charset="0"/>
            </a:endParaRPr>
          </a:p>
          <a:p>
            <a:pPr marL="0" indent="0">
              <a:buNone/>
            </a:pPr>
            <a:r>
              <a:rPr lang="vi-VN" sz="1800" smtClean="0">
                <a:latin typeface="+mj-lt"/>
                <a:cs typeface="Times New Roman" pitchFamily="18" charset="0"/>
              </a:rPr>
              <a:t>− Việc kiểm soát thăng bằng nước </a:t>
            </a:r>
            <a:r>
              <a:rPr lang="vi-VN" sz="1800">
                <a:latin typeface="+mj-lt"/>
                <a:cs typeface="Times New Roman" pitchFamily="18" charset="0"/>
              </a:rPr>
              <a:t>− </a:t>
            </a:r>
            <a:r>
              <a:rPr lang="zh-TW" altLang="en-US" sz="1800" smtClean="0">
                <a:latin typeface="+mj-lt"/>
                <a:cs typeface="Times New Roman" pitchFamily="18" charset="0"/>
              </a:rPr>
              <a:t> </a:t>
            </a:r>
            <a:r>
              <a:rPr lang="vi-VN" sz="1800" smtClean="0">
                <a:latin typeface="+mj-lt"/>
                <a:cs typeface="Times New Roman" pitchFamily="18" charset="0"/>
              </a:rPr>
              <a:t>điện giải, kiềm toan là rất cần thiết đối với các nạn nhân có rối loạn hô hấp tuần hoàn và não.</a:t>
            </a:r>
            <a:endParaRPr lang="en-US" sz="1800" smtClean="0">
              <a:latin typeface="+mj-lt"/>
              <a:cs typeface="Times New Roman" pitchFamily="18" charset="0"/>
            </a:endParaRPr>
          </a:p>
          <a:p>
            <a:pPr marL="0" indent="0">
              <a:buNone/>
            </a:pPr>
            <a:r>
              <a:rPr lang="vi-VN" sz="1800" smtClean="0">
                <a:latin typeface="+mj-lt"/>
                <a:cs typeface="Times New Roman" pitchFamily="18" charset="0"/>
              </a:rPr>
              <a:t> </a:t>
            </a:r>
            <a:endParaRPr lang="en-US" sz="1800" smtClean="0">
              <a:latin typeface="+mj-lt"/>
              <a:cs typeface="Times New Roman" pitchFamily="18" charset="0"/>
            </a:endParaRPr>
          </a:p>
          <a:p>
            <a:pPr marL="0" indent="0">
              <a:buNone/>
            </a:pPr>
            <a:r>
              <a:rPr lang="vi-VN" sz="1800" smtClean="0">
                <a:latin typeface="+mj-lt"/>
                <a:cs typeface="Times New Roman" pitchFamily="18" charset="0"/>
              </a:rPr>
              <a:t>Chăm sóc dinh dưỡng và phòng loét do đè ép sớm </a:t>
            </a:r>
            <a:endParaRPr lang="en-US" sz="1800" smtClean="0">
              <a:latin typeface="+mj-lt"/>
              <a:cs typeface="Times New Roman" pitchFamily="18" charset="0"/>
            </a:endParaRPr>
          </a:p>
          <a:p>
            <a:pPr marL="0" indent="0">
              <a:buNone/>
            </a:pPr>
            <a:r>
              <a:rPr lang="vi-VN" sz="1800" smtClean="0">
                <a:latin typeface="+mj-lt"/>
                <a:cs typeface="Times New Roman" pitchFamily="18" charset="0"/>
              </a:rPr>
              <a:t>− Khi nạn nhân cấp cứu bị để đói thì trong 24 giờ đầu nạn nhân sử dụng glycogen để cung cấp năng lượng cho cơ thể. Dự trữ glycogen chỉ đủ để đáp ứng trong 12 giờ. Sau đó glycogen được lấy từ protein. </a:t>
            </a:r>
            <a:endParaRPr lang="en-US" sz="1800" smtClean="0">
              <a:latin typeface="+mj-lt"/>
              <a:cs typeface="Times New Roman" pitchFamily="18" charset="0"/>
            </a:endParaRPr>
          </a:p>
          <a:p>
            <a:pPr marL="0" indent="0">
              <a:buNone/>
            </a:pPr>
            <a:r>
              <a:rPr lang="vi-VN" sz="1800" smtClean="0">
                <a:latin typeface="+mj-lt"/>
                <a:cs typeface="Times New Roman" pitchFamily="18" charset="0"/>
              </a:rPr>
              <a:t>− Việc chăm sóc dinh dưỡng chống loét bảo đảm cho công tác hồi sức về sau thành công một nửa, đặc biệt là dẫn lưu tư thế, vận động trị liệu hô hấp phải là thường quy cho mỗi nạn nhân.</a:t>
            </a:r>
            <a:endParaRPr lang="en-US" sz="1800">
              <a:latin typeface="+mj-lt"/>
              <a:cs typeface="Times New Roman" pitchFamily="18" charset="0"/>
            </a:endParaRPr>
          </a:p>
        </p:txBody>
      </p:sp>
    </p:spTree>
    <p:extLst>
      <p:ext uri="{BB962C8B-B14F-4D97-AF65-F5344CB8AC3E}">
        <p14:creationId xmlns:p14="http://schemas.microsoft.com/office/powerpoint/2010/main" val="25903366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08720"/>
            <a:ext cx="8229600" cy="5688632"/>
          </a:xfrm>
        </p:spPr>
        <p:txBody>
          <a:bodyPr>
            <a:noAutofit/>
          </a:bodyPr>
          <a:lstStyle/>
          <a:p>
            <a:pPr marL="0" indent="0">
              <a:buNone/>
            </a:pPr>
            <a:r>
              <a:rPr lang="vi-VN" sz="1800">
                <a:latin typeface="Times New Roman" pitchFamily="18" charset="0"/>
                <a:cs typeface="Times New Roman" pitchFamily="18" charset="0"/>
              </a:rPr>
              <a:t>Nhu cầu về calo </a:t>
            </a:r>
            <a:endParaRPr lang="en-US" sz="1800" smtClean="0">
              <a:latin typeface="Times New Roman" pitchFamily="18" charset="0"/>
              <a:cs typeface="Times New Roman" pitchFamily="18" charset="0"/>
            </a:endParaRPr>
          </a:p>
          <a:p>
            <a:pPr marL="0" indent="0">
              <a:buNone/>
            </a:pPr>
            <a:r>
              <a:rPr lang="vi-VN" sz="1800" smtClean="0">
                <a:latin typeface="Times New Roman" pitchFamily="18" charset="0"/>
                <a:cs typeface="Times New Roman" pitchFamily="18" charset="0"/>
              </a:rPr>
              <a:t>− </a:t>
            </a:r>
            <a:r>
              <a:rPr lang="vi-VN" sz="1800">
                <a:latin typeface="Times New Roman" pitchFamily="18" charset="0"/>
                <a:cs typeface="Times New Roman" pitchFamily="18" charset="0"/>
              </a:rPr>
              <a:t>Mỗi ngày nhu cầu cơ bản của cơ thể cần trung bình 35Kcalo/kg. nạn nhân nhiễm khuẩn cần 50 Kcalo/kg, nạn nhân bỏng cần 70 Kcalo/kg. </a:t>
            </a:r>
            <a:endParaRPr lang="en-US" sz="1800" smtClean="0">
              <a:latin typeface="Times New Roman" pitchFamily="18" charset="0"/>
              <a:cs typeface="Times New Roman" pitchFamily="18" charset="0"/>
            </a:endParaRPr>
          </a:p>
          <a:p>
            <a:pPr marL="0" indent="0">
              <a:buNone/>
            </a:pPr>
            <a:r>
              <a:rPr lang="vi-VN" sz="1800" smtClean="0">
                <a:latin typeface="Times New Roman" pitchFamily="18" charset="0"/>
                <a:cs typeface="Times New Roman" pitchFamily="18" charset="0"/>
              </a:rPr>
              <a:t>− </a:t>
            </a:r>
            <a:r>
              <a:rPr lang="vi-VN" sz="1800">
                <a:latin typeface="Times New Roman" pitchFamily="18" charset="0"/>
                <a:cs typeface="Times New Roman" pitchFamily="18" charset="0"/>
              </a:rPr>
              <a:t>Nhu cầu về prôtêin: 0,7 - lg/kg/ngày. </a:t>
            </a:r>
            <a:endParaRPr lang="en-US" sz="1800" smtClean="0">
              <a:latin typeface="Times New Roman" pitchFamily="18" charset="0"/>
              <a:cs typeface="Times New Roman" pitchFamily="18" charset="0"/>
            </a:endParaRPr>
          </a:p>
          <a:p>
            <a:pPr marL="0" indent="0">
              <a:buNone/>
            </a:pPr>
            <a:r>
              <a:rPr lang="vi-VN" sz="1800" smtClean="0">
                <a:latin typeface="Times New Roman" pitchFamily="18" charset="0"/>
                <a:cs typeface="Times New Roman" pitchFamily="18" charset="0"/>
              </a:rPr>
              <a:t>− </a:t>
            </a:r>
            <a:r>
              <a:rPr lang="vi-VN" sz="1800">
                <a:latin typeface="Times New Roman" pitchFamily="18" charset="0"/>
                <a:cs typeface="Times New Roman" pitchFamily="18" charset="0"/>
              </a:rPr>
              <a:t>Nhu cầu vê điện giải mỗi ngày: </a:t>
            </a:r>
            <a:endParaRPr lang="en-US" sz="1800" smtClean="0">
              <a:latin typeface="Times New Roman" pitchFamily="18" charset="0"/>
              <a:cs typeface="Times New Roman" pitchFamily="18" charset="0"/>
            </a:endParaRPr>
          </a:p>
          <a:p>
            <a:pPr marL="0" indent="0">
              <a:buNone/>
            </a:pPr>
            <a:r>
              <a:rPr lang="vi-VN" sz="1800" smtClean="0">
                <a:latin typeface="Times New Roman" pitchFamily="18" charset="0"/>
                <a:cs typeface="Times New Roman" pitchFamily="18" charset="0"/>
              </a:rPr>
              <a:t>+ </a:t>
            </a:r>
            <a:r>
              <a:rPr lang="vi-VN" sz="1800">
                <a:latin typeface="Times New Roman" pitchFamily="18" charset="0"/>
                <a:cs typeface="Times New Roman" pitchFamily="18" charset="0"/>
              </a:rPr>
              <a:t>Na: 2mEq/kg + số lượng Na mất đi. Ớ người bệnh tim: 0,5mEq/kg. </a:t>
            </a:r>
            <a:endParaRPr lang="en-US" sz="1800" smtClean="0">
              <a:latin typeface="Times New Roman" pitchFamily="18" charset="0"/>
              <a:cs typeface="Times New Roman" pitchFamily="18" charset="0"/>
            </a:endParaRPr>
          </a:p>
          <a:p>
            <a:pPr marL="0" indent="0">
              <a:buNone/>
            </a:pPr>
            <a:r>
              <a:rPr lang="vi-VN" sz="1800" smtClean="0">
                <a:latin typeface="Times New Roman" pitchFamily="18" charset="0"/>
                <a:cs typeface="Times New Roman" pitchFamily="18" charset="0"/>
              </a:rPr>
              <a:t>+ </a:t>
            </a:r>
            <a:r>
              <a:rPr lang="vi-VN" sz="1800">
                <a:latin typeface="Times New Roman" pitchFamily="18" charset="0"/>
                <a:cs typeface="Times New Roman" pitchFamily="18" charset="0"/>
              </a:rPr>
              <a:t>K: l,25mEq/kg + số lượng K mất đi. </a:t>
            </a:r>
            <a:endParaRPr lang="en-US" sz="1800" smtClean="0">
              <a:latin typeface="Times New Roman" pitchFamily="18" charset="0"/>
              <a:cs typeface="Times New Roman" pitchFamily="18" charset="0"/>
            </a:endParaRPr>
          </a:p>
          <a:p>
            <a:pPr marL="0" indent="0">
              <a:buNone/>
            </a:pPr>
            <a:r>
              <a:rPr lang="vi-VN" sz="1800" smtClean="0">
                <a:latin typeface="Times New Roman" pitchFamily="18" charset="0"/>
                <a:cs typeface="Times New Roman" pitchFamily="18" charset="0"/>
              </a:rPr>
              <a:t>+ </a:t>
            </a:r>
            <a:r>
              <a:rPr lang="vi-VN" sz="1800">
                <a:latin typeface="Times New Roman" pitchFamily="18" charset="0"/>
                <a:cs typeface="Times New Roman" pitchFamily="18" charset="0"/>
              </a:rPr>
              <a:t>Mg: 0,15 mEq/kg. </a:t>
            </a:r>
            <a:endParaRPr lang="en-US" sz="1800" smtClean="0">
              <a:latin typeface="Times New Roman" pitchFamily="18" charset="0"/>
              <a:cs typeface="Times New Roman" pitchFamily="18" charset="0"/>
            </a:endParaRPr>
          </a:p>
          <a:p>
            <a:pPr marL="0" indent="0">
              <a:buNone/>
            </a:pPr>
            <a:r>
              <a:rPr lang="vi-VN" sz="1800" smtClean="0">
                <a:latin typeface="Times New Roman" pitchFamily="18" charset="0"/>
                <a:cs typeface="Times New Roman" pitchFamily="18" charset="0"/>
              </a:rPr>
              <a:t>− </a:t>
            </a:r>
            <a:r>
              <a:rPr lang="vi-VN" sz="1800">
                <a:latin typeface="Times New Roman" pitchFamily="18" charset="0"/>
                <a:cs typeface="Times New Roman" pitchFamily="18" charset="0"/>
              </a:rPr>
              <a:t>Ngoài ra còn có các nhu cầu vê vitamin và các chất vi lượng. </a:t>
            </a:r>
            <a:endParaRPr lang="en-US" sz="1800" smtClean="0">
              <a:latin typeface="Times New Roman" pitchFamily="18" charset="0"/>
              <a:cs typeface="Times New Roman" pitchFamily="18" charset="0"/>
            </a:endParaRPr>
          </a:p>
          <a:p>
            <a:pPr marL="0" indent="0">
              <a:buNone/>
            </a:pPr>
            <a:r>
              <a:rPr lang="en-US" sz="1800">
                <a:latin typeface="Times New Roman" pitchFamily="18" charset="0"/>
                <a:cs typeface="Times New Roman" pitchFamily="18" charset="0"/>
              </a:rPr>
              <a:t>-</a:t>
            </a:r>
            <a:r>
              <a:rPr lang="vi-VN" sz="1800" smtClean="0">
                <a:latin typeface="Times New Roman" pitchFamily="18" charset="0"/>
                <a:cs typeface="Times New Roman" pitchFamily="18" charset="0"/>
              </a:rPr>
              <a:t>Đường </a:t>
            </a:r>
            <a:r>
              <a:rPr lang="vi-VN" sz="1800">
                <a:latin typeface="Times New Roman" pitchFamily="18" charset="0"/>
                <a:cs typeface="Times New Roman" pitchFamily="18" charset="0"/>
              </a:rPr>
              <a:t>nuôi dưỡng </a:t>
            </a:r>
            <a:endParaRPr lang="en-US" sz="1800" smtClean="0">
              <a:latin typeface="Times New Roman" pitchFamily="18" charset="0"/>
              <a:cs typeface="Times New Roman" pitchFamily="18" charset="0"/>
            </a:endParaRPr>
          </a:p>
          <a:p>
            <a:pPr marL="0" indent="0">
              <a:buNone/>
            </a:pPr>
            <a:r>
              <a:rPr lang="vi-VN" sz="1800" smtClean="0">
                <a:latin typeface="Times New Roman" pitchFamily="18" charset="0"/>
                <a:cs typeface="Times New Roman" pitchFamily="18" charset="0"/>
              </a:rPr>
              <a:t>− </a:t>
            </a:r>
            <a:r>
              <a:rPr lang="vi-VN" sz="1800">
                <a:latin typeface="Times New Roman" pitchFamily="18" charset="0"/>
                <a:cs typeface="Times New Roman" pitchFamily="18" charset="0"/>
              </a:rPr>
              <a:t>Cố gắng cho ăn qua đường dạ dày, nạn nhân tự ăn hoặc qua ống thông. Nếu có chống chỉ định (nôn, hôn mê, mất phản xạ nuốt, co giật...) cho ăn qua ống thông tĩnh mạch trung tâm. </a:t>
            </a:r>
            <a:endParaRPr lang="en-US" sz="1800" smtClean="0">
              <a:latin typeface="Times New Roman" pitchFamily="18" charset="0"/>
              <a:cs typeface="Times New Roman" pitchFamily="18" charset="0"/>
            </a:endParaRPr>
          </a:p>
          <a:p>
            <a:pPr marL="0" indent="0">
              <a:buNone/>
            </a:pPr>
            <a:r>
              <a:rPr lang="vi-VN" sz="1800" smtClean="0">
                <a:latin typeface="Times New Roman" pitchFamily="18" charset="0"/>
                <a:cs typeface="Times New Roman" pitchFamily="18" charset="0"/>
              </a:rPr>
              <a:t>− </a:t>
            </a:r>
            <a:r>
              <a:rPr lang="vi-VN" sz="1800">
                <a:latin typeface="Times New Roman" pitchFamily="18" charset="0"/>
                <a:cs typeface="Times New Roman" pitchFamily="18" charset="0"/>
              </a:rPr>
              <a:t>Các dung dịch ưu trương nhất thiết phải cho qua ống thông tĩnh mạch lớn, không truyền vào tĩnh mạch ngoại biên. </a:t>
            </a:r>
            <a:endParaRPr lang="en-US" sz="1800" smtClean="0">
              <a:latin typeface="Times New Roman" pitchFamily="18" charset="0"/>
              <a:cs typeface="Times New Roman" pitchFamily="18" charset="0"/>
            </a:endParaRPr>
          </a:p>
          <a:p>
            <a:pPr marL="0" indent="0">
              <a:buNone/>
            </a:pPr>
            <a:r>
              <a:rPr lang="vi-VN" sz="1800" smtClean="0">
                <a:latin typeface="Times New Roman" pitchFamily="18" charset="0"/>
                <a:cs typeface="Times New Roman" pitchFamily="18" charset="0"/>
              </a:rPr>
              <a:t>− </a:t>
            </a:r>
            <a:r>
              <a:rPr lang="vi-VN" sz="1800">
                <a:latin typeface="Times New Roman" pitchFamily="18" charset="0"/>
                <a:cs typeface="Times New Roman" pitchFamily="18" charset="0"/>
              </a:rPr>
              <a:t>Trong mọi tình huống kể cả ỉa chảy cấp, cố gắng nuôi dưỡng nạn nhân bằng cả hai đường trên. Vấn đề là lựa chọn thức ăn thích hợp</a:t>
            </a:r>
            <a:endParaRPr lang="en-US" sz="1800">
              <a:latin typeface="Times New Roman" pitchFamily="18" charset="0"/>
              <a:cs typeface="Times New Roman" pitchFamily="18" charset="0"/>
            </a:endParaRPr>
          </a:p>
        </p:txBody>
      </p:sp>
    </p:spTree>
    <p:extLst>
      <p:ext uri="{BB962C8B-B14F-4D97-AF65-F5344CB8AC3E}">
        <p14:creationId xmlns:p14="http://schemas.microsoft.com/office/powerpoint/2010/main" val="19797877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42452"/>
            <a:ext cx="8229600" cy="5683711"/>
          </a:xfrm>
        </p:spPr>
        <p:txBody>
          <a:bodyPr>
            <a:normAutofit/>
          </a:bodyPr>
          <a:lstStyle/>
          <a:p>
            <a:pPr marL="0" indent="0">
              <a:buNone/>
            </a:pPr>
            <a:r>
              <a:rPr lang="en-US" sz="2000" smtClean="0">
                <a:latin typeface="Times New Roman" pitchFamily="18" charset="0"/>
                <a:cs typeface="Times New Roman" pitchFamily="18" charset="0"/>
              </a:rPr>
              <a:t>2.NGUYÊN TẮC</a:t>
            </a:r>
          </a:p>
          <a:p>
            <a:pPr marL="0" indent="0">
              <a:buNone/>
            </a:pPr>
            <a:r>
              <a:rPr lang="en-US" sz="2000" smtClean="0">
                <a:latin typeface="Times New Roman" pitchFamily="18" charset="0"/>
                <a:cs typeface="Times New Roman" pitchFamily="18" charset="0"/>
              </a:rPr>
              <a:t>2.1 Các nguyên tắc chính khi tiếp cận và xử trí nạn nhân câp cứu</a:t>
            </a:r>
          </a:p>
          <a:p>
            <a:pPr marL="0" indent="0">
              <a:buNone/>
            </a:pPr>
            <a:r>
              <a:rPr lang="en-US" sz="1800" smtClean="0">
                <a:latin typeface="Times New Roman" pitchFamily="18" charset="0"/>
                <a:cs typeface="Times New Roman" pitchFamily="18" charset="0"/>
              </a:rPr>
              <a:t>a&gt; Phân loại ưu tiên: Trước hết cần xác định nạn nhân có nguy cơ tử vong hiển hiện không? Nếu không có nguy cơ tử vong rõ ràng thì câu hỏi tiếp theo là nạn nhân có gì bất ổn cần can thiệp ngay không?Các nạn nhân vào cấp cứu cần phân loiaj theo các mức độ ưu tiên để được tiếp nhận cấp cứu cho phù hợp.</a:t>
            </a:r>
          </a:p>
          <a:p>
            <a:pPr marL="0" indent="0">
              <a:buNone/>
            </a:pPr>
            <a:r>
              <a:rPr lang="en-US" sz="1800" smtClean="0">
                <a:latin typeface="Times New Roman" pitchFamily="18" charset="0"/>
                <a:cs typeface="Times New Roman" pitchFamily="18" charset="0"/>
              </a:rPr>
              <a:t>b&gt; Ổn định nạn nhân trước khi tập trung vào thăm khám,xử trí chi tiết</a:t>
            </a:r>
          </a:p>
          <a:p>
            <a:pPr marL="0" indent="0">
              <a:buNone/>
            </a:pPr>
            <a:r>
              <a:rPr lang="en-US" sz="1800" smtClean="0">
                <a:latin typeface="Times New Roman" pitchFamily="18" charset="0"/>
                <a:cs typeface="Times New Roman" pitchFamily="18" charset="0"/>
              </a:rPr>
              <a:t>c&gt; Ưu tiên chẩn đoán và xử trí các rối loạn/tổn thương nguy hiểm và cố gắng chẩn đoán loại trừ các cấp cứu.</a:t>
            </a:r>
          </a:p>
          <a:p>
            <a:pPr marL="0" indent="0">
              <a:buNone/>
            </a:pPr>
            <a:r>
              <a:rPr lang="en-US" sz="1800" smtClean="0">
                <a:latin typeface="Times New Roman" pitchFamily="18" charset="0"/>
                <a:cs typeface="Times New Roman" pitchFamily="18" charset="0"/>
              </a:rPr>
              <a:t>d&gt; Định hướng chuyển: Vào viện/ vào ICU? Trung tâm can thiệp đột quỵ/lưu thao dõi…</a:t>
            </a:r>
          </a:p>
          <a:p>
            <a:pPr marL="0" indent="0">
              <a:buNone/>
            </a:pPr>
            <a:r>
              <a:rPr lang="en-US" sz="1800" smtClean="0">
                <a:latin typeface="Times New Roman" pitchFamily="18" charset="0"/>
                <a:cs typeface="Times New Roman" pitchFamily="18" charset="0"/>
              </a:rPr>
              <a:t>e&gt; Chú ý đến cửa sổ điều trị và thời gian vàng trong cấp cứu</a:t>
            </a:r>
          </a:p>
          <a:p>
            <a:pPr marL="0" indent="0">
              <a:buNone/>
            </a:pPr>
            <a:endParaRPr lang="en-US" sz="1800">
              <a:latin typeface="Times New Roman" pitchFamily="18" charset="0"/>
              <a:cs typeface="Times New Roman" pitchFamily="18" charset="0"/>
            </a:endParaRPr>
          </a:p>
          <a:p>
            <a:pPr marL="0" indent="0">
              <a:buNone/>
            </a:pPr>
            <a:endParaRPr lang="en-US" sz="1800">
              <a:latin typeface="Times New Roman" pitchFamily="18" charset="0"/>
              <a:cs typeface="Times New Roman" pitchFamily="18" charset="0"/>
            </a:endParaRPr>
          </a:p>
        </p:txBody>
      </p:sp>
    </p:spTree>
    <p:extLst>
      <p:ext uri="{BB962C8B-B14F-4D97-AF65-F5344CB8AC3E}">
        <p14:creationId xmlns:p14="http://schemas.microsoft.com/office/powerpoint/2010/main" val="31882376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700" smtClean="0">
                <a:latin typeface="Times New Roman" pitchFamily="18" charset="0"/>
                <a:cs typeface="Times New Roman" pitchFamily="18" charset="0"/>
              </a:rPr>
              <a:t>III. Xử trí một số cấp cứu ban đầu</a:t>
            </a:r>
            <a:r>
              <a:rPr lang="en-US" smtClean="0"/>
              <a:t/>
            </a:r>
            <a:br>
              <a:rPr lang="en-US" smtClean="0"/>
            </a:br>
            <a:r>
              <a:rPr lang="en-US" sz="2200" smtClean="0">
                <a:latin typeface="Times New Roman" pitchFamily="18" charset="0"/>
                <a:cs typeface="Times New Roman" pitchFamily="18" charset="0"/>
              </a:rPr>
              <a:t>1. Ngừng tim</a:t>
            </a:r>
            <a:endParaRPr lang="en-US" sz="220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658072"/>
          </a:xfrm>
        </p:spPr>
        <p:txBody>
          <a:bodyPr>
            <a:normAutofit/>
          </a:bodyPr>
          <a:lstStyle/>
          <a:p>
            <a:pPr marL="0" indent="0">
              <a:buNone/>
            </a:pPr>
            <a:r>
              <a:rPr lang="en-US" sz="1800" smtClean="0">
                <a:latin typeface="Times New Roman" pitchFamily="18" charset="0"/>
                <a:cs typeface="Times New Roman" pitchFamily="18" charset="0"/>
              </a:rPr>
              <a:t>Khi nghi ngờ nạn nhân bị ngừng tuần hoàn ( không cử động, không phản ứng khi lay gọi..)</a:t>
            </a:r>
          </a:p>
          <a:p>
            <a:pPr>
              <a:buFontTx/>
              <a:buChar char="-"/>
            </a:pPr>
            <a:r>
              <a:rPr lang="en-US" sz="1800" smtClean="0">
                <a:latin typeface="Times New Roman" pitchFamily="18" charset="0"/>
                <a:cs typeface="Times New Roman" pitchFamily="18" charset="0"/>
              </a:rPr>
              <a:t>Đặt ngửa đầu, cổ ưỡn, thủ thuật kéo hàm dưới/nâng cằm</a:t>
            </a:r>
          </a:p>
          <a:p>
            <a:pPr>
              <a:buFontTx/>
              <a:buChar char="-"/>
            </a:pPr>
            <a:r>
              <a:rPr lang="en-US" sz="1800" smtClean="0">
                <a:latin typeface="Times New Roman" pitchFamily="18" charset="0"/>
                <a:cs typeface="Times New Roman" pitchFamily="18" charset="0"/>
              </a:rPr>
              <a:t>Kiểm tra mạch cảnh ( mạch bẹn) trong vòng 10 giây. Nếu không thấy mạch: tiến hành ép tim ngay</a:t>
            </a:r>
          </a:p>
          <a:p>
            <a:pPr>
              <a:buFontTx/>
              <a:buChar char="-"/>
            </a:pPr>
            <a:r>
              <a:rPr lang="en-US" sz="1800" smtClean="0">
                <a:latin typeface="Times New Roman" pitchFamily="18" charset="0"/>
                <a:cs typeface="Times New Roman" pitchFamily="18" charset="0"/>
              </a:rPr>
              <a:t>Ép tim ở ½ dưới xương ức, lún 1/3 – ½ ngực ( 4-5 cm với người lớn) đủ để sờ thấy mạch khi ép, tần số 100 lần/phút</a:t>
            </a:r>
          </a:p>
          <a:p>
            <a:pPr marL="0" indent="0">
              <a:buNone/>
            </a:pPr>
            <a:r>
              <a:rPr lang="en-US" sz="1800" smtClean="0">
                <a:latin typeface="Times New Roman" pitchFamily="18" charset="0"/>
                <a:cs typeface="Times New Roman" pitchFamily="18" charset="0"/>
              </a:rPr>
              <a:t>* Chú ý: ép nhanh, ép mạnh, không gián đoạn và để ngực phồng lên hết sau mỗi lần ép</a:t>
            </a:r>
            <a:endParaRPr lang="en-US" sz="1800">
              <a:latin typeface="Times New Roman" pitchFamily="18" charset="0"/>
              <a:cs typeface="Times New Roman" pitchFamily="18" charset="0"/>
            </a:endParaRPr>
          </a:p>
        </p:txBody>
      </p:sp>
    </p:spTree>
    <p:extLst>
      <p:ext uri="{BB962C8B-B14F-4D97-AF65-F5344CB8AC3E}">
        <p14:creationId xmlns:p14="http://schemas.microsoft.com/office/powerpoint/2010/main" val="267695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611188" y="487363"/>
            <a:ext cx="7993260" cy="4093765"/>
          </a:xfrm>
        </p:spPr>
        <p:txBody>
          <a:bodyPr>
            <a:normAutofit/>
          </a:bodyPr>
          <a:lstStyle/>
          <a:p>
            <a:pPr marL="0" indent="0">
              <a:buNone/>
            </a:pPr>
            <a:r>
              <a:rPr lang="en-US" sz="2000" smtClean="0">
                <a:latin typeface="Times New Roman" pitchFamily="18" charset="0"/>
                <a:cs typeface="Times New Roman" pitchFamily="18" charset="0"/>
              </a:rPr>
              <a:t>2. </a:t>
            </a:r>
            <a:r>
              <a:rPr lang="en-US" sz="2000" err="1" smtClean="0">
                <a:latin typeface="Times New Roman" pitchFamily="18" charset="0"/>
                <a:cs typeface="Times New Roman" pitchFamily="18" charset="0"/>
              </a:rPr>
              <a:t>Ngạt</a:t>
            </a:r>
            <a:r>
              <a:rPr lang="en-US" sz="2000" smtClean="0">
                <a:latin typeface="Times New Roman" pitchFamily="18" charset="0"/>
                <a:cs typeface="Times New Roman" pitchFamily="18" charset="0"/>
              </a:rPr>
              <a:t> </a:t>
            </a:r>
            <a:r>
              <a:rPr lang="en-US" sz="2000" err="1" smtClean="0">
                <a:latin typeface="Times New Roman" pitchFamily="18" charset="0"/>
                <a:cs typeface="Times New Roman" pitchFamily="18" charset="0"/>
              </a:rPr>
              <a:t>thở</a:t>
            </a:r>
            <a:r>
              <a:rPr lang="en-US" sz="2000" smtClean="0">
                <a:latin typeface="Times New Roman" pitchFamily="18" charset="0"/>
                <a:cs typeface="Times New Roman" pitchFamily="18" charset="0"/>
              </a:rPr>
              <a:t> </a:t>
            </a:r>
            <a:r>
              <a:rPr lang="en-US" sz="2000" err="1" smtClean="0">
                <a:latin typeface="Times New Roman" pitchFamily="18" charset="0"/>
                <a:cs typeface="Times New Roman" pitchFamily="18" charset="0"/>
              </a:rPr>
              <a:t>ngừng</a:t>
            </a:r>
            <a:r>
              <a:rPr lang="en-US" sz="2000" smtClean="0">
                <a:latin typeface="Times New Roman" pitchFamily="18" charset="0"/>
                <a:cs typeface="Times New Roman" pitchFamily="18" charset="0"/>
              </a:rPr>
              <a:t> </a:t>
            </a:r>
            <a:r>
              <a:rPr lang="en-US" sz="2000" err="1" smtClean="0">
                <a:latin typeface="Times New Roman" pitchFamily="18" charset="0"/>
                <a:cs typeface="Times New Roman" pitchFamily="18" charset="0"/>
              </a:rPr>
              <a:t>thở</a:t>
            </a:r>
            <a:endParaRPr lang="en-US" sz="2000" smtClean="0">
              <a:latin typeface="Times New Roman" pitchFamily="18" charset="0"/>
              <a:cs typeface="Times New Roman" pitchFamily="18" charset="0"/>
            </a:endParaRPr>
          </a:p>
          <a:p>
            <a:pPr>
              <a:buFontTx/>
              <a:buChar char="-"/>
            </a:pPr>
            <a:r>
              <a:rPr lang="en-US" sz="1800" err="1" smtClean="0">
                <a:latin typeface="Times New Roman" pitchFamily="18" charset="0"/>
                <a:cs typeface="Times New Roman" pitchFamily="18" charset="0"/>
              </a:rPr>
              <a:t>Gọi</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hỗ</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trợ</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cấp</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cứu</a:t>
            </a:r>
            <a:endParaRPr lang="en-US" sz="1800" smtClean="0">
              <a:latin typeface="Times New Roman" pitchFamily="18" charset="0"/>
              <a:cs typeface="Times New Roman" pitchFamily="18" charset="0"/>
            </a:endParaRPr>
          </a:p>
          <a:p>
            <a:pPr>
              <a:buFontTx/>
              <a:buChar char="-"/>
            </a:pPr>
            <a:r>
              <a:rPr lang="en-US" sz="1800" err="1" smtClean="0">
                <a:latin typeface="Times New Roman" pitchFamily="18" charset="0"/>
                <a:cs typeface="Times New Roman" pitchFamily="18" charset="0"/>
              </a:rPr>
              <a:t>Đặt</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nạn</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nhân</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nằm</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ngửa</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trên</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mặt</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phẳng</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cứng</a:t>
            </a:r>
            <a:endParaRPr lang="en-US" sz="1800" smtClean="0">
              <a:latin typeface="Times New Roman" pitchFamily="18" charset="0"/>
              <a:cs typeface="Times New Roman" pitchFamily="18" charset="0"/>
            </a:endParaRPr>
          </a:p>
          <a:p>
            <a:pPr>
              <a:buFontTx/>
              <a:buChar char="-"/>
            </a:pPr>
            <a:r>
              <a:rPr lang="en-US" sz="1800" err="1" smtClean="0">
                <a:latin typeface="Times New Roman" pitchFamily="18" charset="0"/>
                <a:cs typeface="Times New Roman" pitchFamily="18" charset="0"/>
              </a:rPr>
              <a:t>Khai</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thông</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đường</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thở</a:t>
            </a:r>
            <a:endParaRPr lang="en-US" sz="1800" smtClean="0">
              <a:latin typeface="Times New Roman" pitchFamily="18" charset="0"/>
              <a:cs typeface="Times New Roman" pitchFamily="18" charset="0"/>
            </a:endParaRPr>
          </a:p>
          <a:p>
            <a:pPr>
              <a:buFontTx/>
              <a:buChar char="-"/>
            </a:pPr>
            <a:r>
              <a:rPr lang="en-US" sz="1800" err="1" smtClean="0">
                <a:latin typeface="Times New Roman" pitchFamily="18" charset="0"/>
                <a:cs typeface="Times New Roman" pitchFamily="18" charset="0"/>
              </a:rPr>
              <a:t>Một</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tay</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ngửa</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đầu</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bóp</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mũi</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nạn</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nhân</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tay</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kia</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nâng</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cằm</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nạn</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nhân</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thổi</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hai</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hơi</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đầu</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trực</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tiếp</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vào</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miệng</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nạn</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nhân</a:t>
            </a:r>
            <a:r>
              <a:rPr lang="en-US" sz="1800" smtClean="0">
                <a:latin typeface="Times New Roman" pitchFamily="18" charset="0"/>
                <a:cs typeface="Times New Roman" pitchFamily="18" charset="0"/>
              </a:rPr>
              <a:t> ( </a:t>
            </a:r>
            <a:r>
              <a:rPr lang="en-US" sz="1800" err="1" smtClean="0">
                <a:latin typeface="Times New Roman" pitchFamily="18" charset="0"/>
                <a:cs typeface="Times New Roman" pitchFamily="18" charset="0"/>
              </a:rPr>
              <a:t>trong</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khi</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thổi</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mắt</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quan</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sát</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lồng</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ngực</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nạn</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nhân</a:t>
            </a:r>
            <a:r>
              <a:rPr lang="en-US" sz="1800" smtClean="0">
                <a:latin typeface="Times New Roman" pitchFamily="18" charset="0"/>
                <a:cs typeface="Times New Roman" pitchFamily="18" charset="0"/>
              </a:rPr>
              <a:t>)</a:t>
            </a:r>
          </a:p>
          <a:p>
            <a:pPr>
              <a:buFontTx/>
              <a:buChar char="-"/>
            </a:pPr>
            <a:r>
              <a:rPr lang="en-US" sz="1800" err="1" smtClean="0">
                <a:latin typeface="Times New Roman" pitchFamily="18" charset="0"/>
                <a:cs typeface="Times New Roman" pitchFamily="18" charset="0"/>
              </a:rPr>
              <a:t>Thời</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gian</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thổi</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miệng</a:t>
            </a:r>
            <a:r>
              <a:rPr lang="en-US" sz="1800" smtClean="0">
                <a:latin typeface="Times New Roman" pitchFamily="18" charset="0"/>
                <a:cs typeface="Times New Roman" pitchFamily="18" charset="0"/>
              </a:rPr>
              <a:t> – </a:t>
            </a:r>
            <a:r>
              <a:rPr lang="en-US" sz="1800" err="1" smtClean="0">
                <a:latin typeface="Times New Roman" pitchFamily="18" charset="0"/>
                <a:cs typeface="Times New Roman" pitchFamily="18" charset="0"/>
              </a:rPr>
              <a:t>miệng</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phải</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liên</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tục</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cho</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đến</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khi</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bàn</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giao</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nạn</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nhân</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cho</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nhân</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viên</a:t>
            </a:r>
            <a:r>
              <a:rPr lang="en-US" sz="1800" smtClean="0">
                <a:latin typeface="Times New Roman" pitchFamily="18" charset="0"/>
                <a:cs typeface="Times New Roman" pitchFamily="18" charset="0"/>
              </a:rPr>
              <a:t> y </a:t>
            </a:r>
            <a:r>
              <a:rPr lang="en-US" sz="1800" err="1" smtClean="0">
                <a:latin typeface="Times New Roman" pitchFamily="18" charset="0"/>
                <a:cs typeface="Times New Roman" pitchFamily="18" charset="0"/>
              </a:rPr>
              <a:t>tế</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làm</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tiếp</a:t>
            </a:r>
            <a:r>
              <a:rPr lang="en-US" sz="1800" smtClean="0">
                <a:latin typeface="Times New Roman" pitchFamily="18" charset="0"/>
                <a:cs typeface="Times New Roman" pitchFamily="18" charset="0"/>
              </a:rPr>
              <a:t>.</a:t>
            </a:r>
          </a:p>
        </p:txBody>
      </p:sp>
    </p:spTree>
    <p:extLst>
      <p:ext uri="{BB962C8B-B14F-4D97-AF65-F5344CB8AC3E}">
        <p14:creationId xmlns:p14="http://schemas.microsoft.com/office/powerpoint/2010/main" val="9007705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9552" y="407526"/>
            <a:ext cx="3024336" cy="461665"/>
          </a:xfrm>
          <a:prstGeom prst="rect">
            <a:avLst/>
          </a:prstGeom>
          <a:noFill/>
        </p:spPr>
        <p:txBody>
          <a:bodyPr wrap="square" rtlCol="0">
            <a:spAutoFit/>
          </a:bodyPr>
          <a:lstStyle/>
          <a:p>
            <a:r>
              <a:rPr lang="en-US" sz="2400" smtClean="0">
                <a:latin typeface="Times New Roman" pitchFamily="18" charset="0"/>
                <a:cs typeface="Times New Roman" pitchFamily="18" charset="0"/>
              </a:rPr>
              <a:t>3.Bỏng nhiệt</a:t>
            </a:r>
            <a:endParaRPr lang="en-US" sz="2400">
              <a:latin typeface="Times New Roman" pitchFamily="18" charset="0"/>
              <a:cs typeface="Times New Roman" pitchFamily="18" charset="0"/>
            </a:endParaRPr>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988" y="1150938"/>
            <a:ext cx="8328025" cy="455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14031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548681"/>
            <a:ext cx="8229600" cy="3672408"/>
          </a:xfrm>
        </p:spPr>
        <p:txBody>
          <a:bodyPr>
            <a:normAutofit/>
          </a:bodyPr>
          <a:lstStyle/>
          <a:p>
            <a:pPr marL="0" indent="0">
              <a:buNone/>
            </a:pPr>
            <a:r>
              <a:rPr lang="en-US" sz="2000" smtClean="0">
                <a:latin typeface="Times New Roman" pitchFamily="18" charset="0"/>
                <a:cs typeface="Times New Roman" pitchFamily="18" charset="0"/>
              </a:rPr>
              <a:t>4.Gãy xương</a:t>
            </a:r>
          </a:p>
          <a:p>
            <a:pPr marL="0" indent="0">
              <a:buNone/>
            </a:pPr>
            <a:r>
              <a:rPr lang="en-US" sz="1800" smtClean="0">
                <a:latin typeface="Times New Roman" pitchFamily="18" charset="0"/>
                <a:cs typeface="Times New Roman" pitchFamily="18" charset="0"/>
                <a:sym typeface="Webdings"/>
              </a:rPr>
              <a:t>-</a:t>
            </a:r>
            <a:r>
              <a:rPr lang="en-US" sz="1800" smtClean="0">
                <a:latin typeface="Times New Roman" pitchFamily="18" charset="0"/>
                <a:cs typeface="Times New Roman" pitchFamily="18" charset="0"/>
              </a:rPr>
              <a:t>Chống </a:t>
            </a:r>
            <a:r>
              <a:rPr lang="en-US" sz="1800" err="1" smtClean="0">
                <a:latin typeface="Times New Roman" pitchFamily="18" charset="0"/>
                <a:cs typeface="Times New Roman" pitchFamily="18" charset="0"/>
              </a:rPr>
              <a:t>sốc</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chống</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đau</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chườm</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mát</a:t>
            </a:r>
            <a:endParaRPr lang="en-US" sz="1800" smtClean="0">
              <a:latin typeface="Times New Roman" pitchFamily="18" charset="0"/>
              <a:cs typeface="Times New Roman" pitchFamily="18" charset="0"/>
            </a:endParaRPr>
          </a:p>
          <a:p>
            <a:pPr marL="0" indent="0">
              <a:buNone/>
            </a:pPr>
            <a:r>
              <a:rPr lang="en-US" sz="1800" smtClean="0">
                <a:latin typeface="Times New Roman" pitchFamily="18" charset="0"/>
                <a:cs typeface="Times New Roman" pitchFamily="18" charset="0"/>
              </a:rPr>
              <a:t>-Bất </a:t>
            </a:r>
            <a:r>
              <a:rPr lang="en-US" sz="1800" err="1" smtClean="0">
                <a:latin typeface="Times New Roman" pitchFamily="18" charset="0"/>
                <a:cs typeface="Times New Roman" pitchFamily="18" charset="0"/>
              </a:rPr>
              <a:t>động</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tạm</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thời</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Băng</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nẹp</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cố</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định</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chắc</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chắn</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nhưng</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không</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quá</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chặt</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gây</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chèn</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ép</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cản</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trở</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lưu</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thông</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máu</a:t>
            </a:r>
            <a:endParaRPr lang="en-US" sz="1800" smtClean="0">
              <a:latin typeface="Times New Roman" pitchFamily="18" charset="0"/>
              <a:cs typeface="Times New Roman" pitchFamily="18" charset="0"/>
            </a:endParaRPr>
          </a:p>
          <a:p>
            <a:pPr marL="0" indent="0">
              <a:buNone/>
            </a:pPr>
            <a:r>
              <a:rPr lang="en-US" sz="1800" smtClean="0">
                <a:latin typeface="Times New Roman" pitchFamily="18" charset="0"/>
                <a:cs typeface="Times New Roman" pitchFamily="18" charset="0"/>
              </a:rPr>
              <a:t>-Kiểm </a:t>
            </a:r>
            <a:r>
              <a:rPr lang="en-US" sz="1800" err="1" smtClean="0">
                <a:latin typeface="Times New Roman" pitchFamily="18" charset="0"/>
                <a:cs typeface="Times New Roman" pitchFamily="18" charset="0"/>
              </a:rPr>
              <a:t>tra</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xem</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đầu</a:t>
            </a:r>
            <a:r>
              <a:rPr lang="en-US" sz="1800" smtClean="0">
                <a:latin typeface="Times New Roman" pitchFamily="18" charset="0"/>
                <a:cs typeface="Times New Roman" pitchFamily="18" charset="0"/>
              </a:rPr>
              <a:t> chi </a:t>
            </a:r>
            <a:r>
              <a:rPr lang="en-US" sz="1800" err="1" smtClean="0">
                <a:latin typeface="Times New Roman" pitchFamily="18" charset="0"/>
                <a:cs typeface="Times New Roman" pitchFamily="18" charset="0"/>
              </a:rPr>
              <a:t>có</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bị</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tê</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tím</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tái</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và</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mạch</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cổ</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tay</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cổ</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chân</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có</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còn</a:t>
            </a:r>
            <a:r>
              <a:rPr lang="en-US" sz="1800" smtClean="0">
                <a:latin typeface="Times New Roman" pitchFamily="18" charset="0"/>
                <a:cs typeface="Times New Roman" pitchFamily="18" charset="0"/>
              </a:rPr>
              <a:t> hay </a:t>
            </a:r>
            <a:r>
              <a:rPr lang="en-US" sz="1800" err="1" smtClean="0">
                <a:latin typeface="Times New Roman" pitchFamily="18" charset="0"/>
                <a:cs typeface="Times New Roman" pitchFamily="18" charset="0"/>
              </a:rPr>
              <a:t>không</a:t>
            </a:r>
            <a:r>
              <a:rPr lang="en-US" sz="1800" smtClean="0">
                <a:latin typeface="Times New Roman" pitchFamily="18" charset="0"/>
                <a:cs typeface="Times New Roman" pitchFamily="18" charset="0"/>
              </a:rPr>
              <a:t>?</a:t>
            </a:r>
          </a:p>
          <a:p>
            <a:pPr marL="0" indent="0">
              <a:buNone/>
            </a:pPr>
            <a:r>
              <a:rPr lang="en-US" sz="1800" smtClean="0">
                <a:latin typeface="Times New Roman" pitchFamily="18" charset="0"/>
                <a:cs typeface="Times New Roman" pitchFamily="18" charset="0"/>
              </a:rPr>
              <a:t>-Đối </a:t>
            </a:r>
            <a:r>
              <a:rPr lang="en-US" sz="1800" err="1" smtClean="0">
                <a:latin typeface="Times New Roman" pitchFamily="18" charset="0"/>
                <a:cs typeface="Times New Roman" pitchFamily="18" charset="0"/>
              </a:rPr>
              <a:t>với</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gãy</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xương</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hở</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phải</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xử</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trí</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vết</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thương</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cầm</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máu</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chống</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sốc</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trước</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khi</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thực</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hiện</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thao</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tác</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bất</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động</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tạm</a:t>
            </a:r>
            <a:r>
              <a:rPr lang="en-US" sz="180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thời</a:t>
            </a:r>
            <a:endParaRPr lang="en-US" sz="1800">
              <a:latin typeface="Times New Roman" pitchFamily="18" charset="0"/>
              <a:cs typeface="Times New Roman" pitchFamily="18" charset="0"/>
            </a:endParaRPr>
          </a:p>
        </p:txBody>
      </p:sp>
    </p:spTree>
    <p:extLst>
      <p:ext uri="{BB962C8B-B14F-4D97-AF65-F5344CB8AC3E}">
        <p14:creationId xmlns:p14="http://schemas.microsoft.com/office/powerpoint/2010/main" val="7638929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763" y="764704"/>
            <a:ext cx="8290693" cy="4158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33893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908720"/>
            <a:ext cx="8351837" cy="457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87546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300" y="620689"/>
            <a:ext cx="8407400" cy="3816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4028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95736" y="539388"/>
            <a:ext cx="4156107" cy="646331"/>
          </a:xfrm>
          <a:prstGeom prst="rect">
            <a:avLst/>
          </a:prstGeom>
          <a:noFill/>
        </p:spPr>
        <p:txBody>
          <a:bodyPr wrap="square" rtlCol="0">
            <a:spAutoFit/>
          </a:bodyPr>
          <a:lstStyle/>
          <a:p>
            <a:r>
              <a:rPr lang="en-US" sz="3600" b="1" smtClean="0">
                <a:latin typeface="Times New Roman" pitchFamily="18" charset="0"/>
                <a:cs typeface="Times New Roman" pitchFamily="18" charset="0"/>
              </a:rPr>
              <a:t>MỤC TIÊU</a:t>
            </a:r>
            <a:endParaRPr lang="en-US" sz="3600" b="1">
              <a:latin typeface="Times New Roman" pitchFamily="18" charset="0"/>
              <a:cs typeface="Times New Roman" pitchFamily="18" charset="0"/>
            </a:endParaRPr>
          </a:p>
        </p:txBody>
      </p:sp>
      <p:sp>
        <p:nvSpPr>
          <p:cNvPr id="7" name="TextBox 6"/>
          <p:cNvSpPr txBox="1"/>
          <p:nvPr/>
        </p:nvSpPr>
        <p:spPr>
          <a:xfrm>
            <a:off x="755576" y="1844824"/>
            <a:ext cx="7560840" cy="2308324"/>
          </a:xfrm>
          <a:prstGeom prst="rect">
            <a:avLst/>
          </a:prstGeom>
          <a:noFill/>
        </p:spPr>
        <p:txBody>
          <a:bodyPr wrap="square" rtlCol="0">
            <a:spAutoFit/>
          </a:bodyPr>
          <a:lstStyle/>
          <a:p>
            <a:r>
              <a:rPr lang="en-US" b="1" smtClean="0">
                <a:latin typeface="Times New Roman" pitchFamily="18" charset="0"/>
                <a:cs typeface="Times New Roman" pitchFamily="18" charset="0"/>
              </a:rPr>
              <a:t>I.KHÁI NIỆM,TÍNH ĐẶC THÙ VÀ CÁC RỐI LOẠN TÂM LÍ HAY GẶP Ở NẠN NHÂN VÀ GIA ĐÌNH NẠN NHÂN KHI VÀO CẤP CỨU BAN ĐẦU.</a:t>
            </a:r>
          </a:p>
          <a:p>
            <a:endParaRPr lang="en-US" b="1" smtClean="0">
              <a:latin typeface="Times New Roman" pitchFamily="18" charset="0"/>
              <a:cs typeface="Times New Roman" pitchFamily="18" charset="0"/>
            </a:endParaRPr>
          </a:p>
          <a:p>
            <a:r>
              <a:rPr lang="en-US" b="1" smtClean="0">
                <a:latin typeface="Times New Roman" pitchFamily="18" charset="0"/>
                <a:cs typeface="Times New Roman" pitchFamily="18" charset="0"/>
              </a:rPr>
              <a:t>II. TRÌNH BÀY CÁC NGUYÊN TẮC VÀ ĐÁNH GIÁ KHI TIẾP CẬN VÀ XỬ LÍ NẠN NHÂN  CẤP CỨU BAN ĐẦU </a:t>
            </a:r>
          </a:p>
          <a:p>
            <a:endParaRPr lang="en-US" b="1" smtClean="0">
              <a:latin typeface="Times New Roman" pitchFamily="18" charset="0"/>
              <a:cs typeface="Times New Roman" pitchFamily="18" charset="0"/>
            </a:endParaRPr>
          </a:p>
          <a:p>
            <a:r>
              <a:rPr lang="en-US" b="1" smtClean="0">
                <a:latin typeface="Times New Roman" pitchFamily="18" charset="0"/>
                <a:cs typeface="Times New Roman" pitchFamily="18" charset="0"/>
              </a:rPr>
              <a:t>III.  XỬ TRÍ MỘT SỐ TÌNH HUỐNG CẤP CỨU THƯỜNG GẶP </a:t>
            </a:r>
          </a:p>
        </p:txBody>
      </p:sp>
    </p:spTree>
    <p:extLst>
      <p:ext uri="{BB962C8B-B14F-4D97-AF65-F5344CB8AC3E}">
        <p14:creationId xmlns:p14="http://schemas.microsoft.com/office/powerpoint/2010/main" val="16289116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548680"/>
            <a:ext cx="8208912" cy="6048671"/>
          </a:xfrm>
        </p:spPr>
      </p:pic>
    </p:spTree>
    <p:extLst>
      <p:ext uri="{BB962C8B-B14F-4D97-AF65-F5344CB8AC3E}">
        <p14:creationId xmlns:p14="http://schemas.microsoft.com/office/powerpoint/2010/main" val="4187997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9512" y="1052736"/>
            <a:ext cx="8964488" cy="6586418"/>
          </a:xfrm>
          <a:prstGeom prst="rect">
            <a:avLst/>
          </a:prstGeom>
          <a:noFill/>
        </p:spPr>
        <p:txBody>
          <a:bodyPr wrap="square" rtlCol="0">
            <a:spAutoFit/>
          </a:bodyPr>
          <a:lstStyle/>
          <a:p>
            <a:r>
              <a:rPr lang="en-US" sz="2400" b="1" smtClean="0">
                <a:latin typeface="Times New Roman" pitchFamily="18" charset="0"/>
                <a:cs typeface="Times New Roman" pitchFamily="18" charset="0"/>
              </a:rPr>
              <a:t>I.KHÁI NIỆM</a:t>
            </a:r>
          </a:p>
          <a:p>
            <a:r>
              <a:rPr lang="en-US" sz="2400" smtClean="0">
                <a:latin typeface="Times New Roman" pitchFamily="18" charset="0"/>
                <a:cs typeface="Times New Roman" pitchFamily="18" charset="0"/>
              </a:rPr>
              <a:t>1.Cấp </a:t>
            </a:r>
            <a:r>
              <a:rPr lang="en-US" sz="2400" err="1" smtClean="0">
                <a:latin typeface="Times New Roman" pitchFamily="18" charset="0"/>
                <a:cs typeface="Times New Roman" pitchFamily="18" charset="0"/>
              </a:rPr>
              <a:t>cứu</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là</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gì</a:t>
            </a:r>
            <a:r>
              <a:rPr lang="en-US" sz="2400" smtClean="0">
                <a:latin typeface="Times New Roman" pitchFamily="18" charset="0"/>
                <a:cs typeface="Times New Roman" pitchFamily="18" charset="0"/>
              </a:rPr>
              <a:t>?</a:t>
            </a:r>
          </a:p>
          <a:p>
            <a:r>
              <a:rPr lang="en-US">
                <a:latin typeface="Times New Roman" pitchFamily="18" charset="0"/>
                <a:cs typeface="Times New Roman" pitchFamily="18" charset="0"/>
              </a:rPr>
              <a:t> </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Cấp</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cứu</a:t>
            </a:r>
            <a:r>
              <a:rPr lang="en-US" smtClean="0">
                <a:latin typeface="Times New Roman" pitchFamily="18" charset="0"/>
                <a:cs typeface="Times New Roman" pitchFamily="18" charset="0"/>
              </a:rPr>
              <a:t> (Emergency Medicine) </a:t>
            </a:r>
            <a:r>
              <a:rPr lang="en-US" err="1" smtClean="0">
                <a:latin typeface="Times New Roman" pitchFamily="18" charset="0"/>
                <a:cs typeface="Times New Roman" pitchFamily="18" charset="0"/>
              </a:rPr>
              <a:t>là</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Chẩn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đoán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và</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điều</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trị</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tình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trạng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bệnh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lí</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cấp</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tính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hoặc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những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tổn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thương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cấp</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đòi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hỏi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phải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được</a:t>
            </a:r>
            <a:r>
              <a:rPr lang="en-US" smtClean="0">
                <a:latin typeface="Times New Roman" pitchFamily="18" charset="0"/>
                <a:cs typeface="Times New Roman" pitchFamily="18" charset="0"/>
              </a:rPr>
              <a:t> can </a:t>
            </a:r>
            <a:r>
              <a:rPr lang="en-US" err="1" smtClean="0">
                <a:latin typeface="Times New Roman" pitchFamily="18" charset="0"/>
                <a:cs typeface="Times New Roman" pitchFamily="18" charset="0"/>
              </a:rPr>
              <a:t>thiệp</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và</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xử</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lí</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khẩn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cấp</a:t>
            </a:r>
            <a:r>
              <a:rPr lang="en-US" smtClean="0">
                <a:latin typeface="Times New Roman" pitchFamily="18" charset="0"/>
                <a:cs typeface="Times New Roman" pitchFamily="18" charset="0"/>
              </a:rPr>
              <a:t> </a:t>
            </a:r>
          </a:p>
          <a:p>
            <a:r>
              <a:rPr lang="en-US" sz="2400" smtClean="0">
                <a:latin typeface="Times New Roman" pitchFamily="18" charset="0"/>
                <a:cs typeface="Times New Roman" pitchFamily="18" charset="0"/>
              </a:rPr>
              <a:t>2. </a:t>
            </a:r>
            <a:r>
              <a:rPr lang="en-US" sz="2400" err="1" smtClean="0">
                <a:latin typeface="Times New Roman" pitchFamily="18" charset="0"/>
                <a:cs typeface="Times New Roman" pitchFamily="18" charset="0"/>
              </a:rPr>
              <a:t>Tâm</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lí</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của</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người</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bệnh</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và</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người</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nhà</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của</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người</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bệnh</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khi</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đến</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cấp</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cứu</a:t>
            </a:r>
            <a:r>
              <a:rPr lang="en-US" sz="2400" smtClean="0">
                <a:latin typeface="Times New Roman" pitchFamily="18" charset="0"/>
                <a:cs typeface="Times New Roman" pitchFamily="18" charset="0"/>
              </a:rPr>
              <a:t> ban </a:t>
            </a:r>
            <a:r>
              <a:rPr lang="en-US" sz="2400" err="1" smtClean="0">
                <a:latin typeface="Times New Roman" pitchFamily="18" charset="0"/>
                <a:cs typeface="Times New Roman" pitchFamily="18" charset="0"/>
              </a:rPr>
              <a:t>đầu</a:t>
            </a:r>
            <a:endParaRPr lang="en-US" sz="2400" smtClean="0">
              <a:latin typeface="Times New Roman" pitchFamily="18" charset="0"/>
              <a:cs typeface="Times New Roman" pitchFamily="18" charset="0"/>
            </a:endParaRPr>
          </a:p>
          <a:p>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Các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thay</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đổi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tâm</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sinh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lí</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của</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nạn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nhân</a:t>
            </a:r>
            <a:endParaRPr lang="en-US" smtClean="0">
              <a:latin typeface="Times New Roman" pitchFamily="18" charset="0"/>
              <a:cs typeface="Times New Roman" pitchFamily="18" charset="0"/>
            </a:endParaRPr>
          </a:p>
          <a:p>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Các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thay</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đổi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tâm</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sinh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lí</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đối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với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gia</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đình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họ</a:t>
            </a:r>
            <a:endParaRPr lang="en-US" smtClean="0">
              <a:latin typeface="Times New Roman" pitchFamily="18" charset="0"/>
              <a:cs typeface="Times New Roman" pitchFamily="18" charset="0"/>
            </a:endParaRPr>
          </a:p>
          <a:p>
            <a:pPr marL="285750" indent="-285750">
              <a:buFontTx/>
              <a:buChar char="-"/>
            </a:pPr>
            <a:r>
              <a:rPr lang="en-US" err="1" smtClean="0">
                <a:latin typeface="Times New Roman" pitchFamily="18" charset="0"/>
                <a:cs typeface="Times New Roman" pitchFamily="18" charset="0"/>
              </a:rPr>
              <a:t>Người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cán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bộ</a:t>
            </a:r>
            <a:r>
              <a:rPr lang="en-US" smtClean="0">
                <a:latin typeface="Times New Roman" pitchFamily="18" charset="0"/>
                <a:cs typeface="Times New Roman" pitchFamily="18" charset="0"/>
              </a:rPr>
              <a:t> y </a:t>
            </a:r>
            <a:r>
              <a:rPr lang="en-US" err="1" smtClean="0">
                <a:latin typeface="Times New Roman" pitchFamily="18" charset="0"/>
                <a:cs typeface="Times New Roman" pitchFamily="18" charset="0"/>
              </a:rPr>
              <a:t>tế</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phải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nắm</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được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các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biến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động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tâm</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lí</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của</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nạn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nhân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và</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giá</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đình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nạn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nhân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để</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tránh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gặp</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phải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khó</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khăn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lớn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trong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quá</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trình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cấp</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cứu</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cũng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như</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xử</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trí</a:t>
            </a:r>
            <a:r>
              <a:rPr lang="en-US" smtClean="0">
                <a:latin typeface="Times New Roman" pitchFamily="18" charset="0"/>
                <a:cs typeface="Times New Roman" pitchFamily="18" charset="0"/>
              </a:rPr>
              <a:t> ban </a:t>
            </a:r>
            <a:r>
              <a:rPr lang="en-US" err="1" smtClean="0">
                <a:latin typeface="Times New Roman" pitchFamily="18" charset="0"/>
                <a:cs typeface="Times New Roman" pitchFamily="18" charset="0"/>
              </a:rPr>
              <a:t>đầu</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cho</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nạn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nhân</a:t>
            </a:r>
            <a:endParaRPr lang="en-US" smtClean="0">
              <a:latin typeface="Times New Roman" pitchFamily="18" charset="0"/>
              <a:cs typeface="Times New Roman" pitchFamily="18" charset="0"/>
            </a:endParaRPr>
          </a:p>
          <a:p>
            <a:r>
              <a:rPr lang="en-US" sz="2000" smtClean="0">
                <a:latin typeface="Times New Roman" pitchFamily="18" charset="0"/>
                <a:cs typeface="Times New Roman" pitchFamily="18" charset="0"/>
              </a:rPr>
              <a:t>2.1) </a:t>
            </a:r>
            <a:r>
              <a:rPr lang="en-US" sz="2000" err="1" smtClean="0">
                <a:latin typeface="Times New Roman" pitchFamily="18" charset="0"/>
                <a:cs typeface="Times New Roman" pitchFamily="18" charset="0"/>
              </a:rPr>
              <a:t>Về</a:t>
            </a:r>
            <a:r>
              <a:rPr lang="en-US" sz="2000" smtClean="0">
                <a:latin typeface="Times New Roman" pitchFamily="18" charset="0"/>
                <a:cs typeface="Times New Roman" pitchFamily="18" charset="0"/>
              </a:rPr>
              <a:t> </a:t>
            </a:r>
            <a:r>
              <a:rPr lang="en-US" sz="2000" err="1" smtClean="0">
                <a:latin typeface="Times New Roman" pitchFamily="18" charset="0"/>
                <a:cs typeface="Times New Roman" pitchFamily="18" charset="0"/>
              </a:rPr>
              <a:t>phía</a:t>
            </a:r>
            <a:r>
              <a:rPr lang="en-US" sz="2000" smtClean="0">
                <a:latin typeface="Times New Roman" pitchFamily="18" charset="0"/>
                <a:cs typeface="Times New Roman" pitchFamily="18" charset="0"/>
              </a:rPr>
              <a:t> </a:t>
            </a:r>
            <a:r>
              <a:rPr lang="en-US" sz="2000" err="1" smtClean="0">
                <a:latin typeface="Times New Roman" pitchFamily="18" charset="0"/>
                <a:cs typeface="Times New Roman" pitchFamily="18" charset="0"/>
              </a:rPr>
              <a:t>người</a:t>
            </a:r>
            <a:r>
              <a:rPr lang="en-US" sz="2000" smtClean="0">
                <a:latin typeface="Times New Roman" pitchFamily="18" charset="0"/>
                <a:cs typeface="Times New Roman" pitchFamily="18" charset="0"/>
              </a:rPr>
              <a:t> bệnh</a:t>
            </a:r>
          </a:p>
          <a:p>
            <a:pPr marL="285750" indent="-285750">
              <a:buFontTx/>
              <a:buChar char="-"/>
            </a:pPr>
            <a:r>
              <a:rPr lang="en-US" err="1" smtClean="0">
                <a:latin typeface="Times New Roman" pitchFamily="18" charset="0"/>
                <a:cs typeface="Times New Roman" pitchFamily="18" charset="0"/>
              </a:rPr>
              <a:t>Nạn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nhân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nếu</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không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mê</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man,thì</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luôn</a:t>
            </a:r>
            <a:r>
              <a:rPr lang="en-US" smtClean="0">
                <a:latin typeface="Times New Roman" pitchFamily="18" charset="0"/>
                <a:cs typeface="Times New Roman" pitchFamily="18" charset="0"/>
              </a:rPr>
              <a:t> lo </a:t>
            </a:r>
            <a:r>
              <a:rPr lang="en-US" err="1" smtClean="0">
                <a:latin typeface="Times New Roman" pitchFamily="18" charset="0"/>
                <a:cs typeface="Times New Roman" pitchFamily="18" charset="0"/>
              </a:rPr>
              <a:t>lắng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về</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sự</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bất</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lực</a:t>
            </a:r>
            <a:r>
              <a:rPr lang="en-US" smtClean="0">
                <a:latin typeface="Times New Roman" pitchFamily="18" charset="0"/>
                <a:cs typeface="Times New Roman" pitchFamily="18" charset="0"/>
              </a:rPr>
              <a:t> do </a:t>
            </a:r>
            <a:r>
              <a:rPr lang="en-US" err="1" smtClean="0">
                <a:latin typeface="Times New Roman" pitchFamily="18" charset="0"/>
                <a:cs typeface="Times New Roman" pitchFamily="18" charset="0"/>
              </a:rPr>
              <a:t>bệnh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tật,khả</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năng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tàn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phế</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tử</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vong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cũng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như</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gánh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nặng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về</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kinh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tế</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sẽ</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phải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gánh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khi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gặp</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nạn</a:t>
            </a:r>
            <a:r>
              <a:rPr lang="en-US" smtClean="0">
                <a:latin typeface="Times New Roman" pitchFamily="18" charset="0"/>
                <a:cs typeface="Times New Roman" pitchFamily="18" charset="0"/>
              </a:rPr>
              <a:t>..do </a:t>
            </a:r>
            <a:r>
              <a:rPr lang="en-US" err="1" smtClean="0">
                <a:latin typeface="Times New Roman" pitchFamily="18" charset="0"/>
                <a:cs typeface="Times New Roman" pitchFamily="18" charset="0"/>
              </a:rPr>
              <a:t>đó</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người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cán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bộ</a:t>
            </a:r>
            <a:r>
              <a:rPr lang="en-US" smtClean="0">
                <a:latin typeface="Times New Roman" pitchFamily="18" charset="0"/>
                <a:cs typeface="Times New Roman" pitchFamily="18" charset="0"/>
              </a:rPr>
              <a:t> y </a:t>
            </a:r>
            <a:r>
              <a:rPr lang="en-US" err="1" smtClean="0">
                <a:latin typeface="Times New Roman" pitchFamily="18" charset="0"/>
                <a:cs typeface="Times New Roman" pitchFamily="18" charset="0"/>
              </a:rPr>
              <a:t>tế</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phải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luôn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tỏ</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ra</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tôn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trọng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quyền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của</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người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bệnh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cũng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như</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hiểu</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những</a:t>
            </a:r>
            <a:r>
              <a:rPr lang="en-US" smtClean="0">
                <a:latin typeface="Times New Roman" pitchFamily="18" charset="0"/>
                <a:cs typeface="Times New Roman" pitchFamily="18" charset="0"/>
              </a:rPr>
              <a:t> lo </a:t>
            </a:r>
            <a:r>
              <a:rPr lang="en-US" err="1" smtClean="0">
                <a:latin typeface="Times New Roman" pitchFamily="18" charset="0"/>
                <a:cs typeface="Times New Roman" pitchFamily="18" charset="0"/>
              </a:rPr>
              <a:t>lắng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và</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nhu</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cầu</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chính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đáng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của</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họ,biết</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lắng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nghe,giải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thích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và</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thông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cảm,chia</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sẻ</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với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nạn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nhân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bằng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cử</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chỉ</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thái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độ</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ân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cần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và</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dùng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ngôn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ngữ</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thông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dụng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mà</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họ</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có</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khả</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năng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hiểu</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được</a:t>
            </a:r>
            <a:endParaRPr lang="en-US" smtClean="0">
              <a:latin typeface="Times New Roman" pitchFamily="18" charset="0"/>
              <a:cs typeface="Times New Roman" pitchFamily="18" charset="0"/>
            </a:endParaRPr>
          </a:p>
          <a:p>
            <a:pPr marL="285750" indent="-285750">
              <a:buFontTx/>
              <a:buChar char="-"/>
            </a:pPr>
            <a:endParaRPr lang="en-US" smtClean="0">
              <a:latin typeface="Times New Roman" pitchFamily="18" charset="0"/>
              <a:cs typeface="Times New Roman" pitchFamily="18" charset="0"/>
            </a:endParaRPr>
          </a:p>
          <a:p>
            <a:pPr marL="285750" indent="-285750">
              <a:buFontTx/>
              <a:buChar char="-"/>
            </a:pPr>
            <a:endParaRPr lang="en-US" smtClean="0">
              <a:latin typeface="Times New Roman" pitchFamily="18" charset="0"/>
              <a:cs typeface="Times New Roman" pitchFamily="18" charset="0"/>
            </a:endParaRPr>
          </a:p>
          <a:p>
            <a:r>
              <a:rPr lang="en-US" smtClean="0">
                <a:latin typeface="Times New Roman" pitchFamily="18" charset="0"/>
                <a:cs typeface="Times New Roman" pitchFamily="18" charset="0"/>
              </a:rPr>
              <a:t>  </a:t>
            </a:r>
          </a:p>
          <a:p>
            <a:r>
              <a:rPr lang="en-US" smtClean="0">
                <a:latin typeface="Times New Roman" pitchFamily="18" charset="0"/>
                <a:cs typeface="Times New Roman" pitchFamily="18" charset="0"/>
              </a:rPr>
              <a:t>   </a:t>
            </a:r>
          </a:p>
          <a:p>
            <a:r>
              <a:rPr lang="en-US" smtClean="0">
                <a:latin typeface="Times New Roman" pitchFamily="18" charset="0"/>
                <a:cs typeface="Times New Roman" pitchFamily="18" charset="0"/>
              </a:rPr>
              <a:t>   </a:t>
            </a:r>
          </a:p>
          <a:p>
            <a:r>
              <a:rPr lang="en-US" smtClean="0">
                <a:latin typeface="Times New Roman" pitchFamily="18" charset="0"/>
                <a:cs typeface="Times New Roman" pitchFamily="18" charset="0"/>
              </a:rPr>
              <a:t>   </a:t>
            </a:r>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18077854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15616" y="1124744"/>
            <a:ext cx="7560840" cy="5078313"/>
          </a:xfrm>
          <a:prstGeom prst="rect">
            <a:avLst/>
          </a:prstGeom>
          <a:noFill/>
        </p:spPr>
        <p:txBody>
          <a:bodyPr wrap="square" rtlCol="0">
            <a:spAutoFit/>
          </a:bodyPr>
          <a:lstStyle/>
          <a:p>
            <a:r>
              <a:rPr lang="en-US" sz="2000" smtClean="0">
                <a:latin typeface="Times New Roman" pitchFamily="18" charset="0"/>
                <a:cs typeface="Times New Roman" pitchFamily="18" charset="0"/>
              </a:rPr>
              <a:t>a)Các trạng thái tâm lí người bệnh</a:t>
            </a:r>
          </a:p>
          <a:p>
            <a:r>
              <a:rPr lang="en-US" smtClean="0">
                <a:latin typeface="Times New Roman" pitchFamily="18" charset="0"/>
                <a:cs typeface="Times New Roman" pitchFamily="18" charset="0"/>
              </a:rPr>
              <a:t>Các </a:t>
            </a:r>
            <a:r>
              <a:rPr lang="en-US" err="1" smtClean="0">
                <a:latin typeface="Times New Roman" pitchFamily="18" charset="0"/>
                <a:cs typeface="Times New Roman" pitchFamily="18" charset="0"/>
              </a:rPr>
              <a:t>các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trạng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thái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tâm</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lí</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bất</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thường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của</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bệnh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nhân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thường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gặp</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phải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như</a:t>
            </a:r>
            <a:r>
              <a:rPr lang="en-US" smtClean="0">
                <a:latin typeface="Times New Roman" pitchFamily="18" charset="0"/>
                <a:cs typeface="Times New Roman" pitchFamily="18" charset="0"/>
              </a:rPr>
              <a:t>:</a:t>
            </a:r>
          </a:p>
          <a:p>
            <a:r>
              <a:rPr lang="en-US" smtClean="0">
                <a:latin typeface="Times New Roman" pitchFamily="18" charset="0"/>
                <a:cs typeface="Times New Roman" pitchFamily="18" charset="0"/>
              </a:rPr>
              <a:t>   + </a:t>
            </a:r>
            <a:r>
              <a:rPr lang="en-US" err="1" smtClean="0">
                <a:latin typeface="Times New Roman" pitchFamily="18" charset="0"/>
                <a:cs typeface="Times New Roman" pitchFamily="18" charset="0"/>
              </a:rPr>
              <a:t>Cơn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rối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loạn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hoảng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sợ</a:t>
            </a:r>
            <a:r>
              <a:rPr lang="en-US" smtClean="0">
                <a:latin typeface="Times New Roman" pitchFamily="18" charset="0"/>
                <a:cs typeface="Times New Roman" pitchFamily="18" charset="0"/>
              </a:rPr>
              <a:t>( panic disorder)</a:t>
            </a:r>
          </a:p>
          <a:p>
            <a:r>
              <a:rPr lang="en-US" smtClean="0">
                <a:latin typeface="Times New Roman" pitchFamily="18" charset="0"/>
                <a:cs typeface="Times New Roman" pitchFamily="18" charset="0"/>
              </a:rPr>
              <a:t>-</a:t>
            </a:r>
            <a:r>
              <a:rPr lang="en-US" err="1" smtClean="0">
                <a:latin typeface="Times New Roman" pitchFamily="18" charset="0"/>
                <a:cs typeface="Times New Roman" pitchFamily="18" charset="0"/>
              </a:rPr>
              <a:t>Xử</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trí</a:t>
            </a:r>
            <a:r>
              <a:rPr lang="en-US" smtClean="0">
                <a:latin typeface="Times New Roman" pitchFamily="18" charset="0"/>
                <a:cs typeface="Times New Roman" pitchFamily="18" charset="0"/>
              </a:rPr>
              <a:t> :</a:t>
            </a:r>
          </a:p>
          <a:p>
            <a:r>
              <a:rPr lang="en-US">
                <a:latin typeface="Times New Roman" pitchFamily="18" charset="0"/>
                <a:cs typeface="Times New Roman" pitchFamily="18" charset="0"/>
              </a:rPr>
              <a:t> </a:t>
            </a:r>
            <a:r>
              <a:rPr lang="en-US" smtClean="0">
                <a:latin typeface="Times New Roman" pitchFamily="18" charset="0"/>
                <a:cs typeface="Times New Roman" pitchFamily="18" charset="0"/>
              </a:rPr>
              <a:t>       + Cho </a:t>
            </a:r>
            <a:r>
              <a:rPr lang="en-US" err="1" smtClean="0">
                <a:latin typeface="Times New Roman" pitchFamily="18" charset="0"/>
                <a:cs typeface="Times New Roman" pitchFamily="18" charset="0"/>
              </a:rPr>
              <a:t>nạn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nhân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ngồi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tại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chỗ</a:t>
            </a:r>
            <a:endParaRPr lang="en-US" smtClean="0">
              <a:latin typeface="Times New Roman" pitchFamily="18" charset="0"/>
              <a:cs typeface="Times New Roman" pitchFamily="18" charset="0"/>
            </a:endParaRPr>
          </a:p>
          <a:p>
            <a:r>
              <a:rPr lang="en-US">
                <a:latin typeface="Times New Roman" pitchFamily="18" charset="0"/>
                <a:cs typeface="Times New Roman" pitchFamily="18" charset="0"/>
              </a:rPr>
              <a:t> </a:t>
            </a:r>
            <a:r>
              <a:rPr lang="en-US" smtClean="0">
                <a:latin typeface="Times New Roman" pitchFamily="18" charset="0"/>
                <a:cs typeface="Times New Roman" pitchFamily="18" charset="0"/>
              </a:rPr>
              <a:t>       + </a:t>
            </a:r>
            <a:r>
              <a:rPr lang="en-US" err="1" smtClean="0">
                <a:latin typeface="Times New Roman" pitchFamily="18" charset="0"/>
                <a:cs typeface="Times New Roman" pitchFamily="18" charset="0"/>
              </a:rPr>
              <a:t>Tập</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trung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chế</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ngự</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sự</a:t>
            </a:r>
            <a:r>
              <a:rPr lang="en-US" smtClean="0">
                <a:latin typeface="Times New Roman" pitchFamily="18" charset="0"/>
                <a:cs typeface="Times New Roman" pitchFamily="18" charset="0"/>
              </a:rPr>
              <a:t> lo </a:t>
            </a:r>
            <a:r>
              <a:rPr lang="en-US" err="1" smtClean="0">
                <a:latin typeface="Times New Roman" pitchFamily="18" charset="0"/>
                <a:cs typeface="Times New Roman" pitchFamily="18" charset="0"/>
              </a:rPr>
              <a:t>âu</a:t>
            </a:r>
            <a:endParaRPr lang="en-US" smtClean="0">
              <a:latin typeface="Times New Roman" pitchFamily="18" charset="0"/>
              <a:cs typeface="Times New Roman" pitchFamily="18" charset="0"/>
            </a:endParaRPr>
          </a:p>
          <a:p>
            <a:r>
              <a:rPr lang="en-US">
                <a:latin typeface="Times New Roman" pitchFamily="18" charset="0"/>
                <a:cs typeface="Times New Roman" pitchFamily="18" charset="0"/>
              </a:rPr>
              <a:t> </a:t>
            </a:r>
            <a:r>
              <a:rPr lang="en-US" smtClean="0">
                <a:latin typeface="Times New Roman" pitchFamily="18" charset="0"/>
                <a:cs typeface="Times New Roman" pitchFamily="18" charset="0"/>
              </a:rPr>
              <a:t>       + </a:t>
            </a:r>
            <a:r>
              <a:rPr lang="en-US" err="1" smtClean="0">
                <a:latin typeface="Times New Roman" pitchFamily="18" charset="0"/>
                <a:cs typeface="Times New Roman" pitchFamily="18" charset="0"/>
              </a:rPr>
              <a:t>Tiến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hành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thở</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chậm</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thư</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giãn,không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thở</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quá</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sâu</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hoặc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quá</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nhanh.Việc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kiểm</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soát</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nhịp</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thở</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làm</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giảm</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các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triệu</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chứng</a:t>
            </a:r>
            <a:r>
              <a:rPr lang="en-US" smtClean="0">
                <a:latin typeface="Times New Roman" pitchFamily="18" charset="0"/>
                <a:cs typeface="Times New Roman" pitchFamily="18" charset="0"/>
              </a:rPr>
              <a:t>…</a:t>
            </a:r>
          </a:p>
          <a:p>
            <a:endParaRPr lang="en-US" smtClean="0">
              <a:latin typeface="Times New Roman" pitchFamily="18" charset="0"/>
              <a:cs typeface="Times New Roman" pitchFamily="18" charset="0"/>
            </a:endParaRPr>
          </a:p>
          <a:p>
            <a:r>
              <a:rPr lang="en-US">
                <a:latin typeface="Times New Roman" pitchFamily="18" charset="0"/>
                <a:cs typeface="Times New Roman" pitchFamily="18" charset="0"/>
              </a:rPr>
              <a:t> </a:t>
            </a:r>
            <a:r>
              <a:rPr lang="en-US" smtClean="0">
                <a:latin typeface="Times New Roman" pitchFamily="18" charset="0"/>
                <a:cs typeface="Times New Roman" pitchFamily="18" charset="0"/>
              </a:rPr>
              <a:t>  + </a:t>
            </a:r>
            <a:r>
              <a:rPr lang="en-US" err="1" smtClean="0">
                <a:latin typeface="Times New Roman" pitchFamily="18" charset="0"/>
                <a:cs typeface="Times New Roman" pitchFamily="18" charset="0"/>
              </a:rPr>
              <a:t>Cơn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rối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loạn</a:t>
            </a:r>
            <a:r>
              <a:rPr lang="en-US" smtClean="0">
                <a:latin typeface="Times New Roman" pitchFamily="18" charset="0"/>
                <a:cs typeface="Times New Roman" pitchFamily="18" charset="0"/>
              </a:rPr>
              <a:t> lo </a:t>
            </a:r>
            <a:r>
              <a:rPr lang="en-US" err="1" smtClean="0">
                <a:latin typeface="Times New Roman" pitchFamily="18" charset="0"/>
                <a:cs typeface="Times New Roman" pitchFamily="18" charset="0"/>
              </a:rPr>
              <a:t>âu</a:t>
            </a:r>
            <a:r>
              <a:rPr lang="en-US" smtClean="0">
                <a:latin typeface="Times New Roman" pitchFamily="18" charset="0"/>
                <a:cs typeface="Times New Roman" pitchFamily="18" charset="0"/>
              </a:rPr>
              <a:t>:</a:t>
            </a:r>
          </a:p>
          <a:p>
            <a:r>
              <a:rPr lang="en-US">
                <a:latin typeface="Times New Roman" pitchFamily="18" charset="0"/>
                <a:cs typeface="Times New Roman" pitchFamily="18" charset="0"/>
              </a:rPr>
              <a:t> </a:t>
            </a:r>
            <a:r>
              <a:rPr lang="en-US" smtClean="0">
                <a:latin typeface="Times New Roman" pitchFamily="18" charset="0"/>
                <a:cs typeface="Times New Roman" pitchFamily="18" charset="0"/>
              </a:rPr>
              <a:t>         - </a:t>
            </a:r>
            <a:r>
              <a:rPr lang="en-US" err="1" smtClean="0">
                <a:latin typeface="Times New Roman" pitchFamily="18" charset="0"/>
                <a:cs typeface="Times New Roman" pitchFamily="18" charset="0"/>
              </a:rPr>
              <a:t>Rối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loạn</a:t>
            </a:r>
            <a:r>
              <a:rPr lang="en-US" smtClean="0">
                <a:latin typeface="Times New Roman" pitchFamily="18" charset="0"/>
                <a:cs typeface="Times New Roman" pitchFamily="18" charset="0"/>
              </a:rPr>
              <a:t> lo </a:t>
            </a:r>
            <a:r>
              <a:rPr lang="en-US" err="1" smtClean="0">
                <a:latin typeface="Times New Roman" pitchFamily="18" charset="0"/>
                <a:cs typeface="Times New Roman" pitchFamily="18" charset="0"/>
              </a:rPr>
              <a:t>âu</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lan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tỏa</a:t>
            </a:r>
            <a:r>
              <a:rPr lang="en-US" smtClean="0">
                <a:latin typeface="Times New Roman" pitchFamily="18" charset="0"/>
                <a:cs typeface="Times New Roman" pitchFamily="18" charset="0"/>
              </a:rPr>
              <a:t>(GAD)</a:t>
            </a:r>
          </a:p>
          <a:p>
            <a:r>
              <a:rPr lang="en-US">
                <a:latin typeface="Times New Roman" pitchFamily="18" charset="0"/>
                <a:cs typeface="Times New Roman" pitchFamily="18" charset="0"/>
              </a:rPr>
              <a:t> </a:t>
            </a:r>
            <a:r>
              <a:rPr lang="en-US" smtClean="0">
                <a:latin typeface="Times New Roman" pitchFamily="18" charset="0"/>
                <a:cs typeface="Times New Roman" pitchFamily="18" charset="0"/>
              </a:rPr>
              <a:t>         - </a:t>
            </a:r>
            <a:r>
              <a:rPr lang="en-US" err="1">
                <a:latin typeface="Times New Roman" pitchFamily="18" charset="0"/>
                <a:cs typeface="Times New Roman" pitchFamily="18" charset="0"/>
              </a:rPr>
              <a:t>R</a:t>
            </a:r>
            <a:r>
              <a:rPr lang="en-US" err="1" smtClean="0">
                <a:latin typeface="Times New Roman" pitchFamily="18" charset="0"/>
                <a:cs typeface="Times New Roman" pitchFamily="18" charset="0"/>
              </a:rPr>
              <a:t>ối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loạn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ám</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ảnh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cưỡng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chế</a:t>
            </a:r>
            <a:r>
              <a:rPr lang="en-US" smtClean="0">
                <a:latin typeface="Times New Roman" pitchFamily="18" charset="0"/>
                <a:cs typeface="Times New Roman" pitchFamily="18" charset="0"/>
              </a:rPr>
              <a:t> (OCD)</a:t>
            </a:r>
          </a:p>
          <a:p>
            <a:r>
              <a:rPr lang="en-US">
                <a:latin typeface="Times New Roman" pitchFamily="18" charset="0"/>
                <a:cs typeface="Times New Roman" pitchFamily="18" charset="0"/>
              </a:rPr>
              <a:t> </a:t>
            </a:r>
            <a:r>
              <a:rPr lang="en-US" smtClean="0">
                <a:latin typeface="Times New Roman" pitchFamily="18" charset="0"/>
                <a:cs typeface="Times New Roman" pitchFamily="18" charset="0"/>
              </a:rPr>
              <a:t>         - </a:t>
            </a:r>
            <a:r>
              <a:rPr lang="en-US" err="1" smtClean="0">
                <a:latin typeface="Times New Roman" pitchFamily="18" charset="0"/>
                <a:cs typeface="Times New Roman" pitchFamily="18" charset="0"/>
              </a:rPr>
              <a:t>Rối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loạn</a:t>
            </a:r>
            <a:r>
              <a:rPr lang="en-US" smtClean="0">
                <a:latin typeface="Times New Roman" pitchFamily="18" charset="0"/>
                <a:cs typeface="Times New Roman" pitchFamily="18" charset="0"/>
              </a:rPr>
              <a:t> stress </a:t>
            </a:r>
            <a:r>
              <a:rPr lang="en-US" err="1" smtClean="0">
                <a:latin typeface="Times New Roman" pitchFamily="18" charset="0"/>
                <a:cs typeface="Times New Roman" pitchFamily="18" charset="0"/>
              </a:rPr>
              <a:t>sau</a:t>
            </a:r>
            <a:r>
              <a:rPr lang="en-US" smtClean="0">
                <a:latin typeface="Times New Roman" pitchFamily="18" charset="0"/>
                <a:cs typeface="Times New Roman" pitchFamily="18" charset="0"/>
              </a:rPr>
              <a:t> sang </a:t>
            </a:r>
            <a:r>
              <a:rPr lang="en-US" err="1" smtClean="0">
                <a:latin typeface="Times New Roman" pitchFamily="18" charset="0"/>
                <a:cs typeface="Times New Roman" pitchFamily="18" charset="0"/>
              </a:rPr>
              <a:t>chấn</a:t>
            </a:r>
            <a:r>
              <a:rPr lang="en-US" smtClean="0">
                <a:latin typeface="Times New Roman" pitchFamily="18" charset="0"/>
                <a:cs typeface="Times New Roman" pitchFamily="18" charset="0"/>
              </a:rPr>
              <a:t> (PTSD)</a:t>
            </a:r>
          </a:p>
          <a:p>
            <a:pPr marL="285750" indent="-285750">
              <a:buFontTx/>
              <a:buChar char="-"/>
            </a:pPr>
            <a:r>
              <a:rPr lang="en-US" err="1" smtClean="0">
                <a:latin typeface="Times New Roman" pitchFamily="18" charset="0"/>
                <a:cs typeface="Times New Roman" pitchFamily="18" charset="0"/>
              </a:rPr>
              <a:t>Xử</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trí</a:t>
            </a:r>
            <a:r>
              <a:rPr lang="en-US" smtClean="0">
                <a:latin typeface="Times New Roman" pitchFamily="18" charset="0"/>
                <a:cs typeface="Times New Roman" pitchFamily="18" charset="0"/>
              </a:rPr>
              <a:t>:</a:t>
            </a:r>
          </a:p>
          <a:p>
            <a:r>
              <a:rPr lang="en-US" smtClean="0">
                <a:latin typeface="Times New Roman" pitchFamily="18" charset="0"/>
                <a:cs typeface="Times New Roman" pitchFamily="18" charset="0"/>
              </a:rPr>
              <a:t>     + </a:t>
            </a:r>
            <a:r>
              <a:rPr lang="en-US" err="1" smtClean="0">
                <a:latin typeface="Times New Roman" pitchFamily="18" charset="0"/>
                <a:cs typeface="Times New Roman" pitchFamily="18" charset="0"/>
              </a:rPr>
              <a:t>Hướng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dẫn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nạn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nhân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thư</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giãn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tập</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hít</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thở</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sâu</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thường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kết</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hợp</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cả</a:t>
            </a:r>
            <a:r>
              <a:rPr lang="en-US" smtClean="0">
                <a:latin typeface="Times New Roman" pitchFamily="18" charset="0"/>
                <a:cs typeface="Times New Roman" pitchFamily="18" charset="0"/>
              </a:rPr>
              <a:t> 2 </a:t>
            </a:r>
            <a:r>
              <a:rPr lang="en-US" err="1" smtClean="0">
                <a:latin typeface="Times New Roman" pitchFamily="18" charset="0"/>
                <a:cs typeface="Times New Roman" pitchFamily="18" charset="0"/>
              </a:rPr>
              <a:t>phương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pháp</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là</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dùng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thuốc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và</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hành</a:t>
            </a:r>
            <a:r>
              <a:rPr lang="en-US" smtClean="0">
                <a:latin typeface="Times New Roman" pitchFamily="18" charset="0"/>
                <a:cs typeface="Times New Roman" pitchFamily="18" charset="0"/>
              </a:rPr>
              <a:t> vi </a:t>
            </a:r>
            <a:r>
              <a:rPr lang="en-US" err="1" smtClean="0">
                <a:latin typeface="Times New Roman" pitchFamily="18" charset="0"/>
                <a:cs typeface="Times New Roman" pitchFamily="18" charset="0"/>
              </a:rPr>
              <a:t>nhận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thức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Loại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thuốc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đang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được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dùng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phổ</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biến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hiện</a:t>
            </a:r>
            <a:r>
              <a:rPr lang="en-US" smtClean="0">
                <a:latin typeface="Times New Roman" pitchFamily="18" charset="0"/>
                <a:cs typeface="Times New Roman" pitchFamily="18" charset="0"/>
              </a:rPr>
              <a:t> nay </a:t>
            </a:r>
            <a:r>
              <a:rPr lang="en-US" err="1" smtClean="0">
                <a:latin typeface="Times New Roman" pitchFamily="18" charset="0"/>
                <a:cs typeface="Times New Roman" pitchFamily="18" charset="0"/>
              </a:rPr>
              <a:t>là</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fluxetine,sertraline,paroxetine</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và</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loại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thuốc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chống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trầm</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cảm</a:t>
            </a:r>
            <a:r>
              <a:rPr lang="en-US" smtClean="0">
                <a:latin typeface="Times New Roman" pitchFamily="18" charset="0"/>
                <a:cs typeface="Times New Roman" pitchFamily="18" charset="0"/>
              </a:rPr>
              <a:t> 3 </a:t>
            </a:r>
            <a:r>
              <a:rPr lang="en-US" err="1" smtClean="0">
                <a:latin typeface="Times New Roman" pitchFamily="18" charset="0"/>
                <a:cs typeface="Times New Roman" pitchFamily="18" charset="0"/>
              </a:rPr>
              <a:t>vòng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amitriptylin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cùng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nhóm</a:t>
            </a:r>
            <a:r>
              <a:rPr lang="en-US" smtClean="0">
                <a:latin typeface="Times New Roman" pitchFamily="18" charset="0"/>
                <a:cs typeface="Times New Roman" pitchFamily="18" charset="0"/>
              </a:rPr>
              <a:t> benzodiazepine. </a:t>
            </a:r>
          </a:p>
        </p:txBody>
      </p:sp>
    </p:spTree>
    <p:extLst>
      <p:ext uri="{BB962C8B-B14F-4D97-AF65-F5344CB8AC3E}">
        <p14:creationId xmlns:p14="http://schemas.microsoft.com/office/powerpoint/2010/main" val="30840485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3792" y="918774"/>
            <a:ext cx="6408712" cy="5139869"/>
          </a:xfrm>
          <a:prstGeom prst="rect">
            <a:avLst/>
          </a:prstGeom>
          <a:noFill/>
        </p:spPr>
        <p:txBody>
          <a:bodyPr wrap="square" rtlCol="0">
            <a:spAutoFit/>
          </a:bodyPr>
          <a:lstStyle/>
          <a:p>
            <a:r>
              <a:rPr lang="en-US" err="1">
                <a:latin typeface="Times New Roman" pitchFamily="18" charset="0"/>
                <a:cs typeface="Times New Roman" pitchFamily="18" charset="0"/>
              </a:rPr>
              <a:t>Ngay</a:t>
            </a:r>
            <a:r>
              <a:rPr lang="en-US">
                <a:latin typeface="Times New Roman" pitchFamily="18" charset="0"/>
                <a:cs typeface="Times New Roman" pitchFamily="18" charset="0"/>
              </a:rPr>
              <a:t> </a:t>
            </a:r>
            <a:r>
              <a:rPr lang="en-US" err="1">
                <a:latin typeface="Times New Roman" pitchFamily="18" charset="0"/>
                <a:cs typeface="Times New Roman" pitchFamily="18" charset="0"/>
              </a:rPr>
              <a:t>cả</a:t>
            </a:r>
            <a:r>
              <a:rPr lang="en-US">
                <a:latin typeface="Times New Roman" pitchFamily="18" charset="0"/>
                <a:cs typeface="Times New Roman" pitchFamily="18" charset="0"/>
              </a:rPr>
              <a:t> </a:t>
            </a:r>
            <a:r>
              <a:rPr lang="en-US" err="1">
                <a:latin typeface="Times New Roman" pitchFamily="18" charset="0"/>
                <a:cs typeface="Times New Roman" pitchFamily="18" charset="0"/>
              </a:rPr>
              <a:t>khi</a:t>
            </a:r>
            <a:r>
              <a:rPr lang="en-US">
                <a:latin typeface="Times New Roman" pitchFamily="18" charset="0"/>
                <a:cs typeface="Times New Roman" pitchFamily="18" charset="0"/>
              </a:rPr>
              <a:t> </a:t>
            </a:r>
            <a:r>
              <a:rPr lang="en-US" err="1">
                <a:latin typeface="Times New Roman" pitchFamily="18" charset="0"/>
                <a:cs typeface="Times New Roman" pitchFamily="18" charset="0"/>
              </a:rPr>
              <a:t>nạn</a:t>
            </a:r>
            <a:r>
              <a:rPr lang="en-US">
                <a:latin typeface="Times New Roman" pitchFamily="18" charset="0"/>
                <a:cs typeface="Times New Roman" pitchFamily="18" charset="0"/>
              </a:rPr>
              <a:t> </a:t>
            </a:r>
            <a:r>
              <a:rPr lang="en-US" err="1">
                <a:latin typeface="Times New Roman" pitchFamily="18" charset="0"/>
                <a:cs typeface="Times New Roman" pitchFamily="18" charset="0"/>
              </a:rPr>
              <a:t>nhân</a:t>
            </a:r>
            <a:r>
              <a:rPr lang="en-US">
                <a:latin typeface="Times New Roman" pitchFamily="18" charset="0"/>
                <a:cs typeface="Times New Roman" pitchFamily="18" charset="0"/>
              </a:rPr>
              <a:t> </a:t>
            </a:r>
            <a:r>
              <a:rPr lang="en-US" err="1">
                <a:latin typeface="Times New Roman" pitchFamily="18" charset="0"/>
                <a:cs typeface="Times New Roman" pitchFamily="18" charset="0"/>
              </a:rPr>
              <a:t>hôn</a:t>
            </a:r>
            <a:r>
              <a:rPr lang="en-US">
                <a:latin typeface="Times New Roman" pitchFamily="18" charset="0"/>
                <a:cs typeface="Times New Roman" pitchFamily="18" charset="0"/>
              </a:rPr>
              <a:t> </a:t>
            </a:r>
            <a:r>
              <a:rPr lang="en-US" err="1">
                <a:latin typeface="Times New Roman" pitchFamily="18" charset="0"/>
                <a:cs typeface="Times New Roman" pitchFamily="18" charset="0"/>
              </a:rPr>
              <a:t>mê</a:t>
            </a:r>
            <a:r>
              <a:rPr lang="en-US">
                <a:latin typeface="Times New Roman" pitchFamily="18" charset="0"/>
                <a:cs typeface="Times New Roman" pitchFamily="18" charset="0"/>
              </a:rPr>
              <a:t>, </a:t>
            </a:r>
            <a:r>
              <a:rPr lang="en-US" err="1">
                <a:latin typeface="Times New Roman" pitchFamily="18" charset="0"/>
                <a:cs typeface="Times New Roman" pitchFamily="18" charset="0"/>
              </a:rPr>
              <a:t>cần</a:t>
            </a:r>
            <a:r>
              <a:rPr lang="en-US">
                <a:latin typeface="Times New Roman" pitchFamily="18" charset="0"/>
                <a:cs typeface="Times New Roman" pitchFamily="18" charset="0"/>
              </a:rPr>
              <a:t> </a:t>
            </a:r>
            <a:r>
              <a:rPr lang="en-US" err="1">
                <a:latin typeface="Times New Roman" pitchFamily="18" charset="0"/>
                <a:cs typeface="Times New Roman" pitchFamily="18" charset="0"/>
              </a:rPr>
              <a:t>tôn</a:t>
            </a:r>
            <a:r>
              <a:rPr lang="en-US">
                <a:latin typeface="Times New Roman" pitchFamily="18" charset="0"/>
                <a:cs typeface="Times New Roman" pitchFamily="18" charset="0"/>
              </a:rPr>
              <a:t> </a:t>
            </a:r>
            <a:r>
              <a:rPr lang="en-US" err="1">
                <a:latin typeface="Times New Roman" pitchFamily="18" charset="0"/>
                <a:cs typeface="Times New Roman" pitchFamily="18" charset="0"/>
              </a:rPr>
              <a:t>trọng</a:t>
            </a:r>
            <a:r>
              <a:rPr lang="en-US">
                <a:latin typeface="Times New Roman" pitchFamily="18" charset="0"/>
                <a:cs typeface="Times New Roman" pitchFamily="18" charset="0"/>
              </a:rPr>
              <a:t> </a:t>
            </a:r>
            <a:r>
              <a:rPr lang="en-US" err="1">
                <a:latin typeface="Times New Roman" pitchFamily="18" charset="0"/>
                <a:cs typeface="Times New Roman" pitchFamily="18" charset="0"/>
              </a:rPr>
              <a:t>trước</a:t>
            </a:r>
            <a:r>
              <a:rPr lang="en-US">
                <a:latin typeface="Times New Roman" pitchFamily="18" charset="0"/>
                <a:cs typeface="Times New Roman" pitchFamily="18" charset="0"/>
              </a:rPr>
              <a:t> </a:t>
            </a:r>
            <a:r>
              <a:rPr lang="en-US" err="1">
                <a:latin typeface="Times New Roman" pitchFamily="18" charset="0"/>
                <a:cs typeface="Times New Roman" pitchFamily="18" charset="0"/>
              </a:rPr>
              <a:t>mặt</a:t>
            </a:r>
            <a:r>
              <a:rPr lang="en-US">
                <a:latin typeface="Times New Roman" pitchFamily="18" charset="0"/>
                <a:cs typeface="Times New Roman" pitchFamily="18" charset="0"/>
              </a:rPr>
              <a:t> </a:t>
            </a:r>
            <a:r>
              <a:rPr lang="en-US" err="1">
                <a:latin typeface="Times New Roman" pitchFamily="18" charset="0"/>
                <a:cs typeface="Times New Roman" pitchFamily="18" charset="0"/>
              </a:rPr>
              <a:t>họ</a:t>
            </a:r>
            <a:r>
              <a:rPr lang="en-US">
                <a:latin typeface="Times New Roman" pitchFamily="18" charset="0"/>
                <a:cs typeface="Times New Roman" pitchFamily="18" charset="0"/>
              </a:rPr>
              <a:t> </a:t>
            </a:r>
            <a:r>
              <a:rPr lang="en-US" err="1">
                <a:latin typeface="Times New Roman" pitchFamily="18" charset="0"/>
                <a:cs typeface="Times New Roman" pitchFamily="18" charset="0"/>
              </a:rPr>
              <a:t>như</a:t>
            </a:r>
            <a:r>
              <a:rPr lang="en-US">
                <a:latin typeface="Times New Roman" pitchFamily="18" charset="0"/>
                <a:cs typeface="Times New Roman" pitchFamily="18" charset="0"/>
              </a:rPr>
              <a:t> </a:t>
            </a:r>
            <a:r>
              <a:rPr lang="en-US" err="1">
                <a:latin typeface="Times New Roman" pitchFamily="18" charset="0"/>
                <a:cs typeface="Times New Roman" pitchFamily="18" charset="0"/>
              </a:rPr>
              <a:t>khi</a:t>
            </a:r>
            <a:r>
              <a:rPr lang="en-US">
                <a:latin typeface="Times New Roman" pitchFamily="18" charset="0"/>
                <a:cs typeface="Times New Roman" pitchFamily="18" charset="0"/>
              </a:rPr>
              <a:t> </a:t>
            </a:r>
            <a:r>
              <a:rPr lang="en-US" err="1">
                <a:latin typeface="Times New Roman" pitchFamily="18" charset="0"/>
                <a:cs typeface="Times New Roman" pitchFamily="18" charset="0"/>
              </a:rPr>
              <a:t>tỉnh</a:t>
            </a:r>
            <a:r>
              <a:rPr lang="en-US">
                <a:latin typeface="Times New Roman" pitchFamily="18" charset="0"/>
                <a:cs typeface="Times New Roman" pitchFamily="18" charset="0"/>
              </a:rPr>
              <a:t> </a:t>
            </a:r>
            <a:r>
              <a:rPr lang="en-US" err="1">
                <a:latin typeface="Times New Roman" pitchFamily="18" charset="0"/>
                <a:cs typeface="Times New Roman" pitchFamily="18" charset="0"/>
              </a:rPr>
              <a:t>táo,tránh</a:t>
            </a:r>
            <a:r>
              <a:rPr lang="en-US">
                <a:latin typeface="Times New Roman" pitchFamily="18" charset="0"/>
                <a:cs typeface="Times New Roman" pitchFamily="18" charset="0"/>
              </a:rPr>
              <a:t> </a:t>
            </a:r>
            <a:r>
              <a:rPr lang="en-US" err="1">
                <a:latin typeface="Times New Roman" pitchFamily="18" charset="0"/>
                <a:cs typeface="Times New Roman" pitchFamily="18" charset="0"/>
              </a:rPr>
              <a:t>bàn</a:t>
            </a:r>
            <a:r>
              <a:rPr lang="en-US">
                <a:latin typeface="Times New Roman" pitchFamily="18" charset="0"/>
                <a:cs typeface="Times New Roman" pitchFamily="18" charset="0"/>
              </a:rPr>
              <a:t> </a:t>
            </a:r>
            <a:r>
              <a:rPr lang="en-US" err="1">
                <a:latin typeface="Times New Roman" pitchFamily="18" charset="0"/>
                <a:cs typeface="Times New Roman" pitchFamily="18" charset="0"/>
              </a:rPr>
              <a:t>luận</a:t>
            </a:r>
            <a:r>
              <a:rPr lang="en-US">
                <a:latin typeface="Times New Roman" pitchFamily="18" charset="0"/>
                <a:cs typeface="Times New Roman" pitchFamily="18" charset="0"/>
              </a:rPr>
              <a:t> </a:t>
            </a:r>
            <a:r>
              <a:rPr lang="en-US" err="1">
                <a:latin typeface="Times New Roman" pitchFamily="18" charset="0"/>
                <a:cs typeface="Times New Roman" pitchFamily="18" charset="0"/>
              </a:rPr>
              <a:t>về</a:t>
            </a:r>
            <a:r>
              <a:rPr lang="en-US">
                <a:latin typeface="Times New Roman" pitchFamily="18" charset="0"/>
                <a:cs typeface="Times New Roman" pitchFamily="18" charset="0"/>
              </a:rPr>
              <a:t> </a:t>
            </a:r>
            <a:r>
              <a:rPr lang="en-US" err="1">
                <a:latin typeface="Times New Roman" pitchFamily="18" charset="0"/>
                <a:cs typeface="Times New Roman" pitchFamily="18" charset="0"/>
              </a:rPr>
              <a:t>tình</a:t>
            </a:r>
            <a:r>
              <a:rPr lang="en-US">
                <a:latin typeface="Times New Roman" pitchFamily="18" charset="0"/>
                <a:cs typeface="Times New Roman" pitchFamily="18" charset="0"/>
              </a:rPr>
              <a:t> </a:t>
            </a:r>
            <a:r>
              <a:rPr lang="en-US" err="1">
                <a:latin typeface="Times New Roman" pitchFamily="18" charset="0"/>
                <a:cs typeface="Times New Roman" pitchFamily="18" charset="0"/>
              </a:rPr>
              <a:t>trạng</a:t>
            </a:r>
            <a:r>
              <a:rPr lang="en-US">
                <a:latin typeface="Times New Roman" pitchFamily="18" charset="0"/>
                <a:cs typeface="Times New Roman" pitchFamily="18" charset="0"/>
              </a:rPr>
              <a:t> </a:t>
            </a:r>
            <a:r>
              <a:rPr lang="en-US" err="1">
                <a:latin typeface="Times New Roman" pitchFamily="18" charset="0"/>
                <a:cs typeface="Times New Roman" pitchFamily="18" charset="0"/>
              </a:rPr>
              <a:t>bệnh</a:t>
            </a:r>
            <a:r>
              <a:rPr lang="en-US">
                <a:latin typeface="Times New Roman" pitchFamily="18" charset="0"/>
                <a:cs typeface="Times New Roman" pitchFamily="18" charset="0"/>
              </a:rPr>
              <a:t> </a:t>
            </a:r>
            <a:r>
              <a:rPr lang="en-US" err="1">
                <a:latin typeface="Times New Roman" pitchFamily="18" charset="0"/>
                <a:cs typeface="Times New Roman" pitchFamily="18" charset="0"/>
              </a:rPr>
              <a:t>trước</a:t>
            </a:r>
            <a:r>
              <a:rPr lang="en-US">
                <a:latin typeface="Times New Roman" pitchFamily="18" charset="0"/>
                <a:cs typeface="Times New Roman" pitchFamily="18" charset="0"/>
              </a:rPr>
              <a:t> </a:t>
            </a:r>
            <a:r>
              <a:rPr lang="en-US" err="1">
                <a:latin typeface="Times New Roman" pitchFamily="18" charset="0"/>
                <a:cs typeface="Times New Roman" pitchFamily="18" charset="0"/>
              </a:rPr>
              <a:t>mặt</a:t>
            </a:r>
            <a:r>
              <a:rPr lang="en-US">
                <a:latin typeface="Times New Roman" pitchFamily="18" charset="0"/>
                <a:cs typeface="Times New Roman" pitchFamily="18" charset="0"/>
              </a:rPr>
              <a:t> </a:t>
            </a:r>
            <a:r>
              <a:rPr lang="en-US" err="1">
                <a:latin typeface="Times New Roman" pitchFamily="18" charset="0"/>
                <a:cs typeface="Times New Roman" pitchFamily="18" charset="0"/>
              </a:rPr>
              <a:t>họ</a:t>
            </a:r>
            <a:r>
              <a:rPr lang="en-US">
                <a:latin typeface="Times New Roman" pitchFamily="18" charset="0"/>
                <a:cs typeface="Times New Roman" pitchFamily="18" charset="0"/>
              </a:rPr>
              <a:t>, </a:t>
            </a:r>
            <a:r>
              <a:rPr lang="en-US" err="1">
                <a:latin typeface="Times New Roman" pitchFamily="18" charset="0"/>
                <a:cs typeface="Times New Roman" pitchFamily="18" charset="0"/>
              </a:rPr>
              <a:t>nếu</a:t>
            </a:r>
            <a:r>
              <a:rPr lang="en-US">
                <a:latin typeface="Times New Roman" pitchFamily="18" charset="0"/>
                <a:cs typeface="Times New Roman" pitchFamily="18" charset="0"/>
              </a:rPr>
              <a:t> </a:t>
            </a:r>
            <a:r>
              <a:rPr lang="en-US" err="1">
                <a:latin typeface="Times New Roman" pitchFamily="18" charset="0"/>
                <a:cs typeface="Times New Roman" pitchFamily="18" charset="0"/>
              </a:rPr>
              <a:t>được</a:t>
            </a:r>
            <a:r>
              <a:rPr lang="en-US">
                <a:latin typeface="Times New Roman" pitchFamily="18" charset="0"/>
                <a:cs typeface="Times New Roman" pitchFamily="18" charset="0"/>
              </a:rPr>
              <a:t> </a:t>
            </a:r>
            <a:r>
              <a:rPr lang="en-US" err="1">
                <a:latin typeface="Times New Roman" pitchFamily="18" charset="0"/>
                <a:cs typeface="Times New Roman" pitchFamily="18" charset="0"/>
              </a:rPr>
              <a:t>thì</a:t>
            </a:r>
            <a:r>
              <a:rPr lang="en-US">
                <a:latin typeface="Times New Roman" pitchFamily="18" charset="0"/>
                <a:cs typeface="Times New Roman" pitchFamily="18" charset="0"/>
              </a:rPr>
              <a:t> </a:t>
            </a:r>
            <a:r>
              <a:rPr lang="en-US" err="1">
                <a:latin typeface="Times New Roman" pitchFamily="18" charset="0"/>
                <a:cs typeface="Times New Roman" pitchFamily="18" charset="0"/>
              </a:rPr>
              <a:t>động</a:t>
            </a:r>
            <a:r>
              <a:rPr lang="en-US">
                <a:latin typeface="Times New Roman" pitchFamily="18" charset="0"/>
                <a:cs typeface="Times New Roman" pitchFamily="18" charset="0"/>
              </a:rPr>
              <a:t> </a:t>
            </a:r>
            <a:r>
              <a:rPr lang="en-US" err="1">
                <a:latin typeface="Times New Roman" pitchFamily="18" charset="0"/>
                <a:cs typeface="Times New Roman" pitchFamily="18" charset="0"/>
              </a:rPr>
              <a:t>viên</a:t>
            </a:r>
            <a:r>
              <a:rPr lang="en-US">
                <a:latin typeface="Times New Roman" pitchFamily="18" charset="0"/>
                <a:cs typeface="Times New Roman" pitchFamily="18" charset="0"/>
              </a:rPr>
              <a:t> </a:t>
            </a:r>
            <a:r>
              <a:rPr lang="en-US" err="1">
                <a:latin typeface="Times New Roman" pitchFamily="18" charset="0"/>
                <a:cs typeface="Times New Roman" pitchFamily="18" charset="0"/>
              </a:rPr>
              <a:t>gia</a:t>
            </a:r>
            <a:r>
              <a:rPr lang="en-US">
                <a:latin typeface="Times New Roman" pitchFamily="18" charset="0"/>
                <a:cs typeface="Times New Roman" pitchFamily="18" charset="0"/>
              </a:rPr>
              <a:t> </a:t>
            </a:r>
            <a:r>
              <a:rPr lang="en-US" err="1">
                <a:latin typeface="Times New Roman" pitchFamily="18" charset="0"/>
                <a:cs typeface="Times New Roman" pitchFamily="18" charset="0"/>
              </a:rPr>
              <a:t>đình</a:t>
            </a:r>
            <a:r>
              <a:rPr lang="en-US">
                <a:latin typeface="Times New Roman" pitchFamily="18" charset="0"/>
                <a:cs typeface="Times New Roman" pitchFamily="18" charset="0"/>
              </a:rPr>
              <a:t> </a:t>
            </a:r>
            <a:r>
              <a:rPr lang="en-US" err="1">
                <a:latin typeface="Times New Roman" pitchFamily="18" charset="0"/>
                <a:cs typeface="Times New Roman" pitchFamily="18" charset="0"/>
              </a:rPr>
              <a:t>cùng</a:t>
            </a:r>
            <a:r>
              <a:rPr lang="en-US">
                <a:latin typeface="Times New Roman" pitchFamily="18" charset="0"/>
                <a:cs typeface="Times New Roman" pitchFamily="18" charset="0"/>
              </a:rPr>
              <a:t> </a:t>
            </a:r>
            <a:r>
              <a:rPr lang="en-US" err="1">
                <a:latin typeface="Times New Roman" pitchFamily="18" charset="0"/>
                <a:cs typeface="Times New Roman" pitchFamily="18" charset="0"/>
              </a:rPr>
              <a:t>tham</a:t>
            </a:r>
            <a:r>
              <a:rPr lang="en-US">
                <a:latin typeface="Times New Roman" pitchFamily="18" charset="0"/>
                <a:cs typeface="Times New Roman" pitchFamily="18" charset="0"/>
              </a:rPr>
              <a:t> </a:t>
            </a:r>
            <a:r>
              <a:rPr lang="en-US" err="1">
                <a:latin typeface="Times New Roman" pitchFamily="18" charset="0"/>
                <a:cs typeface="Times New Roman" pitchFamily="18" charset="0"/>
              </a:rPr>
              <a:t>gia</a:t>
            </a:r>
            <a:r>
              <a:rPr lang="en-US">
                <a:latin typeface="Times New Roman" pitchFamily="18" charset="0"/>
                <a:cs typeface="Times New Roman" pitchFamily="18" charset="0"/>
              </a:rPr>
              <a:t> </a:t>
            </a:r>
            <a:r>
              <a:rPr lang="en-US" err="1">
                <a:latin typeface="Times New Roman" pitchFamily="18" charset="0"/>
                <a:cs typeface="Times New Roman" pitchFamily="18" charset="0"/>
              </a:rPr>
              <a:t>chăm</a:t>
            </a:r>
            <a:r>
              <a:rPr lang="en-US">
                <a:latin typeface="Times New Roman" pitchFamily="18" charset="0"/>
                <a:cs typeface="Times New Roman" pitchFamily="18" charset="0"/>
              </a:rPr>
              <a:t> </a:t>
            </a:r>
            <a:r>
              <a:rPr lang="en-US" err="1" smtClean="0">
                <a:latin typeface="Times New Roman" pitchFamily="18" charset="0"/>
                <a:cs typeface="Times New Roman" pitchFamily="18" charset="0"/>
              </a:rPr>
              <a:t>sóc</a:t>
            </a:r>
            <a:endParaRPr lang="en-US" smtClean="0">
              <a:latin typeface="Times New Roman" pitchFamily="18" charset="0"/>
              <a:cs typeface="Times New Roman" pitchFamily="18" charset="0"/>
            </a:endParaRPr>
          </a:p>
          <a:p>
            <a:r>
              <a:rPr lang="en-US" sz="2000" smtClean="0">
                <a:latin typeface="Times New Roman" pitchFamily="18" charset="0"/>
                <a:cs typeface="Times New Roman" pitchFamily="18" charset="0"/>
              </a:rPr>
              <a:t>2.2.) </a:t>
            </a:r>
            <a:r>
              <a:rPr lang="en-US" sz="2000" err="1" smtClean="0">
                <a:latin typeface="Times New Roman" pitchFamily="18" charset="0"/>
                <a:cs typeface="Times New Roman" pitchFamily="18" charset="0"/>
              </a:rPr>
              <a:t>Tâm</a:t>
            </a:r>
            <a:r>
              <a:rPr lang="en-US" sz="2000" smtClean="0">
                <a:latin typeface="Times New Roman" pitchFamily="18" charset="0"/>
                <a:cs typeface="Times New Roman" pitchFamily="18" charset="0"/>
              </a:rPr>
              <a:t> </a:t>
            </a:r>
            <a:r>
              <a:rPr lang="en-US" sz="2000" err="1" smtClean="0">
                <a:latin typeface="Times New Roman" pitchFamily="18" charset="0"/>
                <a:cs typeface="Times New Roman" pitchFamily="18" charset="0"/>
              </a:rPr>
              <a:t>lí</a:t>
            </a:r>
            <a:r>
              <a:rPr lang="en-US" sz="2000" smtClean="0">
                <a:latin typeface="Times New Roman" pitchFamily="18" charset="0"/>
                <a:cs typeface="Times New Roman" pitchFamily="18" charset="0"/>
              </a:rPr>
              <a:t> </a:t>
            </a:r>
            <a:r>
              <a:rPr lang="en-US" sz="2000" err="1" smtClean="0">
                <a:latin typeface="Times New Roman" pitchFamily="18" charset="0"/>
                <a:cs typeface="Times New Roman" pitchFamily="18" charset="0"/>
              </a:rPr>
              <a:t>về</a:t>
            </a:r>
            <a:r>
              <a:rPr lang="en-US" sz="2000" smtClean="0">
                <a:latin typeface="Times New Roman" pitchFamily="18" charset="0"/>
                <a:cs typeface="Times New Roman" pitchFamily="18" charset="0"/>
              </a:rPr>
              <a:t> </a:t>
            </a:r>
            <a:r>
              <a:rPr lang="en-US" sz="2000" err="1" smtClean="0">
                <a:latin typeface="Times New Roman" pitchFamily="18" charset="0"/>
                <a:cs typeface="Times New Roman" pitchFamily="18" charset="0"/>
              </a:rPr>
              <a:t>phía</a:t>
            </a:r>
            <a:r>
              <a:rPr lang="en-US" sz="2000" smtClean="0">
                <a:latin typeface="Times New Roman" pitchFamily="18" charset="0"/>
                <a:cs typeface="Times New Roman" pitchFamily="18" charset="0"/>
              </a:rPr>
              <a:t> </a:t>
            </a:r>
            <a:r>
              <a:rPr lang="en-US" sz="2000" err="1" smtClean="0">
                <a:latin typeface="Times New Roman" pitchFamily="18" charset="0"/>
                <a:cs typeface="Times New Roman" pitchFamily="18" charset="0"/>
              </a:rPr>
              <a:t>gia</a:t>
            </a:r>
            <a:r>
              <a:rPr lang="en-US" sz="2000" smtClean="0">
                <a:latin typeface="Times New Roman" pitchFamily="18" charset="0"/>
                <a:cs typeface="Times New Roman" pitchFamily="18" charset="0"/>
              </a:rPr>
              <a:t> </a:t>
            </a:r>
            <a:r>
              <a:rPr lang="en-US" sz="2000" err="1" smtClean="0">
                <a:latin typeface="Times New Roman" pitchFamily="18" charset="0"/>
                <a:cs typeface="Times New Roman" pitchFamily="18" charset="0"/>
              </a:rPr>
              <a:t>đình</a:t>
            </a:r>
            <a:r>
              <a:rPr lang="en-US" sz="2000" smtClean="0">
                <a:latin typeface="Times New Roman" pitchFamily="18" charset="0"/>
                <a:cs typeface="Times New Roman" pitchFamily="18" charset="0"/>
              </a:rPr>
              <a:t> </a:t>
            </a:r>
            <a:r>
              <a:rPr lang="en-US" sz="2000" err="1" smtClean="0">
                <a:latin typeface="Times New Roman" pitchFamily="18" charset="0"/>
                <a:cs typeface="Times New Roman" pitchFamily="18" charset="0"/>
              </a:rPr>
              <a:t>người</a:t>
            </a:r>
            <a:r>
              <a:rPr lang="en-US" sz="2000" smtClean="0">
                <a:latin typeface="Times New Roman" pitchFamily="18" charset="0"/>
                <a:cs typeface="Times New Roman" pitchFamily="18" charset="0"/>
              </a:rPr>
              <a:t> bệnh </a:t>
            </a:r>
            <a:r>
              <a:rPr lang="en-US" sz="2000" err="1" smtClean="0">
                <a:latin typeface="Times New Roman" pitchFamily="18" charset="0"/>
                <a:cs typeface="Times New Roman" pitchFamily="18" charset="0"/>
              </a:rPr>
              <a:t>phải</a:t>
            </a:r>
            <a:r>
              <a:rPr lang="en-US" sz="2000" smtClean="0">
                <a:latin typeface="Times New Roman" pitchFamily="18" charset="0"/>
                <a:cs typeface="Times New Roman" pitchFamily="18" charset="0"/>
              </a:rPr>
              <a:t> </a:t>
            </a:r>
            <a:r>
              <a:rPr lang="en-US" sz="2000" err="1" smtClean="0">
                <a:latin typeface="Times New Roman" pitchFamily="18" charset="0"/>
                <a:cs typeface="Times New Roman" pitchFamily="18" charset="0"/>
              </a:rPr>
              <a:t>vào</a:t>
            </a:r>
            <a:r>
              <a:rPr lang="en-US" sz="2000" smtClean="0">
                <a:latin typeface="Times New Roman" pitchFamily="18" charset="0"/>
                <a:cs typeface="Times New Roman" pitchFamily="18" charset="0"/>
              </a:rPr>
              <a:t> </a:t>
            </a:r>
            <a:r>
              <a:rPr lang="en-US" sz="2000" err="1" smtClean="0">
                <a:latin typeface="Times New Roman" pitchFamily="18" charset="0"/>
                <a:cs typeface="Times New Roman" pitchFamily="18" charset="0"/>
              </a:rPr>
              <a:t>cấp</a:t>
            </a:r>
            <a:r>
              <a:rPr lang="en-US" sz="2000" smtClean="0">
                <a:latin typeface="Times New Roman" pitchFamily="18" charset="0"/>
                <a:cs typeface="Times New Roman" pitchFamily="18" charset="0"/>
              </a:rPr>
              <a:t> </a:t>
            </a:r>
            <a:r>
              <a:rPr lang="en-US" sz="2000" err="1" smtClean="0">
                <a:latin typeface="Times New Roman" pitchFamily="18" charset="0"/>
                <a:cs typeface="Times New Roman" pitchFamily="18" charset="0"/>
              </a:rPr>
              <a:t>cứu</a:t>
            </a:r>
            <a:r>
              <a:rPr lang="en-US" sz="2000" smtClean="0">
                <a:latin typeface="Times New Roman" pitchFamily="18" charset="0"/>
                <a:cs typeface="Times New Roman" pitchFamily="18" charset="0"/>
              </a:rPr>
              <a:t> ban </a:t>
            </a:r>
            <a:r>
              <a:rPr lang="en-US" sz="2000" err="1" smtClean="0">
                <a:latin typeface="Times New Roman" pitchFamily="18" charset="0"/>
                <a:cs typeface="Times New Roman" pitchFamily="18" charset="0"/>
              </a:rPr>
              <a:t>đầu</a:t>
            </a:r>
            <a:endParaRPr lang="en-US" sz="2000" smtClean="0">
              <a:latin typeface="Times New Roman" pitchFamily="18" charset="0"/>
              <a:cs typeface="Times New Roman" pitchFamily="18" charset="0"/>
            </a:endParaRPr>
          </a:p>
          <a:p>
            <a:r>
              <a:rPr lang="en-US" err="1" smtClean="0">
                <a:latin typeface="Times New Roman" pitchFamily="18" charset="0"/>
                <a:cs typeface="Times New Roman" pitchFamily="18" charset="0"/>
              </a:rPr>
              <a:t>Khi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biết</a:t>
            </a:r>
            <a:r>
              <a:rPr lang="en-US" smtClean="0">
                <a:latin typeface="Times New Roman" pitchFamily="18" charset="0"/>
                <a:cs typeface="Times New Roman" pitchFamily="18" charset="0"/>
              </a:rPr>
              <a:t> tin </a:t>
            </a:r>
            <a:r>
              <a:rPr lang="en-US" err="1" smtClean="0">
                <a:latin typeface="Times New Roman" pitchFamily="18" charset="0"/>
                <a:cs typeface="Times New Roman" pitchFamily="18" charset="0"/>
              </a:rPr>
              <a:t>người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thân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phải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vào</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cấp</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cứu,về</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phía</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gia</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đình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nói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chung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có</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rất</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nhiều</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biến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động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về</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tâm</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lí.Đặc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biệt</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là</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Rối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loạn</a:t>
            </a:r>
            <a:r>
              <a:rPr lang="en-US" smtClean="0">
                <a:latin typeface="Times New Roman" pitchFamily="18" charset="0"/>
                <a:cs typeface="Times New Roman" pitchFamily="18" charset="0"/>
              </a:rPr>
              <a:t> lo </a:t>
            </a:r>
            <a:r>
              <a:rPr lang="en-US" err="1" smtClean="0">
                <a:latin typeface="Times New Roman" pitchFamily="18" charset="0"/>
                <a:cs typeface="Times New Roman" pitchFamily="18" charset="0"/>
              </a:rPr>
              <a:t>âu</a:t>
            </a:r>
            <a:r>
              <a:rPr lang="en-US" smtClean="0">
                <a:latin typeface="Times New Roman" pitchFamily="18" charset="0"/>
                <a:cs typeface="Times New Roman" pitchFamily="18" charset="0"/>
              </a:rPr>
              <a:t>”</a:t>
            </a:r>
          </a:p>
          <a:p>
            <a:pPr marL="285750" indent="-285750">
              <a:buFontTx/>
              <a:buChar char="-"/>
            </a:pPr>
            <a:r>
              <a:rPr lang="en-US" err="1" smtClean="0">
                <a:latin typeface="Times New Roman" pitchFamily="18" charset="0"/>
                <a:cs typeface="Times New Roman" pitchFamily="18" charset="0"/>
              </a:rPr>
              <a:t>Nên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gặp</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gỡ,thông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báo</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cho</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gia</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đình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nạn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nhân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biết</a:t>
            </a:r>
            <a:r>
              <a:rPr lang="en-US" smtClean="0">
                <a:latin typeface="Times New Roman" pitchFamily="18" charset="0"/>
                <a:cs typeface="Times New Roman" pitchFamily="18" charset="0"/>
              </a:rPr>
              <a:t>: </a:t>
            </a:r>
          </a:p>
          <a:p>
            <a:r>
              <a:rPr lang="en-US">
                <a:latin typeface="Times New Roman" pitchFamily="18" charset="0"/>
                <a:cs typeface="Times New Roman" pitchFamily="18" charset="0"/>
              </a:rPr>
              <a:t> </a:t>
            </a:r>
            <a:r>
              <a:rPr lang="en-US" smtClean="0">
                <a:latin typeface="Times New Roman" pitchFamily="18" charset="0"/>
                <a:cs typeface="Times New Roman" pitchFamily="18" charset="0"/>
              </a:rPr>
              <a:t>   + </a:t>
            </a:r>
            <a:r>
              <a:rPr lang="en-US" err="1" smtClean="0">
                <a:latin typeface="Times New Roman" pitchFamily="18" charset="0"/>
                <a:cs typeface="Times New Roman" pitchFamily="18" charset="0"/>
              </a:rPr>
              <a:t>Người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nhà</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họ</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đang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nằm</a:t>
            </a:r>
            <a:r>
              <a:rPr lang="en-US" smtClean="0">
                <a:latin typeface="Times New Roman" pitchFamily="18" charset="0"/>
                <a:cs typeface="Times New Roman" pitchFamily="18" charset="0"/>
              </a:rPr>
              <a:t> ở </a:t>
            </a:r>
            <a:r>
              <a:rPr lang="en-US" err="1" smtClean="0">
                <a:latin typeface="Times New Roman" pitchFamily="18" charset="0"/>
                <a:cs typeface="Times New Roman" pitchFamily="18" charset="0"/>
              </a:rPr>
              <a:t>đâu</a:t>
            </a:r>
            <a:r>
              <a:rPr lang="en-US" smtClean="0">
                <a:latin typeface="Times New Roman" pitchFamily="18" charset="0"/>
                <a:cs typeface="Times New Roman" pitchFamily="18" charset="0"/>
              </a:rPr>
              <a:t>?</a:t>
            </a:r>
          </a:p>
          <a:p>
            <a:r>
              <a:rPr lang="en-US">
                <a:latin typeface="Times New Roman" pitchFamily="18" charset="0"/>
                <a:cs typeface="Times New Roman" pitchFamily="18" charset="0"/>
              </a:rPr>
              <a:t> </a:t>
            </a:r>
            <a:r>
              <a:rPr lang="en-US" smtClean="0">
                <a:latin typeface="Times New Roman" pitchFamily="18" charset="0"/>
                <a:cs typeface="Times New Roman" pitchFamily="18" charset="0"/>
              </a:rPr>
              <a:t>   + </a:t>
            </a:r>
            <a:r>
              <a:rPr lang="en-US" err="1" smtClean="0">
                <a:latin typeface="Times New Roman" pitchFamily="18" charset="0"/>
                <a:cs typeface="Times New Roman" pitchFamily="18" charset="0"/>
              </a:rPr>
              <a:t>Có</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nặng</a:t>
            </a:r>
            <a:r>
              <a:rPr lang="en-US" smtClean="0">
                <a:latin typeface="Times New Roman" pitchFamily="18" charset="0"/>
                <a:cs typeface="Times New Roman" pitchFamily="18" charset="0"/>
              </a:rPr>
              <a:t> hay </a:t>
            </a:r>
            <a:r>
              <a:rPr lang="en-US" err="1" smtClean="0">
                <a:latin typeface="Times New Roman" pitchFamily="18" charset="0"/>
                <a:cs typeface="Times New Roman" pitchFamily="18" charset="0"/>
              </a:rPr>
              <a:t>không</a:t>
            </a:r>
            <a:r>
              <a:rPr lang="en-US" smtClean="0">
                <a:latin typeface="Times New Roman" pitchFamily="18" charset="0"/>
                <a:cs typeface="Times New Roman" pitchFamily="18" charset="0"/>
              </a:rPr>
              <a:t> ?</a:t>
            </a:r>
          </a:p>
          <a:p>
            <a:r>
              <a:rPr lang="en-US">
                <a:latin typeface="Times New Roman" pitchFamily="18" charset="0"/>
                <a:cs typeface="Times New Roman" pitchFamily="18" charset="0"/>
              </a:rPr>
              <a:t> </a:t>
            </a:r>
            <a:r>
              <a:rPr lang="en-US" smtClean="0">
                <a:latin typeface="Times New Roman" pitchFamily="18" charset="0"/>
                <a:cs typeface="Times New Roman" pitchFamily="18" charset="0"/>
              </a:rPr>
              <a:t>   + </a:t>
            </a:r>
            <a:r>
              <a:rPr lang="en-US" err="1" smtClean="0">
                <a:latin typeface="Times New Roman" pitchFamily="18" charset="0"/>
                <a:cs typeface="Times New Roman" pitchFamily="18" charset="0"/>
              </a:rPr>
              <a:t>Bệnh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viện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đang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cố</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gắng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làm</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gì</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để</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cứu</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nạn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nhân</a:t>
            </a:r>
            <a:r>
              <a:rPr lang="en-US" smtClean="0">
                <a:latin typeface="Times New Roman" pitchFamily="18" charset="0"/>
                <a:cs typeface="Times New Roman" pitchFamily="18" charset="0"/>
              </a:rPr>
              <a:t>?</a:t>
            </a:r>
          </a:p>
          <a:p>
            <a:pPr marL="285750" indent="-285750">
              <a:buFontTx/>
              <a:buChar char="-"/>
            </a:pPr>
            <a:r>
              <a:rPr lang="en-US" err="1" smtClean="0">
                <a:latin typeface="Times New Roman" pitchFamily="18" charset="0"/>
                <a:cs typeface="Times New Roman" pitchFamily="18" charset="0"/>
              </a:rPr>
              <a:t>Lắng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nghe</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những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tâm</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tư</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nguyện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vọng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từ</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phía</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gia</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đình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cũng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như</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khả</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năng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tài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chính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của</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họ</a:t>
            </a:r>
            <a:endParaRPr lang="en-US" smtClean="0">
              <a:latin typeface="Times New Roman" pitchFamily="18" charset="0"/>
              <a:cs typeface="Times New Roman" pitchFamily="18" charset="0"/>
            </a:endParaRPr>
          </a:p>
          <a:p>
            <a:pPr marL="285750" indent="-285750">
              <a:buFontTx/>
              <a:buChar char="-"/>
            </a:pPr>
            <a:r>
              <a:rPr lang="en-US" err="1" smtClean="0">
                <a:latin typeface="Times New Roman" pitchFamily="18" charset="0"/>
                <a:cs typeface="Times New Roman" pitchFamily="18" charset="0"/>
              </a:rPr>
              <a:t>Ghi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nhận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những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thông</a:t>
            </a:r>
            <a:r>
              <a:rPr lang="en-US" smtClean="0">
                <a:latin typeface="Times New Roman" pitchFamily="18" charset="0"/>
                <a:cs typeface="Times New Roman" pitchFamily="18" charset="0"/>
              </a:rPr>
              <a:t> tin, </a:t>
            </a:r>
            <a:r>
              <a:rPr lang="en-US" err="1" smtClean="0">
                <a:latin typeface="Times New Roman" pitchFamily="18" charset="0"/>
                <a:cs typeface="Times New Roman" pitchFamily="18" charset="0"/>
              </a:rPr>
              <a:t>cảm</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nhận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của</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họ</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về</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quá</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trình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của</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người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bệnh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trước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và</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sau</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khi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vào</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khoa</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cấp</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cứu</a:t>
            </a:r>
            <a:endParaRPr lang="en-US" smtClean="0">
              <a:latin typeface="Times New Roman" pitchFamily="18" charset="0"/>
              <a:cs typeface="Times New Roman" pitchFamily="18" charset="0"/>
            </a:endParaRPr>
          </a:p>
          <a:p>
            <a:pPr marL="285750" indent="-285750">
              <a:buFontTx/>
              <a:buChar char="-"/>
            </a:pPr>
            <a:r>
              <a:rPr lang="en-US" err="1" smtClean="0">
                <a:latin typeface="Times New Roman" pitchFamily="18" charset="0"/>
                <a:cs typeface="Times New Roman" pitchFamily="18" charset="0"/>
              </a:rPr>
              <a:t>Nên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chủ</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động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thông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báo</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cho</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gia</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đình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người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bệnh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Tình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trạng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của</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người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bệnh.Đặc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biệt</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là</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trong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trường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hợp</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diễn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biến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bệnh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xấu</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đi</a:t>
            </a:r>
            <a:r>
              <a:rPr lang="en-US" smtClean="0">
                <a:latin typeface="Times New Roman" pitchFamily="18" charset="0"/>
                <a:cs typeface="Times New Roman" pitchFamily="18" charset="0"/>
              </a:rPr>
              <a:t>.</a:t>
            </a:r>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6545322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III.</a:t>
            </a:r>
            <a:r>
              <a:rPr lang="vi-VN" smtClean="0"/>
              <a:t>Đánh gi</a:t>
            </a:r>
            <a:r>
              <a:rPr lang="en-US" smtClean="0"/>
              <a:t>á và nguyên tắc xử trí ban đầu</a:t>
            </a:r>
            <a:endParaRPr lang="en-US"/>
          </a:p>
        </p:txBody>
      </p:sp>
      <p:sp>
        <p:nvSpPr>
          <p:cNvPr id="3" name="Content Placeholder 2"/>
          <p:cNvSpPr>
            <a:spLocks noGrp="1"/>
          </p:cNvSpPr>
          <p:nvPr>
            <p:ph idx="1"/>
          </p:nvPr>
        </p:nvSpPr>
        <p:spPr/>
        <p:txBody>
          <a:bodyPr>
            <a:normAutofit/>
          </a:bodyPr>
          <a:lstStyle/>
          <a:p>
            <a:pPr marL="0" indent="0">
              <a:buNone/>
            </a:pPr>
            <a:r>
              <a:rPr lang="en-US" sz="1800" smtClean="0">
                <a:latin typeface="Times New Roman" pitchFamily="18" charset="0"/>
                <a:cs typeface="Times New Roman" pitchFamily="18" charset="0"/>
              </a:rPr>
              <a:t>1.ĐÁNH GIÁ:</a:t>
            </a:r>
          </a:p>
          <a:p>
            <a:pPr marL="0" indent="0">
              <a:buNone/>
            </a:pPr>
            <a:r>
              <a:rPr lang="vi-VN" sz="1800" smtClean="0">
                <a:latin typeface="Times New Roman" pitchFamily="18" charset="0"/>
                <a:cs typeface="Times New Roman" pitchFamily="18" charset="0"/>
              </a:rPr>
              <a:t>Đánh </a:t>
            </a:r>
            <a:r>
              <a:rPr lang="vi-VN" sz="1800">
                <a:latin typeface="Times New Roman" pitchFamily="18" charset="0"/>
                <a:cs typeface="Times New Roman" pitchFamily="18" charset="0"/>
              </a:rPr>
              <a:t>giá ban đầu và kiểm soát các “chức năng sống” </a:t>
            </a:r>
            <a:endParaRPr lang="en-US" sz="1800" smtClean="0">
              <a:latin typeface="Times New Roman" pitchFamily="18" charset="0"/>
              <a:cs typeface="Times New Roman" pitchFamily="18" charset="0"/>
            </a:endParaRPr>
          </a:p>
          <a:p>
            <a:pPr marL="0" indent="0">
              <a:buNone/>
            </a:pPr>
            <a:r>
              <a:rPr lang="vi-VN" sz="1800" smtClean="0">
                <a:latin typeface="Times New Roman" pitchFamily="18" charset="0"/>
                <a:cs typeface="Times New Roman" pitchFamily="18" charset="0"/>
              </a:rPr>
              <a:t>− </a:t>
            </a:r>
            <a:r>
              <a:rPr lang="vi-VN" sz="1800">
                <a:latin typeface="Times New Roman" pitchFamily="18" charset="0"/>
                <a:cs typeface="Times New Roman" pitchFamily="18" charset="0"/>
              </a:rPr>
              <a:t>Đánh giá ban đầu và kiểm soát các chức năng sống theo trình tự được trình bày trong bảng 2. (Từ tiếng Anh, các bước này được đặt tên theo trình tự ABCDE, rất dễ nhớ). </a:t>
            </a:r>
            <a:endParaRPr lang="en-US" sz="1800" smtClean="0">
              <a:latin typeface="Times New Roman" pitchFamily="18" charset="0"/>
              <a:cs typeface="Times New Roman" pitchFamily="18" charset="0"/>
            </a:endParaRPr>
          </a:p>
          <a:p>
            <a:pPr marL="0" indent="0">
              <a:buNone/>
            </a:pPr>
            <a:r>
              <a:rPr lang="vi-VN" sz="1800" smtClean="0">
                <a:latin typeface="Times New Roman" pitchFamily="18" charset="0"/>
                <a:cs typeface="Times New Roman" pitchFamily="18" charset="0"/>
              </a:rPr>
              <a:t>− </a:t>
            </a:r>
            <a:r>
              <a:rPr lang="vi-VN" sz="1800">
                <a:latin typeface="Times New Roman" pitchFamily="18" charset="0"/>
                <a:cs typeface="Times New Roman" pitchFamily="18" charset="0"/>
              </a:rPr>
              <a:t>Khi tiến hành thăm khám, cần để nạn nhân ở tư thế nằm ngửa, không nên để nạn nhân ngồi hoặc đứng. </a:t>
            </a:r>
            <a:endParaRPr lang="en-US" sz="1800" smtClean="0">
              <a:latin typeface="Times New Roman" pitchFamily="18" charset="0"/>
              <a:cs typeface="Times New Roman" pitchFamily="18" charset="0"/>
            </a:endParaRPr>
          </a:p>
          <a:p>
            <a:pPr marL="0" indent="0">
              <a:buNone/>
            </a:pPr>
            <a:r>
              <a:rPr lang="vi-VN" sz="1800" smtClean="0">
                <a:latin typeface="Times New Roman" pitchFamily="18" charset="0"/>
                <a:cs typeface="Times New Roman" pitchFamily="18" charset="0"/>
              </a:rPr>
              <a:t>− </a:t>
            </a:r>
            <a:r>
              <a:rPr lang="vi-VN" sz="1800">
                <a:latin typeface="Times New Roman" pitchFamily="18" charset="0"/>
                <a:cs typeface="Times New Roman" pitchFamily="18" charset="0"/>
              </a:rPr>
              <a:t>Nếu có nhiều nhân viên y tế cùng tham gia xử lý thì mọi người phải tiến hành đồng thời dưới sự điều phối chung của một trưởng nhóm có thể là một bác sỹ hay một y tá điều dưỡng cấp cứu thạo việc và nắm vững các phác đồ cấp cứu. </a:t>
            </a:r>
            <a:endParaRPr lang="en-US" sz="1800" smtClean="0">
              <a:latin typeface="Times New Roman" pitchFamily="18" charset="0"/>
              <a:cs typeface="Times New Roman" pitchFamily="18" charset="0"/>
            </a:endParaRPr>
          </a:p>
          <a:p>
            <a:pPr marL="0" indent="0">
              <a:buNone/>
            </a:pPr>
            <a:r>
              <a:rPr lang="vi-VN" sz="1800" smtClean="0">
                <a:latin typeface="Times New Roman" pitchFamily="18" charset="0"/>
                <a:cs typeface="Times New Roman" pitchFamily="18" charset="0"/>
              </a:rPr>
              <a:t>− </a:t>
            </a:r>
            <a:r>
              <a:rPr lang="vi-VN" sz="1800">
                <a:latin typeface="Times New Roman" pitchFamily="18" charset="0"/>
                <a:cs typeface="Times New Roman" pitchFamily="18" charset="0"/>
              </a:rPr>
              <a:t>Cần phải đánh giá lại nhiều lần để có thể xử trí kịp thời khi có tiến triển. </a:t>
            </a:r>
            <a:endParaRPr lang="en-US" sz="1800" smtClean="0">
              <a:latin typeface="Times New Roman" pitchFamily="18" charset="0"/>
              <a:cs typeface="Times New Roman" pitchFamily="18" charset="0"/>
            </a:endParaRPr>
          </a:p>
          <a:p>
            <a:pPr marL="0" indent="0">
              <a:buNone/>
            </a:pPr>
            <a:r>
              <a:rPr lang="vi-VN" sz="1800" smtClean="0">
                <a:latin typeface="Times New Roman" pitchFamily="18" charset="0"/>
                <a:cs typeface="Times New Roman" pitchFamily="18" charset="0"/>
              </a:rPr>
              <a:t>− </a:t>
            </a:r>
            <a:r>
              <a:rPr lang="vi-VN" sz="1800">
                <a:latin typeface="Times New Roman" pitchFamily="18" charset="0"/>
                <a:cs typeface="Times New Roman" pitchFamily="18" charset="0"/>
              </a:rPr>
              <a:t>Trong trường hợp có nhiều nạn nhân được chuyển tới thì cần ưu tiên cấp cứu nạn nhân không ổn định hoặc nguy kịch trước. Bác sỹ phụ trách cấp cứu và điều dưỡng trưởng tua trực hay đội cấp cứu thực hiện phân loại thứ tự ưu tiên cấp cứu.</a:t>
            </a:r>
            <a:endParaRPr lang="en-US" sz="1800">
              <a:latin typeface="Times New Roman" pitchFamily="18" charset="0"/>
              <a:cs typeface="Times New Roman" pitchFamily="18" charset="0"/>
            </a:endParaRPr>
          </a:p>
        </p:txBody>
      </p:sp>
    </p:spTree>
    <p:extLst>
      <p:ext uri="{BB962C8B-B14F-4D97-AF65-F5344CB8AC3E}">
        <p14:creationId xmlns:p14="http://schemas.microsoft.com/office/powerpoint/2010/main" val="37966500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1143000"/>
          </a:xfrm>
        </p:spPr>
        <p:txBody>
          <a:bodyPr>
            <a:normAutofit/>
          </a:bodyPr>
          <a:lstStyle/>
          <a:p>
            <a:pPr algn="l"/>
            <a:r>
              <a:rPr lang="en-US" sz="2400" smtClean="0">
                <a:latin typeface="Times New Roman" pitchFamily="18" charset="0"/>
                <a:cs typeface="Times New Roman" pitchFamily="18" charset="0"/>
              </a:rPr>
              <a:t>A.</a:t>
            </a:r>
            <a:r>
              <a:rPr lang="vi-VN" sz="2400" smtClean="0">
                <a:latin typeface="Times New Roman" pitchFamily="18" charset="0"/>
                <a:cs typeface="Times New Roman" pitchFamily="18" charset="0"/>
              </a:rPr>
              <a:t>Bảo </a:t>
            </a:r>
            <a:r>
              <a:rPr lang="vi-VN" sz="2400">
                <a:latin typeface="Times New Roman" pitchFamily="18" charset="0"/>
                <a:cs typeface="Times New Roman" pitchFamily="18" charset="0"/>
              </a:rPr>
              <a:t>đảm chức năng hô hấp</a:t>
            </a:r>
            <a:endParaRPr lang="en-US" sz="2400">
              <a:latin typeface="Times New Roman" pitchFamily="18" charset="0"/>
              <a:cs typeface="Times New Roman" pitchFamily="18" charset="0"/>
            </a:endParaRPr>
          </a:p>
        </p:txBody>
      </p:sp>
      <p:sp>
        <p:nvSpPr>
          <p:cNvPr id="3" name="Content Placeholder 2"/>
          <p:cNvSpPr>
            <a:spLocks noGrp="1"/>
          </p:cNvSpPr>
          <p:nvPr>
            <p:ph idx="1"/>
          </p:nvPr>
        </p:nvSpPr>
        <p:spPr>
          <a:xfrm>
            <a:off x="457200" y="1268760"/>
            <a:ext cx="8229600" cy="5184576"/>
          </a:xfrm>
        </p:spPr>
        <p:txBody>
          <a:bodyPr>
            <a:noAutofit/>
          </a:bodyPr>
          <a:lstStyle/>
          <a:p>
            <a:pPr marL="0" indent="0">
              <a:buNone/>
            </a:pPr>
            <a:r>
              <a:rPr lang="vi-VN" sz="1800" smtClean="0">
                <a:latin typeface="Times New Roman" pitchFamily="18" charset="0"/>
                <a:cs typeface="Times New Roman" pitchFamily="18" charset="0"/>
              </a:rPr>
              <a:t>Khai </a:t>
            </a:r>
            <a:r>
              <a:rPr lang="vi-VN" sz="1800">
                <a:latin typeface="Times New Roman" pitchFamily="18" charset="0"/>
                <a:cs typeface="Times New Roman" pitchFamily="18" charset="0"/>
              </a:rPr>
              <a:t>thông đường dẫn khí </a:t>
            </a:r>
            <a:endParaRPr lang="en-US" sz="1800" smtClean="0">
              <a:latin typeface="Times New Roman" pitchFamily="18" charset="0"/>
              <a:cs typeface="Times New Roman" pitchFamily="18" charset="0"/>
            </a:endParaRPr>
          </a:p>
          <a:p>
            <a:pPr marL="0" indent="0">
              <a:buNone/>
            </a:pPr>
            <a:r>
              <a:rPr lang="vi-VN" sz="1800" smtClean="0">
                <a:latin typeface="Times New Roman" pitchFamily="18" charset="0"/>
                <a:cs typeface="Times New Roman" pitchFamily="18" charset="0"/>
              </a:rPr>
              <a:t>– </a:t>
            </a:r>
            <a:r>
              <a:rPr lang="vi-VN" sz="1800">
                <a:latin typeface="Times New Roman" pitchFamily="18" charset="0"/>
                <a:cs typeface="Times New Roman" pitchFamily="18" charset="0"/>
              </a:rPr>
              <a:t>bảo đảm đường thở (Airway) / Tham khảo bài 10 </a:t>
            </a:r>
            <a:endParaRPr lang="en-US" sz="1800" smtClean="0">
              <a:latin typeface="Times New Roman" pitchFamily="18" charset="0"/>
              <a:cs typeface="Times New Roman" pitchFamily="18" charset="0"/>
            </a:endParaRPr>
          </a:p>
          <a:p>
            <a:pPr marL="0" indent="0">
              <a:buNone/>
            </a:pPr>
            <a:r>
              <a:rPr lang="vi-VN" sz="1800" smtClean="0">
                <a:latin typeface="Times New Roman" pitchFamily="18" charset="0"/>
                <a:cs typeface="Times New Roman" pitchFamily="18" charset="0"/>
              </a:rPr>
              <a:t>– </a:t>
            </a:r>
            <a:r>
              <a:rPr lang="vi-VN" sz="1800">
                <a:latin typeface="Times New Roman" pitchFamily="18" charset="0"/>
                <a:cs typeface="Times New Roman" pitchFamily="18" charset="0"/>
              </a:rPr>
              <a:t>Các kỹ thuật khai thông đường thở </a:t>
            </a:r>
            <a:endParaRPr lang="en-US" sz="1800" smtClean="0">
              <a:latin typeface="Times New Roman" pitchFamily="18" charset="0"/>
              <a:cs typeface="Times New Roman" pitchFamily="18" charset="0"/>
            </a:endParaRPr>
          </a:p>
          <a:p>
            <a:pPr marL="0" indent="0">
              <a:buNone/>
            </a:pPr>
            <a:r>
              <a:rPr lang="vi-VN" sz="1800" smtClean="0">
                <a:latin typeface="Times New Roman" pitchFamily="18" charset="0"/>
                <a:cs typeface="Times New Roman" pitchFamily="18" charset="0"/>
              </a:rPr>
              <a:t>Đặt </a:t>
            </a:r>
            <a:r>
              <a:rPr lang="vi-VN" sz="1800">
                <a:latin typeface="Times New Roman" pitchFamily="18" charset="0"/>
                <a:cs typeface="Times New Roman" pitchFamily="18" charset="0"/>
              </a:rPr>
              <a:t>ống nội khí quản hoặc mở khí quản / Tham khảo bài 8a &amp; 8b </a:t>
            </a:r>
            <a:endParaRPr lang="en-US" sz="1800" smtClean="0">
              <a:latin typeface="Times New Roman" pitchFamily="18" charset="0"/>
              <a:cs typeface="Times New Roman" pitchFamily="18" charset="0"/>
            </a:endParaRPr>
          </a:p>
          <a:p>
            <a:pPr marL="0" indent="0">
              <a:buNone/>
            </a:pPr>
            <a:r>
              <a:rPr lang="vi-VN" sz="1800" smtClean="0">
                <a:latin typeface="Times New Roman" pitchFamily="18" charset="0"/>
                <a:cs typeface="Times New Roman" pitchFamily="18" charset="0"/>
              </a:rPr>
              <a:t>– </a:t>
            </a:r>
            <a:r>
              <a:rPr lang="vi-VN" sz="1800">
                <a:latin typeface="Times New Roman" pitchFamily="18" charset="0"/>
                <a:cs typeface="Times New Roman" pitchFamily="18" charset="0"/>
              </a:rPr>
              <a:t>Chăm sóc nạn nhân đặt NKQ; Chăm sóc nạn nhân Mở KQ</a:t>
            </a:r>
            <a:r>
              <a:rPr lang="vi-VN" sz="1800" smtClean="0">
                <a:latin typeface="Times New Roman" pitchFamily="18" charset="0"/>
                <a:cs typeface="Times New Roman" pitchFamily="18" charset="0"/>
              </a:rPr>
              <a:t>.</a:t>
            </a:r>
            <a:endParaRPr lang="en-US" sz="1800" smtClean="0">
              <a:latin typeface="Times New Roman" pitchFamily="18" charset="0"/>
              <a:cs typeface="Times New Roman" pitchFamily="18" charset="0"/>
            </a:endParaRPr>
          </a:p>
          <a:p>
            <a:pPr marL="0" indent="0">
              <a:buNone/>
            </a:pPr>
            <a:r>
              <a:rPr lang="vi-VN" sz="1800" smtClean="0">
                <a:latin typeface="Times New Roman" pitchFamily="18" charset="0"/>
                <a:cs typeface="Times New Roman" pitchFamily="18" charset="0"/>
              </a:rPr>
              <a:t>Hút </a:t>
            </a:r>
            <a:r>
              <a:rPr lang="vi-VN" sz="1800">
                <a:latin typeface="Times New Roman" pitchFamily="18" charset="0"/>
                <a:cs typeface="Times New Roman" pitchFamily="18" charset="0"/>
              </a:rPr>
              <a:t>đờm phế quản, rửa phế quản </a:t>
            </a:r>
            <a:endParaRPr lang="en-US" sz="1800" smtClean="0">
              <a:latin typeface="Times New Roman" pitchFamily="18" charset="0"/>
              <a:cs typeface="Times New Roman" pitchFamily="18" charset="0"/>
            </a:endParaRPr>
          </a:p>
          <a:p>
            <a:pPr marL="0" indent="0">
              <a:buNone/>
            </a:pPr>
            <a:r>
              <a:rPr lang="vi-VN" sz="1800" smtClean="0">
                <a:latin typeface="Times New Roman" pitchFamily="18" charset="0"/>
                <a:cs typeface="Times New Roman" pitchFamily="18" charset="0"/>
              </a:rPr>
              <a:t>Thông </a:t>
            </a:r>
            <a:r>
              <a:rPr lang="vi-VN" sz="1800">
                <a:latin typeface="Times New Roman" pitchFamily="18" charset="0"/>
                <a:cs typeface="Times New Roman" pitchFamily="18" charset="0"/>
              </a:rPr>
              <a:t>khí nhân tạo </a:t>
            </a:r>
            <a:endParaRPr lang="en-US" sz="1800" smtClean="0">
              <a:latin typeface="Times New Roman" pitchFamily="18" charset="0"/>
              <a:cs typeface="Times New Roman" pitchFamily="18" charset="0"/>
            </a:endParaRPr>
          </a:p>
          <a:p>
            <a:pPr marL="0" indent="0">
              <a:buNone/>
            </a:pPr>
            <a:r>
              <a:rPr lang="vi-VN" sz="1800" smtClean="0">
                <a:latin typeface="Times New Roman" pitchFamily="18" charset="0"/>
                <a:cs typeface="Times New Roman" pitchFamily="18" charset="0"/>
              </a:rPr>
              <a:t>– </a:t>
            </a:r>
            <a:r>
              <a:rPr lang="vi-VN" sz="1800">
                <a:latin typeface="Times New Roman" pitchFamily="18" charset="0"/>
                <a:cs typeface="Times New Roman" pitchFamily="18" charset="0"/>
              </a:rPr>
              <a:t>Nếu không đảm bảo nhịp thở về bình thường hoặc gần bình thường, lồng ngực di động tốt, nạn nhân hết tím, và SpO2 &gt; 95%...thì phải tiến hành thông khí nhân tạo </a:t>
            </a:r>
            <a:endParaRPr lang="en-US" sz="1800" smtClean="0">
              <a:latin typeface="Times New Roman" pitchFamily="18" charset="0"/>
              <a:cs typeface="Times New Roman" pitchFamily="18" charset="0"/>
            </a:endParaRPr>
          </a:p>
          <a:p>
            <a:pPr marL="0" indent="0">
              <a:buNone/>
            </a:pPr>
            <a:r>
              <a:rPr lang="vi-VN" sz="1800" smtClean="0">
                <a:latin typeface="Times New Roman" pitchFamily="18" charset="0"/>
                <a:cs typeface="Times New Roman" pitchFamily="18" charset="0"/>
              </a:rPr>
              <a:t>− </a:t>
            </a:r>
            <a:r>
              <a:rPr lang="vi-VN" sz="1800">
                <a:latin typeface="Times New Roman" pitchFamily="18" charset="0"/>
                <a:cs typeface="Times New Roman" pitchFamily="18" charset="0"/>
              </a:rPr>
              <a:t>Hô hấp miệng - miệng, miệng - mũi. </a:t>
            </a:r>
            <a:endParaRPr lang="en-US" sz="1800" smtClean="0">
              <a:latin typeface="Times New Roman" pitchFamily="18" charset="0"/>
              <a:cs typeface="Times New Roman" pitchFamily="18" charset="0"/>
            </a:endParaRPr>
          </a:p>
          <a:p>
            <a:pPr marL="0" indent="0">
              <a:buNone/>
            </a:pPr>
            <a:r>
              <a:rPr lang="vi-VN" sz="1800" smtClean="0">
                <a:latin typeface="Times New Roman" pitchFamily="18" charset="0"/>
                <a:cs typeface="Times New Roman" pitchFamily="18" charset="0"/>
              </a:rPr>
              <a:t>− </a:t>
            </a:r>
            <a:r>
              <a:rPr lang="vi-VN" sz="1800">
                <a:latin typeface="Times New Roman" pitchFamily="18" charset="0"/>
                <a:cs typeface="Times New Roman" pitchFamily="18" charset="0"/>
              </a:rPr>
              <a:t>Bóp bóng Ambu. Hô hấp nhân tạo bằng máy </a:t>
            </a:r>
            <a:endParaRPr lang="en-US" sz="1800" smtClean="0">
              <a:latin typeface="Times New Roman" pitchFamily="18" charset="0"/>
              <a:cs typeface="Times New Roman" pitchFamily="18" charset="0"/>
            </a:endParaRPr>
          </a:p>
          <a:p>
            <a:pPr marL="0" indent="0">
              <a:buNone/>
            </a:pPr>
            <a:r>
              <a:rPr lang="vi-VN" sz="1800" smtClean="0">
                <a:latin typeface="Times New Roman" pitchFamily="18" charset="0"/>
                <a:cs typeface="Times New Roman" pitchFamily="18" charset="0"/>
              </a:rPr>
              <a:t>Các </a:t>
            </a:r>
            <a:r>
              <a:rPr lang="vi-VN" sz="1800">
                <a:latin typeface="Times New Roman" pitchFamily="18" charset="0"/>
                <a:cs typeface="Times New Roman" pitchFamily="18" charset="0"/>
              </a:rPr>
              <a:t>xét nghiệm cần làm liên quan đến hô hấp </a:t>
            </a:r>
            <a:endParaRPr lang="en-US" sz="1800" smtClean="0">
              <a:latin typeface="Times New Roman" pitchFamily="18" charset="0"/>
              <a:cs typeface="Times New Roman" pitchFamily="18" charset="0"/>
            </a:endParaRPr>
          </a:p>
          <a:p>
            <a:pPr marL="0" indent="0">
              <a:buNone/>
            </a:pPr>
            <a:r>
              <a:rPr lang="vi-VN" sz="1800" smtClean="0">
                <a:latin typeface="Times New Roman" pitchFamily="18" charset="0"/>
                <a:cs typeface="Times New Roman" pitchFamily="18" charset="0"/>
              </a:rPr>
              <a:t>− </a:t>
            </a:r>
            <a:r>
              <a:rPr lang="vi-VN" sz="1800">
                <a:latin typeface="Times New Roman" pitchFamily="18" charset="0"/>
                <a:cs typeface="Times New Roman" pitchFamily="18" charset="0"/>
              </a:rPr>
              <a:t>Các khí trong máu. Sinh hoá: đường máu, urê máu. </a:t>
            </a:r>
            <a:endParaRPr lang="en-US" sz="1800" smtClean="0">
              <a:latin typeface="Times New Roman" pitchFamily="18" charset="0"/>
              <a:cs typeface="Times New Roman" pitchFamily="18" charset="0"/>
            </a:endParaRPr>
          </a:p>
          <a:p>
            <a:pPr marL="0" indent="0">
              <a:buNone/>
            </a:pPr>
            <a:r>
              <a:rPr lang="vi-VN" sz="1800" smtClean="0">
                <a:latin typeface="Times New Roman" pitchFamily="18" charset="0"/>
                <a:cs typeface="Times New Roman" pitchFamily="18" charset="0"/>
              </a:rPr>
              <a:t>− </a:t>
            </a:r>
            <a:r>
              <a:rPr lang="vi-VN" sz="1800">
                <a:latin typeface="Times New Roman" pitchFamily="18" charset="0"/>
                <a:cs typeface="Times New Roman" pitchFamily="18" charset="0"/>
              </a:rPr>
              <a:t>X quang chụp phổi tại giường. *Sau khi đã kiểm tra và bảo đảm chức năng hô hấp, ta phải tìm các biện pháp duy trì một tình trạng huyết động gần như bình thường.</a:t>
            </a:r>
            <a:endParaRPr lang="en-US" sz="1800">
              <a:latin typeface="Times New Roman" pitchFamily="18" charset="0"/>
              <a:cs typeface="Times New Roman" pitchFamily="18" charset="0"/>
            </a:endParaRPr>
          </a:p>
        </p:txBody>
      </p:sp>
    </p:spTree>
    <p:extLst>
      <p:ext uri="{BB962C8B-B14F-4D97-AF65-F5344CB8AC3E}">
        <p14:creationId xmlns:p14="http://schemas.microsoft.com/office/powerpoint/2010/main" val="42661310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229600" cy="7389440"/>
          </a:xfrm>
        </p:spPr>
        <p:txBody>
          <a:bodyPr>
            <a:noAutofit/>
          </a:bodyPr>
          <a:lstStyle/>
          <a:p>
            <a:pPr marL="0" indent="0">
              <a:buNone/>
            </a:pPr>
            <a:r>
              <a:rPr lang="en-US" sz="2400" smtClean="0">
                <a:latin typeface="Times New Roman" pitchFamily="18" charset="0"/>
                <a:cs typeface="Times New Roman" pitchFamily="18" charset="0"/>
              </a:rPr>
              <a:t>B. Chức năng tuần hoàn- Đánh giá, đảm bảo huyết động và cầm máu</a:t>
            </a:r>
          </a:p>
          <a:p>
            <a:pPr marL="0" indent="0">
              <a:buNone/>
            </a:pPr>
            <a:r>
              <a:rPr lang="vi-VN" sz="1800" smtClean="0">
                <a:latin typeface="Times New Roman" pitchFamily="18" charset="0"/>
                <a:cs typeface="Times New Roman" pitchFamily="18" charset="0"/>
              </a:rPr>
              <a:t>Nhanh </a:t>
            </a:r>
            <a:r>
              <a:rPr lang="vi-VN" sz="1800">
                <a:latin typeface="Times New Roman" pitchFamily="18" charset="0"/>
                <a:cs typeface="Times New Roman" pitchFamily="18" charset="0"/>
              </a:rPr>
              <a:t>chóng đánh giá tình trạng tuần hoàn (sốc, đe dọa sốc…?) </a:t>
            </a:r>
            <a:endParaRPr lang="en-US" sz="1800" smtClean="0">
              <a:latin typeface="Times New Roman" pitchFamily="18" charset="0"/>
              <a:cs typeface="Times New Roman" pitchFamily="18" charset="0"/>
            </a:endParaRPr>
          </a:p>
          <a:p>
            <a:pPr marL="0" indent="0">
              <a:buNone/>
            </a:pPr>
            <a:r>
              <a:rPr lang="en-US" sz="1800" smtClean="0">
                <a:latin typeface="Times New Roman" pitchFamily="18" charset="0"/>
                <a:cs typeface="Times New Roman" pitchFamily="18" charset="0"/>
              </a:rPr>
              <a:t>-</a:t>
            </a:r>
            <a:r>
              <a:rPr lang="vi-VN" sz="1800" smtClean="0">
                <a:latin typeface="Times New Roman" pitchFamily="18" charset="0"/>
                <a:cs typeface="Times New Roman" pitchFamily="18" charset="0"/>
              </a:rPr>
              <a:t>Nếu </a:t>
            </a:r>
            <a:r>
              <a:rPr lang="vi-VN" sz="1800">
                <a:latin typeface="Times New Roman" pitchFamily="18" charset="0"/>
                <a:cs typeface="Times New Roman" pitchFamily="18" charset="0"/>
              </a:rPr>
              <a:t>có rối loạn hoặc nguy cơ rối loạn huyết động: </a:t>
            </a:r>
            <a:endParaRPr lang="en-US" sz="1800" smtClean="0">
              <a:latin typeface="Times New Roman" pitchFamily="18" charset="0"/>
              <a:cs typeface="Times New Roman" pitchFamily="18" charset="0"/>
            </a:endParaRPr>
          </a:p>
          <a:p>
            <a:pPr marL="0" indent="0">
              <a:buNone/>
            </a:pPr>
            <a:r>
              <a:rPr lang="en-US" sz="1800">
                <a:latin typeface="Times New Roman" pitchFamily="18" charset="0"/>
                <a:cs typeface="Times New Roman" pitchFamily="18" charset="0"/>
              </a:rPr>
              <a:t>-</a:t>
            </a:r>
            <a:r>
              <a:rPr lang="vi-VN" sz="1800" smtClean="0">
                <a:latin typeface="Times New Roman" pitchFamily="18" charset="0"/>
                <a:cs typeface="Times New Roman" pitchFamily="18" charset="0"/>
              </a:rPr>
              <a:t> </a:t>
            </a:r>
            <a:r>
              <a:rPr lang="vi-VN" sz="1800">
                <a:latin typeface="Times New Roman" pitchFamily="18" charset="0"/>
                <a:cs typeface="Times New Roman" pitchFamily="18" charset="0"/>
              </a:rPr>
              <a:t>Thở oxy 100%; Đặt 2 đường truyền ngoại biên đường kính lòng lớn </a:t>
            </a:r>
            <a:endParaRPr lang="en-US" sz="1800" smtClean="0">
              <a:latin typeface="Times New Roman" pitchFamily="18" charset="0"/>
              <a:cs typeface="Times New Roman" pitchFamily="18" charset="0"/>
            </a:endParaRPr>
          </a:p>
          <a:p>
            <a:pPr marL="0" indent="0">
              <a:buNone/>
            </a:pPr>
            <a:r>
              <a:rPr lang="en-US" sz="1800">
                <a:latin typeface="Times New Roman" pitchFamily="18" charset="0"/>
                <a:cs typeface="Times New Roman" pitchFamily="18" charset="0"/>
              </a:rPr>
              <a:t>-</a:t>
            </a:r>
            <a:r>
              <a:rPr lang="vi-VN" sz="1800" smtClean="0">
                <a:latin typeface="Times New Roman" pitchFamily="18" charset="0"/>
                <a:cs typeface="Times New Roman" pitchFamily="18" charset="0"/>
              </a:rPr>
              <a:t>Nếu </a:t>
            </a:r>
            <a:r>
              <a:rPr lang="vi-VN" sz="1800">
                <a:latin typeface="Times New Roman" pitchFamily="18" charset="0"/>
                <a:cs typeface="Times New Roman" pitchFamily="18" charset="0"/>
              </a:rPr>
              <a:t>nạn nhân chấn thương bị sốc mất máu mà không kiểm soát được thì tìm cách chuyển nhanh vào phòng mổ để mổ cấp cứu cầm máu. </a:t>
            </a:r>
            <a:endParaRPr lang="en-US" sz="1800" smtClean="0">
              <a:latin typeface="Times New Roman" pitchFamily="18" charset="0"/>
              <a:cs typeface="Times New Roman" pitchFamily="18" charset="0"/>
            </a:endParaRPr>
          </a:p>
          <a:p>
            <a:pPr marL="0" indent="0">
              <a:buNone/>
            </a:pPr>
            <a:r>
              <a:rPr lang="en-US" sz="1800">
                <a:latin typeface="Times New Roman" pitchFamily="18" charset="0"/>
                <a:cs typeface="Times New Roman" pitchFamily="18" charset="0"/>
              </a:rPr>
              <a:t>-</a:t>
            </a:r>
            <a:r>
              <a:rPr lang="vi-VN" sz="1800" smtClean="0">
                <a:latin typeface="Times New Roman" pitchFamily="18" charset="0"/>
                <a:cs typeface="Times New Roman" pitchFamily="18" charset="0"/>
              </a:rPr>
              <a:t> </a:t>
            </a:r>
            <a:r>
              <a:rPr lang="vi-VN" sz="1800">
                <a:latin typeface="Times New Roman" pitchFamily="18" charset="0"/>
                <a:cs typeface="Times New Roman" pitchFamily="18" charset="0"/>
              </a:rPr>
              <a:t>Bắt đầu bằng mạch, huyết áp, điện tim, nước tiểu 1 giờ, 3 giờ, 24 giờ. </a:t>
            </a:r>
            <a:endParaRPr lang="en-US" sz="1800" smtClean="0">
              <a:latin typeface="Times New Roman" pitchFamily="18" charset="0"/>
              <a:cs typeface="Times New Roman" pitchFamily="18" charset="0"/>
            </a:endParaRPr>
          </a:p>
          <a:p>
            <a:pPr marL="0" indent="0">
              <a:buNone/>
            </a:pPr>
            <a:r>
              <a:rPr lang="vi-VN" sz="1800" smtClean="0">
                <a:latin typeface="Times New Roman" pitchFamily="18" charset="0"/>
                <a:cs typeface="Times New Roman" pitchFamily="18" charset="0"/>
              </a:rPr>
              <a:t>Tiếp </a:t>
            </a:r>
            <a:r>
              <a:rPr lang="vi-VN" sz="1800">
                <a:latin typeface="Times New Roman" pitchFamily="18" charset="0"/>
                <a:cs typeface="Times New Roman" pitchFamily="18" charset="0"/>
              </a:rPr>
              <a:t>theo là áp lực tĩnh mạch trung tâm (CVP). Có thể sơ bộ đánh giá CVP bằng cách cho nạn nhân nằm thẳng, theo dõi tĩnh mạch cảnh: </a:t>
            </a:r>
            <a:endParaRPr lang="en-US" sz="1800" smtClean="0">
              <a:latin typeface="Times New Roman" pitchFamily="18" charset="0"/>
              <a:cs typeface="Times New Roman" pitchFamily="18" charset="0"/>
            </a:endParaRPr>
          </a:p>
          <a:p>
            <a:pPr marL="0" indent="0">
              <a:buNone/>
            </a:pPr>
            <a:r>
              <a:rPr lang="vi-VN" sz="1800" smtClean="0">
                <a:latin typeface="Times New Roman" pitchFamily="18" charset="0"/>
                <a:cs typeface="Times New Roman" pitchFamily="18" charset="0"/>
              </a:rPr>
              <a:t>+ </a:t>
            </a:r>
            <a:r>
              <a:rPr lang="vi-VN" sz="1800">
                <a:latin typeface="Times New Roman" pitchFamily="18" charset="0"/>
                <a:cs typeface="Times New Roman" pitchFamily="18" charset="0"/>
              </a:rPr>
              <a:t>Tĩnh mạch cảnh xẹp: CVP thấp, thường kèm theo huyết áp thấp. </a:t>
            </a:r>
            <a:endParaRPr lang="en-US" sz="1800" smtClean="0">
              <a:latin typeface="Times New Roman" pitchFamily="18" charset="0"/>
              <a:cs typeface="Times New Roman" pitchFamily="18" charset="0"/>
            </a:endParaRPr>
          </a:p>
          <a:p>
            <a:pPr marL="0" indent="0">
              <a:buNone/>
            </a:pPr>
            <a:r>
              <a:rPr lang="vi-VN" sz="1800" smtClean="0">
                <a:latin typeface="Times New Roman" pitchFamily="18" charset="0"/>
                <a:cs typeface="Times New Roman" pitchFamily="18" charset="0"/>
              </a:rPr>
              <a:t>+ </a:t>
            </a:r>
            <a:r>
              <a:rPr lang="vi-VN" sz="1800">
                <a:latin typeface="Times New Roman" pitchFamily="18" charset="0"/>
                <a:cs typeface="Times New Roman" pitchFamily="18" charset="0"/>
              </a:rPr>
              <a:t>Tĩnh mạch cảnh nổi: CVP tăng, nâng dần dần lưng nạn nhân lên cho đến khi tĩnh mạch cảnh xẹp, khoảng cách giữa hai tư thế là CVP (tính từ điểm 0 ở đường nách giữa ngang vói liên sườn II), đây là biện pháp để thực hiện trong hoàn cảnh không đo được CVP bằng catheter tĩnh mạch trung tâm</a:t>
            </a:r>
            <a:r>
              <a:rPr lang="vi-VN" sz="1800" smtClean="0">
                <a:latin typeface="Times New Roman" pitchFamily="18" charset="0"/>
                <a:cs typeface="Times New Roman" pitchFamily="18" charset="0"/>
              </a:rPr>
              <a:t>.</a:t>
            </a:r>
            <a:endParaRPr lang="en-US" sz="1800" smtClean="0">
              <a:latin typeface="Times New Roman" pitchFamily="18" charset="0"/>
              <a:cs typeface="Times New Roman" pitchFamily="18" charset="0"/>
            </a:endParaRPr>
          </a:p>
          <a:p>
            <a:pPr marL="0" indent="0">
              <a:buNone/>
            </a:pPr>
            <a:r>
              <a:rPr lang="vi-VN" sz="1800" smtClean="0">
                <a:latin typeface="Times New Roman" pitchFamily="18" charset="0"/>
                <a:cs typeface="Times New Roman" pitchFamily="18" charset="0"/>
              </a:rPr>
              <a:t> Trong </a:t>
            </a:r>
            <a:r>
              <a:rPr lang="vi-VN" sz="1800">
                <a:latin typeface="Times New Roman" pitchFamily="18" charset="0"/>
                <a:cs typeface="Times New Roman" pitchFamily="18" charset="0"/>
              </a:rPr>
              <a:t>tổn thương lồng ngực: Có thể giải quyết tạm thời tình trạng sốc bằng dẫn lưu lồng ngực hoặc chọc màng tim (đối với ép tim cấp). </a:t>
            </a:r>
            <a:endParaRPr lang="en-US" sz="1800">
              <a:latin typeface="Times New Roman" pitchFamily="18" charset="0"/>
              <a:cs typeface="Times New Roman" pitchFamily="18" charset="0"/>
            </a:endParaRPr>
          </a:p>
          <a:p>
            <a:pPr marL="0" indent="0">
              <a:buNone/>
            </a:pPr>
            <a:r>
              <a:rPr lang="vi-VN" sz="1800" smtClean="0">
                <a:latin typeface="Times New Roman" pitchFamily="18" charset="0"/>
                <a:cs typeface="Times New Roman" pitchFamily="18" charset="0"/>
              </a:rPr>
              <a:t>Tổn </a:t>
            </a:r>
            <a:r>
              <a:rPr lang="vi-VN" sz="1800">
                <a:latin typeface="Times New Roman" pitchFamily="18" charset="0"/>
                <a:cs typeface="Times New Roman" pitchFamily="18" charset="0"/>
              </a:rPr>
              <a:t>thương tuỷ sống : Có thể dẫn tới sốc thần kinh, trong trường hợp này có thể phân biệt bằng các triệu chứng điển hình như mạch chậm, liệt tứ chi và vã mồ hôi lạnh từ vị trí tổn thương trở xuống.</a:t>
            </a:r>
            <a:endParaRPr lang="en-US" sz="1800">
              <a:latin typeface="Times New Roman" pitchFamily="18" charset="0"/>
              <a:cs typeface="Times New Roman" pitchFamily="18" charset="0"/>
            </a:endParaRPr>
          </a:p>
        </p:txBody>
      </p:sp>
    </p:spTree>
    <p:extLst>
      <p:ext uri="{BB962C8B-B14F-4D97-AF65-F5344CB8AC3E}">
        <p14:creationId xmlns:p14="http://schemas.microsoft.com/office/powerpoint/2010/main" val="10905527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smtClean="0"/>
              <a:t>C.</a:t>
            </a:r>
            <a:r>
              <a:rPr lang="vi-VN" sz="2400" smtClean="0"/>
              <a:t>Chức </a:t>
            </a:r>
            <a:r>
              <a:rPr lang="vi-VN" sz="2400"/>
              <a:t>năng thần kinh và tâm thần</a:t>
            </a:r>
            <a:endParaRPr lang="en-US" sz="2400"/>
          </a:p>
        </p:txBody>
      </p:sp>
      <p:sp>
        <p:nvSpPr>
          <p:cNvPr id="3" name="Content Placeholder 2"/>
          <p:cNvSpPr>
            <a:spLocks noGrp="1"/>
          </p:cNvSpPr>
          <p:nvPr>
            <p:ph idx="1"/>
          </p:nvPr>
        </p:nvSpPr>
        <p:spPr>
          <a:xfrm>
            <a:off x="457200" y="1268760"/>
            <a:ext cx="8229600" cy="5040560"/>
          </a:xfrm>
        </p:spPr>
        <p:txBody>
          <a:bodyPr>
            <a:noAutofit/>
          </a:bodyPr>
          <a:lstStyle/>
          <a:p>
            <a:pPr marL="0" indent="0">
              <a:buNone/>
            </a:pPr>
            <a:r>
              <a:rPr lang="vi-VN" sz="1800" smtClean="0">
                <a:latin typeface="Times New Roman" pitchFamily="18" charset="0"/>
                <a:cs typeface="Times New Roman" pitchFamily="18" charset="0"/>
              </a:rPr>
              <a:t>− </a:t>
            </a:r>
            <a:r>
              <a:rPr lang="vi-VN" sz="1800">
                <a:latin typeface="Times New Roman" pitchFamily="18" charset="0"/>
                <a:cs typeface="Times New Roman" pitchFamily="18" charset="0"/>
              </a:rPr>
              <a:t>Đánh giá nhanh tình trạng ý thức và tình trạng thần kinh ngay sau khi kiểm soát sơ bộ được đường thở, thông khí và tuần hoàn: </a:t>
            </a:r>
            <a:endParaRPr lang="en-US" sz="1800" smtClean="0">
              <a:latin typeface="Times New Roman" pitchFamily="18" charset="0"/>
              <a:cs typeface="Times New Roman" pitchFamily="18" charset="0"/>
            </a:endParaRPr>
          </a:p>
          <a:p>
            <a:pPr marL="0" indent="0">
              <a:buNone/>
            </a:pPr>
            <a:r>
              <a:rPr lang="vi-VN" sz="1800" smtClean="0">
                <a:latin typeface="Times New Roman" pitchFamily="18" charset="0"/>
                <a:cs typeface="Times New Roman" pitchFamily="18" charset="0"/>
              </a:rPr>
              <a:t>A- </a:t>
            </a:r>
            <a:r>
              <a:rPr lang="vi-VN" sz="1800">
                <a:latin typeface="Times New Roman" pitchFamily="18" charset="0"/>
                <a:cs typeface="Times New Roman" pitchFamily="18" charset="0"/>
              </a:rPr>
              <a:t>Tỉnh (Alert); </a:t>
            </a:r>
            <a:r>
              <a:rPr lang="vi-VN" sz="1800" smtClean="0">
                <a:latin typeface="Times New Roman" pitchFamily="18" charset="0"/>
                <a:cs typeface="Times New Roman" pitchFamily="18" charset="0"/>
              </a:rPr>
              <a:t>V- Đáp </a:t>
            </a:r>
            <a:r>
              <a:rPr lang="vi-VN" sz="1800">
                <a:latin typeface="Times New Roman" pitchFamily="18" charset="0"/>
                <a:cs typeface="Times New Roman" pitchFamily="18" charset="0"/>
              </a:rPr>
              <a:t>ứng với lời nói (Responds to voice) </a:t>
            </a:r>
            <a:endParaRPr lang="en-US" sz="1800" smtClean="0">
              <a:latin typeface="Times New Roman" pitchFamily="18" charset="0"/>
              <a:cs typeface="Times New Roman" pitchFamily="18" charset="0"/>
            </a:endParaRPr>
          </a:p>
          <a:p>
            <a:pPr marL="0" indent="0">
              <a:buNone/>
            </a:pPr>
            <a:r>
              <a:rPr lang="vi-VN" sz="1800" smtClean="0">
                <a:latin typeface="Times New Roman" pitchFamily="18" charset="0"/>
                <a:cs typeface="Times New Roman" pitchFamily="18" charset="0"/>
              </a:rPr>
              <a:t>P</a:t>
            </a:r>
            <a:r>
              <a:rPr lang="en-US" sz="1800" smtClean="0">
                <a:latin typeface="Times New Roman" pitchFamily="18" charset="0"/>
                <a:cs typeface="Times New Roman" pitchFamily="18" charset="0"/>
              </a:rPr>
              <a:t>- </a:t>
            </a:r>
            <a:r>
              <a:rPr lang="vi-VN" sz="1800" smtClean="0">
                <a:latin typeface="Times New Roman" pitchFamily="18" charset="0"/>
                <a:cs typeface="Times New Roman" pitchFamily="18" charset="0"/>
              </a:rPr>
              <a:t>Đáp </a:t>
            </a:r>
            <a:r>
              <a:rPr lang="vi-VN" sz="1800">
                <a:latin typeface="Times New Roman" pitchFamily="18" charset="0"/>
                <a:cs typeface="Times New Roman" pitchFamily="18" charset="0"/>
              </a:rPr>
              <a:t>ứng với đau (responds to Pain); </a:t>
            </a:r>
            <a:r>
              <a:rPr lang="vi-VN" sz="1800" smtClean="0">
                <a:latin typeface="Times New Roman" pitchFamily="18" charset="0"/>
                <a:cs typeface="Times New Roman" pitchFamily="18" charset="0"/>
              </a:rPr>
              <a:t>U</a:t>
            </a:r>
            <a:r>
              <a:rPr lang="en-US" sz="1800" smtClean="0">
                <a:latin typeface="Times New Roman" pitchFamily="18" charset="0"/>
                <a:cs typeface="Times New Roman" pitchFamily="18" charset="0"/>
              </a:rPr>
              <a:t> - </a:t>
            </a:r>
            <a:r>
              <a:rPr lang="vi-VN" sz="1800" smtClean="0">
                <a:latin typeface="Times New Roman" pitchFamily="18" charset="0"/>
                <a:cs typeface="Times New Roman" pitchFamily="18" charset="0"/>
              </a:rPr>
              <a:t>Mất </a:t>
            </a:r>
            <a:r>
              <a:rPr lang="vi-VN" sz="1800">
                <a:latin typeface="Times New Roman" pitchFamily="18" charset="0"/>
                <a:cs typeface="Times New Roman" pitchFamily="18" charset="0"/>
              </a:rPr>
              <a:t>ý thức (Unconscious) </a:t>
            </a:r>
            <a:r>
              <a:rPr lang="en-US" sz="1800" smtClean="0">
                <a:latin typeface="Times New Roman" pitchFamily="18" charset="0"/>
                <a:cs typeface="Times New Roman" pitchFamily="18" charset="0"/>
              </a:rPr>
              <a:t> </a:t>
            </a:r>
          </a:p>
          <a:p>
            <a:pPr marL="0" indent="0">
              <a:buNone/>
            </a:pPr>
            <a:r>
              <a:rPr lang="vi-VN" sz="1800">
                <a:latin typeface="Times New Roman" pitchFamily="18" charset="0"/>
                <a:cs typeface="Times New Roman" pitchFamily="18" charset="0"/>
              </a:rPr>
              <a:t>−</a:t>
            </a:r>
            <a:r>
              <a:rPr lang="en-US" sz="1800" smtClean="0">
                <a:latin typeface="Times New Roman" pitchFamily="18" charset="0"/>
                <a:cs typeface="Times New Roman" pitchFamily="18" charset="0"/>
              </a:rPr>
              <a:t> </a:t>
            </a:r>
            <a:r>
              <a:rPr lang="vi-VN" sz="1800" smtClean="0">
                <a:latin typeface="Times New Roman" pitchFamily="18" charset="0"/>
                <a:cs typeface="Times New Roman" pitchFamily="18" charset="0"/>
              </a:rPr>
              <a:t>Đánh </a:t>
            </a:r>
            <a:r>
              <a:rPr lang="vi-VN" sz="1800">
                <a:latin typeface="Times New Roman" pitchFamily="18" charset="0"/>
                <a:cs typeface="Times New Roman" pitchFamily="18" charset="0"/>
              </a:rPr>
              <a:t>giá và theo dõi điểm </a:t>
            </a:r>
            <a:r>
              <a:rPr lang="vi-VN" sz="1800" smtClean="0">
                <a:latin typeface="Times New Roman" pitchFamily="18" charset="0"/>
                <a:cs typeface="Times New Roman" pitchFamily="18" charset="0"/>
              </a:rPr>
              <a:t>Glasgow</a:t>
            </a:r>
            <a:endParaRPr lang="en-US" sz="1800" smtClean="0">
              <a:latin typeface="Times New Roman" pitchFamily="18" charset="0"/>
              <a:cs typeface="Times New Roman" pitchFamily="18" charset="0"/>
            </a:endParaRPr>
          </a:p>
          <a:p>
            <a:pPr marL="0" indent="0">
              <a:buNone/>
            </a:pPr>
            <a:r>
              <a:rPr lang="vi-VN" sz="1800" smtClean="0">
                <a:latin typeface="Times New Roman" pitchFamily="18" charset="0"/>
                <a:cs typeface="Times New Roman" pitchFamily="18" charset="0"/>
              </a:rPr>
              <a:t>− </a:t>
            </a:r>
            <a:r>
              <a:rPr lang="vi-VN" sz="1800">
                <a:latin typeface="Times New Roman" pitchFamily="18" charset="0"/>
                <a:cs typeface="Times New Roman" pitchFamily="18" charset="0"/>
              </a:rPr>
              <a:t>Ngoài tổn thương ý thức cần tìm các dấu hiệu khác của tăng áp lực nội sọ như mạch chậm, buồn nôn, giãn đồng tử một hoặc hai bên. </a:t>
            </a:r>
            <a:endParaRPr lang="en-US" sz="1800" smtClean="0">
              <a:latin typeface="Times New Roman" pitchFamily="18" charset="0"/>
              <a:cs typeface="Times New Roman" pitchFamily="18" charset="0"/>
            </a:endParaRPr>
          </a:p>
          <a:p>
            <a:pPr>
              <a:buFontTx/>
              <a:buChar char="-"/>
            </a:pPr>
            <a:r>
              <a:rPr lang="vi-VN" sz="1800" smtClean="0">
                <a:latin typeface="Times New Roman" pitchFamily="18" charset="0"/>
                <a:cs typeface="Times New Roman" pitchFamily="18" charset="0"/>
              </a:rPr>
              <a:t>Mọi </a:t>
            </a:r>
            <a:r>
              <a:rPr lang="vi-VN" sz="1800">
                <a:latin typeface="Times New Roman" pitchFamily="18" charset="0"/>
                <a:cs typeface="Times New Roman" pitchFamily="18" charset="0"/>
              </a:rPr>
              <a:t>biện pháp hổi sức về hô hấp và tuần hoàn chính là để hồi sức não. Có thê nói được là hồi sức hô hấp, tuần hoàn, não là cơ bản nhất. </a:t>
            </a:r>
            <a:endParaRPr lang="en-US" sz="1800" smtClean="0">
              <a:latin typeface="Times New Roman" pitchFamily="18" charset="0"/>
              <a:cs typeface="Times New Roman" pitchFamily="18" charset="0"/>
            </a:endParaRPr>
          </a:p>
          <a:p>
            <a:pPr>
              <a:buFontTx/>
              <a:buChar char="-"/>
            </a:pPr>
            <a:r>
              <a:rPr lang="vi-VN" sz="1800" smtClean="0">
                <a:latin typeface="Times New Roman" pitchFamily="18" charset="0"/>
                <a:cs typeface="Times New Roman" pitchFamily="18" charset="0"/>
              </a:rPr>
              <a:t>Các </a:t>
            </a:r>
            <a:r>
              <a:rPr lang="vi-VN" sz="1800">
                <a:latin typeface="Times New Roman" pitchFamily="18" charset="0"/>
                <a:cs typeface="Times New Roman" pitchFamily="18" charset="0"/>
              </a:rPr>
              <a:t>biện pháp để bảo vệ não: </a:t>
            </a:r>
            <a:endParaRPr lang="en-US" sz="1800" smtClean="0">
              <a:latin typeface="Times New Roman" pitchFamily="18" charset="0"/>
              <a:cs typeface="Times New Roman" pitchFamily="18" charset="0"/>
            </a:endParaRPr>
          </a:p>
          <a:p>
            <a:pPr marL="0" indent="0">
              <a:buNone/>
            </a:pPr>
            <a:r>
              <a:rPr lang="vi-VN" sz="1800" smtClean="0">
                <a:latin typeface="Times New Roman" pitchFamily="18" charset="0"/>
                <a:cs typeface="Times New Roman" pitchFamily="18" charset="0"/>
              </a:rPr>
              <a:t>+ </a:t>
            </a:r>
            <a:r>
              <a:rPr lang="vi-VN" sz="1800">
                <a:latin typeface="Times New Roman" pitchFamily="18" charset="0"/>
                <a:cs typeface="Times New Roman" pitchFamily="18" charset="0"/>
              </a:rPr>
              <a:t>Cung cấp oxy cho cơ thể (hồi sức cấp cứu). </a:t>
            </a:r>
            <a:endParaRPr lang="en-US" sz="1800">
              <a:latin typeface="Times New Roman" pitchFamily="18" charset="0"/>
              <a:cs typeface="Times New Roman" pitchFamily="18" charset="0"/>
            </a:endParaRPr>
          </a:p>
          <a:p>
            <a:pPr marL="0" indent="0">
              <a:buNone/>
            </a:pPr>
            <a:r>
              <a:rPr lang="vi-VN" sz="1800" smtClean="0">
                <a:latin typeface="Times New Roman" pitchFamily="18" charset="0"/>
                <a:cs typeface="Times New Roman" pitchFamily="18" charset="0"/>
              </a:rPr>
              <a:t>+ </a:t>
            </a:r>
            <a:r>
              <a:rPr lang="vi-VN" sz="1800">
                <a:latin typeface="Times New Roman" pitchFamily="18" charset="0"/>
                <a:cs typeface="Times New Roman" pitchFamily="18" charset="0"/>
              </a:rPr>
              <a:t>Cung cấp glucose. </a:t>
            </a:r>
            <a:endParaRPr lang="en-US" sz="1800" smtClean="0">
              <a:latin typeface="Times New Roman" pitchFamily="18" charset="0"/>
              <a:cs typeface="Times New Roman" pitchFamily="18" charset="0"/>
            </a:endParaRPr>
          </a:p>
          <a:p>
            <a:pPr marL="0" indent="0">
              <a:buNone/>
            </a:pPr>
            <a:r>
              <a:rPr lang="vi-VN" sz="1800" smtClean="0">
                <a:latin typeface="Times New Roman" pitchFamily="18" charset="0"/>
                <a:cs typeface="Times New Roman" pitchFamily="18" charset="0"/>
              </a:rPr>
              <a:t>+ </a:t>
            </a:r>
            <a:r>
              <a:rPr lang="vi-VN" sz="1800">
                <a:latin typeface="Times New Roman" pitchFamily="18" charset="0"/>
                <a:cs typeface="Times New Roman" pitchFamily="18" charset="0"/>
              </a:rPr>
              <a:t>Chống phù não và tăng áp lực nội sọ. </a:t>
            </a:r>
            <a:endParaRPr lang="en-US" sz="1800" smtClean="0">
              <a:latin typeface="Times New Roman" pitchFamily="18" charset="0"/>
              <a:cs typeface="Times New Roman" pitchFamily="18" charset="0"/>
            </a:endParaRPr>
          </a:p>
          <a:p>
            <a:pPr marL="0" indent="0">
              <a:buNone/>
            </a:pPr>
            <a:r>
              <a:rPr lang="vi-VN" sz="1800" smtClean="0">
                <a:latin typeface="Times New Roman" pitchFamily="18" charset="0"/>
                <a:cs typeface="Times New Roman" pitchFamily="18" charset="0"/>
              </a:rPr>
              <a:t>+ </a:t>
            </a:r>
            <a:r>
              <a:rPr lang="vi-VN" sz="1800">
                <a:latin typeface="Times New Roman" pitchFamily="18" charset="0"/>
                <a:cs typeface="Times New Roman" pitchFamily="18" charset="0"/>
              </a:rPr>
              <a:t>Hồi sức tuần hoàn, điều chỉnh nước và điện giải.</a:t>
            </a:r>
            <a:endParaRPr lang="en-US" sz="1800">
              <a:latin typeface="Times New Roman" pitchFamily="18" charset="0"/>
              <a:cs typeface="Times New Roman" pitchFamily="18" charset="0"/>
            </a:endParaRPr>
          </a:p>
        </p:txBody>
      </p:sp>
    </p:spTree>
    <p:extLst>
      <p:ext uri="{BB962C8B-B14F-4D97-AF65-F5344CB8AC3E}">
        <p14:creationId xmlns:p14="http://schemas.microsoft.com/office/powerpoint/2010/main" val="18266891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TotalTime>
  <Words>2529</Words>
  <Application>Microsoft Office PowerPoint</Application>
  <PresentationFormat>On-screen Show (4:3)</PresentationFormat>
  <Paragraphs>146</Paragraphs>
  <Slides>20</Slides>
  <Notes>0</Notes>
  <HiddenSlides>0</HiddenSlides>
  <MMClips>0</MMClips>
  <ScaleCrop>false</ScaleCrop>
  <HeadingPairs>
    <vt:vector size="6" baseType="variant">
      <vt:variant>
        <vt:lpstr>Theme</vt:lpstr>
      </vt:variant>
      <vt:variant>
        <vt:i4>1</vt:i4>
      </vt:variant>
      <vt:variant>
        <vt:lpstr>Slide Titles</vt:lpstr>
      </vt:variant>
      <vt:variant>
        <vt:i4>20</vt:i4>
      </vt:variant>
      <vt:variant>
        <vt:lpstr>Custom Shows</vt:lpstr>
      </vt:variant>
      <vt:variant>
        <vt:i4>1</vt:i4>
      </vt:variant>
    </vt:vector>
  </HeadingPairs>
  <TitlesOfParts>
    <vt:vector size="22" baseType="lpstr">
      <vt:lpstr>Office Theme</vt:lpstr>
      <vt:lpstr>ĐÁNH GIÁ VÀ XỬ TRÍ TRONG CẤP CỨU BAN ĐẦU</vt:lpstr>
      <vt:lpstr>PowerPoint Presentation</vt:lpstr>
      <vt:lpstr>PowerPoint Presentation</vt:lpstr>
      <vt:lpstr>PowerPoint Presentation</vt:lpstr>
      <vt:lpstr>PowerPoint Presentation</vt:lpstr>
      <vt:lpstr>III.Đánh giá và nguyên tắc xử trí ban đầu</vt:lpstr>
      <vt:lpstr>A.Bảo đảm chức năng hô hấp</vt:lpstr>
      <vt:lpstr>PowerPoint Presentation</vt:lpstr>
      <vt:lpstr>C.Chức năng thần kinh và tâm thần</vt:lpstr>
      <vt:lpstr>PowerPoint Presentation</vt:lpstr>
      <vt:lpstr>PowerPoint Presentation</vt:lpstr>
      <vt:lpstr>PowerPoint Presentation</vt:lpstr>
      <vt:lpstr>III. Xử trí một số cấp cứu ban đầu 1. Ngừng tim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Custom Show 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ĐÁNH GIÁ VÀ XỬ TRÍ TRONG CẤP CỨU BAN ĐẦU</dc:title>
  <dc:creator>Dell</dc:creator>
  <cp:lastModifiedBy>Dell</cp:lastModifiedBy>
  <cp:revision>31</cp:revision>
  <dcterms:created xsi:type="dcterms:W3CDTF">2017-05-25T06:27:03Z</dcterms:created>
  <dcterms:modified xsi:type="dcterms:W3CDTF">2017-05-28T04:23:50Z</dcterms:modified>
</cp:coreProperties>
</file>