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type="screen4x3" cy="6858000" cx="9144000"/>
  <p:notesSz cx="6858000" cy="9144000"/>
  <p:defaultTextStyle>
    <a:lvl1pPr algn="l" fontAlgn="base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1pPr>
    <a:lvl2pPr algn="l" fontAlgn="base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2pPr>
    <a:lvl3pPr algn="l" fontAlgn="base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3pPr>
    <a:lvl4pPr algn="l" fontAlgn="base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4pPr>
    <a:lvl5pPr algn="l" fontAlgn="base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showOutlineIcons="1" snapVertSplitter="0" vertBarState="restored" horzBarState="restored" preferSingleView="0">
    <p:restoredLeft sz="15368" autoAdjust="0"/>
    <p:restoredTop sz="94660"/>
  </p:normalViewPr>
  <p:slideViewPr>
    <p:cSldViewPr showGuides="0" snapToGrid="1" snapToObjects="0">
      <p:cViewPr varScale="1">
        <p:scale>
          <a:sx n="67" d="100"/>
          <a:sy n="67" d="100"/>
        </p:scale>
        <p:origin x="1404" y="60"/>
      </p:cViewPr>
      <p:guideLst>
        <p:guide orient="horz" pos="2160"/>
        <p:guide orient="vert"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tableStyles" Target="tableStyles.xml"/><Relationship Id="rId19" Type="http://schemas.openxmlformats.org/officeDocument/2006/relationships/presProps" Target="presProps.xml"/><Relationship Id="rId20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6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1800"/>
            </a:lvl1pPr>
            <a:lvl2pPr algn="ctr" indent="0" marL="342900">
              <a:buNone/>
              <a:defRPr sz="1500"/>
            </a:lvl2pPr>
            <a:lvl3pPr algn="ctr" indent="0" marL="685800">
              <a:buNone/>
              <a:defRPr sz="1350"/>
            </a:lvl3pPr>
            <a:lvl4pPr algn="ctr" indent="0" marL="1028700">
              <a:buNone/>
              <a:defRPr sz="1200"/>
            </a:lvl4pPr>
            <a:lvl5pPr algn="ctr" indent="0" marL="1371600">
              <a:buNone/>
              <a:defRPr sz="1200"/>
            </a:lvl5pPr>
            <a:lvl6pPr algn="ctr" indent="0" marL="1714500">
              <a:buNone/>
              <a:defRPr sz="1200"/>
            </a:lvl6pPr>
            <a:lvl7pPr algn="ctr" indent="0" marL="2057400">
              <a:buNone/>
              <a:defRPr sz="1200"/>
            </a:lvl7pPr>
            <a:lvl8pPr algn="ctr" indent="0" marL="2400300">
              <a:buNone/>
              <a:defRPr sz="1200"/>
            </a:lvl8pPr>
            <a:lvl9pPr algn="ctr" indent="0" marL="2743200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"/>
          <p:cNvSpPr/>
          <p:nvPr>
            <p:ph type="dt" sz="half" idx="2"/>
          </p:nvPr>
        </p:nvSpPr>
        <p:spPr>
          <a:xfrm rot="0">
            <a:off x="6286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64579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900" lang="zh-CN">
                <a:solidFill>
                  <a:srgbClr val="898989"/>
                </a:solidFill>
              </a:rPr>
              <a:pPr algn="r" eaLnBrk="1" hangingPunct="1" latinLnBrk="1" lvl="0"/>
            </a:fld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585" name=""/>
          <p:cNvSpPr/>
          <p:nvPr>
            <p:ph type="ftr" sz="quarter" idx="3"/>
          </p:nvPr>
        </p:nvSpPr>
        <p:spPr>
          <a:xfrm rot="0">
            <a:off x="3028950" y="6356350"/>
            <a:ext cx="30861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5" name=""/>
          <p:cNvSpPr/>
          <p:nvPr>
            <p:ph type="dt" sz="half" idx="2"/>
          </p:nvPr>
        </p:nvSpPr>
        <p:spPr>
          <a:xfrm rot="0">
            <a:off x="6286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666" name=""/>
          <p:cNvSpPr/>
          <p:nvPr>
            <p:ph type="sldNum" sz="quarter" idx="4"/>
          </p:nvPr>
        </p:nvSpPr>
        <p:spPr>
          <a:xfrm rot="0">
            <a:off x="64579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900" lang="zh-CN">
                <a:solidFill>
                  <a:srgbClr val="898989"/>
                </a:solidFill>
              </a:rPr>
              <a:pPr algn="r" eaLnBrk="1" hangingPunct="1" latinLnBrk="1" lvl="0"/>
            </a:fld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667" name=""/>
          <p:cNvSpPr/>
          <p:nvPr>
            <p:ph type="ftr" sz="quarter" idx="3"/>
          </p:nvPr>
        </p:nvSpPr>
        <p:spPr>
          <a:xfrm rot="0">
            <a:off x="3028950" y="6356350"/>
            <a:ext cx="30861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6" name=""/>
          <p:cNvSpPr/>
          <p:nvPr>
            <p:ph type="dt" sz="half" idx="2"/>
          </p:nvPr>
        </p:nvSpPr>
        <p:spPr>
          <a:xfrm rot="0">
            <a:off x="6286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647" name=""/>
          <p:cNvSpPr/>
          <p:nvPr>
            <p:ph type="sldNum" sz="quarter" idx="4"/>
          </p:nvPr>
        </p:nvSpPr>
        <p:spPr>
          <a:xfrm rot="0">
            <a:off x="64579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900" lang="zh-CN">
                <a:solidFill>
                  <a:srgbClr val="898989"/>
                </a:solidFill>
              </a:rPr>
              <a:pPr algn="r" eaLnBrk="1" hangingPunct="1" latinLnBrk="1" lvl="0"/>
            </a:fld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648" name=""/>
          <p:cNvSpPr/>
          <p:nvPr>
            <p:ph type="ftr" sz="quarter" idx="3"/>
          </p:nvPr>
        </p:nvSpPr>
        <p:spPr>
          <a:xfrm rot="0">
            <a:off x="3028950" y="6356350"/>
            <a:ext cx="30861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3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5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596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597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900" lang="zh-CN">
                <a:solidFill>
                  <a:srgbClr val="898989"/>
                </a:solidFill>
              </a:rPr>
              <a:pPr algn="r" eaLnBrk="1" hangingPunct="1" latinLnBrk="1" lvl="0"/>
            </a:fld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598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9" name=""/>
          <p:cNvSpPr/>
          <p:nvPr>
            <p:ph type="dt" sz="half" idx="2"/>
          </p:nvPr>
        </p:nvSpPr>
        <p:spPr>
          <a:xfrm rot="0">
            <a:off x="6286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590" name=""/>
          <p:cNvSpPr/>
          <p:nvPr>
            <p:ph type="sldNum" sz="quarter" idx="4"/>
          </p:nvPr>
        </p:nvSpPr>
        <p:spPr>
          <a:xfrm rot="0">
            <a:off x="64579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900" lang="zh-CN">
                <a:solidFill>
                  <a:srgbClr val="898989"/>
                </a:solidFill>
              </a:rPr>
              <a:pPr algn="r" eaLnBrk="1" hangingPunct="1" latinLnBrk="1" lvl="0"/>
            </a:fld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591" name=""/>
          <p:cNvSpPr/>
          <p:nvPr>
            <p:ph type="ftr" sz="quarter" idx="3"/>
          </p:nvPr>
        </p:nvSpPr>
        <p:spPr>
          <a:xfrm rot="0">
            <a:off x="3028950" y="6356350"/>
            <a:ext cx="30861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9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indent="0" marL="34290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indent="0" marL="68580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indent="0" marL="10287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marL="13716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marL="17145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marL="20574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marL="24003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marL="27432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0" name=""/>
          <p:cNvSpPr/>
          <p:nvPr>
            <p:ph type="dt" sz="half" idx="2"/>
          </p:nvPr>
        </p:nvSpPr>
        <p:spPr>
          <a:xfrm rot="0">
            <a:off x="6286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661" name=""/>
          <p:cNvSpPr/>
          <p:nvPr>
            <p:ph type="sldNum" sz="quarter" idx="4"/>
          </p:nvPr>
        </p:nvSpPr>
        <p:spPr>
          <a:xfrm rot="0">
            <a:off x="64579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900" lang="zh-CN">
                <a:solidFill>
                  <a:srgbClr val="898989"/>
                </a:solidFill>
              </a:rPr>
              <a:pPr algn="r" eaLnBrk="1" hangingPunct="1" latinLnBrk="1" lvl="0"/>
            </a:fld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662" name=""/>
          <p:cNvSpPr/>
          <p:nvPr>
            <p:ph type="ftr" sz="quarter" idx="3"/>
          </p:nvPr>
        </p:nvSpPr>
        <p:spPr>
          <a:xfrm rot="0">
            <a:off x="3028950" y="6356350"/>
            <a:ext cx="30861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7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9" name=""/>
          <p:cNvSpPr/>
          <p:nvPr>
            <p:ph type="dt" sz="half" idx="2"/>
          </p:nvPr>
        </p:nvSpPr>
        <p:spPr>
          <a:xfrm rot="0">
            <a:off x="6286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630" name=""/>
          <p:cNvSpPr/>
          <p:nvPr>
            <p:ph type="sldNum" sz="quarter" idx="4"/>
          </p:nvPr>
        </p:nvSpPr>
        <p:spPr>
          <a:xfrm rot="0">
            <a:off x="64579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900" lang="zh-CN">
                <a:solidFill>
                  <a:srgbClr val="898989"/>
                </a:solidFill>
              </a:rPr>
              <a:pPr algn="r" eaLnBrk="1" hangingPunct="1" latinLnBrk="1" lvl="0"/>
            </a:fld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631" name=""/>
          <p:cNvSpPr/>
          <p:nvPr>
            <p:ph type="ftr" sz="quarter" idx="3"/>
          </p:nvPr>
        </p:nvSpPr>
        <p:spPr>
          <a:xfrm rot="0">
            <a:off x="3028950" y="6356350"/>
            <a:ext cx="30861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1800"/>
            </a:lvl1pPr>
            <a:lvl2pPr indent="0" marL="342900">
              <a:buNone/>
              <a:defRPr b="1" sz="1500"/>
            </a:lvl2pPr>
            <a:lvl3pPr indent="0" marL="685800">
              <a:buNone/>
              <a:defRPr b="1" sz="1350"/>
            </a:lvl3pPr>
            <a:lvl4pPr indent="0" marL="1028700">
              <a:buNone/>
              <a:defRPr b="1" sz="1200"/>
            </a:lvl4pPr>
            <a:lvl5pPr indent="0" marL="1371600">
              <a:buNone/>
              <a:defRPr b="1" sz="1200"/>
            </a:lvl5pPr>
            <a:lvl6pPr indent="0" marL="1714500">
              <a:buNone/>
              <a:defRPr b="1" sz="1200"/>
            </a:lvl6pPr>
            <a:lvl7pPr indent="0" marL="2057400">
              <a:buNone/>
              <a:defRPr b="1" sz="1200"/>
            </a:lvl7pPr>
            <a:lvl8pPr indent="0" marL="2400300">
              <a:buNone/>
              <a:defRPr b="1" sz="1200"/>
            </a:lvl8pPr>
            <a:lvl9pPr indent="0" marL="2743200">
              <a:buNone/>
              <a:defRPr b="1"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1800"/>
            </a:lvl1pPr>
            <a:lvl2pPr indent="0" marL="342900">
              <a:buNone/>
              <a:defRPr b="1" sz="1500"/>
            </a:lvl2pPr>
            <a:lvl3pPr indent="0" marL="685800">
              <a:buNone/>
              <a:defRPr b="1" sz="1350"/>
            </a:lvl3pPr>
            <a:lvl4pPr indent="0" marL="1028700">
              <a:buNone/>
              <a:defRPr b="1" sz="1200"/>
            </a:lvl4pPr>
            <a:lvl5pPr indent="0" marL="1371600">
              <a:buNone/>
              <a:defRPr b="1" sz="1200"/>
            </a:lvl5pPr>
            <a:lvl6pPr indent="0" marL="1714500">
              <a:buNone/>
              <a:defRPr b="1" sz="1200"/>
            </a:lvl6pPr>
            <a:lvl7pPr indent="0" marL="2057400">
              <a:buNone/>
              <a:defRPr b="1" sz="1200"/>
            </a:lvl7pPr>
            <a:lvl8pPr indent="0" marL="2400300">
              <a:buNone/>
              <a:defRPr b="1" sz="1200"/>
            </a:lvl8pPr>
            <a:lvl9pPr indent="0" marL="2743200">
              <a:buNone/>
              <a:defRPr b="1"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7" name=""/>
          <p:cNvSpPr/>
          <p:nvPr>
            <p:ph type="dt" sz="half" idx="2"/>
          </p:nvPr>
        </p:nvSpPr>
        <p:spPr>
          <a:xfrm rot="0">
            <a:off x="6286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638" name=""/>
          <p:cNvSpPr/>
          <p:nvPr>
            <p:ph type="sldNum" sz="quarter" idx="4"/>
          </p:nvPr>
        </p:nvSpPr>
        <p:spPr>
          <a:xfrm rot="0">
            <a:off x="64579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900" lang="zh-CN">
                <a:solidFill>
                  <a:srgbClr val="898989"/>
                </a:solidFill>
              </a:rPr>
              <a:pPr algn="r" eaLnBrk="1" hangingPunct="1" latinLnBrk="1" lvl="0"/>
            </a:fld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639" name=""/>
          <p:cNvSpPr/>
          <p:nvPr>
            <p:ph type="ftr" sz="quarter" idx="3"/>
          </p:nvPr>
        </p:nvSpPr>
        <p:spPr>
          <a:xfrm rot="0">
            <a:off x="3028950" y="6356350"/>
            <a:ext cx="30861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1" name=""/>
          <p:cNvSpPr/>
          <p:nvPr>
            <p:ph type="dt" sz="half" idx="2"/>
          </p:nvPr>
        </p:nvSpPr>
        <p:spPr>
          <a:xfrm rot="0">
            <a:off x="6286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642" name=""/>
          <p:cNvSpPr/>
          <p:nvPr>
            <p:ph type="sldNum" sz="quarter" idx="4"/>
          </p:nvPr>
        </p:nvSpPr>
        <p:spPr>
          <a:xfrm rot="0">
            <a:off x="64579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900" lang="zh-CN">
                <a:solidFill>
                  <a:srgbClr val="898989"/>
                </a:solidFill>
              </a:rPr>
              <a:pPr algn="r" eaLnBrk="1" hangingPunct="1" latinLnBrk="1" lvl="0"/>
            </a:fld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643" name=""/>
          <p:cNvSpPr/>
          <p:nvPr>
            <p:ph type="ftr" sz="quarter" idx="3"/>
          </p:nvPr>
        </p:nvSpPr>
        <p:spPr>
          <a:xfrm rot="0">
            <a:off x="3028950" y="6356350"/>
            <a:ext cx="30861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/>
          <p:nvPr>
            <p:ph type="dt" sz="half" idx="2"/>
          </p:nvPr>
        </p:nvSpPr>
        <p:spPr>
          <a:xfrm rot="0">
            <a:off x="6286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650" name=""/>
          <p:cNvSpPr/>
          <p:nvPr>
            <p:ph type="sldNum" sz="quarter" idx="4"/>
          </p:nvPr>
        </p:nvSpPr>
        <p:spPr>
          <a:xfrm rot="0">
            <a:off x="64579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900" lang="zh-CN">
                <a:solidFill>
                  <a:srgbClr val="898989"/>
                </a:solidFill>
              </a:rPr>
              <a:pPr algn="r" eaLnBrk="1" hangingPunct="1" latinLnBrk="1" lvl="0"/>
            </a:fld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651" name=""/>
          <p:cNvSpPr/>
          <p:nvPr>
            <p:ph type="ftr" sz="quarter" idx="3"/>
          </p:nvPr>
        </p:nvSpPr>
        <p:spPr>
          <a:xfrm rot="0">
            <a:off x="3028950" y="6356350"/>
            <a:ext cx="30861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9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200"/>
            </a:lvl1pPr>
            <a:lvl2pPr indent="0" marL="342900">
              <a:buNone/>
              <a:defRPr sz="1050"/>
            </a:lvl2pPr>
            <a:lvl3pPr indent="0" marL="685800">
              <a:buNone/>
              <a:defRPr sz="900"/>
            </a:lvl3pPr>
            <a:lvl4pPr indent="0" marL="1028700">
              <a:buNone/>
              <a:defRPr sz="750"/>
            </a:lvl4pPr>
            <a:lvl5pPr indent="0" marL="1371600">
              <a:buNone/>
              <a:defRPr sz="750"/>
            </a:lvl5pPr>
            <a:lvl6pPr indent="0" marL="1714500">
              <a:buNone/>
              <a:defRPr sz="750"/>
            </a:lvl6pPr>
            <a:lvl7pPr indent="0" marL="2057400">
              <a:buNone/>
              <a:defRPr sz="750"/>
            </a:lvl7pPr>
            <a:lvl8pPr indent="0" marL="2400300">
              <a:buNone/>
              <a:defRPr sz="750"/>
            </a:lvl8pPr>
            <a:lvl9pPr indent="0" marL="274320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1" name=""/>
          <p:cNvSpPr/>
          <p:nvPr>
            <p:ph type="dt" sz="half" idx="2"/>
          </p:nvPr>
        </p:nvSpPr>
        <p:spPr>
          <a:xfrm rot="0">
            <a:off x="6286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672" name=""/>
          <p:cNvSpPr/>
          <p:nvPr>
            <p:ph type="sldNum" sz="quarter" idx="4"/>
          </p:nvPr>
        </p:nvSpPr>
        <p:spPr>
          <a:xfrm rot="0">
            <a:off x="64579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900" lang="zh-CN">
                <a:solidFill>
                  <a:srgbClr val="898989"/>
                </a:solidFill>
              </a:rPr>
              <a:pPr algn="r" eaLnBrk="1" hangingPunct="1" latinLnBrk="1" lvl="0"/>
            </a:fld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673" name=""/>
          <p:cNvSpPr/>
          <p:nvPr>
            <p:ph type="ftr" sz="quarter" idx="3"/>
          </p:nvPr>
        </p:nvSpPr>
        <p:spPr>
          <a:xfrm rot="0">
            <a:off x="3028950" y="6356350"/>
            <a:ext cx="30861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 anchorCtr="0" bIns="45720" compatLnSpc="1" lIns="91440" numCol="1" rIns="91440" rtlCol="0" tIns="45720" vert="horz" wrap="square">
            <a:prstTxWarp prst="textNoShape"/>
            <a:normAutofit/>
          </a:bodyPr>
          <a:lstStyle>
            <a:lvl1pPr indent="0" marL="0">
              <a:buNone/>
              <a:defRPr sz="2400"/>
            </a:lvl1pPr>
            <a:lvl2pPr indent="0" marL="342900">
              <a:buNone/>
              <a:defRPr sz="2100"/>
            </a:lvl2pPr>
            <a:lvl3pPr indent="0" marL="685800">
              <a:buNone/>
              <a:defRPr sz="1800"/>
            </a:lvl3pPr>
            <a:lvl4pPr indent="0" marL="1028700">
              <a:buNone/>
              <a:defRPr sz="1500"/>
            </a:lvl4pPr>
            <a:lvl5pPr indent="0" marL="1371600">
              <a:buNone/>
              <a:defRPr sz="1500"/>
            </a:lvl5pPr>
            <a:lvl6pPr indent="0" marL="1714500">
              <a:buNone/>
              <a:defRPr sz="1500"/>
            </a:lvl6pPr>
            <a:lvl7pPr indent="0" marL="2057400">
              <a:buNone/>
              <a:defRPr sz="1500"/>
            </a:lvl7pPr>
            <a:lvl8pPr indent="0" marL="2400300">
              <a:buNone/>
              <a:defRPr sz="1500"/>
            </a:lvl8pPr>
            <a:lvl9pPr indent="0" marL="2743200">
              <a:buNone/>
              <a:defRPr sz="1500"/>
            </a:lvl9pPr>
          </a:lstStyle>
          <a:p>
            <a:pPr algn="l" defTabSz="685800" eaLnBrk="0" fontAlgn="base" hangingPunct="0" indent="0" latinLnBrk="0" lvl="0" marL="0" marR="0" rtl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baseline="0" b="0" cap="none" sz="2400" i="0" kern="1200" kumimoji="0" lang="en-US" noProof="0" normalizeH="0" spc="0" strike="noStrike" u="none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5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200"/>
            </a:lvl1pPr>
            <a:lvl2pPr indent="0" marL="342900">
              <a:buNone/>
              <a:defRPr sz="1050"/>
            </a:lvl2pPr>
            <a:lvl3pPr indent="0" marL="685800">
              <a:buNone/>
              <a:defRPr sz="900"/>
            </a:lvl3pPr>
            <a:lvl4pPr indent="0" marL="1028700">
              <a:buNone/>
              <a:defRPr sz="750"/>
            </a:lvl4pPr>
            <a:lvl5pPr indent="0" marL="1371600">
              <a:buNone/>
              <a:defRPr sz="750"/>
            </a:lvl5pPr>
            <a:lvl6pPr indent="0" marL="1714500">
              <a:buNone/>
              <a:defRPr sz="750"/>
            </a:lvl6pPr>
            <a:lvl7pPr indent="0" marL="2057400">
              <a:buNone/>
              <a:defRPr sz="750"/>
            </a:lvl7pPr>
            <a:lvl8pPr indent="0" marL="2400300">
              <a:buNone/>
              <a:defRPr sz="750"/>
            </a:lvl8pPr>
            <a:lvl9pPr indent="0" marL="274320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5" name=""/>
          <p:cNvSpPr/>
          <p:nvPr>
            <p:ph type="dt" sz="half" idx="2"/>
          </p:nvPr>
        </p:nvSpPr>
        <p:spPr>
          <a:xfrm rot="0">
            <a:off x="6286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656" name=""/>
          <p:cNvSpPr/>
          <p:nvPr>
            <p:ph type="sldNum" sz="quarter" idx="4"/>
          </p:nvPr>
        </p:nvSpPr>
        <p:spPr>
          <a:xfrm rot="0">
            <a:off x="64579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900" lang="zh-CN">
                <a:solidFill>
                  <a:srgbClr val="898989"/>
                </a:solidFill>
              </a:rPr>
              <a:pPr algn="r" eaLnBrk="1" hangingPunct="1" latinLnBrk="1" lvl="0"/>
            </a:fld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657" name=""/>
          <p:cNvSpPr/>
          <p:nvPr>
            <p:ph type="ftr" sz="quarter" idx="3"/>
          </p:nvPr>
        </p:nvSpPr>
        <p:spPr>
          <a:xfrm rot="0">
            <a:off x="3028950" y="6356350"/>
            <a:ext cx="30861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1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"/>
          <p:cNvSpPr/>
          <p:nvPr>
            <p:ph type="title" sz="full" idx="0"/>
          </p:nvPr>
        </p:nvSpPr>
        <p:spPr>
          <a:xfrm rot="0">
            <a:off x="628650" y="365125"/>
            <a:ext cx="7886700" cy="1325562"/>
          </a:xfrm>
          <a:prstGeom prst="rect"/>
          <a:noFill/>
          <a:ln>
            <a:noFill/>
          </a:ln>
        </p:spPr>
        <p:txBody>
          <a:bodyPr anchor="ctr" bIns="45720" lIns="91440" rIns="91440" tIns="45720"/>
          <a:p>
            <a:pPr lvl="0"/>
            <a:r>
              <a:rPr altLang="en-US" lang="zh-CN"/>
              <a:t>Click to edit Master title style</a:t>
            </a:r>
          </a:p>
        </p:txBody>
      </p:sp>
      <p:sp>
        <p:nvSpPr>
          <p:cNvPr id="1048577" name=""/>
          <p:cNvSpPr/>
          <p:nvPr>
            <p:ph type="body" sz="full" idx="1"/>
          </p:nvPr>
        </p:nvSpPr>
        <p:spPr>
          <a:xfrm rot="0">
            <a:off x="628650" y="1825625"/>
            <a:ext cx="7886700" cy="4351337"/>
          </a:xfrm>
          <a:prstGeom prst="rect"/>
          <a:noFill/>
          <a:ln>
            <a:noFill/>
          </a:ln>
        </p:spPr>
        <p:txBody>
          <a:bodyPr anchor="t" bIns="45720" lIns="91440" rIns="91440" tIns="45720"/>
          <a:p>
            <a:pPr lvl="0"/>
            <a:r>
              <a:rPr altLang="en-US" lang="zh-CN"/>
              <a:t>Click to edit Master text styles</a:t>
            </a:r>
          </a:p>
          <a:p>
            <a:pPr lvl="1"/>
            <a:r>
              <a:rPr altLang="en-US" lang="zh-CN"/>
              <a:t>Second level</a:t>
            </a:r>
          </a:p>
          <a:p>
            <a:pPr lvl="2"/>
            <a:r>
              <a:rPr altLang="en-US" lang="zh-CN"/>
              <a:t>Third level</a:t>
            </a:r>
          </a:p>
          <a:p>
            <a:pPr lvl="3"/>
            <a:r>
              <a:rPr altLang="en-US" lang="zh-CN"/>
              <a:t>Fourth level</a:t>
            </a:r>
          </a:p>
          <a:p>
            <a:pPr lvl="4"/>
            <a:r>
              <a:rPr altLang="en-US" lang="zh-CN"/>
              <a:t>Fifth level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6286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028950" y="6356350"/>
            <a:ext cx="30861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en-US" sz="900" lang="zh-CN">
              <a:solidFill>
                <a:srgbClr val="898989"/>
              </a:solidFill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457950" y="6356350"/>
            <a:ext cx="20574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eaLnBrk="1" fontAlgn="base" hangingPunct="1" indent="0" latinLnBrk="1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eaLnBrk="1" fontAlgn="base" hangingPunct="1" indent="0" latinLnBrk="1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eaLnBrk="1" fontAlgn="base" hangingPunct="1" indent="0" latinLnBrk="1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900" lang="zh-CN">
                <a:solidFill>
                  <a:srgbClr val="898989"/>
                </a:solidFill>
              </a:rPr>
              <a:pPr algn="r" eaLnBrk="1" hangingPunct="1" latinLnBrk="1" lvl="0"/>
            </a:fld>
            <a:endParaRPr altLang="en-US" sz="900" lang="zh-CN">
              <a:solidFill>
                <a:srgbClr val="898989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1" sldNum="0"/>
  <p:txStyles>
    <p:titleStyle>
      <a:lvl1pPr algn="l" defTabSz="685800" eaLnBrk="0" fontAlgn="base" hangingPunct="0" rtl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eaLnBrk="0" fontAlgn="base" hangingPunct="0" rtl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eaLnBrk="0" fontAlgn="base" hangingPunct="0" rtl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eaLnBrk="0" fontAlgn="base" hangingPunct="0" rtl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eaLnBrk="0" fontAlgn="base" hangingPunct="0" rtl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algn="l" defTabSz="685800" fontAlgn="base" marL="457200" rtl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algn="l" defTabSz="685800" fontAlgn="base" marL="914400" rtl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algn="l" defTabSz="685800" fontAlgn="base" marL="1371600" rtl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algn="l" defTabSz="685800" fontAlgn="base" marL="1828800" rtl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defTabSz="685800" eaLnBrk="0" fontAlgn="base" hangingPunct="0" indent="-171450" marL="171450" rtl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685800" eaLnBrk="0" fontAlgn="base" hangingPunct="0" indent="-171450" marL="514350" rtl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685800" eaLnBrk="0" fontAlgn="base" hangingPunct="0" indent="-171450" marL="857250" rtl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685800" eaLnBrk="0" fontAlgn="base" hangingPunct="0" indent="-171450" marL="1200150" rtl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685800" eaLnBrk="0" fontAlgn="base" hangingPunct="0" indent="-171450" marL="1543050" rtl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685800" eaLnBrk="1" hangingPunct="1" indent="-171450" latinLnBrk="0" marL="18859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685800" eaLnBrk="1" hangingPunct="1" indent="-171450" latinLnBrk="0" marL="22288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685800" eaLnBrk="1" hangingPunct="1" indent="-171450" latinLnBrk="0" marL="25717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685800" eaLnBrk="1" hangingPunct="1" indent="-171450" latinLnBrk="0" marL="29146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685800" eaLnBrk="1" hangingPunct="1" latinLnBrk="0" marL="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685800" eaLnBrk="1" hangingPunct="1" latinLnBrk="0" marL="3429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685800" eaLnBrk="1" hangingPunct="1" latinLnBrk="0" marL="6858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685800" eaLnBrk="1" hangingPunct="1" latinLnBrk="0" marL="10287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685800" eaLnBrk="1" hangingPunct="1" latinLnBrk="0" marL="13716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685800" eaLnBrk="1" hangingPunct="1" latinLnBrk="0" marL="17145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685800" eaLnBrk="1" hangingPunct="1" latinLnBrk="0" marL="20574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685800" eaLnBrk="1" hangingPunct="1" latinLnBrk="0" marL="24003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685800" eaLnBrk="1" hangingPunct="1" latinLnBrk="0" marL="27432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8.jpe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1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1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11.jpeg"/><Relationship Id="rId3" Type="http://schemas.openxmlformats.org/officeDocument/2006/relationships/slideLayout" Target="../slideLayouts/slideLayout1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-55562" y="0"/>
            <a:ext cx="9144000" cy="6858000"/>
          </a:xfrm>
          <a:prstGeom prst="rect"/>
          <a:noFill/>
          <a:ln>
            <a:noFill/>
          </a:ln>
        </p:spPr>
      </p:pic>
      <p:sp>
        <p:nvSpPr>
          <p:cNvPr id="1048593" name=""/>
          <p:cNvSpPr/>
          <p:nvPr>
            <p:ph type="ctrTitle" sz="full" idx="0"/>
          </p:nvPr>
        </p:nvSpPr>
        <p:spPr>
          <a:xfrm rot="0">
            <a:off x="1087437" y="409575"/>
            <a:ext cx="6858000" cy="854075"/>
          </a:xfrm>
          <a:prstGeom prst="rect"/>
          <a:noFill/>
          <a:ln>
            <a:noFill/>
          </a:ln>
        </p:spPr>
        <p:txBody>
          <a:bodyPr anchor="b" bIns="45720" lIns="91440" rIns="91440" tIns="45720"/>
          <a:lstStyle>
            <a:lvl1pPr algn="l">
              <a:defRPr sz="3300"/>
            </a:lvl1pPr>
          </a:lstStyle>
          <a:p>
            <a:pPr algn="ctr" eaLnBrk="1" hangingPunct="1" latinLnBrk="1" lvl="0"/>
            <a:r>
              <a:rPr altLang="en-US" b="1" sz="3600" lang="en-US">
                <a:latin typeface="Times New Roman" pitchFamily="18" charset="0"/>
                <a:ea typeface="Times New Roman" pitchFamily="18" charset="0"/>
              </a:rPr>
              <a:t>VIÊM PHỔI CẤP</a:t>
            </a:r>
          </a:p>
        </p:txBody>
      </p:sp>
      <p:sp>
        <p:nvSpPr>
          <p:cNvPr id="1048594" name=""/>
          <p:cNvSpPr/>
          <p:nvPr>
            <p:ph type="subTitle" sz="full" idx="1"/>
          </p:nvPr>
        </p:nvSpPr>
        <p:spPr>
          <a:xfrm rot="0">
            <a:off x="152400" y="1905000"/>
            <a:ext cx="3429000" cy="381000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ctr" marL="0">
              <a:buNone/>
              <a:defRPr sz="2100">
                <a:solidFill>
                  <a:schemeClr val="dk1"/>
                </a:solidFill>
              </a:defRPr>
            </a:lvl1pPr>
            <a:lvl2pPr algn="ctr" marL="342900">
              <a:buNone/>
            </a:lvl2pPr>
            <a:lvl3pPr algn="ctr" marL="685800">
              <a:buNone/>
            </a:lvl3pPr>
            <a:lvl4pPr algn="ctr" marL="1028700">
              <a:buNone/>
            </a:lvl4pPr>
            <a:lvl5pPr algn="ctr" marL="1371600">
              <a:buNone/>
            </a:lvl5pPr>
          </a:lstStyle>
          <a:p>
            <a:pPr algn="l" lvl="0">
              <a:lnSpc>
                <a:spcPct val="150000"/>
              </a:lnSpc>
            </a:pPr>
            <a:r>
              <a:rPr altLang="en-US" b="1" sz="2400" lang="en-US" u="sng">
                <a:latin typeface="Times New Roman" pitchFamily="18" charset="0"/>
                <a:ea typeface="Times New Roman" pitchFamily="18" charset="0"/>
              </a:rPr>
              <a:t>Nhóm 1</a:t>
            </a:r>
            <a:r>
              <a:rPr altLang="en-US" b="1" sz="2400" lang="en-US">
                <a:latin typeface="Times New Roman" pitchFamily="18" charset="0"/>
                <a:ea typeface="Times New Roman" pitchFamily="18" charset="0"/>
              </a:rPr>
              <a:t>: </a:t>
            </a:r>
          </a:p>
          <a:p>
            <a:pPr algn="l" lvl="0">
              <a:lnSpc>
                <a:spcPct val="150000"/>
              </a:lnSpc>
            </a:pPr>
            <a:r>
              <a:rPr altLang="en-US" sz="2400" i="1" lang="en-US">
                <a:latin typeface="Times New Roman" pitchFamily="18" charset="0"/>
                <a:ea typeface="Times New Roman" pitchFamily="18" charset="0"/>
              </a:rPr>
              <a:t>- Trần Văn Tiến</a:t>
            </a:r>
          </a:p>
          <a:p>
            <a:pPr algn="l" lvl="0">
              <a:lnSpc>
                <a:spcPct val="150000"/>
              </a:lnSpc>
            </a:pPr>
            <a:r>
              <a:rPr altLang="en-US" sz="2400" i="1" lang="en-US">
                <a:latin typeface="Times New Roman" pitchFamily="18" charset="0"/>
                <a:ea typeface="Times New Roman" pitchFamily="18" charset="0"/>
              </a:rPr>
              <a:t>- Nguyễn Đỗ Trung Đức</a:t>
            </a:r>
          </a:p>
          <a:p>
            <a:pPr algn="l" lvl="0">
              <a:lnSpc>
                <a:spcPct val="150000"/>
              </a:lnSpc>
            </a:pPr>
            <a:r>
              <a:rPr altLang="en-US" sz="2400" i="1" lang="en-US">
                <a:latin typeface="Times New Roman" pitchFamily="18" charset="0"/>
                <a:ea typeface="Times New Roman" pitchFamily="18" charset="0"/>
              </a:rPr>
              <a:t>- Phạm Thị Ngọc Diệp</a:t>
            </a:r>
          </a:p>
          <a:p>
            <a:pPr algn="l" lvl="0">
              <a:lnSpc>
                <a:spcPct val="150000"/>
              </a:lnSpc>
            </a:pPr>
            <a:r>
              <a:rPr altLang="en-US" sz="2400" i="1" lang="en-US">
                <a:latin typeface="Times New Roman" pitchFamily="18" charset="0"/>
                <a:ea typeface="Times New Roman" pitchFamily="18" charset="0"/>
              </a:rPr>
              <a:t>- Huỳnh Sử Minh Trí</a:t>
            </a:r>
          </a:p>
          <a:p>
            <a:pPr algn="l" lvl="0">
              <a:lnSpc>
                <a:spcPct val="150000"/>
              </a:lnSpc>
            </a:pPr>
            <a:r>
              <a:rPr altLang="en-US" sz="2400" i="1" lang="en-US">
                <a:latin typeface="Times New Roman" pitchFamily="18" charset="0"/>
                <a:ea typeface="Times New Roman" pitchFamily="18" charset="0"/>
              </a:rPr>
              <a:t>- Nguyễn Thị Thanh Hồng</a:t>
            </a:r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3733800" y="1804987"/>
            <a:ext cx="5410200" cy="365760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5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-42862"/>
            <a:ext cx="9220200" cy="6934200"/>
          </a:xfrm>
          <a:prstGeom prst="rect"/>
          <a:noFill/>
          <a:ln>
            <a:noFill/>
          </a:ln>
        </p:spPr>
      </p:pic>
      <p:sp>
        <p:nvSpPr>
          <p:cNvPr id="1048609" name=""/>
          <p:cNvSpPr/>
          <p:nvPr>
            <p:ph sz="full" idx="0"/>
          </p:nvPr>
        </p:nvSpPr>
        <p:spPr>
          <a:xfrm rot="0">
            <a:off x="0" y="0"/>
            <a:ext cx="8534400" cy="68580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171450" latinLnBrk="1" marL="171450" rtl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21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fontAlgn="base" indent="-171450" latinLnBrk="1" marL="5143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fontAlgn="base" indent="-171450" latinLnBrk="1" marL="8572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5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fontAlgn="base" indent="-171450" latinLnBrk="1" marL="12001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fontAlgn="base" indent="-171450" latinLnBrk="1" marL="15430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indent="0" lvl="0" marL="0">
              <a:buNone/>
            </a:pPr>
            <a:r>
              <a:rPr altLang="en-US" b="1" sz="2000" lang="en-US">
                <a:latin typeface="Times New Roman" pitchFamily="18" charset="0"/>
              </a:rPr>
              <a:t>4. Lâm sàng:                </a:t>
            </a:r>
          </a:p>
          <a:p>
            <a:pPr indent="0" lvl="0" marL="0">
              <a:buNone/>
            </a:pPr>
            <a:endParaRPr altLang="en-US" lang="zh-CN"/>
          </a:p>
        </p:txBody>
      </p:sp>
      <p:graphicFrame>
        <p:nvGraphicFramePr>
          <p:cNvPr id="4194307" name=""/>
          <p:cNvGraphicFramePr>
            <a:graphicFrameLocks/>
          </p:cNvGraphicFramePr>
          <p:nvPr/>
        </p:nvGraphicFramePr>
        <p:xfrm rot="0">
          <a:off x="138112" y="549275"/>
          <a:ext cx="9005888" cy="4683125"/>
        </p:xfrm>
        <a:graphic>
          <a:graphicData uri="http://schemas.openxmlformats.org/drawingml/2006/table">
            <a:tbl>
              <a:tblPr/>
              <a:tblGrid>
                <a:gridCol w="1462087"/>
                <a:gridCol w="7543800"/>
              </a:tblGrid>
              <a:tr h="1462087">
                <a:tc>
                  <a:txBody>
                    <a:bodyPr/>
                    <a:p>
                      <a:pPr algn="l" eaLnBrk="1" hangingPunct="1" latinLnBrk="1" lvl="0"/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Giai đoạn khởi phát</a:t>
                      </a:r>
                    </a:p>
                  </a:txBody>
                  <a:tcPr marL="91440" marR="91440" marT="45714" marB="45714" anchor="ctr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indent="-342900" latinLnBrk="1" lvl="0" marL="342900">
                        <a:buFontTx/>
                        <a:buChar char="-"/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Rét run, sốt cao đột ngột có khi tới 40 độ.</a:t>
                      </a:r>
                    </a:p>
                    <a:p>
                      <a:pPr algn="just" eaLnBrk="1" hangingPunct="1" indent="-342900" latinLnBrk="1" lvl="0" marL="342900">
                        <a:buFontTx/>
                        <a:buChar char="-"/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Thở nhanh, mạch nhanh, ho khan, đau ngực, buồn nôn, nôn, đờm loãng.</a:t>
                      </a:r>
                    </a:p>
                    <a:p>
                      <a:pPr algn="just" eaLnBrk="1" hangingPunct="1" indent="-342900" latinLnBrk="1" lvl="0" marL="342900">
                        <a:buFontTx/>
                        <a:buChar char="-"/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Diễn ra nhanh trong vài giờ đến một ngày.</a:t>
                      </a:r>
                    </a:p>
                  </a:txBody>
                  <a:tcPr marL="91440" marR="91440" marT="45714" marB="45714" anchor="t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1447800">
                <a:tc>
                  <a:txBody>
                    <a:bodyPr/>
                    <a:p>
                      <a:pPr algn="l" eaLnBrk="1" hangingPunct="1" latinLnBrk="1" lvl="0"/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Giai đoạn toàn phát</a:t>
                      </a:r>
                    </a:p>
                  </a:txBody>
                  <a:tcPr marL="91440" marR="91440" marT="45714" marB="45714" anchor="ctr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indent="-342900" latinLnBrk="1" lvl="0" marL="342900">
                        <a:buFontTx/>
                        <a:buChar char="-"/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Sốt cao, khó thở, thở nhanh nông, vã mồ hôi, đau ngực, ho nhiều, đờm đặc màu rỉ sắt.</a:t>
                      </a:r>
                    </a:p>
                    <a:p>
                      <a:pPr algn="just" eaLnBrk="1" hangingPunct="1" indent="-342900" latinLnBrk="1" lvl="0" marL="342900">
                        <a:buFontTx/>
                        <a:buChar char="-"/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Gõ đục và rung thanh tăng</a:t>
                      </a:r>
                    </a:p>
                    <a:p>
                      <a:pPr algn="just" eaLnBrk="1" hangingPunct="1" indent="-342900" latinLnBrk="1" lvl="0" marL="342900">
                        <a:buFontTx/>
                        <a:buChar char="-"/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Kéo dài vài ngày đến một tuần.</a:t>
                      </a:r>
                    </a:p>
                  </a:txBody>
                  <a:tcPr marL="91440" marR="91440" marT="45714" marB="45714" anchor="t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1773237">
                <a:tc>
                  <a:txBody>
                    <a:bodyPr/>
                    <a:p>
                      <a:pPr algn="l" eaLnBrk="1" hangingPunct="1" latinLnBrk="1" lvl="0"/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Giai đoạn lui bệnh</a:t>
                      </a:r>
                    </a:p>
                  </a:txBody>
                  <a:tcPr marL="91440" marR="91440" marT="45714" marB="45714" anchor="ctr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latinLnBrk="1" lvl="0"/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-    Vẫn khó thở, đờm đặc màu xanh đục</a:t>
                      </a:r>
                    </a:p>
                    <a:p>
                      <a:pPr algn="just" eaLnBrk="1" hangingPunct="1" latinLnBrk="1" lvl="0">
                        <a:buFontTx/>
                        <a:buChar char="-"/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Khi dịch rỉ viêm tiêu biến thì nhiệt độ giảm, ho nhiều, tiểu nhiều, đờm loãng và ít dần.</a:t>
                      </a:r>
                    </a:p>
                    <a:p>
                      <a:pPr algn="just" eaLnBrk="1" hangingPunct="1" latinLnBrk="1" lvl="0">
                        <a:buFontTx/>
                        <a:buChar char="-"/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Nghe phổi có ran nổ trở lại, bệnh nhân đỡ khó thở và tình trạng khá dần lên.</a:t>
                      </a:r>
                    </a:p>
                  </a:txBody>
                  <a:tcPr marL="91440" marR="91440" marT="45714" marB="45714" anchor="t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610" name=""/>
          <p:cNvSpPr txBox="1"/>
          <p:nvPr/>
        </p:nvSpPr>
        <p:spPr>
          <a:xfrm rot="0">
            <a:off x="114300" y="5334000"/>
            <a:ext cx="8991600" cy="708025"/>
          </a:xfrm>
          <a:prstGeom prst="rect"/>
          <a:noFill/>
          <a:ln>
            <a:noFill/>
          </a:ln>
        </p:spPr>
        <p:txBody>
          <a:bodyPr anchor="t" bIns="45720" lIns="91440" rIns="91440" tIns="45720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just" lvl="0"/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- Ở thời đại kháng sinh, triệu chứng không điển hình như trên, đôi khi chỉ có đau ngực, thậm chí không sốt và khạc đờm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6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4762" y="0"/>
            <a:ext cx="9144000" cy="6829425"/>
          </a:xfrm>
          <a:prstGeom prst="rect"/>
          <a:noFill/>
          <a:ln>
            <a:noFill/>
          </a:ln>
        </p:spPr>
      </p:pic>
      <p:sp>
        <p:nvSpPr>
          <p:cNvPr id="1048611" name=""/>
          <p:cNvSpPr/>
          <p:nvPr>
            <p:ph sz="full" idx="0"/>
          </p:nvPr>
        </p:nvSpPr>
        <p:spPr>
          <a:xfrm rot="0">
            <a:off x="0" y="-23812"/>
            <a:ext cx="6011862" cy="3495675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171450" latinLnBrk="1" marL="171450" rtl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21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fontAlgn="base" indent="-171450" latinLnBrk="1" marL="5143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fontAlgn="base" indent="-171450" latinLnBrk="1" marL="8572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5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fontAlgn="base" indent="-171450" latinLnBrk="1" marL="12001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fontAlgn="base" indent="-171450" latinLnBrk="1" marL="15430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just" indent="-719137" lvl="0" marL="719137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altLang="en-US" b="1" sz="2000" lang="en-US">
                <a:latin typeface="Times New Roman" pitchFamily="18" charset="0"/>
                <a:ea typeface="Times New Roman" pitchFamily="18" charset="0"/>
              </a:rPr>
              <a:t>5. Cận lâm sàng</a:t>
            </a: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:</a:t>
            </a:r>
          </a:p>
          <a:p>
            <a:pPr algn="just" indent="-719137" lvl="0" marL="719137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 X-quang phổi:</a:t>
            </a:r>
          </a:p>
          <a:p>
            <a:pPr algn="just" indent="-719137" lvl="0" marL="719137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	+ Hình ảnh điển hình và phổ biến là một đám mờ chiếm cả thùy phổi, có phế quản hơi.</a:t>
            </a:r>
          </a:p>
          <a:p>
            <a:pPr algn="just" indent="-719137" lvl="0" marL="719137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	+ Đám mờ không rõ ở bệnh nhân mất nước nhiều hoặc thấy nhiều ổ đông đặc, tràn dịch màng phổi. </a:t>
            </a:r>
          </a:p>
          <a:p>
            <a:pPr algn="just" indent="-719137" lvl="0" marL="719137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Máu ngoại vi: bạch cầu tăng cao, N tăng, chuyển trái. Máu lắng tăng.   </a:t>
            </a:r>
          </a:p>
        </p:txBody>
      </p:sp>
      <p:pic>
        <p:nvPicPr>
          <p:cNvPr id="2097167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6046787" y="688975"/>
            <a:ext cx="3175000" cy="2751137"/>
          </a:xfrm>
          <a:prstGeom prst="rect"/>
          <a:noFill/>
          <a:ln>
            <a:noFill/>
          </a:ln>
        </p:spPr>
      </p:pic>
      <p:pic>
        <p:nvPicPr>
          <p:cNvPr id="2097168" name="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838200" y="4495800"/>
            <a:ext cx="8534400" cy="2286000"/>
          </a:xfrm>
          <a:prstGeom prst="rect"/>
          <a:noFill/>
          <a:ln>
            <a:noFill/>
          </a:ln>
        </p:spPr>
      </p:pic>
      <p:sp>
        <p:nvSpPr>
          <p:cNvPr id="1048612" name=""/>
          <p:cNvSpPr txBox="1"/>
          <p:nvPr/>
        </p:nvSpPr>
        <p:spPr>
          <a:xfrm rot="0" flipH="1">
            <a:off x="-19050" y="3417887"/>
            <a:ext cx="9163050" cy="1169987"/>
          </a:xfrm>
          <a:prstGeom prst="rect"/>
          <a:noFill/>
          <a:ln>
            <a:noFill/>
          </a:ln>
        </p:spPr>
        <p:txBody>
          <a:bodyPr anchor="t" bIns="45720" lIns="91440" rIns="91440" tIns="45720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just" indent="-285750" lvl="0" marL="285750">
              <a:spcBef>
                <a:spcPts val="600"/>
              </a:spcBef>
              <a:spcAft>
                <a:spcPts val="600"/>
              </a:spcAft>
              <a:buChar char="•"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Nhuộm gram đờm thấy cầu khuẩn gram dương đứng thành cặp.</a:t>
            </a:r>
          </a:p>
          <a:p>
            <a:pPr algn="just" indent="-285750" lvl="0" marL="285750">
              <a:spcBef>
                <a:spcPts val="600"/>
              </a:spcBef>
              <a:spcAft>
                <a:spcPts val="600"/>
              </a:spcAft>
              <a:buChar char="•"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Ph</a:t>
            </a: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ản ứng chuỗi polymease (PCR) với bệnh phẩm máu, đờm xác định nhanh và chính xác.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9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>
            <a:noFill/>
          </a:ln>
        </p:spPr>
      </p:pic>
      <p:sp>
        <p:nvSpPr>
          <p:cNvPr id="1048613" name=""/>
          <p:cNvSpPr/>
          <p:nvPr>
            <p:ph sz="full" idx="0"/>
          </p:nvPr>
        </p:nvSpPr>
        <p:spPr>
          <a:xfrm rot="0">
            <a:off x="0" y="28575"/>
            <a:ext cx="6400800" cy="670560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171450" latinLnBrk="1" marL="171450" rtl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21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fontAlgn="base" indent="-171450" latinLnBrk="1" marL="5143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fontAlgn="base" indent="-171450" latinLnBrk="1" marL="8572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5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fontAlgn="base" indent="-171450" latinLnBrk="1" marL="12001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fontAlgn="base" indent="-171450" latinLnBrk="1" marL="15430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just" indent="-361950" lvl="0" marL="361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altLang="en-US" b="1" sz="2000" lang="en-US">
                <a:latin typeface="Times New Roman (Headings)" pitchFamily="0" charset="1"/>
              </a:rPr>
              <a:t>6. Điều trị: </a:t>
            </a:r>
          </a:p>
          <a:p>
            <a:pPr algn="just" indent="-361950" lvl="0" marL="361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altLang="en-US" sz="2000" lang="en-US">
                <a:latin typeface="Times New Roman (Headings)" pitchFamily="0" charset="1"/>
              </a:rPr>
              <a:t>Tiêm bắp thịt Penixilin G 600.000UI / lần, ngày 2 lần hoặc 1 triệu đơn vị tiêm tĩnh mạch/lần, 4 giờ tiêm một lần.</a:t>
            </a:r>
          </a:p>
          <a:p>
            <a:pPr algn="just" indent="-361950" lvl="0" marL="361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altLang="en-US" sz="2000" lang="en-US">
                <a:latin typeface="Times New Roman (Headings)" pitchFamily="0" charset="1"/>
              </a:rPr>
              <a:t> Những kháng sinh khác hiệu quả cao </a:t>
            </a:r>
            <a:r>
              <a:rPr altLang="en-US" sz="2000" lang="en-US">
                <a:latin typeface="Times New Roman (Headings)" pitchFamily="0" charset="1"/>
              </a:rPr>
              <a:t>như</a:t>
            </a:r>
            <a:r>
              <a:rPr altLang="en-US" sz="2000" lang="en-US">
                <a:latin typeface="Times New Roman (Headings)" pitchFamily="0" charset="1"/>
              </a:rPr>
              <a:t>: ampixilin, Tetraxiclin, cephalosporin thế hệ III</a:t>
            </a:r>
            <a:r>
              <a:rPr altLang="en-US" sz="2000" lang="en-US">
                <a:latin typeface="Times New Roman (Headings)" pitchFamily="0" charset="1"/>
              </a:rPr>
              <a:t>.</a:t>
            </a:r>
          </a:p>
          <a:p>
            <a:pPr algn="just" indent="-361950" lvl="0" marL="361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altLang="en-US" sz="2000" lang="en-US">
                <a:latin typeface="Times New Roman (Headings)" pitchFamily="0" charset="1"/>
              </a:rPr>
              <a:t>Có thể dùng nhóm macrolid, Clindamyxin </a:t>
            </a:r>
          </a:p>
          <a:p>
            <a:pPr algn="just" indent="-361950" lvl="0" marL="361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altLang="en-US" sz="2000" lang="en-US">
                <a:latin typeface="Times New Roman (Headings)" pitchFamily="0" charset="1"/>
              </a:rPr>
              <a:t>B</a:t>
            </a:r>
            <a:r>
              <a:rPr altLang="en-US" sz="2000" lang="en-US">
                <a:latin typeface="Times New Roman (Headings)" pitchFamily="0" charset="1"/>
              </a:rPr>
              <a:t>ổ </a:t>
            </a:r>
            <a:r>
              <a:rPr altLang="en-US" sz="2000" lang="en-US">
                <a:latin typeface="Times New Roman (Headings)" pitchFamily="0" charset="1"/>
              </a:rPr>
              <a:t>s</a:t>
            </a:r>
            <a:r>
              <a:rPr altLang="en-US" sz="2000" lang="en-US">
                <a:latin typeface="Times New Roman (Headings)" pitchFamily="0" charset="1"/>
              </a:rPr>
              <a:t>ung đủ nước, điện giải: truyền dịch các loại. </a:t>
            </a:r>
          </a:p>
          <a:p>
            <a:pPr algn="just" indent="-361950" lvl="0" marL="361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altLang="en-US" sz="2000" lang="en-US">
                <a:latin typeface="Times New Roman (Headings)" pitchFamily="0" charset="1"/>
              </a:rPr>
              <a:t>Giảm đau ngực</a:t>
            </a:r>
            <a:r>
              <a:rPr altLang="en-US" sz="2000" lang="en-US">
                <a:latin typeface="Times New Roman (Headings)" pitchFamily="0" charset="1"/>
              </a:rPr>
              <a:t> d</a:t>
            </a:r>
            <a:r>
              <a:rPr altLang="en-US" sz="2000" lang="en-US">
                <a:latin typeface="Times New Roman (Headings)" pitchFamily="0" charset="1"/>
              </a:rPr>
              <a:t>ùng Codein </a:t>
            </a:r>
            <a:r>
              <a:rPr altLang="en-US" sz="2000" lang="en-US">
                <a:latin typeface="Times New Roman (Headings)" pitchFamily="0" charset="1"/>
              </a:rPr>
              <a:t>(</a:t>
            </a:r>
            <a:r>
              <a:rPr altLang="en-US" sz="2000" lang="en-US">
                <a:latin typeface="Times New Roman (Headings)" pitchFamily="0" charset="1"/>
              </a:rPr>
              <a:t>ca nhẹ</a:t>
            </a:r>
            <a:r>
              <a:rPr altLang="en-US" sz="2000" lang="en-US">
                <a:latin typeface="Times New Roman (Headings)" pitchFamily="0" charset="1"/>
              </a:rPr>
              <a:t>) </a:t>
            </a:r>
            <a:r>
              <a:rPr altLang="en-US" sz="2000" lang="en-US">
                <a:latin typeface="Times New Roman (Headings)" pitchFamily="0" charset="1"/>
              </a:rPr>
              <a:t>, aspirin đôi khi </a:t>
            </a:r>
            <a:r>
              <a:rPr altLang="en-US" sz="2000" lang="en-US">
                <a:latin typeface="Times New Roman (Headings)" pitchFamily="0" charset="1"/>
              </a:rPr>
              <a:t>dùng </a:t>
            </a:r>
            <a:r>
              <a:rPr altLang="en-US" sz="2000" lang="en-US">
                <a:latin typeface="Times New Roman (Headings)" pitchFamily="0" charset="1"/>
              </a:rPr>
              <a:t>Meperidin. </a:t>
            </a:r>
          </a:p>
          <a:p>
            <a:pPr algn="just" indent="-361950" lvl="0" marL="361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altLang="en-US" sz="2000" lang="en-US">
                <a:latin typeface="Times New Roman (Headings)" pitchFamily="0" charset="1"/>
              </a:rPr>
              <a:t>Giảm ho, long đờm, hạ nhiệt ( nếu cần ). </a:t>
            </a:r>
          </a:p>
          <a:p>
            <a:pPr algn="just" indent="-361950" lvl="0" marL="361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altLang="en-US" sz="2000" lang="en-US">
                <a:latin typeface="Times New Roman (Headings)" pitchFamily="0" charset="1"/>
              </a:rPr>
              <a:t>Điều trị biến chứng</a:t>
            </a:r>
            <a:r>
              <a:rPr altLang="en-US" sz="2000" lang="en-US">
                <a:latin typeface="Times New Roman (Headings)" pitchFamily="0" charset="1"/>
              </a:rPr>
              <a:t>.</a:t>
            </a:r>
          </a:p>
          <a:p>
            <a:pPr algn="just" indent="-361950" lvl="0" marL="361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altLang="en-US" sz="2000" lang="en-US">
                <a:latin typeface="Times New Roman (Headings)" pitchFamily="0" charset="1"/>
              </a:rPr>
              <a:t>Dự phòng: dùng vacxin phế cầu cho nhóm nguy cơ cao như suy thận mạn tính, đa u tủy, hội chứng thận hư, ghép thận, bệnh Hodgkin... </a:t>
            </a:r>
          </a:p>
        </p:txBody>
      </p:sp>
      <p:pic>
        <p:nvPicPr>
          <p:cNvPr id="2097170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6400800" y="990600"/>
            <a:ext cx="2625725" cy="3719512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71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6786562"/>
          </a:xfrm>
          <a:prstGeom prst="rect"/>
          <a:noFill/>
          <a:ln>
            <a:noFill/>
          </a:ln>
        </p:spPr>
      </p:pic>
      <p:sp>
        <p:nvSpPr>
          <p:cNvPr id="1048614" name=""/>
          <p:cNvSpPr/>
          <p:nvPr>
            <p:ph sz="full" idx="0"/>
          </p:nvPr>
        </p:nvSpPr>
        <p:spPr>
          <a:xfrm rot="0">
            <a:off x="0" y="0"/>
            <a:ext cx="9144000" cy="685800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171450" latinLnBrk="1" marL="171450" rtl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21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fontAlgn="base" indent="-171450" latinLnBrk="1" marL="5143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fontAlgn="base" indent="-171450" latinLnBrk="1" marL="8572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5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fontAlgn="base" indent="-171450" latinLnBrk="1" marL="12001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fontAlgn="base" indent="-171450" latinLnBrk="1" marL="15430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indent="0" lvl="0" marL="0">
              <a:buNone/>
            </a:pPr>
            <a:r>
              <a:rPr altLang="en-US" b="1" sz="2000" lang="en-US">
                <a:latin typeface="Times New Roman" pitchFamily="18" charset="0"/>
              </a:rPr>
              <a:t>B. Phế quản phế viêm      </a:t>
            </a:r>
          </a:p>
          <a:p>
            <a:pPr indent="0" lvl="0" marL="0">
              <a:buNone/>
            </a:pPr>
            <a:r>
              <a:rPr altLang="en-US" sz="2000" lang="en-US">
                <a:latin typeface="Times New Roman" pitchFamily="18" charset="0"/>
              </a:rPr>
              <a:t>(Viêm phổi do Liên cầu, Bronchopneumonia ) </a:t>
            </a:r>
          </a:p>
          <a:p>
            <a:pPr indent="0" lvl="0" marL="0">
              <a:buNone/>
            </a:pPr>
            <a:r>
              <a:rPr altLang="en-US" b="1" sz="2000" lang="en-US">
                <a:latin typeface="Calibri Light" pitchFamily="34" charset="0"/>
              </a:rPr>
              <a:t>1. </a:t>
            </a:r>
            <a:r>
              <a:rPr altLang="en-US" b="1" sz="2000" lang="en-US">
                <a:latin typeface="Times New Roman" pitchFamily="18" charset="0"/>
              </a:rPr>
              <a:t>Vi khuẩn học: </a:t>
            </a:r>
          </a:p>
          <a:p>
            <a:pPr indent="0" lvl="0" marL="0"/>
            <a:r>
              <a:rPr altLang="en-US" sz="2000" lang="en-US">
                <a:latin typeface="Times New Roman" pitchFamily="18" charset="0"/>
              </a:rPr>
              <a:t>Viêm phổi</a:t>
            </a:r>
            <a:r>
              <a:rPr altLang="en-US" sz="2000" lang="en-US">
                <a:latin typeface="Calibri Light" pitchFamily="34" charset="0"/>
              </a:rPr>
              <a:t> </a:t>
            </a:r>
            <a:r>
              <a:rPr altLang="en-US" sz="2000" lang="en-US">
                <a:latin typeface="Calibri Light" pitchFamily="34" charset="0"/>
              </a:rPr>
              <a:t>do </a:t>
            </a:r>
            <a:r>
              <a:rPr altLang="en-US" sz="2000" lang="en-US">
                <a:latin typeface="Times New Roman" pitchFamily="18" charset="0"/>
              </a:rPr>
              <a:t>liên cầu sinh mủ</a:t>
            </a:r>
            <a:r>
              <a:rPr altLang="en-US" sz="2000" lang="en-US">
                <a:latin typeface="Calibri Light" pitchFamily="34" charset="0"/>
              </a:rPr>
              <a:t>:</a:t>
            </a:r>
          </a:p>
          <a:p>
            <a:pPr indent="0" lvl="0" marL="0">
              <a:buNone/>
            </a:pPr>
            <a:endParaRPr altLang="en-US" sz="2000" lang="en-US">
              <a:latin typeface="Calibri Light" pitchFamily="34" charset="0"/>
            </a:endParaRPr>
          </a:p>
          <a:p>
            <a:pPr algn="just" indent="0" lvl="0" marL="0"/>
            <a:endParaRPr altLang="en-US" sz="2000" lang="en-US">
              <a:latin typeface="Calibri Light" pitchFamily="34" charset="0"/>
            </a:endParaRPr>
          </a:p>
          <a:p>
            <a:pPr algn="just" indent="0" lvl="0" marL="0"/>
            <a:r>
              <a:rPr altLang="en-US" sz="2000" lang="en-US">
                <a:latin typeface="Times New Roman" pitchFamily="18" charset="0"/>
              </a:rPr>
              <a:t>Bệnh thường liên quan đến những vụ dịch do virus</a:t>
            </a:r>
            <a:r>
              <a:rPr altLang="en-US" sz="2000" lang="en-US">
                <a:latin typeface="Calibri Light" pitchFamily="34" charset="0"/>
              </a:rPr>
              <a:t>, t</a:t>
            </a:r>
            <a:r>
              <a:rPr altLang="en-US" sz="2000" lang="en-US">
                <a:latin typeface="Times New Roman" pitchFamily="18" charset="0"/>
              </a:rPr>
              <a:t>hường kèm theo có viêm họng cấp do liên cầu khuẩn. </a:t>
            </a:r>
          </a:p>
          <a:p>
            <a:pPr algn="just" indent="0" lvl="0" marL="0">
              <a:buNone/>
            </a:pPr>
            <a:r>
              <a:rPr altLang="en-US" b="1" sz="2000" lang="en-US">
                <a:latin typeface="Times New Roman" pitchFamily="18" charset="0"/>
                <a:ea typeface="Times New Roman" pitchFamily="18" charset="0"/>
              </a:rPr>
              <a:t>2. Lâm sàng: </a:t>
            </a:r>
          </a:p>
          <a:p>
            <a:pPr indent="0" lvl="0" marL="0">
              <a:buNone/>
            </a:pPr>
            <a:endParaRPr altLang="en-US" sz="2000" lang="en-US">
              <a:latin typeface="Calibri Light" pitchFamily="34" charset="0"/>
            </a:endParaRPr>
          </a:p>
          <a:p>
            <a:pPr indent="0" lvl="0" marL="0">
              <a:buNone/>
            </a:pPr>
            <a:endParaRPr altLang="en-US" sz="2000" lang="en-US">
              <a:latin typeface="Calibri Light" pitchFamily="34" charset="0"/>
            </a:endParaRPr>
          </a:p>
          <a:p>
            <a:pPr indent="0" lvl="0" marL="0">
              <a:buNone/>
            </a:pPr>
            <a:endParaRPr altLang="en-US" sz="2000" lang="en-US">
              <a:latin typeface="Calibri Light" pitchFamily="34" charset="0"/>
            </a:endParaRPr>
          </a:p>
        </p:txBody>
      </p:sp>
      <p:cxnSp>
        <p:nvCxnSpPr>
          <p:cNvPr id="3145728" name=""/>
          <p:cNvCxnSpPr>
            <a:cxnSpLocks/>
          </p:cNvCxnSpPr>
          <p:nvPr/>
        </p:nvCxnSpPr>
        <p:spPr>
          <a:xfrm rot="0" flipV="1">
            <a:off x="3505200" y="990600"/>
            <a:ext cx="381000" cy="381000"/>
          </a:xfrm>
          <a:prstGeom prst="line"/>
          <a:noFill/>
          <a:ln w="6350" cap="flat" cmpd="sng">
            <a:solidFill>
              <a:schemeClr val="accent1">
                <a:alpha val="100000"/>
              </a:schemeClr>
            </a:solidFill>
            <a:prstDash val="solid"/>
            <a:miter/>
          </a:ln>
        </p:spPr>
      </p:cxnSp>
      <p:sp>
        <p:nvSpPr>
          <p:cNvPr id="1048615" name=""/>
          <p:cNvSpPr txBox="1"/>
          <p:nvPr/>
        </p:nvSpPr>
        <p:spPr>
          <a:xfrm rot="0">
            <a:off x="3886200" y="990600"/>
            <a:ext cx="2819400" cy="369887"/>
          </a:xfrm>
          <a:prstGeom prst="rect"/>
          <a:noFill/>
          <a:ln>
            <a:noFill/>
          </a:ln>
        </p:spPr>
        <p:txBody>
          <a:bodyPr anchor="t" bIns="45720" lIns="91440" rIns="91440" tIns="45720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endParaRPr altLang="en-US" lang="zh-CN"/>
          </a:p>
        </p:txBody>
      </p:sp>
      <p:sp>
        <p:nvSpPr>
          <p:cNvPr id="1048616" name=""/>
          <p:cNvSpPr txBox="1"/>
          <p:nvPr/>
        </p:nvSpPr>
        <p:spPr>
          <a:xfrm rot="0">
            <a:off x="3843337" y="642461"/>
            <a:ext cx="4462462" cy="1005839"/>
          </a:xfrm>
          <a:prstGeom prst="rect"/>
          <a:noFill/>
          <a:ln>
            <a:noFill/>
          </a:ln>
        </p:spPr>
        <p:txBody>
          <a:bodyPr anchor="ctr" bIns="45720" lIns="91440" rIns="91440" tIns="45720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/>
            <a:r>
              <a:rPr altLang="en-US" sz="2000" lang="en-US">
                <a:latin typeface="Times New Roman" pitchFamily="18" charset="0"/>
              </a:rPr>
              <a:t>thường có bệnh cảnh phế quản phế viêm</a:t>
            </a:r>
          </a:p>
          <a:p>
            <a:pPr algn="ctr" lvl="0"/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(còn gọi là viêm phổi đốm)</a:t>
            </a:r>
          </a:p>
        </p:txBody>
      </p:sp>
      <p:cxnSp>
        <p:nvCxnSpPr>
          <p:cNvPr id="3145729" name=""/>
          <p:cNvCxnSpPr>
            <a:cxnSpLocks/>
          </p:cNvCxnSpPr>
          <p:nvPr/>
        </p:nvCxnSpPr>
        <p:spPr>
          <a:xfrm rot="0">
            <a:off x="3505200" y="1360487"/>
            <a:ext cx="381000" cy="392112"/>
          </a:xfrm>
          <a:prstGeom prst="line"/>
          <a:noFill/>
          <a:ln w="6350" cap="flat" cmpd="sng">
            <a:solidFill>
              <a:schemeClr val="accent1">
                <a:alpha val="100000"/>
              </a:schemeClr>
            </a:solidFill>
            <a:prstDash val="solid"/>
            <a:miter/>
          </a:ln>
        </p:spPr>
      </p:cxnSp>
      <p:sp>
        <p:nvSpPr>
          <p:cNvPr id="1048617" name=""/>
          <p:cNvSpPr txBox="1"/>
          <p:nvPr/>
        </p:nvSpPr>
        <p:spPr>
          <a:xfrm rot="0">
            <a:off x="3890962" y="1636712"/>
            <a:ext cx="3962400" cy="701040"/>
          </a:xfrm>
          <a:prstGeom prst="rect"/>
          <a:noFill/>
          <a:ln>
            <a:noFill/>
          </a:ln>
        </p:spPr>
        <p:txBody>
          <a:bodyPr anchor="t" bIns="45720" lIns="91440" rIns="91440" tIns="45720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r>
              <a:rPr altLang="en-US" sz="2000" lang="en-US">
                <a:latin typeface="Times New Roman" pitchFamily="18" charset="0"/>
              </a:rPr>
              <a:t> có khi thành dịch trong các tập thể</a:t>
            </a:r>
          </a:p>
        </p:txBody>
      </p:sp>
      <p:sp>
        <p:nvSpPr>
          <p:cNvPr id="1048618" name=""/>
          <p:cNvSpPr/>
          <p:nvPr/>
        </p:nvSpPr>
        <p:spPr>
          <a:xfrm rot="0">
            <a:off x="2519362" y="3214687"/>
            <a:ext cx="3352800" cy="533400"/>
          </a:xfrm>
          <a:prstGeom prst="rect"/>
          <a:solidFill>
            <a:schemeClr val="lt1"/>
          </a:solidFill>
          <a:ln w="12700" cap="flat" cmpd="sng">
            <a:solidFill>
              <a:srgbClr val="70AD47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/>
            <a:r>
              <a:rPr altLang="en-US" sz="2000" lang="en-US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</a:rPr>
              <a:t>Khởi phát đột ngột, sốt, triệu chứng "cảm”</a:t>
            </a:r>
          </a:p>
        </p:txBody>
      </p:sp>
      <p:cxnSp>
        <p:nvCxnSpPr>
          <p:cNvPr id="3145730" name=""/>
          <p:cNvCxnSpPr>
            <a:cxnSpLocks/>
          </p:cNvCxnSpPr>
          <p:nvPr/>
        </p:nvCxnSpPr>
        <p:spPr>
          <a:xfrm rot="0">
            <a:off x="4148137" y="3771900"/>
            <a:ext cx="0" cy="517525"/>
          </a:xfrm>
          <a:prstGeom prst="straightConnector1"/>
          <a:noFill/>
          <a:ln w="6350" cap="flat" cmpd="sng">
            <a:solidFill>
              <a:schemeClr val="accent1">
                <a:alpha val="100000"/>
              </a:schemeClr>
            </a:solidFill>
            <a:prstDash val="solid"/>
            <a:miter/>
            <a:tailEnd type="triangle" w="med" len="med"/>
          </a:ln>
        </p:spPr>
      </p:cxnSp>
      <p:sp>
        <p:nvSpPr>
          <p:cNvPr id="1048619" name=""/>
          <p:cNvSpPr/>
          <p:nvPr/>
        </p:nvSpPr>
        <p:spPr>
          <a:xfrm rot="0">
            <a:off x="2519362" y="4289425"/>
            <a:ext cx="3352800" cy="533400"/>
          </a:xfrm>
          <a:prstGeom prst="rect"/>
          <a:solidFill>
            <a:schemeClr val="lt1"/>
          </a:solidFill>
          <a:ln w="12700" cap="flat" cmpd="sng">
            <a:solidFill>
              <a:srgbClr val="70AD47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/>
            <a:r>
              <a:rPr altLang="en-US" sz="2000" lang="en-US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</a:rPr>
              <a:t>Khó thở, ho, đờm có thể dính máu, đau ngực</a:t>
            </a:r>
          </a:p>
        </p:txBody>
      </p:sp>
      <p:sp>
        <p:nvSpPr>
          <p:cNvPr id="1048620" name=""/>
          <p:cNvSpPr/>
          <p:nvPr/>
        </p:nvSpPr>
        <p:spPr>
          <a:xfrm rot="0">
            <a:off x="1095375" y="5373687"/>
            <a:ext cx="6096000" cy="874712"/>
          </a:xfrm>
          <a:prstGeom prst="rect"/>
          <a:solidFill>
            <a:schemeClr val="lt1"/>
          </a:solidFill>
          <a:ln w="12700" cap="flat" cmpd="sng">
            <a:solidFill>
              <a:srgbClr val="70AD47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ctr" lvl="0"/>
            <a:r>
              <a:rPr altLang="en-US" sz="2000" lang="en-US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</a:rPr>
              <a:t> Nghe phổi nhiều ran rít ran ngáy , ran ẩm, ran nổ ở hai phổi, tập trung ở vùng gian sống bả.</a:t>
            </a:r>
          </a:p>
          <a:p>
            <a:pPr algn="ctr" lvl="0"/>
            <a:endParaRPr altLang="en-US" sz="2000" lang="en-US">
              <a:solidFill>
                <a:srgbClr val="000000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cxnSp>
        <p:nvCxnSpPr>
          <p:cNvPr id="3145731" name=""/>
          <p:cNvCxnSpPr>
            <a:cxnSpLocks/>
          </p:cNvCxnSpPr>
          <p:nvPr/>
        </p:nvCxnSpPr>
        <p:spPr>
          <a:xfrm rot="0">
            <a:off x="4143375" y="4822825"/>
            <a:ext cx="0" cy="519112"/>
          </a:xfrm>
          <a:prstGeom prst="straightConnector1"/>
          <a:noFill/>
          <a:ln w="6350" cap="flat" cmpd="sng">
            <a:solidFill>
              <a:schemeClr val="accent1">
                <a:alpha val="100000"/>
              </a:schemeClr>
            </a:solidFill>
            <a:prstDash val="solid"/>
            <a:miter/>
            <a:tailEnd type="triangl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72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-209550"/>
            <a:ext cx="9240838" cy="6858000"/>
          </a:xfrm>
          <a:prstGeom prst="rect"/>
          <a:noFill/>
          <a:ln>
            <a:noFill/>
          </a:ln>
        </p:spPr>
      </p:pic>
      <p:sp>
        <p:nvSpPr>
          <p:cNvPr id="1048621" name=""/>
          <p:cNvSpPr/>
          <p:nvPr>
            <p:ph sz="full" idx="0"/>
          </p:nvPr>
        </p:nvSpPr>
        <p:spPr>
          <a:xfrm rot="0">
            <a:off x="0" y="1992312"/>
            <a:ext cx="9144000" cy="6126162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171450" latinLnBrk="1" marL="171450" rtl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21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fontAlgn="base" indent="-171450" latinLnBrk="1" marL="5143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fontAlgn="base" indent="-171450" latinLnBrk="1" marL="8572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5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fontAlgn="base" indent="-171450" latinLnBrk="1" marL="12001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fontAlgn="base" indent="-171450" latinLnBrk="1" marL="15430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algn="just" indent="-357187" lvl="0" marL="357187">
              <a:lnSpc>
                <a:spcPct val="100000"/>
              </a:lnSpc>
              <a:spcBef>
                <a:spcPts val="600"/>
              </a:spcBef>
              <a:buNone/>
            </a:pPr>
            <a:r>
              <a:rPr altLang="en-US" b="1" sz="2000" lang="en-US">
                <a:latin typeface="Times New Roman (Headings)" pitchFamily="0" charset="1"/>
              </a:rPr>
              <a:t>4</a:t>
            </a:r>
            <a:r>
              <a:rPr altLang="en-US" b="1" sz="2000" lang="en-US">
                <a:latin typeface="Times New Roman (Headings)" pitchFamily="0" charset="1"/>
                <a:ea typeface="Times New Roman" pitchFamily="18" charset="0"/>
              </a:rPr>
              <a:t>. Biến chứng:  </a:t>
            </a:r>
          </a:p>
          <a:p>
            <a:pPr algn="just" indent="-357187" lvl="0" marL="357187">
              <a:lnSpc>
                <a:spcPct val="100000"/>
              </a:lnSpc>
              <a:spcBef>
                <a:spcPts val="600"/>
              </a:spcBef>
            </a:pPr>
            <a:r>
              <a:rPr altLang="en-US" sz="2000" lang="en-US">
                <a:latin typeface="Times New Roman (Headings)" pitchFamily="0" charset="1"/>
              </a:rPr>
              <a:t>Nhiễm trùng huyết, mủ màng phổi.</a:t>
            </a:r>
          </a:p>
          <a:p>
            <a:pPr algn="just" indent="-357187" lvl="0" marL="357187">
              <a:lnSpc>
                <a:spcPct val="100000"/>
              </a:lnSpc>
              <a:spcBef>
                <a:spcPts val="600"/>
              </a:spcBef>
            </a:pPr>
            <a:r>
              <a:rPr altLang="en-US" sz="2000" lang="en-US">
                <a:latin typeface="Times New Roman (Headings)" pitchFamily="0" charset="1"/>
              </a:rPr>
              <a:t>Trước đây hay gặp tử vong do viêm phổi liên cầu nhóm A.  </a:t>
            </a:r>
          </a:p>
          <a:p>
            <a:pPr algn="just" indent="-357187" lvl="0" marL="357187">
              <a:lnSpc>
                <a:spcPct val="100000"/>
              </a:lnSpc>
              <a:spcBef>
                <a:spcPts val="600"/>
              </a:spcBef>
              <a:buNone/>
            </a:pPr>
            <a:r>
              <a:rPr altLang="en-US" b="1" sz="2000" lang="en-US">
                <a:latin typeface="Times New Roman (Headings)" pitchFamily="0" charset="1"/>
              </a:rPr>
              <a:t>5. Điều trị:</a:t>
            </a:r>
            <a:r>
              <a:rPr altLang="en-US" b="1" sz="2000" lang="en-US">
                <a:latin typeface="Times New Roman (Headings)" pitchFamily="0" charset="1"/>
              </a:rPr>
              <a:t> </a:t>
            </a:r>
          </a:p>
          <a:p>
            <a:pPr algn="just" indent="-357187" lvl="0" marL="357187">
              <a:lnSpc>
                <a:spcPct val="100000"/>
              </a:lnSpc>
              <a:spcBef>
                <a:spcPts val="600"/>
              </a:spcBef>
            </a:pPr>
            <a:r>
              <a:rPr altLang="en-US" sz="2000" lang="en-US">
                <a:latin typeface="Times New Roman (Headings)" pitchFamily="0" charset="1"/>
              </a:rPr>
              <a:t>Chủ yếu dùng penixilin G </a:t>
            </a:r>
            <a:r>
              <a:rPr altLang="en-US" sz="2000" lang="en-US">
                <a:latin typeface="Times New Roman (Headings)" pitchFamily="0" charset="1"/>
              </a:rPr>
              <a:t>l</a:t>
            </a:r>
            <a:r>
              <a:rPr altLang="en-US" sz="2000" lang="en-US">
                <a:latin typeface="Times New Roman (Headings)" pitchFamily="0" charset="1"/>
              </a:rPr>
              <a:t>iều 6 - 8 triệu đơn vị/ngày, tiêm tĩnh mạch 4 - 6 giờ/lần.  </a:t>
            </a:r>
          </a:p>
          <a:p>
            <a:pPr algn="just" indent="-357187" lvl="0" marL="357187">
              <a:lnSpc>
                <a:spcPct val="100000"/>
              </a:lnSpc>
              <a:spcBef>
                <a:spcPts val="600"/>
              </a:spcBef>
            </a:pPr>
            <a:r>
              <a:rPr altLang="en-US" sz="2000" lang="en-US">
                <a:latin typeface="Times New Roman (Headings)" pitchFamily="0" charset="1"/>
              </a:rPr>
              <a:t>Ngoài ra dùng các thuốc trợ tim mạch, dãn phế quản, thở ô xy, chống suy hô hấp (dùng Corticoid kết hợp)  </a:t>
            </a:r>
          </a:p>
          <a:p>
            <a:pPr algn="just" indent="-357187" lvl="0" marL="357187">
              <a:lnSpc>
                <a:spcPct val="100000"/>
              </a:lnSpc>
              <a:spcBef>
                <a:spcPts val="600"/>
              </a:spcBef>
            </a:pPr>
            <a:r>
              <a:rPr altLang="en-US" sz="2000" lang="en-US">
                <a:latin typeface="Times New Roman (Headings)" pitchFamily="0" charset="1"/>
              </a:rPr>
              <a:t>L</a:t>
            </a:r>
            <a:r>
              <a:rPr altLang="en-US" sz="2000" lang="en-US">
                <a:latin typeface="Times New Roman (Headings)" pitchFamily="0" charset="1"/>
              </a:rPr>
              <a:t>iên cầu nhóm B (S. agalactiae) gây viêm phổi ở trẻ sơ sinh và nhiễm trùng huyết ở sản phụ. </a:t>
            </a:r>
          </a:p>
          <a:p>
            <a:pPr algn="just" indent="-357187" lvl="0" marL="357187">
              <a:lnSpc>
                <a:spcPct val="100000"/>
              </a:lnSpc>
              <a:spcBef>
                <a:spcPts val="600"/>
              </a:spcBef>
            </a:pPr>
            <a:r>
              <a:rPr altLang="en-US" sz="2000" lang="en-US">
                <a:latin typeface="Times New Roman (Headings)" pitchFamily="0" charset="1"/>
              </a:rPr>
              <a:t>K</a:t>
            </a:r>
            <a:r>
              <a:rPr altLang="en-US" sz="2000" lang="en-US">
                <a:latin typeface="Times New Roman (Headings)" pitchFamily="0" charset="1"/>
              </a:rPr>
              <a:t>háng sinh nhạy cảm là penixilin, nhưng liều dùng cao hơn nhóm A</a:t>
            </a:r>
          </a:p>
        </p:txBody>
      </p:sp>
      <p:pic>
        <p:nvPicPr>
          <p:cNvPr id="2097173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5372100" y="428625"/>
            <a:ext cx="3757612" cy="2005012"/>
          </a:xfrm>
          <a:prstGeom prst="rect"/>
          <a:noFill/>
          <a:ln>
            <a:noFill/>
          </a:ln>
        </p:spPr>
      </p:pic>
      <p:sp>
        <p:nvSpPr>
          <p:cNvPr id="1048622" name=""/>
          <p:cNvSpPr txBox="1"/>
          <p:nvPr/>
        </p:nvSpPr>
        <p:spPr>
          <a:xfrm rot="0">
            <a:off x="8686800" y="6278562"/>
            <a:ext cx="46037" cy="369887"/>
          </a:xfrm>
          <a:prstGeom prst="rect"/>
          <a:noFill/>
          <a:ln>
            <a:noFill/>
          </a:ln>
        </p:spPr>
        <p:txBody>
          <a:bodyPr anchor="t" bIns="45720" lIns="91440" rIns="91440" tIns="45720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endParaRPr altLang="en-US" lang="zh-CN"/>
          </a:p>
        </p:txBody>
      </p:sp>
      <p:sp>
        <p:nvSpPr>
          <p:cNvPr id="1048623" name=""/>
          <p:cNvSpPr txBox="1"/>
          <p:nvPr/>
        </p:nvSpPr>
        <p:spPr>
          <a:xfrm rot="0">
            <a:off x="0" y="214312"/>
            <a:ext cx="2133600" cy="358140"/>
          </a:xfrm>
          <a:prstGeom prst="rect"/>
          <a:noFill/>
          <a:ln>
            <a:noFill/>
          </a:ln>
        </p:spPr>
        <p:txBody>
          <a:bodyPr anchor="t" bIns="45720" lIns="91440" rIns="91440" tIns="45720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endParaRPr altLang="en-US" lang="zh-CN"/>
          </a:p>
        </p:txBody>
      </p:sp>
      <p:sp>
        <p:nvSpPr>
          <p:cNvPr id="1048624" name=""/>
          <p:cNvSpPr txBox="1"/>
          <p:nvPr/>
        </p:nvSpPr>
        <p:spPr>
          <a:xfrm rot="0">
            <a:off x="0" y="28575"/>
            <a:ext cx="2133600" cy="400050"/>
          </a:xfrm>
          <a:prstGeom prst="rect"/>
          <a:noFill/>
          <a:ln>
            <a:noFill/>
          </a:ln>
        </p:spPr>
        <p:txBody>
          <a:bodyPr anchor="t" bIns="45720" lIns="91440" rIns="91440" tIns="45720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r>
              <a:rPr altLang="en-US" b="1" sz="2000" lang="en-US">
                <a:latin typeface="Times New Roman" pitchFamily="18" charset="0"/>
                <a:ea typeface="Times New Roman" pitchFamily="18" charset="0"/>
              </a:rPr>
              <a:t>3. </a:t>
            </a:r>
            <a:r>
              <a:rPr altLang="en-US" b="1" sz="2000" lang="en-US">
                <a:latin typeface="Times New Roman (Headings)" pitchFamily="0" charset="1"/>
                <a:ea typeface="Times New Roman" pitchFamily="18" charset="0"/>
              </a:rPr>
              <a:t>X-quang:</a:t>
            </a:r>
          </a:p>
        </p:txBody>
      </p:sp>
      <p:sp>
        <p:nvSpPr>
          <p:cNvPr id="1048625" name=""/>
          <p:cNvSpPr txBox="1"/>
          <p:nvPr/>
        </p:nvSpPr>
        <p:spPr>
          <a:xfrm rot="0">
            <a:off x="38100" y="428625"/>
            <a:ext cx="5222875" cy="1477962"/>
          </a:xfrm>
          <a:prstGeom prst="rect"/>
          <a:noFill/>
          <a:ln>
            <a:noFill/>
          </a:ln>
        </p:spPr>
        <p:txBody>
          <a:bodyPr anchor="t" bIns="45720" lIns="91440" rIns="91440" tIns="45720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algn="just" indent="-357187" lvl="0" marL="357187">
              <a:spcBef>
                <a:spcPts val="600"/>
              </a:spcBef>
              <a:spcAft>
                <a:spcPts val="600"/>
              </a:spcAft>
              <a:buChar char="•"/>
            </a:pPr>
            <a:r>
              <a:rPr altLang="en-US" sz="2000" lang="en-US">
                <a:latin typeface="Times New Roman (Headings)" pitchFamily="0" charset="1"/>
              </a:rPr>
              <a:t>Hình ảnh viêm phế quản phổi với các đám mờ qui tụ đối xứng hai bên rốn phổi, ít khi có hình ảnh viêm phổi thùy.</a:t>
            </a:r>
          </a:p>
          <a:p>
            <a:pPr algn="just" indent="-357187" lvl="0" marL="357187">
              <a:spcBef>
                <a:spcPts val="600"/>
              </a:spcBef>
              <a:spcAft>
                <a:spcPts val="600"/>
              </a:spcAft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74" name=""/>
          <p:cNvPicPr>
            <a:picLocks/>
          </p:cNvPicPr>
          <p:nvPr>
            <p:ph sz="full" idx="0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8991600" cy="685800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6934200"/>
          </a:xfrm>
          <a:prstGeom prst="rect"/>
          <a:noFill/>
          <a:ln>
            <a:noFill/>
          </a:ln>
        </p:spPr>
      </p:pic>
      <p:sp>
        <p:nvSpPr>
          <p:cNvPr id="1048586" name=""/>
          <p:cNvSpPr txBox="1"/>
          <p:nvPr/>
        </p:nvSpPr>
        <p:spPr>
          <a:xfrm rot="0">
            <a:off x="17462" y="1068387"/>
            <a:ext cx="9144000" cy="4104641"/>
          </a:xfrm>
          <a:prstGeom prst="rect"/>
          <a:noFill/>
          <a:ln>
            <a:noFill/>
          </a:ln>
        </p:spPr>
        <p:txBody>
          <a:bodyPr anchor="t" bIns="45720" lIns="91440" rIns="91440" tIns="45720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eaLnBrk="1" hangingPunct="1" indent="-539750" latinLnBrk="1" lvl="0" marL="539750">
              <a:spcBef>
                <a:spcPts val="600"/>
              </a:spcBef>
              <a:buFontTx/>
              <a:buAutoNum type="romanUcPeriod" startAt="1"/>
            </a:pPr>
            <a:r>
              <a:rPr altLang="en-US" b="1" sz="2400" lang="en-US">
                <a:latin typeface="Times New Roman" pitchFamily="18" charset="0"/>
              </a:rPr>
              <a:t>Định nghĩa</a:t>
            </a:r>
          </a:p>
          <a:p>
            <a:pPr eaLnBrk="1" hangingPunct="1" indent="-539750" latinLnBrk="1" lvl="0" marL="539750">
              <a:spcBef>
                <a:spcPts val="600"/>
              </a:spcBef>
              <a:buChar char="•"/>
            </a:pPr>
            <a:r>
              <a:rPr altLang="en-US" sz="2000" lang="en-US">
                <a:latin typeface="Times New Roman" pitchFamily="18" charset="0"/>
              </a:rPr>
              <a:t>Là quá trình viêm nhiễm của nhu mô phổi bao gồm</a:t>
            </a:r>
          </a:p>
          <a:p>
            <a:pPr eaLnBrk="1" hangingPunct="1" indent="-539750" latinLnBrk="1" lvl="0" marL="539750">
              <a:spcBef>
                <a:spcPts val="600"/>
              </a:spcBef>
            </a:pPr>
            <a:r>
              <a:rPr altLang="en-US" sz="2000" lang="en-US">
                <a:latin typeface="Times New Roman" pitchFamily="18" charset="0"/>
              </a:rPr>
              <a:t>+ Viêm phế nang</a:t>
            </a:r>
          </a:p>
          <a:p>
            <a:pPr eaLnBrk="1" hangingPunct="1" indent="-539750" latinLnBrk="1" lvl="0" marL="539750">
              <a:spcBef>
                <a:spcPts val="600"/>
              </a:spcBef>
            </a:pPr>
            <a:r>
              <a:rPr altLang="en-US" sz="2000" lang="en-US">
                <a:latin typeface="Times New Roman" pitchFamily="18" charset="0"/>
              </a:rPr>
              <a:t>+ Túi phế nang</a:t>
            </a:r>
          </a:p>
          <a:p>
            <a:pPr eaLnBrk="1" hangingPunct="1" indent="-539750" latinLnBrk="1" lvl="0" marL="539750">
              <a:spcBef>
                <a:spcPts val="600"/>
              </a:spcBef>
            </a:pPr>
            <a:r>
              <a:rPr altLang="en-US" sz="2000" lang="en-US">
                <a:latin typeface="Times New Roman" pitchFamily="18" charset="0"/>
              </a:rPr>
              <a:t>+ Ống phế nang</a:t>
            </a:r>
          </a:p>
          <a:p>
            <a:pPr eaLnBrk="1" hangingPunct="1" indent="-539750" latinLnBrk="1" lvl="0" marL="539750">
              <a:spcBef>
                <a:spcPts val="600"/>
              </a:spcBef>
            </a:pPr>
            <a:r>
              <a:rPr altLang="en-US" sz="2000" lang="en-US">
                <a:latin typeface="Times New Roman" pitchFamily="18" charset="0"/>
              </a:rPr>
              <a:t>+ Tổ chức liên kết khe kẽ </a:t>
            </a:r>
          </a:p>
          <a:p>
            <a:pPr eaLnBrk="1" hangingPunct="1" indent="-539750" latinLnBrk="1" lvl="0" marL="539750">
              <a:spcBef>
                <a:spcPts val="600"/>
              </a:spcBef>
            </a:pPr>
            <a:r>
              <a:rPr altLang="en-US" sz="2000" lang="en-US">
                <a:latin typeface="Times New Roman" pitchFamily="18" charset="0"/>
              </a:rPr>
              <a:t>+ Viêm tiểu phế quản tận cùng</a:t>
            </a:r>
          </a:p>
          <a:p>
            <a:pPr eaLnBrk="1" hangingPunct="1" indent="-539750" latinLnBrk="1" lvl="0" marL="539750">
              <a:spcBef>
                <a:spcPts val="600"/>
              </a:spcBef>
              <a:buChar char="•"/>
            </a:pPr>
            <a:r>
              <a:rPr altLang="en-US" sz="2000" lang="en-US">
                <a:latin typeface="Times New Roman" pitchFamily="18" charset="0"/>
              </a:rPr>
              <a:t>Nguyên nhân: thường do vi khuẩn, virus, ký sinh vật. </a:t>
            </a:r>
          </a:p>
          <a:p>
            <a:pPr eaLnBrk="1" hangingPunct="1" indent="-539750" latinLnBrk="1" lvl="0" marL="539750">
              <a:spcBef>
                <a:spcPts val="600"/>
              </a:spcBef>
              <a:buChar char="•"/>
            </a:pPr>
            <a:r>
              <a:rPr altLang="en-US" sz="2000" lang="en-US">
                <a:latin typeface="Times New Roman" pitchFamily="18" charset="0"/>
              </a:rPr>
              <a:t>Theo Tổ chức y tế thế giới, viêm phổi là viêm nhu mô phổi bao gồm 4 thể </a:t>
            </a:r>
            <a:r>
              <a:rPr altLang="vi-VN" sz="2000" lang="en-US">
                <a:latin typeface="Times New Roman" pitchFamily="18" charset="0"/>
              </a:rPr>
              <a:t>lâm</a:t>
            </a:r>
            <a:r>
              <a:rPr altLang="vi-VN" sz="2000" lang="en-US">
                <a:latin typeface="Times New Roman" pitchFamily="18" charset="0"/>
              </a:rPr>
              <a:t> </a:t>
            </a:r>
            <a:r>
              <a:rPr altLang="en-US" sz="2000" lang="en-US">
                <a:latin typeface="Times New Roman" pitchFamily="18" charset="0"/>
              </a:rPr>
              <a:t>sàng: Viêm phế quản phổi, Viêm phổi thuỳ, Viêm phế quản và Áp xe phổi.</a:t>
            </a:r>
            <a:r>
              <a:rPr altLang="en-US" sz="2000" lang="en-US">
                <a:latin typeface="Times New Roman" pitchFamily="18" charset="0"/>
              </a:rPr>
              <a:t> </a:t>
            </a:r>
            <a:endParaRPr altLang="en-US" lang="zh-CN"/>
          </a:p>
        </p:txBody>
      </p:sp>
      <p:pic>
        <p:nvPicPr>
          <p:cNvPr id="2097153" name="" descr="viem-phe-quan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6096000" y="609600"/>
            <a:ext cx="3048000" cy="3567112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slow" advClick="1">
    <p:cut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2" name=""/>
          <p:cNvSpPr txBox="1"/>
          <p:nvPr/>
        </p:nvSpPr>
        <p:spPr>
          <a:xfrm rot="0">
            <a:off x="-9525" y="-33337"/>
            <a:ext cx="9144000" cy="923925"/>
          </a:xfrm>
          <a:prstGeom prst="rect"/>
          <a:noFill/>
          <a:ln>
            <a:noFill/>
          </a:ln>
        </p:spPr>
        <p:txBody>
          <a:bodyPr anchor="t" bIns="45720" lIns="91440" rIns="91440" tIns="45720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b="1" sz="2400" lang="en-US">
                <a:latin typeface="Times New Roman" pitchFamily="18" charset="0"/>
                <a:ea typeface="Times New Roman" pitchFamily="18" charset="0"/>
              </a:rPr>
              <a:t>II. Các loại viêm phổi thường gặp</a:t>
            </a: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.</a:t>
            </a:r>
          </a:p>
          <a:p>
            <a:pPr eaLnBrk="1" hangingPunct="1" latinLnBrk="1" lvl="0">
              <a:spcBef>
                <a:spcPct val="50000"/>
              </a:spcBef>
            </a:pPr>
            <a:endParaRPr altLang="en-US" sz="2000" lang="en-US">
              <a:latin typeface="Times New Roman" pitchFamily="18" charset="0"/>
              <a:ea typeface="Times New Roman" pitchFamily="18" charset="0"/>
            </a:endParaRPr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381000"/>
            <a:ext cx="9144000" cy="647700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7010400"/>
          </a:xfrm>
          <a:prstGeom prst="rect"/>
          <a:noFill/>
          <a:ln>
            <a:noFill/>
          </a:ln>
        </p:spPr>
      </p:pic>
      <p:sp>
        <p:nvSpPr>
          <p:cNvPr id="1048599" name=""/>
          <p:cNvSpPr txBox="1"/>
          <p:nvPr/>
        </p:nvSpPr>
        <p:spPr>
          <a:xfrm rot="0">
            <a:off x="0" y="-11112"/>
            <a:ext cx="9144000" cy="1230312"/>
          </a:xfrm>
          <a:prstGeom prst="rect"/>
          <a:noFill/>
          <a:ln>
            <a:noFill/>
          </a:ln>
        </p:spPr>
        <p:txBody>
          <a:bodyPr anchor="t" bIns="45720" lIns="91440" rIns="91440" tIns="45720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eaLnBrk="1" hangingPunct="1" indent="-369887" latinLnBrk="1" lvl="0" marL="369887">
              <a:spcBef>
                <a:spcPts val="600"/>
              </a:spcBef>
            </a:pPr>
            <a:r>
              <a:rPr altLang="en-US" b="1" sz="2400" lang="en-US">
                <a:latin typeface="Times New Roman" pitchFamily="18" charset="0"/>
                <a:ea typeface="Times New Roman" pitchFamily="18" charset="0"/>
              </a:rPr>
              <a:t>III.Các phân loại về viêm phổi:                                            </a:t>
            </a:r>
          </a:p>
          <a:p>
            <a:pPr eaLnBrk="1" hangingPunct="1" indent="-369887" latinLnBrk="1" lvl="0" marL="369887">
              <a:spcBef>
                <a:spcPts val="600"/>
              </a:spcBef>
            </a:pPr>
            <a:r>
              <a:rPr altLang="en-US" b="1" sz="2000" lang="en-US">
                <a:latin typeface="Times New Roman" pitchFamily="18" charset="0"/>
                <a:ea typeface="Times New Roman" pitchFamily="18" charset="0"/>
              </a:rPr>
              <a:t>3.1. Phân loại theo lâm sàng</a:t>
            </a:r>
          </a:p>
          <a:p>
            <a:pPr eaLnBrk="1" hangingPunct="1" indent="-369887" latinLnBrk="1" lvl="0" marL="369887">
              <a:spcBef>
                <a:spcPts val="600"/>
              </a:spcBef>
            </a:pPr>
            <a:r>
              <a:rPr altLang="en-US" b="1" sz="2000" lang="en-US">
                <a:latin typeface="Times New Roman" pitchFamily="18" charset="0"/>
                <a:ea typeface="Times New Roman" pitchFamily="18" charset="0"/>
              </a:rPr>
              <a:t>3.1.1 Viêm phổi mắc phải ở cộng đồng</a:t>
            </a:r>
          </a:p>
        </p:txBody>
      </p:sp>
      <p:sp>
        <p:nvSpPr>
          <p:cNvPr id="1048600" name=""/>
          <p:cNvSpPr/>
          <p:nvPr/>
        </p:nvSpPr>
        <p:spPr>
          <a:xfrm rot="0">
            <a:off x="0" y="-1951037"/>
            <a:ext cx="9144000" cy="0"/>
          </a:xfrm>
          <a:prstGeom prst="rect"/>
          <a:solidFill>
            <a:srgbClr val="FFFFFF"/>
          </a:solidFill>
          <a:ln>
            <a:noFill/>
          </a:ln>
        </p:spPr>
        <p:txBody>
          <a:bodyPr anchor="ctr" bIns="0" lIns="0" rIns="0" tIns="0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lang="zh-CN"/>
          </a:p>
        </p:txBody>
      </p:sp>
      <p:sp>
        <p:nvSpPr>
          <p:cNvPr id="1048601" name=""/>
          <p:cNvSpPr/>
          <p:nvPr/>
        </p:nvSpPr>
        <p:spPr>
          <a:xfrm rot="0">
            <a:off x="0" y="-2414587"/>
            <a:ext cx="2311400" cy="927100"/>
          </a:xfrm>
          <a:prstGeom prst="rect"/>
          <a:solidFill>
            <a:srgbClr val="FFFFFF"/>
          </a:solidFill>
          <a:ln>
            <a:noFill/>
          </a:ln>
        </p:spPr>
        <p:txBody>
          <a:bodyPr anchor="ctr" bIns="0" lIns="0" rIns="0" tIns="0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eaLnBrk="1" hangingPunct="1" latinLnBrk="1" lvl="0"/>
            <a:r>
              <a:rPr altLang="en-US" sz="1100" lang="en-US">
                <a:solidFill>
                  <a:srgbClr val="000000"/>
                </a:solidFill>
                <a:latin typeface="inherit" pitchFamily="0" charset="1"/>
              </a:rPr>
              <a:t>Thường khởi phát với sốt cao, rét run</a:t>
            </a:r>
          </a:p>
          <a:p>
            <a:pPr lvl="0"/>
            <a:r>
              <a:rPr altLang="en-US" sz="1100" lang="en-US">
                <a:solidFill>
                  <a:srgbClr val="000000"/>
                </a:solidFill>
                <a:latin typeface="inherit" pitchFamily="0" charset="1"/>
              </a:rPr>
              <a:t>Ho, khạc đàm mủ</a:t>
            </a:r>
          </a:p>
          <a:p>
            <a:pPr lvl="0"/>
            <a:r>
              <a:rPr altLang="en-US" sz="1100" lang="en-US">
                <a:solidFill>
                  <a:srgbClr val="000000"/>
                </a:solidFill>
                <a:latin typeface="inherit" pitchFamily="0" charset="1"/>
              </a:rPr>
              <a:t>Đau ngực kiểu màng phổi</a:t>
            </a:r>
          </a:p>
          <a:p>
            <a:pPr lvl="0"/>
            <a:r>
              <a:rPr altLang="en-US" sz="1100" lang="en-US">
                <a:solidFill>
                  <a:srgbClr val="000000"/>
                </a:solidFill>
                <a:latin typeface="inherit" pitchFamily="0" charset="1"/>
              </a:rPr>
              <a:t>Nhịp thở thường tăng</a:t>
            </a:r>
          </a:p>
          <a:p>
            <a:pPr lvl="0"/>
            <a:endParaRPr altLang="en-US" lang="zh-CN"/>
          </a:p>
        </p:txBody>
      </p:sp>
      <p:sp>
        <p:nvSpPr>
          <p:cNvPr id="1048602" name=""/>
          <p:cNvSpPr/>
          <p:nvPr/>
        </p:nvSpPr>
        <p:spPr>
          <a:xfrm rot="0">
            <a:off x="0" y="-1951037"/>
            <a:ext cx="9144000" cy="0"/>
          </a:xfrm>
          <a:prstGeom prst="rect"/>
          <a:solidFill>
            <a:srgbClr val="FFFFFF"/>
          </a:solidFill>
          <a:ln>
            <a:noFill/>
          </a:ln>
        </p:spPr>
        <p:txBody>
          <a:bodyPr anchor="ctr" bIns="0" lIns="0" rIns="0" tIns="0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lang="zh-CN"/>
          </a:p>
        </p:txBody>
      </p:sp>
      <p:sp>
        <p:nvSpPr>
          <p:cNvPr id="1048603" name=""/>
          <p:cNvSpPr/>
          <p:nvPr/>
        </p:nvSpPr>
        <p:spPr>
          <a:xfrm rot="0">
            <a:off x="0" y="-1951037"/>
            <a:ext cx="9144000" cy="0"/>
          </a:xfrm>
          <a:prstGeom prst="rect"/>
          <a:solidFill>
            <a:srgbClr val="FFFFFF"/>
          </a:solidFill>
          <a:ln>
            <a:noFill/>
          </a:ln>
        </p:spPr>
        <p:txBody>
          <a:bodyPr anchor="ctr" bIns="0" lIns="0" rIns="0" tIns="0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eaLnBrk="1" hangingPunct="1" latinLnBrk="1" lvl="0"/>
            <a:endParaRPr altLang="en-US" lang="zh-CN"/>
          </a:p>
        </p:txBody>
      </p:sp>
      <p:graphicFrame>
        <p:nvGraphicFramePr>
          <p:cNvPr id="4194304" name=""/>
          <p:cNvGraphicFramePr>
            <a:graphicFrameLocks/>
          </p:cNvGraphicFramePr>
          <p:nvPr/>
        </p:nvGraphicFramePr>
        <p:xfrm rot="0">
          <a:off x="0" y="1169987"/>
          <a:ext cx="9144000" cy="5762625"/>
        </p:xfrm>
        <a:graphic>
          <a:graphicData uri="http://schemas.openxmlformats.org/drawingml/2006/table">
            <a:tbl>
              <a:tblPr/>
              <a:tblGrid>
                <a:gridCol w="1096962"/>
                <a:gridCol w="2332037"/>
                <a:gridCol w="2133600"/>
                <a:gridCol w="3581400"/>
              </a:tblGrid>
              <a:tr h="582612">
                <a:tc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endParaRPr altLang="en-US" lang="en-US">
                        <a:latin typeface="Times New Roman" pitchFamily="18" charset="0"/>
                      </a:endParaRPr>
                    </a:p>
                  </a:txBody>
                  <a:tcPr marL="91440" marR="91440" marT="45702" marB="45702" anchor="t"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1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Điển hình</a:t>
                      </a:r>
                    </a:p>
                  </a:txBody>
                  <a:tcPr marL="91440" marR="91440" marT="45702" marB="45702" anchor="ctr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1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Không điển hình</a:t>
                      </a:r>
                    </a:p>
                  </a:txBody>
                  <a:tcPr marL="91440" marR="91440" marT="45702" marB="45702" anchor="ctr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1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Ghi chú</a:t>
                      </a:r>
                    </a:p>
                  </a:txBody>
                  <a:tcPr marL="91440" marR="91440" marT="45702" marB="45702" anchor="ctr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1463675">
                <a:tc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Tác Nhân</a:t>
                      </a:r>
                    </a:p>
                  </a:txBody>
                  <a:tcPr marL="91440" marR="91440" marT="45702" marB="45702" anchor="t"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Phổ biến là Streptococcus Pneumonia, Heamophilus Influenza </a:t>
                      </a:r>
                    </a:p>
                  </a:txBody>
                  <a:tcPr marL="91440" marR="91440" marT="45702" marB="45702" anchor="t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VK không điển hình:Mycoplasma</a:t>
                      </a:r>
                    </a:p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Chlamydia</a:t>
                      </a:r>
                    </a:p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Legionella</a:t>
                      </a:r>
                    </a:p>
                  </a:txBody>
                  <a:tcPr marL="91440" marR="91440" marT="45702" marB="45702" anchor="t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Vi khuẩn không điển hình không có vách tế bào, do đó kháng sinh nhóm beta-lactam không có tác dụng mà thay bằng nhóm Macrolides, Quinolone,… </a:t>
                      </a:r>
                    </a:p>
                  </a:txBody>
                  <a:tcPr marL="91440" marR="91440" marT="45702" marB="45702" anchor="t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403225">
                <a:tc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Khởi phát </a:t>
                      </a:r>
                    </a:p>
                  </a:txBody>
                  <a:tcPr marL="91440" marR="91440" marT="45702" marB="45702" anchor="t"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Nhanh</a:t>
                      </a:r>
                    </a:p>
                  </a:txBody>
                  <a:tcPr marL="91440" marR="91440" marT="45702" marB="45702" anchor="t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Chậm</a:t>
                      </a:r>
                    </a:p>
                  </a:txBody>
                  <a:tcPr marL="91440" marR="91440" marT="45702" marB="45702" anchor="t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endParaRPr altLang="en-US" lang="en-US">
                        <a:latin typeface="Times New Roman" pitchFamily="18" charset="0"/>
                      </a:endParaRPr>
                    </a:p>
                  </a:txBody>
                  <a:tcPr marL="91440" marR="91440" marT="45702" marB="45702" anchor="t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2395537">
                <a:tc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Cơ năng</a:t>
                      </a:r>
                    </a:p>
                  </a:txBody>
                  <a:tcPr marL="91440" marR="91440" marT="45702" marB="45702" anchor="t"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Thường khởi phát với sốt cao, rét run</a:t>
                      </a:r>
                    </a:p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Ho, khạc đàm mủ</a:t>
                      </a:r>
                    </a:p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Đau ngực kiểu màng phổi</a:t>
                      </a:r>
                    </a:p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Nhịp thở thường tăng</a:t>
                      </a:r>
                    </a:p>
                  </a:txBody>
                  <a:tcPr marL="91440" marR="91440" marT="45702" marB="45702" anchor="t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Tiến triển chậm, thường sốt không cao, nhức đầu, uể oải, đau cơ, đau họng, tiêu chảy, …</a:t>
                      </a:r>
                    </a:p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Thường ho khan</a:t>
                      </a:r>
                    </a:p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Ít đau ngực hay ho đàm</a:t>
                      </a:r>
                    </a:p>
                  </a:txBody>
                  <a:tcPr marL="91440" marR="91440" marT="45702" marB="45702" anchor="t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Tổn thương trong viêm phổi không điển hình là tổn thương ở mô kẽ, mang tính chất lan tỏa nên triệu chứng thực thể thường không rõ (cơ năng thì rầm rộ nhưng thực thể thì không có gì) </a:t>
                      </a:r>
                    </a:p>
                  </a:txBody>
                  <a:tcPr marL="91440" marR="91440" marT="45702" marB="45702" anchor="t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917575">
                <a:tc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Cận lâm sàng</a:t>
                      </a:r>
                    </a:p>
                  </a:txBody>
                  <a:tcPr marL="91440" marR="91440" marT="45702" marB="45702" anchor="t"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Bạch cầu thường tăng </a:t>
                      </a:r>
                    </a:p>
                  </a:txBody>
                  <a:tcPr marL="91440" marR="91440" marT="45702" marB="45702" anchor="t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Bạch cầu tăng nhẹ hay bình thường </a:t>
                      </a:r>
                    </a:p>
                  </a:txBody>
                  <a:tcPr marL="91440" marR="91440" marT="45702" marB="45702" anchor="t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18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20% trường hợp nhiễm Mycoplasma có bạch cầu tăng, số khác thì bình thường.  </a:t>
                      </a:r>
                    </a:p>
                  </a:txBody>
                  <a:tcPr marL="91440" marR="91440" marT="45702" marB="45702" anchor="t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42862"/>
            <a:ext cx="9144000" cy="6967537"/>
          </a:xfrm>
          <a:prstGeom prst="rect"/>
          <a:noFill/>
          <a:ln>
            <a:noFill/>
          </a:ln>
        </p:spPr>
      </p:pic>
      <p:sp>
        <p:nvSpPr>
          <p:cNvPr id="1048604" name=""/>
          <p:cNvSpPr txBox="1"/>
          <p:nvPr/>
        </p:nvSpPr>
        <p:spPr>
          <a:xfrm rot="0">
            <a:off x="0" y="354012"/>
            <a:ext cx="9144000" cy="7254241"/>
          </a:xfrm>
          <a:prstGeom prst="rect"/>
          <a:noFill/>
          <a:ln>
            <a:noFill/>
          </a:ln>
        </p:spPr>
        <p:txBody>
          <a:bodyPr anchor="t" bIns="45720" lIns="91440" rIns="91440" tIns="45720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eaLnBrk="1" hangingPunct="1" indent="-719137" latinLnBrk="1" lvl="0" marL="719137">
              <a:lnSpc>
                <a:spcPct val="150000"/>
              </a:lnSpc>
              <a:spcBef>
                <a:spcPts val="600"/>
              </a:spcBef>
              <a:buNone/>
            </a:pPr>
            <a:r>
              <a:rPr altLang="en-US" b="1" sz="2000" lang="en-US">
                <a:latin typeface="Times New Roman" pitchFamily="18" charset="0"/>
                <a:ea typeface="Times New Roman" pitchFamily="18" charset="0"/>
              </a:rPr>
              <a:t>3.1.2 Viêm phổi mắc phải ở bệnh viện</a:t>
            </a:r>
          </a:p>
          <a:p>
            <a:pPr eaLnBrk="1" hangingPunct="1" indent="-719137" latinLnBrk="1" lvl="0" marL="719137">
              <a:lnSpc>
                <a:spcPct val="150000"/>
              </a:lnSpc>
              <a:spcBef>
                <a:spcPts val="600"/>
              </a:spcBef>
              <a:buChar char="•"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Là viêm phổi xuất hiện sau khi nhập viện 48 giờ hoặc muộn hơn=&gt; nguyên nhân gây tử vong hàng đầu trong các bệnh nhiễm trùng ở bệnh viện.</a:t>
            </a:r>
          </a:p>
          <a:p>
            <a:pPr eaLnBrk="1" hangingPunct="1" indent="-719137" latinLnBrk="1" lvl="0" marL="719137">
              <a:lnSpc>
                <a:spcPct val="150000"/>
              </a:lnSpc>
              <a:spcBef>
                <a:spcPts val="600"/>
              </a:spcBef>
              <a:buChar char="•"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Tác nhân gây bệnh là Vk Gram âm và S.aureus,thường hít từ họng =&gt; hoại tử phế quản-phổi.</a:t>
            </a:r>
          </a:p>
          <a:p>
            <a:pPr eaLnBrk="1" hangingPunct="1" indent="-719137" latinLnBrk="1" lvl="0" marL="719137">
              <a:lnSpc>
                <a:spcPct val="150000"/>
              </a:lnSpc>
              <a:spcBef>
                <a:spcPts val="600"/>
              </a:spcBef>
              <a:buChar char="•"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 Những trường hợp dễ dẫn tới viêm phổi mắc phải ở bệnh viện là:</a:t>
            </a:r>
            <a:br/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+ Bệnh nhân hôn mê – phản xạ ho kém gây ứ đọng chất tiết…</a:t>
            </a:r>
            <a:br/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+ Bệnh nhân có bệnh phổi, tim mà cơ chế làm sạch đường thở bị suy giảm</a:t>
            </a:r>
            <a:br/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+ Bệnh nhân phải đặt nội khí quản hay thở máy.</a:t>
            </a:r>
            <a:br/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+ Điều trị thường khó khăn do các kháng sinh bị kháng cả nên kém hiệu</a:t>
            </a:r>
            <a:br/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quả. </a:t>
            </a:r>
            <a:br/>
            <a:endParaRPr altLang="en-US" sz="2000" lang="en-US">
              <a:latin typeface="Times New Roman" pitchFamily="18" charset="0"/>
              <a:ea typeface="Times New Roman" pitchFamily="18" charset="0"/>
            </a:endParaRPr>
          </a:p>
          <a:p>
            <a:pPr eaLnBrk="1" hangingPunct="1" indent="-719137" latinLnBrk="1" lvl="0" marL="719137">
              <a:lnSpc>
                <a:spcPct val="150000"/>
              </a:lnSpc>
              <a:spcBef>
                <a:spcPts val="600"/>
              </a:spcBef>
            </a:pPr>
            <a:endParaRPr altLang="en-US" sz="2000" lang="en-US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71437"/>
            <a:ext cx="9144000" cy="6938962"/>
          </a:xfrm>
          <a:prstGeom prst="rect"/>
          <a:noFill/>
          <a:ln>
            <a:noFill/>
          </a:ln>
        </p:spPr>
      </p:pic>
      <p:sp>
        <p:nvSpPr>
          <p:cNvPr id="1048605" name=""/>
          <p:cNvSpPr/>
          <p:nvPr/>
        </p:nvSpPr>
        <p:spPr>
          <a:xfrm rot="0">
            <a:off x="0" y="0"/>
            <a:ext cx="9144000" cy="6339840"/>
          </a:xfrm>
          <a:prstGeom prst="rect"/>
          <a:noFill/>
          <a:ln>
            <a:noFill/>
          </a:ln>
        </p:spPr>
        <p:txBody>
          <a:bodyPr anchor="t" bIns="45720" lIns="91440" rIns="91440" tIns="45720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eaLnBrk="1" hangingPunct="1" indent="-719137" latinLnBrk="1" lvl="0" marL="719137">
              <a:spcBef>
                <a:spcPts val="600"/>
              </a:spcBef>
              <a:spcAft>
                <a:spcPts val="600"/>
              </a:spcAft>
            </a:pPr>
            <a:r>
              <a:rPr altLang="en-US" b="1" sz="2000" lang="en-US">
                <a:latin typeface="Times New Roman" pitchFamily="18" charset="0"/>
                <a:ea typeface="Times New Roman" pitchFamily="18" charset="0"/>
              </a:rPr>
              <a:t>3.1.3 Viêm phổi ở người suy giảm miễn dịch</a:t>
            </a:r>
          </a:p>
          <a:p>
            <a:pPr eaLnBrk="1" hangingPunct="1" indent="-719137" latinLnBrk="1" lvl="0" marL="719137">
              <a:spcBef>
                <a:spcPts val="600"/>
              </a:spcBef>
              <a:spcAft>
                <a:spcPts val="600"/>
              </a:spcAft>
              <a:buChar char="•"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Viêm phổi ở bệnh nhân thiếu hụt globulin miễn dịch bà bổ thể</a:t>
            </a:r>
          </a:p>
          <a:p>
            <a:pPr eaLnBrk="1" hangingPunct="1" indent="-719137" latinLnBrk="1" lvl="0" marL="719137">
              <a:spcBef>
                <a:spcPts val="600"/>
              </a:spcBef>
              <a:spcAft>
                <a:spcPts val="600"/>
              </a:spcAft>
              <a:buChar char="•"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Viêm phổi ở bệnh nhân thiếu hụt bạch cầu hạt</a:t>
            </a:r>
          </a:p>
          <a:p>
            <a:pPr eaLnBrk="1" hangingPunct="1" indent="-719137" latinLnBrk="1" lvl="0" marL="719137">
              <a:spcBef>
                <a:spcPts val="600"/>
              </a:spcBef>
              <a:spcAft>
                <a:spcPts val="600"/>
              </a:spcAft>
              <a:buChar char="•"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Viêm phổi ở bệnh nhân suy giảm miễn dịch TB</a:t>
            </a:r>
          </a:p>
          <a:p>
            <a:pPr eaLnBrk="1" hangingPunct="1" indent="-719137" latinLnBrk="1" lvl="0" marL="719137">
              <a:spcBef>
                <a:spcPts val="600"/>
              </a:spcBef>
              <a:spcAft>
                <a:spcPts val="600"/>
              </a:spcAft>
              <a:buChar char="•"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Viêm phổi ở bệnh nhân có bệnh lý suy giảm miễn dịch khác</a:t>
            </a:r>
          </a:p>
          <a:p>
            <a:pPr eaLnBrk="1" hangingPunct="1" indent="-719137" latinLnBrk="1" lvl="0" marL="719137">
              <a:spcBef>
                <a:spcPts val="600"/>
              </a:spcBef>
              <a:spcAft>
                <a:spcPts val="600"/>
              </a:spcAft>
            </a:pPr>
            <a:r>
              <a:rPr altLang="en-US" b="1" sz="2000" lang="en-US">
                <a:latin typeface="Times New Roman" pitchFamily="18" charset="0"/>
                <a:ea typeface="Times New Roman" pitchFamily="18" charset="0"/>
              </a:rPr>
              <a:t>3.2 Phân loại theo diễn biến</a:t>
            </a:r>
          </a:p>
          <a:p>
            <a:pPr eaLnBrk="1" hangingPunct="1" indent="-719137" latinLnBrk="1" lvl="0" marL="719137">
              <a:spcBef>
                <a:spcPts val="600"/>
              </a:spcBef>
              <a:spcAft>
                <a:spcPts val="600"/>
              </a:spcAft>
              <a:buChar char="•"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Viêm phổi cấp tính</a:t>
            </a:r>
          </a:p>
          <a:p>
            <a:pPr eaLnBrk="1" hangingPunct="1" indent="-719137" latinLnBrk="1" lvl="0" marL="719137">
              <a:spcBef>
                <a:spcPts val="600"/>
              </a:spcBef>
              <a:spcAft>
                <a:spcPts val="600"/>
              </a:spcAft>
              <a:buChar char="•"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Viêm phổi bán cấp tính</a:t>
            </a:r>
          </a:p>
          <a:p>
            <a:pPr eaLnBrk="1" hangingPunct="1" indent="-719137" latinLnBrk="1" lvl="0" marL="719137">
              <a:spcBef>
                <a:spcPts val="600"/>
              </a:spcBef>
              <a:spcAft>
                <a:spcPts val="600"/>
              </a:spcAft>
              <a:buChar char="•"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Viêm phổi mạn tính</a:t>
            </a:r>
          </a:p>
          <a:p>
            <a:pPr eaLnBrk="1" hangingPunct="1" indent="-719137" latinLnBrk="1" lvl="0" marL="719137">
              <a:spcBef>
                <a:spcPts val="600"/>
              </a:spcBef>
              <a:spcAft>
                <a:spcPts val="600"/>
              </a:spcAft>
            </a:pPr>
            <a:r>
              <a:rPr altLang="en-US" b="1" sz="2000" lang="en-US">
                <a:latin typeface="Times New Roman" pitchFamily="18" charset="0"/>
                <a:ea typeface="Times New Roman" pitchFamily="18" charset="0"/>
              </a:rPr>
              <a:t>3.3 Phân loại theo hình X quang lồng ngực</a:t>
            </a:r>
          </a:p>
          <a:p>
            <a:pPr eaLnBrk="1" hangingPunct="1" indent="-719137" latinLnBrk="1" lvl="0" marL="719137">
              <a:spcBef>
                <a:spcPts val="600"/>
              </a:spcBef>
              <a:spcAft>
                <a:spcPts val="600"/>
              </a:spcAft>
              <a:buChar char="•"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Viêm phổi thuỳ</a:t>
            </a:r>
          </a:p>
          <a:p>
            <a:pPr eaLnBrk="1" hangingPunct="1" indent="-719137" latinLnBrk="1" lvl="0" marL="719137">
              <a:spcBef>
                <a:spcPts val="600"/>
              </a:spcBef>
              <a:spcAft>
                <a:spcPts val="600"/>
              </a:spcAft>
              <a:buChar char="•"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Viêm phổi phế quản-phổi</a:t>
            </a:r>
          </a:p>
          <a:p>
            <a:pPr eaLnBrk="1" hangingPunct="1" indent="-719137" latinLnBrk="1" lvl="0" marL="719137">
              <a:spcBef>
                <a:spcPts val="600"/>
              </a:spcBef>
              <a:spcAft>
                <a:spcPts val="600"/>
              </a:spcAft>
              <a:buChar char="•"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Viêm phổi kẽ</a:t>
            </a:r>
          </a:p>
          <a:p>
            <a:pPr eaLnBrk="1" hangingPunct="1" indent="-719137" latinLnBrk="1" lvl="0" marL="719137">
              <a:spcBef>
                <a:spcPts val="600"/>
              </a:spcBef>
              <a:spcAft>
                <a:spcPts val="600"/>
              </a:spcAft>
              <a:buChar char="•"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Áp xe phổi</a:t>
            </a:r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4808537" y="2438400"/>
            <a:ext cx="4306887" cy="441960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7010400"/>
          </a:xfrm>
          <a:prstGeom prst="rect"/>
          <a:noFill/>
          <a:ln>
            <a:noFill/>
          </a:ln>
        </p:spPr>
      </p:pic>
      <p:sp>
        <p:nvSpPr>
          <p:cNvPr id="1048606" name=""/>
          <p:cNvSpPr txBox="1"/>
          <p:nvPr/>
        </p:nvSpPr>
        <p:spPr>
          <a:xfrm rot="0">
            <a:off x="0" y="152400"/>
            <a:ext cx="9144000" cy="2352041"/>
          </a:xfrm>
          <a:prstGeom prst="rect"/>
          <a:noFill/>
          <a:ln>
            <a:noFill/>
          </a:ln>
        </p:spPr>
        <p:txBody>
          <a:bodyPr anchor="t" bIns="45720" lIns="91440" rIns="91440" tIns="45720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eaLnBrk="1" hangingPunct="1" indent="-719137" latinLnBrk="1" lvl="0" marL="719137">
              <a:spcBef>
                <a:spcPts val="600"/>
              </a:spcBef>
            </a:pPr>
            <a:r>
              <a:rPr altLang="en-US" b="1" sz="2000" lang="en-US">
                <a:latin typeface="Times New Roman" pitchFamily="18" charset="0"/>
                <a:ea typeface="Times New Roman" pitchFamily="18" charset="0"/>
              </a:rPr>
              <a:t>3</a:t>
            </a: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.</a:t>
            </a:r>
            <a:r>
              <a:rPr altLang="en-US" b="1" sz="2000" lang="en-US">
                <a:latin typeface="Times New Roman" pitchFamily="18" charset="0"/>
                <a:ea typeface="Times New Roman" pitchFamily="18" charset="0"/>
              </a:rPr>
              <a:t>4 Phân loại theo căn nguyên vi sinh</a:t>
            </a:r>
          </a:p>
          <a:p>
            <a:pPr eaLnBrk="1" hangingPunct="1" indent="-719137" latinLnBrk="1" lvl="0" marL="719137">
              <a:spcBef>
                <a:spcPts val="600"/>
              </a:spcBef>
              <a:buChar char="•"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Viêm phổi do VK</a:t>
            </a:r>
          </a:p>
          <a:p>
            <a:pPr eaLnBrk="1" hangingPunct="1" indent="-719137" latinLnBrk="1" lvl="0" marL="719137">
              <a:spcBef>
                <a:spcPts val="600"/>
              </a:spcBef>
              <a:buChar char="•"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Viêm phổi do VK không điển hình</a:t>
            </a:r>
          </a:p>
          <a:p>
            <a:pPr eaLnBrk="1" hangingPunct="1" indent="-719137" latinLnBrk="1" lvl="0" marL="719137">
              <a:spcBef>
                <a:spcPts val="600"/>
              </a:spcBef>
              <a:buChar char="•"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Viêm phổi do virus</a:t>
            </a:r>
          </a:p>
          <a:p>
            <a:pPr eaLnBrk="1" hangingPunct="1" indent="-719137" latinLnBrk="1" lvl="0" marL="719137">
              <a:spcBef>
                <a:spcPts val="600"/>
              </a:spcBef>
            </a:pPr>
            <a:r>
              <a:rPr altLang="en-US" b="1" sz="2000" lang="en-US">
                <a:latin typeface="Times New Roman" pitchFamily="18" charset="0"/>
                <a:ea typeface="Times New Roman" pitchFamily="18" charset="0"/>
              </a:rPr>
              <a:t>3.5 Phân loại dựa theo tổn thương giải phẫu bệnh</a:t>
            </a:r>
          </a:p>
          <a:p>
            <a:pPr eaLnBrk="1" hangingPunct="1" indent="-719137" latinLnBrk="1" lvl="0" marL="719137">
              <a:spcBef>
                <a:spcPts val="600"/>
              </a:spcBef>
            </a:pPr>
            <a:endParaRPr altLang="en-US" sz="2400" lang="en-US">
              <a:latin typeface="Times New Roman" pitchFamily="18" charset="0"/>
              <a:ea typeface="Times New Roman" pitchFamily="18" charset="0"/>
            </a:endParaRPr>
          </a:p>
        </p:txBody>
      </p:sp>
      <p:graphicFrame>
        <p:nvGraphicFramePr>
          <p:cNvPr id="4194305" name=""/>
          <p:cNvGraphicFramePr>
            <a:graphicFrameLocks/>
          </p:cNvGraphicFramePr>
          <p:nvPr/>
        </p:nvGraphicFramePr>
        <p:xfrm rot="0">
          <a:off x="190500" y="2133600"/>
          <a:ext cx="8763000" cy="4572000"/>
        </p:xfrm>
        <a:graphic>
          <a:graphicData uri="http://schemas.openxmlformats.org/drawingml/2006/table">
            <a:tbl>
              <a:tblPr/>
              <a:tblGrid>
                <a:gridCol w="2190750"/>
                <a:gridCol w="2190750"/>
                <a:gridCol w="2190750"/>
                <a:gridCol w="2190750"/>
              </a:tblGrid>
              <a:tr h="1371600">
                <a:tc>
                  <a:txBody>
                    <a:bodyPr/>
                    <a:p>
                      <a:pPr algn="ctr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Viêm thùy phổi</a:t>
                      </a:r>
                    </a:p>
                  </a:txBody>
                  <a:tcPr marL="91440" marR="91440" marT="45720" marB="45720" anchor="t"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Phế quản phế viêm</a:t>
                      </a:r>
                    </a:p>
                  </a:txBody>
                  <a:tcPr marL="91440" marR="91440" marT="45720" marB="45720" anchor="t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" pitchFamily="34" charset="0"/>
                        </a:rPr>
                        <a:t>Viêm phổi nhiễm trùng (pneumonia)</a:t>
                      </a:r>
                    </a:p>
                    <a:p>
                      <a:pPr algn="ctr" eaLnBrk="1" hangingPunct="1" latinLnBrk="1" lvl="0">
                        <a:spcBef>
                          <a:spcPct val="20000"/>
                        </a:spcBef>
                      </a:pPr>
                      <a:endParaRPr altLang="en-US" sz="2000" lang="en-US">
                        <a:latin typeface="Times New Roman" pitchFamily="18" charset="0"/>
                        <a:ea typeface="Times" pitchFamily="34" charset="0"/>
                      </a:endParaRPr>
                    </a:p>
                  </a:txBody>
                  <a:tcPr marL="91440" marR="91440" marT="45720" marB="45720" anchor="t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" pitchFamily="34" charset="0"/>
                        </a:rPr>
                        <a:t>Viêm phổi không nhiễm trùng (pneumonitis)</a:t>
                      </a:r>
                    </a:p>
                    <a:p>
                      <a:pPr algn="ctr" eaLnBrk="1" hangingPunct="1" latinLnBrk="1" lvl="0">
                        <a:spcBef>
                          <a:spcPct val="20000"/>
                        </a:spcBef>
                      </a:pPr>
                      <a:endParaRPr altLang="en-US" sz="2000" lang="en-US">
                        <a:latin typeface="Times New Roman" pitchFamily="18" charset="0"/>
                        <a:ea typeface="Times" pitchFamily="34" charset="0"/>
                      </a:endParaRPr>
                    </a:p>
                  </a:txBody>
                  <a:tcPr marL="91440" marR="91440" marT="45720" marB="45720" anchor="t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200400">
                <a:tc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- Viêm phổi tổn thương đồng nhất ở một thùy </a:t>
                      </a:r>
                    </a:p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- Trải qua 3 giai đoạn: xung huyết, can hóa đỏ, can hóa xám </a:t>
                      </a:r>
                      <a:br/>
                      <a:endParaRPr altLang="en-US" sz="2000" lang="en-US">
                        <a:latin typeface="Times New Roman" pitchFamily="18" charset="0"/>
                      </a:endParaRPr>
                    </a:p>
                  </a:txBody>
                  <a:tcPr marL="91440" marR="91440" marT="45720" marB="45720" anchor="t"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- Viêm phổi có tổn</a:t>
                      </a:r>
                      <a:br/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thương rải rác cả 2 phổi, xen lẫn những vùng phổi lành ở cả phế quản và phế</a:t>
                      </a:r>
                      <a:br/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nang, tuổi của các tổn tương khác nhau. </a:t>
                      </a:r>
                      <a:br/>
                      <a:endParaRPr altLang="en-US" sz="2000" lang="en-US">
                        <a:latin typeface="Times New Roman" pitchFamily="18" charset="0"/>
                      </a:endParaRPr>
                    </a:p>
                  </a:txBody>
                  <a:tcPr marL="91440" marR="91440" marT="45720" marB="45720" anchor="t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  <a:buFontTx/>
                        <a:buChar char="-"/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 Quá trình viêm và đông đặc của nhu</a:t>
                      </a:r>
                      <a:br/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mô phổi do nguyên nhân nhiễm trùng (vi khuẩn, virus, mycoplasma...). </a:t>
                      </a:r>
                    </a:p>
                    <a:p>
                      <a:pPr algn="l" eaLnBrk="1" hangingPunct="1" latinLnBrk="1" lvl="0">
                        <a:spcBef>
                          <a:spcPct val="20000"/>
                        </a:spcBef>
                        <a:buFontTx/>
                        <a:buChar char="-"/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 Thành phế nang không bị tổn thương</a:t>
                      </a:r>
                      <a:br/>
                      <a:endParaRPr altLang="en-US" sz="2000" lang="en-US">
                        <a:latin typeface="Times New Roman" pitchFamily="18" charset="0"/>
                      </a:endParaRPr>
                    </a:p>
                  </a:txBody>
                  <a:tcPr marL="91440" marR="91440" marT="45720" marB="45720" anchor="t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- Diễn biến có thể cấp tính, bán cấp hoặc mạn tính. </a:t>
                      </a:r>
                    </a:p>
                    <a:p>
                      <a:pPr algn="l" eaLnBrk="1" hangingPunct="1" latinLnBrk="1" lvl="0">
                        <a:spcBef>
                          <a:spcPct val="20000"/>
                        </a:spcBef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- Cấu trúc phổi thường không hồi phục hoàn toàn giống như viêm phổi</a:t>
                      </a:r>
                      <a:br/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</a:rPr>
                        <a:t>nhiễm trùng. </a:t>
                      </a:r>
                      <a:br/>
                      <a:endParaRPr altLang="en-US" sz="2000" lang="en-US">
                        <a:latin typeface="Times New Roman" pitchFamily="18" charset="0"/>
                      </a:endParaRPr>
                    </a:p>
                  </a:txBody>
                  <a:tcPr marL="91440" marR="91440" marT="45720" marB="45720" anchor="t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58288" cy="6797675"/>
          </a:xfrm>
          <a:prstGeom prst="rect"/>
          <a:noFill/>
          <a:ln>
            <a:noFill/>
          </a:ln>
        </p:spPr>
      </p:pic>
      <p:sp>
        <p:nvSpPr>
          <p:cNvPr id="1048607" name=""/>
          <p:cNvSpPr/>
          <p:nvPr>
            <p:ph sz="full" idx="0"/>
          </p:nvPr>
        </p:nvSpPr>
        <p:spPr>
          <a:xfrm rot="0">
            <a:off x="-33337" y="0"/>
            <a:ext cx="9177338" cy="685800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171450" latinLnBrk="1" marL="171450" rtl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21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fontAlgn="base" indent="-171450" latinLnBrk="1" marL="5143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fontAlgn="base" indent="-171450" latinLnBrk="1" marL="8572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5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fontAlgn="base" indent="-171450" latinLnBrk="1" marL="12001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fontAlgn="base" indent="-171450" latinLnBrk="1" marL="15430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indent="-358775" lvl="0" marL="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altLang="en-US" b="1" sz="2400" lang="en-US">
                <a:latin typeface="Times New Roman" pitchFamily="18" charset="0"/>
                <a:ea typeface="Times New Roman" pitchFamily="18" charset="0"/>
              </a:rPr>
              <a:t>IV Viêm phổi điển hình</a:t>
            </a:r>
          </a:p>
          <a:p>
            <a:pPr indent="-358775" lvl="0" marL="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alphaUcPeriod" startAt="1"/>
            </a:pPr>
            <a:r>
              <a:rPr altLang="en-US" b="1" sz="2000" lang="en-US">
                <a:latin typeface="Times New Roman" pitchFamily="18" charset="0"/>
                <a:ea typeface="Times New Roman" pitchFamily="18" charset="0"/>
              </a:rPr>
              <a:t>Viêm phổi thùy (do phế cầu khuẩn)</a:t>
            </a:r>
          </a:p>
          <a:p>
            <a:pPr indent="-358775" lvl="0" marL="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arabicPeriod" startAt="1"/>
            </a:pPr>
            <a:r>
              <a:rPr altLang="en-US" b="1" sz="2000" lang="en-US">
                <a:latin typeface="Times New Roman" pitchFamily="18" charset="0"/>
                <a:ea typeface="Times New Roman" pitchFamily="18" charset="0"/>
              </a:rPr>
              <a:t>Vi khuẩn học:</a:t>
            </a:r>
          </a:p>
          <a:p>
            <a:pPr indent="-358775" lvl="0" marL="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Phế cầu là: </a:t>
            </a:r>
          </a:p>
          <a:p>
            <a:pPr indent="-358775" lvl="0" marL="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	+Vi khuẩn gram dương</a:t>
            </a:r>
          </a:p>
          <a:p>
            <a:pPr indent="-358775" lvl="0" marL="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	+Có vỏ bọc</a:t>
            </a:r>
          </a:p>
          <a:p>
            <a:pPr indent="-358775" lvl="0" marL="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	+Có thể phân lập ở người khỏe mạnh (người lành mang trùng)</a:t>
            </a:r>
          </a:p>
          <a:p>
            <a:pPr indent="-358775" lvl="0" marL="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Có 84 typ huyết thanh nhưng chỉ một số typ gây bệnh. Typ 3 có độc tính cao nhất</a:t>
            </a:r>
          </a:p>
          <a:p>
            <a:pPr indent="-358775" lvl="0" marL="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altLang="en-US" b="1" sz="2000" lang="en-US">
                <a:latin typeface="Times New Roman" pitchFamily="18" charset="0"/>
                <a:ea typeface="Times New Roman" pitchFamily="18" charset="0"/>
              </a:rPr>
              <a:t>2.    Sinh lý bệnh:</a:t>
            </a:r>
          </a:p>
          <a:p>
            <a:pPr indent="-358775" lvl="0" marL="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Nguyên nhân chủ yếu là phế cầu</a:t>
            </a:r>
          </a:p>
          <a:p>
            <a:pPr indent="-358775" lvl="0" marL="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Viêm phổi chủ yếu xảy ra ở một thùy</a:t>
            </a:r>
          </a:p>
          <a:p>
            <a:pPr indent="-358775" lvl="0" marL="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Biểu hiện: Suy giảm cơ chế bảo vệ đường thở tạm thời hoặc mãn tính =&gt; thuận lợi để phế cầu bị hút từ họng vào phế nang</a:t>
            </a:r>
          </a:p>
          <a:p>
            <a:pPr indent="-358775" lvl="0" marL="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Biến chứng: viêm tai giữa, áp xe phổi, viêm màng phổi mủ, viêm màng ngoài tim, viêm màng não mủ.</a:t>
            </a:r>
          </a:p>
        </p:txBody>
      </p:sp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5638800" y="76200"/>
            <a:ext cx="3505200" cy="274320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4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14287"/>
            <a:ext cx="9144000" cy="6996112"/>
          </a:xfrm>
          <a:prstGeom prst="rect"/>
          <a:noFill/>
          <a:ln>
            <a:noFill/>
          </a:ln>
        </p:spPr>
      </p:pic>
      <p:sp>
        <p:nvSpPr>
          <p:cNvPr id="1048608" name=""/>
          <p:cNvSpPr/>
          <p:nvPr>
            <p:ph sz="full" idx="0"/>
          </p:nvPr>
        </p:nvSpPr>
        <p:spPr>
          <a:xfrm rot="0">
            <a:off x="23812" y="14287"/>
            <a:ext cx="9120188" cy="2043112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171450" latinLnBrk="1" marL="171450" rtl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21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1pPr>
            <a:lvl2pPr algn="l" fontAlgn="base" indent="-171450" latinLnBrk="1" marL="5143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2pPr>
            <a:lvl3pPr algn="l" fontAlgn="base" indent="-171450" latinLnBrk="1" marL="8572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5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3pPr>
            <a:lvl4pPr algn="l" fontAlgn="base" indent="-171450" latinLnBrk="1" marL="12001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4pPr>
            <a:lvl5pPr algn="l" fontAlgn="base" indent="-171450" latinLnBrk="1" marL="1543050" rtl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baseline="0" b="0" sz="1300" i="0" u="none">
                <a:solidFill>
                  <a:schemeClr val="dk1"/>
                </a:solidFill>
                <a:latin typeface="Calibri" pitchFamily="34" charset="0"/>
                <a:sym typeface="Arial" pitchFamily="34" charset="0"/>
              </a:defRPr>
            </a:lvl5pPr>
          </a:lstStyle>
          <a:p>
            <a:pPr indent="-442912" lvl="0" marL="442912">
              <a:spcBef>
                <a:spcPts val="600"/>
              </a:spcBef>
              <a:spcAft>
                <a:spcPts val="600"/>
              </a:spcAft>
              <a:buNone/>
            </a:pPr>
            <a:r>
              <a:rPr altLang="en-US" b="1" sz="2000" lang="en-US">
                <a:latin typeface="Times New Roman" pitchFamily="18" charset="0"/>
                <a:ea typeface="Times New Roman" pitchFamily="18" charset="0"/>
              </a:rPr>
              <a:t>3. Giải phẫu bệnh lý</a:t>
            </a:r>
          </a:p>
          <a:p>
            <a:pPr indent="-442912" lvl="0" marL="442912"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alphaLcPeriod" startAt="1"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Đại thể:</a:t>
            </a:r>
          </a:p>
          <a:p>
            <a:pPr indent="-442912" lvl="0" marL="442912">
              <a:spcBef>
                <a:spcPts val="600"/>
              </a:spcBef>
              <a:spcAft>
                <a:spcPts val="600"/>
              </a:spcAft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Tổn thương thương chiếm một thùy phổi</a:t>
            </a:r>
          </a:p>
          <a:p>
            <a:pPr indent="-442912" lvl="0" marL="442912">
              <a:spcBef>
                <a:spcPts val="600"/>
              </a:spcBef>
              <a:spcAft>
                <a:spcPts val="600"/>
              </a:spcAft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Phần còn lại bình thường</a:t>
            </a:r>
          </a:p>
          <a:p>
            <a:pPr indent="-442912" lvl="0" marL="442912">
              <a:spcBef>
                <a:spcPts val="600"/>
              </a:spcBef>
              <a:spcAft>
                <a:spcPts val="600"/>
              </a:spcAft>
              <a:buNone/>
            </a:pPr>
            <a:r>
              <a:rPr altLang="en-US" sz="2000" lang="en-US">
                <a:latin typeface="Times New Roman" pitchFamily="18" charset="0"/>
                <a:ea typeface="Times New Roman" pitchFamily="18" charset="0"/>
              </a:rPr>
              <a:t>b.    Vi thể:</a:t>
            </a:r>
          </a:p>
          <a:p>
            <a:pPr indent="-442912" lvl="0" marL="442912">
              <a:spcBef>
                <a:spcPts val="600"/>
              </a:spcBef>
              <a:spcAft>
                <a:spcPts val="600"/>
              </a:spcAft>
              <a:buNone/>
            </a:pPr>
            <a:endParaRPr altLang="en-US" sz="2000" lang="en-US">
              <a:latin typeface="Times New Roman" pitchFamily="18" charset="0"/>
              <a:ea typeface="Times New Roman" pitchFamily="18" charset="0"/>
            </a:endParaRPr>
          </a:p>
          <a:p>
            <a:pPr indent="-442912" lvl="0" marL="442912">
              <a:spcBef>
                <a:spcPts val="600"/>
              </a:spcBef>
              <a:spcAft>
                <a:spcPts val="600"/>
              </a:spcAft>
              <a:buNone/>
            </a:pPr>
            <a:endParaRPr altLang="en-US" sz="2000" lang="en-US">
              <a:latin typeface="Times New Roman" pitchFamily="18" charset="0"/>
              <a:ea typeface="Times New Roman" pitchFamily="18" charset="0"/>
            </a:endParaRPr>
          </a:p>
        </p:txBody>
      </p:sp>
      <p:graphicFrame>
        <p:nvGraphicFramePr>
          <p:cNvPr id="4194306" name=""/>
          <p:cNvGraphicFramePr>
            <a:graphicFrameLocks/>
          </p:cNvGraphicFramePr>
          <p:nvPr/>
        </p:nvGraphicFramePr>
        <p:xfrm rot="0">
          <a:off x="304800" y="2209800"/>
          <a:ext cx="8839200" cy="4495800"/>
        </p:xfrm>
        <a:graphic>
          <a:graphicData uri="http://schemas.openxmlformats.org/drawingml/2006/table">
            <a:tbl>
              <a:tblPr/>
              <a:tblGrid>
                <a:gridCol w="2481262"/>
                <a:gridCol w="3114675"/>
                <a:gridCol w="3243262"/>
              </a:tblGrid>
              <a:tr h="708025">
                <a:tc>
                  <a:txBody>
                    <a:bodyPr/>
                    <a:p>
                      <a:pPr algn="ctr" eaLnBrk="1" hangingPunct="1" latinLnBrk="1" lvl="0"/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Giai đoạn xung huyết</a:t>
                      </a:r>
                    </a:p>
                    <a:p>
                      <a:pPr algn="ctr" eaLnBrk="1" hangingPunct="1" latinLnBrk="1" lvl="0"/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(ngày đầu tiên)</a:t>
                      </a:r>
                    </a:p>
                  </a:txBody>
                  <a:tcPr marL="91440" marR="91440" marT="45720" marB="45720" anchor="ctr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Giai đoạn can hóa đỏ</a:t>
                      </a:r>
                    </a:p>
                    <a:p>
                      <a:pPr algn="ctr" eaLnBrk="1" hangingPunct="1" latinLnBrk="1" lvl="0"/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(ngày thứ 2, 3)</a:t>
                      </a:r>
                    </a:p>
                  </a:txBody>
                  <a:tcPr marL="91440" marR="91440" marT="45720" marB="45720" anchor="ctr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/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+ Giai đoạn "can hoá xám" (ngày thứ 4, 5):</a:t>
                      </a:r>
                    </a:p>
                  </a:txBody>
                  <a:tcPr marL="91440" marR="91440" marT="45720" marB="45720" anchor="ctr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3787775">
                <a:tc>
                  <a:txBody>
                    <a:bodyPr/>
                    <a:p>
                      <a:pPr algn="just" eaLnBrk="1" hangingPunct="1" indent="-200025" latinLnBrk="1" lvl="0" marL="200025">
                        <a:buFontTx/>
                        <a:buChar char="-"/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Xung huyết các mao quản phổi</a:t>
                      </a:r>
                    </a:p>
                    <a:p>
                      <a:pPr algn="just" eaLnBrk="1" hangingPunct="1" indent="-200025" latinLnBrk="1" lvl="0" marL="200025">
                        <a:buFontTx/>
                        <a:buChar char="-"/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Tiết dịch tơ huyết vào trong lòng phế nang.</a:t>
                      </a:r>
                    </a:p>
                  </a:txBody>
                  <a:tcPr marL="91440" marR="91440" marT="45720" marB="45720" anchor="t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indent="-185737" latinLnBrk="1" lvl="0" marL="185737">
                        <a:buFontTx/>
                        <a:buChar char="-"/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Mặt cắt vùng phổi viêm màu đỏ sẫm</a:t>
                      </a:r>
                    </a:p>
                    <a:p>
                      <a:pPr algn="just" eaLnBrk="1" hangingPunct="1" indent="-185737" latinLnBrk="1" lvl="0" marL="185737">
                        <a:buFontTx/>
                        <a:buChar char="-"/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Lòng phế nang đầy dịch tiết keo đặc với nhiều fibrin, hồng cầu, phế cầu khuẩn, ố lượng vừa phải bạch cầu N và một ít bạch cầu M.  </a:t>
                      </a:r>
                    </a:p>
                    <a:p>
                      <a:pPr algn="just" eaLnBrk="1" hangingPunct="1" indent="-185737" latinLnBrk="1" lvl="0" marL="185737">
                        <a:buFontTx/>
                        <a:buChar char="-"/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Màng phổi vùng tổn thương bị viêm cấp tính với </a:t>
                      </a: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các</a:t>
                      </a: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mảng fibrin ở lá tạng</a:t>
                      </a:r>
                    </a:p>
                  </a:txBody>
                  <a:tcPr marL="91440" marR="91440" marT="45720" marB="45720" anchor="t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just" eaLnBrk="1" hangingPunct="1" indent="-185737" latinLnBrk="1" lvl="0" marL="185737">
                        <a:buFontTx/>
                        <a:buChar char="-"/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M</a:t>
                      </a: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ặt cắt phổi màu xám nhạt.  </a:t>
                      </a:r>
                    </a:p>
                    <a:p>
                      <a:pPr algn="just" eaLnBrk="1" hangingPunct="1" indent="-185737" latinLnBrk="1" lvl="0" marL="185737">
                        <a:buFontTx/>
                        <a:buChar char="-"/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Lò</a:t>
                      </a: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ng phế nang </a:t>
                      </a: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có</a:t>
                      </a: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ít hồng cầu, nhưng có</a:t>
                      </a: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</a:t>
                      </a: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nhiều bạch cầu N.</a:t>
                      </a:r>
                    </a:p>
                    <a:p>
                      <a:pPr algn="just" eaLnBrk="1" hangingPunct="1" indent="-185737" latinLnBrk="1" lvl="0" marL="185737">
                        <a:buFontTx/>
                        <a:buChar char="-"/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Kéo dài </a:t>
                      </a: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3 - 4 ngày,</a:t>
                      </a: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sau đó sang</a:t>
                      </a: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giai đoạn hấp thu. </a:t>
                      </a:r>
                    </a:p>
                    <a:p>
                      <a:pPr algn="just" eaLnBrk="1" hangingPunct="1" indent="-185737" latinLnBrk="1" lvl="0" marL="185737">
                        <a:buFontTx/>
                        <a:buChar char="-"/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Dịch tiết fibrin</a:t>
                      </a: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bị</a:t>
                      </a: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hoá lỏng bởi các enzyme</a:t>
                      </a: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.</a:t>
                      </a: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Chất này được thực bào bởi đại thực bào phế nang.  </a:t>
                      </a:r>
                    </a:p>
                    <a:p>
                      <a:pPr algn="just" eaLnBrk="1" hangingPunct="1" indent="-185737" latinLnBrk="1" lvl="0" marL="185737">
                        <a:buFontTx/>
                        <a:buChar char="-"/>
                      </a:pPr>
                      <a:r>
                        <a:rPr altLang="en-US" b="0" sz="2000" lang="en-US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 pitchFamily="18" charset="0"/>
                        </a:rPr>
                        <a:t> Tổ chức phổi khôi phục lại hoàn toàn. </a:t>
                      </a:r>
                    </a:p>
                  </a:txBody>
                  <a:tcPr marL="91440" marR="91440" marT="45720" marB="45720" anchor="t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E7E6E6"/>
      </a:dk2>
      <a:lt2>
        <a:srgbClr val="44546A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E7E6E6"/>
        </a:dk2>
        <a:lt2>
          <a:srgbClr val="44546A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563C1"/>
        </a:hlink>
        <a:folHlink>
          <a:srgbClr val="954F72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ThanhHai</dc:creator>
  <cp:lastModifiedBy>Nghia Nguyen Phuc</cp:lastModifiedBy>
  <dcterms:created xsi:type="dcterms:W3CDTF">2017-02-02T14:03:53Z</dcterms:created>
  <dcterms:modified xsi:type="dcterms:W3CDTF">2017-02-05T13:48:29Z</dcterms:modified>
</cp:coreProperties>
</file>