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9"/>
  </p:notesMasterIdLst>
  <p:sldIdLst>
    <p:sldId id="256" r:id="rId2"/>
    <p:sldId id="257" r:id="rId3"/>
    <p:sldId id="258" r:id="rId4"/>
    <p:sldId id="262" r:id="rId5"/>
    <p:sldId id="273" r:id="rId6"/>
    <p:sldId id="274" r:id="rId7"/>
    <p:sldId id="263" r:id="rId8"/>
    <p:sldId id="264" r:id="rId9"/>
    <p:sldId id="265" r:id="rId10"/>
    <p:sldId id="266" r:id="rId11"/>
    <p:sldId id="268" r:id="rId12"/>
    <p:sldId id="269" r:id="rId13"/>
    <p:sldId id="270" r:id="rId14"/>
    <p:sldId id="271" r:id="rId15"/>
    <p:sldId id="272" r:id="rId16"/>
    <p:sldId id="260" r:id="rId17"/>
    <p:sldId id="275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706" autoAdjust="0"/>
    <p:restoredTop sz="94660"/>
  </p:normalViewPr>
  <p:slideViewPr>
    <p:cSldViewPr snapToGrid="0" showGuides="1">
      <p:cViewPr varScale="1">
        <p:scale>
          <a:sx n="69" d="100"/>
          <a:sy n="69" d="100"/>
        </p:scale>
        <p:origin x="708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608A06-6501-4AC9-8622-51B9D5136FAB}" type="datetimeFigureOut">
              <a:rPr lang="en-US" smtClean="0"/>
              <a:pPr/>
              <a:t>26/03/2017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21D8F0-BB42-4E35-A5C9-767A698D72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2264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92E719-705D-48B0-AC6A-106A6EFD8951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2046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DEB18-5CBB-4D63-B4E7-089DCAF6BB73}" type="datetimeFigureOut">
              <a:rPr lang="en-US" smtClean="0"/>
              <a:pPr/>
              <a:t>26/03/2017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AFA59-C945-46A9-B565-5E218347FF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922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DEB18-5CBB-4D63-B4E7-089DCAF6BB73}" type="datetimeFigureOut">
              <a:rPr lang="en-US" smtClean="0"/>
              <a:pPr/>
              <a:t>26/03/2017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AFA59-C945-46A9-B565-5E218347FF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321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DEB18-5CBB-4D63-B4E7-089DCAF6BB73}" type="datetimeFigureOut">
              <a:rPr lang="en-US" smtClean="0"/>
              <a:pPr/>
              <a:t>26/03/2017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AFA59-C945-46A9-B565-5E218347FF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594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DEB18-5CBB-4D63-B4E7-089DCAF6BB73}" type="datetimeFigureOut">
              <a:rPr lang="en-US" smtClean="0"/>
              <a:pPr/>
              <a:t>26/03/2017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AFA59-C945-46A9-B565-5E218347FF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559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DEB18-5CBB-4D63-B4E7-089DCAF6BB73}" type="datetimeFigureOut">
              <a:rPr lang="en-US" smtClean="0"/>
              <a:pPr/>
              <a:t>26/03/2017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AFA59-C945-46A9-B565-5E218347FF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8056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DEB18-5CBB-4D63-B4E7-089DCAF6BB73}" type="datetimeFigureOut">
              <a:rPr lang="en-US" smtClean="0"/>
              <a:pPr/>
              <a:t>26/03/2017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AFA59-C945-46A9-B565-5E218347FF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872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DEB18-5CBB-4D63-B4E7-089DCAF6BB73}" type="datetimeFigureOut">
              <a:rPr lang="en-US" smtClean="0"/>
              <a:pPr/>
              <a:t>26/03/2017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AFA59-C945-46A9-B565-5E218347FF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567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DEB18-5CBB-4D63-B4E7-089DCAF6BB73}" type="datetimeFigureOut">
              <a:rPr lang="en-US" smtClean="0"/>
              <a:pPr/>
              <a:t>26/03/2017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AFA59-C945-46A9-B565-5E218347FF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133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DEB18-5CBB-4D63-B4E7-089DCAF6BB73}" type="datetimeFigureOut">
              <a:rPr lang="en-US" smtClean="0"/>
              <a:pPr/>
              <a:t>26/03/2017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AFA59-C945-46A9-B565-5E218347FF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428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DEB18-5CBB-4D63-B4E7-089DCAF6BB73}" type="datetimeFigureOut">
              <a:rPr lang="en-US" smtClean="0"/>
              <a:pPr/>
              <a:t>26/03/2017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AFA59-C945-46A9-B565-5E218347FF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523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DEB18-5CBB-4D63-B4E7-089DCAF6BB73}" type="datetimeFigureOut">
              <a:rPr lang="en-US" smtClean="0"/>
              <a:pPr/>
              <a:t>26/03/2017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AFA59-C945-46A9-B565-5E218347FF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136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8DEB18-5CBB-4D63-B4E7-089DCAF6BB73}" type="datetimeFigureOut">
              <a:rPr lang="en-US" smtClean="0"/>
              <a:pPr/>
              <a:t>26/03/2017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CAFA59-C945-46A9-B565-5E218347FF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418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623454" y="983673"/>
            <a:ext cx="10945091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>
                <a:latin typeface="Times New Roman" panose="02020603050405020304" pitchFamily="18" charset="0"/>
                <a:cs typeface="Times New Roman" panose="02020603050405020304" pitchFamily="18" charset="0"/>
              </a:rPr>
              <a:t>SỐT XUẤT HUYẾT DENGUE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408432" y="3934691"/>
            <a:ext cx="4160113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Nhóm 1:</a:t>
            </a:r>
          </a:p>
          <a:p>
            <a:pPr>
              <a:lnSpc>
                <a:spcPct val="120000"/>
              </a:lnSpc>
            </a:pPr>
            <a:r>
              <a:rPr lang="en-US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		Trần Văn Tiến</a:t>
            </a:r>
          </a:p>
          <a:p>
            <a:pPr>
              <a:lnSpc>
                <a:spcPct val="120000"/>
              </a:lnSpc>
            </a:pPr>
            <a:r>
              <a:rPr lang="en-US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		Nguyễn Đỗ Trung Đức</a:t>
            </a:r>
          </a:p>
          <a:p>
            <a:pPr>
              <a:lnSpc>
                <a:spcPct val="120000"/>
              </a:lnSpc>
            </a:pPr>
            <a:r>
              <a:rPr lang="en-US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		Huỳnh Sử Minh Trí</a:t>
            </a:r>
          </a:p>
          <a:p>
            <a:pPr>
              <a:lnSpc>
                <a:spcPct val="120000"/>
              </a:lnSpc>
            </a:pPr>
            <a:r>
              <a:rPr lang="en-US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		Phạm Thị Ngọc Diệp</a:t>
            </a:r>
          </a:p>
          <a:p>
            <a:pPr>
              <a:lnSpc>
                <a:spcPct val="120000"/>
              </a:lnSpc>
            </a:pPr>
            <a:r>
              <a:rPr lang="en-US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		Nguyễn Thị Thanh Hồng</a:t>
            </a:r>
          </a:p>
          <a:p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10302659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1782" y="342900"/>
            <a:ext cx="5306291" cy="6172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Chẩn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đoán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can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vi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rút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Dengue</a:t>
            </a:r>
          </a:p>
          <a:p>
            <a:pPr marL="0" indent="0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huyết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nhanh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400050" lvl="1" indent="0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kháng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NS1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5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dầu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00050" lvl="1" indent="0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kháng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IgM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5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di.</a:t>
            </a:r>
          </a:p>
          <a:p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ELISA:</a:t>
            </a:r>
          </a:p>
          <a:p>
            <a:pPr marL="400050" lvl="1" indent="0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kháng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IgM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namcủa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400050" lvl="1" indent="0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kháng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IgG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máu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tuần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dộng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lực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kháng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gấp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4lần). </a:t>
            </a:r>
          </a:p>
          <a:p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test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nhanh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err="1">
                <a:latin typeface="Times New Roman" pitchFamily="18" charset="0"/>
                <a:cs typeface="Times New Roman" pitchFamily="18" charset="0"/>
              </a:rPr>
              <a:t>giống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 nh</a:t>
            </a:r>
            <a:r>
              <a:rPr lang="vi-VN" sz="2000">
                <a:latin typeface="Times New Roman" pitchFamily="18" charset="0"/>
                <a:cs typeface="Times New Roman" pitchFamily="18" charset="0"/>
              </a:rPr>
              <a:t>ư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Quicktest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2006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KIT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ViệnCNSH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VN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chế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giúp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chẩn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đoán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nhanh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45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600" y="152400"/>
            <a:ext cx="4114800" cy="33528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600" y="3505200"/>
            <a:ext cx="4114800" cy="3127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91841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4363" y="300037"/>
            <a:ext cx="10987087" cy="6308581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Chẩn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đoán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biệt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‒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 do virus,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mò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rét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‒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Nhiễm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khuẩn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huyết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lợn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algn="just">
              <a:lnSpc>
                <a:spcPct val="100000"/>
              </a:lnSpc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‒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não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mô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algn="just">
              <a:lnSpc>
                <a:spcPct val="100000"/>
              </a:lnSpc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‒ Vi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khuẩn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gram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‒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Sốc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nhiễm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khuẩn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>
              <a:lnSpc>
                <a:spcPct val="100000"/>
              </a:lnSpc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‒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bệnh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máu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bệnh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lý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ổ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bụng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just">
              <a:lnSpc>
                <a:spcPct val="100000"/>
              </a:lnSpc>
            </a:pPr>
            <a:r>
              <a:rPr lang="en-US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V</a:t>
            </a:r>
            <a:r>
              <a:rPr lang="en-US" b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. </a:t>
            </a:r>
            <a:r>
              <a:rPr lang="en-US" b="1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Điều</a:t>
            </a:r>
            <a:r>
              <a:rPr lang="en-US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trị</a:t>
            </a:r>
            <a:endParaRPr lang="en-US" b="1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</a:pPr>
            <a:r>
              <a:rPr lang="en-US" sz="20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5.1 </a:t>
            </a:r>
            <a:r>
              <a:rPr lang="en-US" sz="2000" b="1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Điều</a:t>
            </a:r>
            <a:r>
              <a:rPr lang="en-US" sz="20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trị</a:t>
            </a:r>
            <a:r>
              <a:rPr lang="en-US" sz="20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- </a:t>
            </a:r>
            <a:r>
              <a:rPr lang="en-US" sz="2000" b="1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Sốt</a:t>
            </a:r>
            <a:r>
              <a:rPr lang="en-US" sz="20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xuất</a:t>
            </a:r>
            <a:r>
              <a:rPr lang="en-US" sz="20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huyết</a:t>
            </a:r>
            <a:r>
              <a:rPr lang="en-US" sz="20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Dengue </a:t>
            </a:r>
          </a:p>
          <a:p>
            <a:pPr algn="just">
              <a:lnSpc>
                <a:spcPct val="100000"/>
              </a:lnSpc>
            </a:pPr>
            <a:r>
              <a:rPr lang="en-US" sz="20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5.1.1 </a:t>
            </a:r>
            <a:r>
              <a:rPr lang="en-US" sz="20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Điều</a:t>
            </a:r>
            <a:r>
              <a:rPr lang="en-US" sz="20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trị</a:t>
            </a:r>
            <a:r>
              <a:rPr lang="en-US" sz="20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triệu</a:t>
            </a:r>
            <a:r>
              <a:rPr lang="en-US" sz="20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chứng</a:t>
            </a:r>
            <a:endParaRPr lang="en-US" sz="2000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</a:pPr>
            <a:r>
              <a:rPr lang="vi-VN" sz="20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‒ </a:t>
            </a:r>
            <a:r>
              <a:rPr lang="en-US" sz="20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Sốt</a:t>
            </a:r>
            <a:r>
              <a:rPr lang="en-US" sz="20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cao</a:t>
            </a:r>
            <a:r>
              <a:rPr lang="en-US" sz="20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vi-VN" sz="20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≥ 39</a:t>
            </a:r>
            <a:r>
              <a:rPr lang="en-US" sz="20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độ</a:t>
            </a:r>
            <a:r>
              <a:rPr lang="en-US" sz="20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C</a:t>
            </a:r>
            <a:r>
              <a:rPr lang="vi-VN" sz="20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, cho thuốc hạ nhiệt, nới lỏng quần áo</a:t>
            </a:r>
            <a:r>
              <a:rPr lang="en-US" sz="20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, l</a:t>
            </a:r>
            <a:r>
              <a:rPr lang="vi-VN" sz="20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au mát bằng nước ấm. </a:t>
            </a:r>
            <a:endParaRPr lang="en-US" sz="2000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</a:pPr>
            <a:r>
              <a:rPr lang="vi-VN" sz="20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‒ Thuốc hạ nhiệt chỉ được dùng paracetamol đơn chất, liều dùng từ 10 - 15 mg/kg cân nặng/lần, cách nhau mỗi 4-6 giờ. </a:t>
            </a:r>
            <a:endParaRPr lang="en-US" sz="2000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</a:pPr>
            <a:r>
              <a:rPr lang="vi-V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5.1.2. Bù dịch sớm bằng đường uống: Khuyến khích người bệnh uống nhiều nước oresol hoặc nước sôi để nguội, nước trái cây (nước dừa, cam, chanh, …) hoặc nước cháo loãng với muối.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</a:pPr>
            <a:endParaRPr lang="en-US" sz="1800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</a:pP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2101" y="348528"/>
            <a:ext cx="6229349" cy="4135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29422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6150" y="281886"/>
            <a:ext cx="5754969" cy="6294228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915" y="374754"/>
            <a:ext cx="5528235" cy="6108491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vi-V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5.2. Điều trị - Sốt xuất huyết Dengue có dấu hiệu cảnh báo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vi-V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‒ Người bệnh cần được nhập viện điều trị. 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vi-V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‒ Chỉ định truyền dịch: 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360363" algn="just">
              <a:lnSpc>
                <a:spcPct val="100000"/>
              </a:lnSpc>
              <a:buNone/>
            </a:pPr>
            <a:r>
              <a:rPr lang="vi-V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Xem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xét truyền dịch nếu người bệnh không uống được, nôn nhiều, có dấu hiệu mất nước, lừ đừ, hematocrit tăng cao; mặc dù huyết áp vẫn ổn định.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360363" algn="just">
              <a:lnSpc>
                <a:spcPct val="100000"/>
              </a:lnSpc>
              <a:buNone/>
            </a:pPr>
            <a:r>
              <a:rPr lang="vi-V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Dịch truyền bao gồm: Ringer lactat, NaCl 0,9%. 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buFontTx/>
              <a:buChar char="-"/>
            </a:pP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Chú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ý:</a:t>
            </a:r>
          </a:p>
          <a:p>
            <a:pPr marL="0" indent="357188" algn="just">
              <a:lnSpc>
                <a:spcPct val="100000"/>
              </a:lnSpc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vi-V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Ở người bệnh ≥ 15 tuổi có thể xem xét ngưng dịch truyền khi hết nôn, ăn uống được. 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357188" algn="just">
              <a:lnSpc>
                <a:spcPct val="100000"/>
              </a:lnSpc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vi-V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Sốt xuất huyết Dengue trên cơ địa đặc biệt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vi-V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người sống một mình hoặc nhà ở xa cơ sở y tế nên xem xét cho nhập viện theo dõi điều tr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ị.</a:t>
            </a:r>
          </a:p>
        </p:txBody>
      </p:sp>
    </p:spTree>
    <p:extLst>
      <p:ext uri="{BB962C8B-B14F-4D97-AF65-F5344CB8AC3E}">
        <p14:creationId xmlns:p14="http://schemas.microsoft.com/office/powerpoint/2010/main" val="6762282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1782" y="146588"/>
            <a:ext cx="11023846" cy="625089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5.3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Sốt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xuất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huyết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Dengue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nặng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5.3.1.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Sốc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xuất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huyết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Dengue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2749577"/>
              </p:ext>
            </p:extLst>
          </p:nvPr>
        </p:nvGraphicFramePr>
        <p:xfrm>
          <a:off x="886691" y="914400"/>
          <a:ext cx="10729912" cy="5943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649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649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Sốc</a:t>
                      </a:r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sốt</a:t>
                      </a:r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xuất</a:t>
                      </a:r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huyết</a:t>
                      </a:r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Dengue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Sốc</a:t>
                      </a:r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sốt</a:t>
                      </a:r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xuất</a:t>
                      </a:r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huyết</a:t>
                      </a:r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Dengue </a:t>
                      </a:r>
                      <a:r>
                        <a:rPr lang="en-US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nặng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vi-VN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‒ </a:t>
                      </a:r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vi-VN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huẩn bị các dịch truyền 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vi-VN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+ Ringer lactat. Dung dịch mặn đẳng trương (NaCl 0,9%) 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vi-VN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Dung dịch cao phân tử (dextran 40 hoặc 70, hydroxyethyl starch (HES)). 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vi-VN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‒ Cách thức truyền 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vi-VN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Phải thay thế nhanh chóng lượng huyết thanh mất đi bằng Ringer lactat hoặc dung dịch NaCl 0,9%, truyền tĩnh mạch nhanh </a:t>
                      </a:r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vi-VN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tốc độ 15-20 ml/kg cân nặng/giờ</a:t>
                      </a:r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vi-VN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vi-VN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Đánh giá tình trạng người bệnh sau 1 giờ; truyền sau 2 giờ phải kiểm tra lại hematocrit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vi-VN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‒ </a:t>
                      </a:r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vi-VN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gười bệnh vào viện trong tình trạng sốc nặng (mạch quay không bắt được, huyết áp không đo được (HA=0)</a:t>
                      </a:r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vi-VN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phải xử trí rất khẩn trương. 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vi-VN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‒ Để người bệnh nằm đầu thấp. Thở oxy. 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vi-VN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‒ Truyền dịch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vi-VN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‒ Khi điều trị sốc, cần phải chú </a:t>
                      </a:r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ý</a:t>
                      </a:r>
                      <a:r>
                        <a:rPr lang="vi-VN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đến điều chỉnh rối loạn điện giải và thăng bằng kiềm toan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vi-VN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‒ Nếu huyết áp kẹt, nhất là sau một thời gian đã trở lại bình thường cần phân biệt các nguyên nhân sau: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28650" indent="0" algn="just">
                        <a:lnSpc>
                          <a:spcPct val="150000"/>
                        </a:lnSpc>
                      </a:pPr>
                      <a:r>
                        <a:rPr lang="vi-VN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+ Hạ đường huyết 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28650" indent="0" algn="just">
                        <a:lnSpc>
                          <a:spcPct val="150000"/>
                        </a:lnSpc>
                      </a:pPr>
                      <a:r>
                        <a:rPr lang="en-US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Tái sốc.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628650" algn="just">
                        <a:lnSpc>
                          <a:spcPct val="150000"/>
                        </a:lnSpc>
                      </a:pPr>
                      <a:r>
                        <a:rPr lang="vi-VN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+ Xuất huyết nội. 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714375" algn="just">
                        <a:lnSpc>
                          <a:spcPct val="150000"/>
                        </a:lnSpc>
                      </a:pPr>
                      <a:r>
                        <a:rPr lang="vi-VN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Quá tải do truyền dịch hoặc do tái hấp thu.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73114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2475" y="457200"/>
            <a:ext cx="10515600" cy="6400800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vi-VN" sz="2000" dirty="0">
                <a:latin typeface="+mj-lt"/>
              </a:rPr>
              <a:t>5.3.2. Điều trị xuất huyết nặng</a:t>
            </a:r>
            <a:endParaRPr lang="en-US" sz="2000" dirty="0">
              <a:latin typeface="+mj-lt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sz="2000" dirty="0">
              <a:latin typeface="+mj-lt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sz="2000" dirty="0">
              <a:latin typeface="+mj-lt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sz="2000" dirty="0">
              <a:latin typeface="+mj-lt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sz="2000" dirty="0">
              <a:latin typeface="+mj-lt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sz="2000" dirty="0">
              <a:latin typeface="+mj-lt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sz="2000" dirty="0">
              <a:latin typeface="+mj-lt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sz="2000" dirty="0">
              <a:latin typeface="+mj-lt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vi-VN" sz="2000" dirty="0">
                <a:latin typeface="+mj-lt"/>
              </a:rPr>
              <a:t>5.3.3. Điều trị suy tạng nặng </a:t>
            </a:r>
            <a:endParaRPr lang="en-US" sz="2000" dirty="0">
              <a:latin typeface="+mj-lt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vi-VN" sz="2000" dirty="0">
                <a:latin typeface="+mj-lt"/>
              </a:rPr>
              <a:t>5.3.4. Quá tải dịch không đáp ứng điều trị nội khoa </a:t>
            </a:r>
            <a:endParaRPr lang="en-US" sz="2000" dirty="0">
              <a:latin typeface="+mj-lt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vi-VN" sz="2000" dirty="0">
                <a:latin typeface="+mj-lt"/>
              </a:rPr>
              <a:t>5.3.5. Sốt xuất huyết Dengue thể não, rối loạn tri giác, co giật </a:t>
            </a:r>
            <a:endParaRPr lang="en-US" sz="2000" dirty="0">
              <a:latin typeface="+mj-lt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vi-VN" sz="2000" dirty="0">
                <a:latin typeface="+mj-lt"/>
              </a:rPr>
              <a:t>5.3.6. Viêm cơ tim, suy tim:vận mạch dopamine, dobutamine, đo CVP để đánh giá thể tích tuần hoàn</a:t>
            </a:r>
            <a:endParaRPr lang="en-US" sz="2000" dirty="0">
              <a:latin typeface="+mj-lt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838198" y="1004800"/>
          <a:ext cx="10429877" cy="3044023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0862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861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57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2550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vi-VN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ruyền máu và các chế phẩm máu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vi-VN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Truyền tiểu cầ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 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vi-VN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Truyền plasma tươi, tủa lạnh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1208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vi-VN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‒ Người bệnh có sốc cần xác định nhóm máu để truyền máu khi cần.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vi-VN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‒ Truyền khối hồng cầu hoặc máu toàn phần: 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42913" indent="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vi-VN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Sau khi đã bù đủ dịch nhưng sốc không cải thiện, hematocrit giảm xuống nhanh (mặc dù còn trên 35%). 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42913" indent="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vi-VN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Xuất huyết nặng 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vi-VN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‒ Khi số lượng tiểu cầu xuống nhanh dưới 50.000/mm3 kèm theo xuất huyết nặng. 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vi-VN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‒ Nếu số lượng tiểu cầu dưới 5.000/mm3 dù chưa có xuất huyết có thể truyền tiểu cầu tùy từng trường hợp. 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vi-VN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Xem xét truyền khi người bệnh có rối loạn đông máu dẫn đến xuất huyết nặng. 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63281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9395" y="264318"/>
            <a:ext cx="11244262" cy="6329363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vi-VN" sz="2000" b="1" dirty="0">
                <a:latin typeface="+mj-lt"/>
              </a:rPr>
              <a:t>5.4. Thở oxy:</a:t>
            </a:r>
            <a:r>
              <a:rPr lang="vi-VN" sz="2000" dirty="0">
                <a:latin typeface="+mj-lt"/>
              </a:rPr>
              <a:t> Tất cả người bệnh có sốc cần thở oxy gọng kính qua mũi</a:t>
            </a:r>
            <a:endParaRPr lang="en-US" sz="2000" dirty="0">
              <a:latin typeface="+mj-lt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5.5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thuốc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mạch</a:t>
            </a:r>
            <a:endParaRPr lang="en-US" sz="2000" b="1" dirty="0">
              <a:latin typeface="+mj-lt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vi-VN" sz="2000" b="1" dirty="0">
                <a:latin typeface="+mj-lt"/>
              </a:rPr>
              <a:t>5.6. Các biện pháp điều trị khác</a:t>
            </a:r>
            <a:endParaRPr lang="en-US" sz="2000" b="1" dirty="0">
              <a:latin typeface="+mj-lt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vi-VN" sz="2000" dirty="0">
                <a:latin typeface="+mj-lt"/>
              </a:rPr>
              <a:t>‒ Khi có tràn dịch màng bụng, màng phổi gây khó thở, SpO2 giảm...</a:t>
            </a:r>
            <a:endParaRPr lang="en-US" sz="2000" dirty="0">
              <a:latin typeface="+mj-lt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vi-VN" sz="2000" dirty="0">
                <a:latin typeface="+mj-lt"/>
              </a:rPr>
              <a:t>‒ Nuôi dưỡng người bệnh sốt xuất huyết Dengue... </a:t>
            </a:r>
            <a:endParaRPr lang="en-US" sz="2000" dirty="0">
              <a:latin typeface="+mj-lt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vi-VN" sz="2000" dirty="0">
                <a:latin typeface="+mj-lt"/>
              </a:rPr>
              <a:t>‒ </a:t>
            </a:r>
            <a:r>
              <a:rPr lang="en-US" sz="2000" dirty="0">
                <a:latin typeface="+mj-lt"/>
              </a:rPr>
              <a:t> N</a:t>
            </a:r>
            <a:r>
              <a:rPr lang="vi-VN" sz="2000" dirty="0">
                <a:latin typeface="+mj-lt"/>
              </a:rPr>
              <a:t>gười bệnh ăn kém phối hợp nuôi dưỡng đường miệng kết hợp đường tĩnh mạch.</a:t>
            </a:r>
            <a:endParaRPr lang="en-US" sz="2000" dirty="0">
              <a:latin typeface="+mj-lt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vi-VN" sz="2000" dirty="0">
                <a:latin typeface="+mj-lt"/>
              </a:rPr>
              <a:t> </a:t>
            </a:r>
            <a:r>
              <a:rPr lang="vi-VN" sz="2000" b="1" dirty="0">
                <a:latin typeface="+mj-lt"/>
              </a:rPr>
              <a:t>5.7. Chăm sóc và theo dõi người bệnh sốc</a:t>
            </a:r>
            <a:endParaRPr lang="en-US" sz="2000" b="1" dirty="0">
              <a:latin typeface="+mj-lt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vi-VN" sz="2000" dirty="0">
                <a:latin typeface="+mj-lt"/>
              </a:rPr>
              <a:t>‒ Giữ ấm. </a:t>
            </a:r>
            <a:r>
              <a:rPr lang="en-US" sz="2000" dirty="0">
                <a:latin typeface="+mj-lt"/>
              </a:rPr>
              <a:t>					</a:t>
            </a:r>
            <a:r>
              <a:rPr lang="vi-VN" sz="2000" dirty="0">
                <a:latin typeface="+mj-lt"/>
              </a:rPr>
              <a:t>‒ Khi đang có sốc </a:t>
            </a:r>
            <a:endParaRPr lang="en-US" sz="2000" dirty="0">
              <a:latin typeface="+mj-lt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vi-VN" sz="2000" dirty="0">
                <a:latin typeface="+mj-lt"/>
              </a:rPr>
              <a:t>‒ Đo lượng nước tiểu. </a:t>
            </a:r>
            <a:r>
              <a:rPr lang="en-US" sz="2000" dirty="0">
                <a:latin typeface="+mj-lt"/>
              </a:rPr>
              <a:t>				</a:t>
            </a:r>
            <a:r>
              <a:rPr lang="vi-VN" sz="2000" dirty="0">
                <a:latin typeface="+mj-lt"/>
              </a:rPr>
              <a:t>‒ Đo hematocrit</a:t>
            </a:r>
            <a:endParaRPr lang="en-US" sz="2000" dirty="0">
              <a:latin typeface="+mj-lt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vi-VN" sz="2000" dirty="0">
                <a:latin typeface="+mj-lt"/>
              </a:rPr>
              <a:t>‒ Ghi lượng nước xuất và nhập trong 24 giờ. </a:t>
            </a:r>
            <a:r>
              <a:rPr lang="en-US" sz="2000" dirty="0">
                <a:latin typeface="+mj-lt"/>
              </a:rPr>
              <a:t>	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vi-VN" sz="2000" dirty="0">
                <a:latin typeface="+mj-lt"/>
              </a:rPr>
              <a:t>‒ Theo dõi tình trạng thoát dịch vào màng bụng, màng phổi, màng tim.</a:t>
            </a:r>
            <a:endParaRPr lang="en-US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193478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01782" y="152401"/>
            <a:ext cx="10266218" cy="21390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VI.</a:t>
            </a:r>
            <a:r>
              <a:rPr lang="vi-VN" sz="2400" b="1" dirty="0">
                <a:latin typeface="Times New Roman" pitchFamily="18" charset="0"/>
                <a:cs typeface="Times New Roman" pitchFamily="18" charset="0"/>
              </a:rPr>
              <a:t> TIÊU CHUẨN CHO NGƯỜI BỆNH  XUẤT VIỆN</a:t>
            </a:r>
          </a:p>
          <a:p>
            <a:pPr lvl="1">
              <a:lnSpc>
                <a:spcPct val="150000"/>
              </a:lnSpc>
            </a:pPr>
            <a:r>
              <a:rPr lang="vi-VN" dirty="0">
                <a:latin typeface="Times New Roman" pitchFamily="18" charset="0"/>
                <a:cs typeface="Times New Roman" pitchFamily="18" charset="0"/>
              </a:rPr>
              <a:t>‒ Hết sốt 2 ngày , tỉnh táo.</a:t>
            </a:r>
          </a:p>
          <a:p>
            <a:pPr lvl="1">
              <a:lnSpc>
                <a:spcPct val="150000"/>
              </a:lnSpc>
            </a:pPr>
            <a:r>
              <a:rPr lang="vi-VN" dirty="0">
                <a:latin typeface="Times New Roman" pitchFamily="18" charset="0"/>
                <a:cs typeface="Times New Roman" pitchFamily="18" charset="0"/>
              </a:rPr>
              <a:t>‒ Mạch, huyết áp bình thường.</a:t>
            </a:r>
          </a:p>
          <a:p>
            <a:pPr lvl="1">
              <a:lnSpc>
                <a:spcPct val="150000"/>
              </a:lnSpc>
            </a:pPr>
            <a:r>
              <a:rPr lang="vi-VN" dirty="0">
                <a:latin typeface="Times New Roman" pitchFamily="18" charset="0"/>
                <a:cs typeface="Times New Roman" pitchFamily="18" charset="0"/>
              </a:rPr>
              <a:t>‒ Số lượng tiểu cầu &gt; 50.000/mm3.</a:t>
            </a:r>
          </a:p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VII</a:t>
            </a:r>
            <a:r>
              <a:rPr lang="vi-VN" sz="2400" b="1" dirty="0">
                <a:latin typeface="Times New Roman" pitchFamily="18" charset="0"/>
                <a:cs typeface="Times New Roman" pitchFamily="18" charset="0"/>
              </a:rPr>
              <a:t>. PHÒNG BỆNH</a:t>
            </a:r>
          </a:p>
        </p:txBody>
      </p:sp>
      <p:pic>
        <p:nvPicPr>
          <p:cNvPr id="5" name="Picture 2" descr="C:\Documents and Settings\Windows XP\Desktop\150343_sot-xuat-huyet-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5043" y="2222504"/>
            <a:ext cx="8458200" cy="42617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18642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872824"/>
            <a:ext cx="12191999" cy="26468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6600" b="1" cap="none" spc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5000" endA="300" endPos="45500" dir="5400000" sy="-100000" algn="bl" rotWithShape="0"/>
                </a:effectLst>
              </a:rPr>
              <a:t>Thank you!!</a:t>
            </a:r>
          </a:p>
        </p:txBody>
      </p:sp>
    </p:spTree>
    <p:extLst>
      <p:ext uri="{BB962C8B-B14F-4D97-AF65-F5344CB8AC3E}">
        <p14:creationId xmlns:p14="http://schemas.microsoft.com/office/powerpoint/2010/main" val="5324281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87926" y="249382"/>
            <a:ext cx="11194473" cy="6592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ĐỊNH NGHĨA, NGUYÊN NHÂN VÀ NGUỒN LÂY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vi-V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à  một  bệnh  truyền  nhiễm  cấp  tính  do </a:t>
            </a:r>
            <a:r>
              <a:rPr lang="vi-VN" sz="2000">
                <a:latin typeface="Times New Roman" panose="02020603050405020304" pitchFamily="18" charset="0"/>
                <a:cs typeface="Times New Roman" panose="02020603050405020304" pitchFamily="18" charset="0"/>
              </a:rPr>
              <a:t>virut</a:t>
            </a:r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Dengue  gây  nên,  bênh  lây  theo  đường  máu,  trung  gian  truyền  bệnh  </a:t>
            </a:r>
            <a:r>
              <a:rPr lang="vi-VN" sz="200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muỗi Aedes aegypti. 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vi-V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iểu  hiện  </a:t>
            </a:r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LS </a:t>
            </a:r>
            <a:r>
              <a:rPr lang="vi-V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chủ  yếu  là  sốt  cấp  diễn  và  xuất  huyết  </a:t>
            </a:r>
            <a:r>
              <a:rPr lang="vi-VN" sz="2000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nhiều  dạng  khác,  nhưng  thể  nặng  có  sốc  do  giảm  khối  lượng  </a:t>
            </a:r>
            <a:r>
              <a:rPr lang="vi-VN" sz="2000">
                <a:latin typeface="Times New Roman" panose="02020603050405020304" pitchFamily="18" charset="0"/>
                <a:cs typeface="Times New Roman" panose="02020603050405020304" pitchFamily="18" charset="0"/>
              </a:rPr>
              <a:t>máu </a:t>
            </a:r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000">
                <a:latin typeface="Times New Roman" panose="02020603050405020304" pitchFamily="18" charset="0"/>
                <a:cs typeface="Times New Roman" panose="02020603050405020304" pitchFamily="18" charset="0"/>
              </a:rPr>
              <a:t>lưu</a:t>
            </a:r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hành. 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nguồn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bệnh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nguồn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lây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Mầm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bệnh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+ 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Virut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Dengue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Flavivirus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virut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Dengue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typ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huyết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thanh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1,2,3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4.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ARN,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 gen Protein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cấu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trúc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7 Protein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cấu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trúc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vi-V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Các  virut  Dengue  có  nhiều  kháng  nguyên,  có  kháng  nguyên  đặc  hiệu  </a:t>
            </a:r>
            <a:r>
              <a:rPr lang="vi-VN" sz="200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typ, có những kháng nguyên chung của phân nhóm và nhóm. 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vi-V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Cả  4  typ  huyết  thanh  </a:t>
            </a:r>
            <a:r>
              <a:rPr lang="vi-VN" sz="2000">
                <a:latin typeface="Times New Roman" panose="02020603050405020304" pitchFamily="18" charset="0"/>
                <a:cs typeface="Times New Roman" panose="02020603050405020304" pitchFamily="18" charset="0"/>
              </a:rPr>
              <a:t>virut</a:t>
            </a:r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Dengue  có  họ  hàng  với  </a:t>
            </a:r>
            <a:r>
              <a:rPr lang="vi-VN" sz="2000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phản  ứng  chéo  nhau.  </a:t>
            </a:r>
            <a:r>
              <a:rPr lang="vi-VN" sz="2000">
                <a:latin typeface="Times New Roman" panose="02020603050405020304" pitchFamily="18" charset="0"/>
                <a:cs typeface="Times New Roman" panose="02020603050405020304" pitchFamily="18" charset="0"/>
              </a:rPr>
              <a:t>Tuy</a:t>
            </a:r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nhiên  kháng  thể  thu  được  </a:t>
            </a:r>
            <a:r>
              <a:rPr lang="vi-VN" sz="2000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khi  nhiễm  một  typ  </a:t>
            </a:r>
            <a:r>
              <a:rPr lang="vi-VN" sz="2000">
                <a:latin typeface="Times New Roman" panose="02020603050405020304" pitchFamily="18" charset="0"/>
                <a:cs typeface="Times New Roman" panose="02020603050405020304" pitchFamily="18" charset="0"/>
              </a:rPr>
              <a:t>huyết</a:t>
            </a:r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thanh có phản ứng dương </a:t>
            </a:r>
            <a:r>
              <a:rPr lang="vi-VN" sz="200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nhưng  không  trung  hoà  </a:t>
            </a:r>
            <a:r>
              <a:rPr lang="vi-VN" sz="2000"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toàn được các typ </a:t>
            </a:r>
            <a:r>
              <a:rPr lang="vi-VN" sz="2000">
                <a:latin typeface="Times New Roman" panose="02020603050405020304" pitchFamily="18" charset="0"/>
                <a:cs typeface="Times New Roman" panose="02020603050405020304" pitchFamily="18" charset="0"/>
              </a:rPr>
              <a:t>còn lại</a:t>
            </a:r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76030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9559" y="458956"/>
            <a:ext cx="11263745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Nguồn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err="1">
                <a:latin typeface="Times New Roman" panose="02020603050405020304" pitchFamily="18" charset="0"/>
                <a:cs typeface="Times New Roman" panose="02020603050405020304" pitchFamily="18" charset="0"/>
              </a:rPr>
              <a:t>bệnh</a:t>
            </a:r>
            <a:r>
              <a:rPr lang="en-US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bệnh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vi-V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người mắc bệnh thể nhẹ ít được quản l</a:t>
            </a:r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ý.</a:t>
            </a:r>
            <a:endParaRPr lang="vi-V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            </a:t>
            </a:r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vi-VN" sz="2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vi-V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oài  khỉ  hoang  dã  </a:t>
            </a:r>
            <a:r>
              <a:rPr lang="vi-VN" sz="200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nguồn  chứa mầm  bệnh</a:t>
            </a:r>
            <a:r>
              <a:rPr lang="vi-VN" sz="200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chưa có  bằng chứng bệnh lây từ  khỉ  </a:t>
            </a:r>
            <a:r>
              <a:rPr lang="vi-VN" sz="2000">
                <a:latin typeface="Times New Roman" panose="02020603050405020304" pitchFamily="18" charset="0"/>
                <a:cs typeface="Times New Roman" panose="02020603050405020304" pitchFamily="18" charset="0"/>
              </a:rPr>
              <a:t>sang</a:t>
            </a:r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người 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vi-V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Đường lây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vi-V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Bệnh lây theo đường máu qua muỗi Aedes.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        +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Muỗi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yếu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A.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aegypti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        + </a:t>
            </a:r>
            <a:r>
              <a:rPr lang="vi-V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Muỗi  thứ  yếu:  A.  acbopictus ở nông thôn, trong rừng  A.  Polynesiensis  </a:t>
            </a:r>
            <a:r>
              <a:rPr lang="vi-VN" sz="2000">
                <a:latin typeface="Times New Roman" panose="02020603050405020304" pitchFamily="18" charset="0"/>
                <a:cs typeface="Times New Roman" panose="02020603050405020304" pitchFamily="18" charset="0"/>
              </a:rPr>
              <a:t>ở</a:t>
            </a:r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Nam thái bình dương</a:t>
            </a:r>
            <a:r>
              <a:rPr lang="vi-VN" sz="200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Một  số  loài  muỗi  khác  như  A.  Scultellaris,  A.niveus, A. cooki…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       </a:t>
            </a:r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vi-V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Nhiệt  độ  thuận  lợi  cho  trứng  muỗi  phát  triển  là  trên  260  C  (11-  18  ngày</a:t>
            </a:r>
            <a:r>
              <a:rPr lang="vi-VN" sz="200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ở nhiệt độ 32- 330 C chỉ cần 4-7 </a:t>
            </a:r>
            <a:r>
              <a:rPr lang="vi-VN" sz="2000">
                <a:latin typeface="Times New Roman" panose="02020603050405020304" pitchFamily="18" charset="0"/>
                <a:cs typeface="Times New Roman" panose="02020603050405020304" pitchFamily="18" charset="0"/>
              </a:rPr>
              <a:t>ngày .</a:t>
            </a:r>
            <a:endParaRPr 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- Dịch:   </a:t>
            </a:r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+ H</a:t>
            </a:r>
            <a:r>
              <a:rPr lang="vi-VN" sz="2000">
                <a:latin typeface="Times New Roman" panose="02020603050405020304" pitchFamily="18" charset="0"/>
                <a:cs typeface="Times New Roman" panose="02020603050405020304" pitchFamily="18" charset="0"/>
              </a:rPr>
              <a:t>ay xảy ra vào mùa mưa, nóng.</a:t>
            </a:r>
            <a:endParaRPr 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	+ D</a:t>
            </a:r>
            <a:r>
              <a:rPr lang="vi-VN" sz="2000">
                <a:latin typeface="Times New Roman" panose="02020603050405020304" pitchFamily="18" charset="0"/>
                <a:cs typeface="Times New Roman" panose="02020603050405020304" pitchFamily="18" charset="0"/>
              </a:rPr>
              <a:t>ịch</a:t>
            </a:r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000">
                <a:latin typeface="Times New Roman" panose="02020603050405020304" pitchFamily="18" charset="0"/>
                <a:cs typeface="Times New Roman" panose="02020603050405020304" pitchFamily="18" charset="0"/>
              </a:rPr>
              <a:t>Dengue xuất huyết chia thành 3 vùng.</a:t>
            </a:r>
            <a:endParaRPr 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1" indent="-457200">
              <a:buFont typeface="Wingdings" pitchFamily="2" charset="2"/>
              <a:buChar char="ü"/>
            </a:pPr>
            <a:r>
              <a:rPr lang="vi-VN" sz="2000">
                <a:latin typeface="Times New Roman" panose="02020603050405020304" pitchFamily="18" charset="0"/>
                <a:cs typeface="Times New Roman" panose="02020603050405020304" pitchFamily="18" charset="0"/>
              </a:rPr>
              <a:t>Vùng 1: </a:t>
            </a:r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Bệnh q</a:t>
            </a:r>
            <a:r>
              <a:rPr lang="vi-VN" sz="2000">
                <a:latin typeface="Times New Roman" panose="02020603050405020304" pitchFamily="18" charset="0"/>
                <a:cs typeface="Times New Roman" panose="02020603050405020304" pitchFamily="18" charset="0"/>
              </a:rPr>
              <a:t>uanh năm</a:t>
            </a:r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vi-VN" sz="2000">
                <a:latin typeface="Times New Roman" panose="02020603050405020304" pitchFamily="18" charset="0"/>
                <a:cs typeface="Times New Roman" panose="02020603050405020304" pitchFamily="18" charset="0"/>
              </a:rPr>
              <a:t>phát triển dịch vào mùa hè thu gặp chủ yếu</a:t>
            </a:r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000">
                <a:latin typeface="Times New Roman" panose="02020603050405020304" pitchFamily="18" charset="0"/>
                <a:cs typeface="Times New Roman" panose="02020603050405020304" pitchFamily="18" charset="0"/>
              </a:rPr>
              <a:t>ở trẻ  em,  là những vùng có nhiệt độ </a:t>
            </a:r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vi-VN" sz="2000">
                <a:latin typeface="Times New Roman" panose="02020603050405020304" pitchFamily="18" charset="0"/>
                <a:cs typeface="Times New Roman" panose="02020603050405020304" pitchFamily="18" charset="0"/>
              </a:rPr>
              <a:t>rên 20C, đồng bằng sông Cửu</a:t>
            </a:r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000">
                <a:latin typeface="Times New Roman" panose="02020603050405020304" pitchFamily="18" charset="0"/>
                <a:cs typeface="Times New Roman" panose="02020603050405020304" pitchFamily="18" charset="0"/>
              </a:rPr>
              <a:t>Long, ven biển miền trung.</a:t>
            </a:r>
          </a:p>
          <a:p>
            <a:pPr marL="914400" lvl="1" indent="-457200">
              <a:buFont typeface="Wingdings" pitchFamily="2" charset="2"/>
              <a:buChar char="ü"/>
            </a:pPr>
            <a:r>
              <a:rPr lang="vi-VN" sz="2000">
                <a:latin typeface="Times New Roman" panose="02020603050405020304" pitchFamily="18" charset="0"/>
                <a:cs typeface="Times New Roman" panose="02020603050405020304" pitchFamily="18" charset="0"/>
              </a:rPr>
              <a:t>Vùng  2:  Không  có  bệnh  vào  những  tháng  rét,  dịch  xuất  hiện  vào  các</a:t>
            </a:r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000">
                <a:latin typeface="Times New Roman" panose="02020603050405020304" pitchFamily="18" charset="0"/>
                <a:cs typeface="Times New Roman" panose="02020603050405020304" pitchFamily="18" charset="0"/>
              </a:rPr>
              <a:t>tháng  mưa,  nóng  cả  người  lớn  và  trẻ  em  đều  mắc  bệnh,  là  vùng  đồng</a:t>
            </a:r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000">
                <a:latin typeface="Times New Roman" panose="02020603050405020304" pitchFamily="18" charset="0"/>
                <a:cs typeface="Times New Roman" panose="02020603050405020304" pitchFamily="18" charset="0"/>
              </a:rPr>
              <a:t>bắc bộ khu 4 </a:t>
            </a:r>
          </a:p>
          <a:p>
            <a:pPr marL="914400" lvl="1" indent="-457200">
              <a:buFont typeface="Wingdings" pitchFamily="2" charset="2"/>
              <a:buChar char="ü"/>
            </a:pPr>
            <a:r>
              <a:rPr lang="vi-VN" sz="2000">
                <a:latin typeface="Times New Roman" panose="02020603050405020304" pitchFamily="18" charset="0"/>
                <a:cs typeface="Times New Roman" panose="02020603050405020304" pitchFamily="18" charset="0"/>
              </a:rPr>
              <a:t>Vùng  3:  Bệnh tản</a:t>
            </a:r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000">
                <a:latin typeface="Times New Roman" panose="02020603050405020304" pitchFamily="18" charset="0"/>
                <a:cs typeface="Times New Roman" panose="02020603050405020304" pitchFamily="18" charset="0"/>
              </a:rPr>
              <a:t>phát vào các tháng</a:t>
            </a:r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000">
                <a:latin typeface="Times New Roman" panose="02020603050405020304" pitchFamily="18" charset="0"/>
                <a:cs typeface="Times New Roman" panose="02020603050405020304" pitchFamily="18" charset="0"/>
              </a:rPr>
              <a:t>mưa,  nóng </a:t>
            </a:r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vi-VN" sz="2000">
                <a:latin typeface="Times New Roman" panose="02020603050405020304" pitchFamily="18" charset="0"/>
                <a:cs typeface="Times New Roman" panose="02020603050405020304" pitchFamily="18" charset="0"/>
              </a:rPr>
              <a:t> thường</a:t>
            </a:r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000">
                <a:latin typeface="Times New Roman" panose="02020603050405020304" pitchFamily="18" charset="0"/>
                <a:cs typeface="Times New Roman" panose="02020603050405020304" pitchFamily="18" charset="0"/>
              </a:rPr>
              <a:t>không  thành  dịch</a:t>
            </a:r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000">
                <a:latin typeface="Times New Roman" panose="02020603050405020304" pitchFamily="18" charset="0"/>
                <a:cs typeface="Times New Roman" panose="02020603050405020304" pitchFamily="18" charset="0"/>
              </a:rPr>
              <a:t>nặng  là  vùng  Tây</a:t>
            </a:r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000">
                <a:latin typeface="Times New Roman" panose="02020603050405020304" pitchFamily="18" charset="0"/>
                <a:cs typeface="Times New Roman" panose="02020603050405020304" pitchFamily="18" charset="0"/>
              </a:rPr>
              <a:t>Nguyên  vùng  núi  phía</a:t>
            </a:r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000">
                <a:latin typeface="Times New Roman" panose="02020603050405020304" pitchFamily="18" charset="0"/>
                <a:cs typeface="Times New Roman" panose="02020603050405020304" pitchFamily="18" charset="0"/>
              </a:rPr>
              <a:t>bắc. </a:t>
            </a:r>
            <a:endParaRPr 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77826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01783" y="374073"/>
            <a:ext cx="11194472" cy="6130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II.</a:t>
            </a:r>
            <a:r>
              <a:rPr lang="vi-V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Cơ chế gây bệnh và phân độ bệnh </a:t>
            </a:r>
            <a:endParaRPr lang="en-US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vi-VN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2.1 Cơ chế bệnh sinh </a:t>
            </a:r>
            <a:endParaRPr lang="en-US" sz="20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vi-VN" sz="2000">
                <a:latin typeface="Times New Roman" panose="02020603050405020304" pitchFamily="18" charset="0"/>
                <a:cs typeface="Times New Roman" panose="02020603050405020304" pitchFamily="18" charset="0"/>
              </a:rPr>
              <a:t>‒ Cơ chế bệnh sinh sốt xuất huyết Dengue chưa được nghiên cứu đầy đủ.</a:t>
            </a:r>
            <a:endParaRPr 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vi-VN" sz="2000">
                <a:latin typeface="Times New Roman" panose="02020603050405020304" pitchFamily="18" charset="0"/>
                <a:cs typeface="Times New Roman" panose="02020603050405020304" pitchFamily="18" charset="0"/>
              </a:rPr>
              <a:t>‒ Virut Dengue có thể gây nhiều thể bệnh khác nhau. </a:t>
            </a:r>
            <a:endParaRPr 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vi-VN" sz="2000">
                <a:latin typeface="Times New Roman" panose="02020603050405020304" pitchFamily="18" charset="0"/>
                <a:cs typeface="Times New Roman" panose="02020603050405020304" pitchFamily="18" charset="0"/>
              </a:rPr>
              <a:t>‒ Hiện nay có hai giả thuyết chính: </a:t>
            </a:r>
            <a:endParaRPr 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vi-VN" sz="2000">
                <a:latin typeface="Times New Roman" panose="02020603050405020304" pitchFamily="18" charset="0"/>
                <a:cs typeface="Times New Roman" panose="02020603050405020304" pitchFamily="18" charset="0"/>
              </a:rPr>
              <a:t>+ Giả thuyết về độc lực của virut, theo giả thuyết này, các t</a:t>
            </a:r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ý</a:t>
            </a:r>
            <a:r>
              <a:rPr lang="vi-VN" sz="2000">
                <a:latin typeface="Times New Roman" panose="02020603050405020304" pitchFamily="18" charset="0"/>
                <a:cs typeface="Times New Roman" panose="02020603050405020304" pitchFamily="18" charset="0"/>
              </a:rPr>
              <a:t>p virut Dengue có độc lực mạnh thì gây thể bệnh nặng có sốc có xuất huyết. </a:t>
            </a:r>
            <a:endParaRPr 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vi-VN" sz="2000">
                <a:latin typeface="Times New Roman" panose="02020603050405020304" pitchFamily="18" charset="0"/>
                <a:cs typeface="Times New Roman" panose="02020603050405020304" pitchFamily="18" charset="0"/>
              </a:rPr>
              <a:t>+ Giả thuyết về cơ địa bệnh nhân: Bệnh nhân nhiễm virut Dengue có xuất huyết và có sốc là do tái nhiễm virut Dengue khác typ và do đáp ứng miễn dịch bệnh l</a:t>
            </a:r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ý</a:t>
            </a:r>
            <a:r>
              <a:rPr lang="vi-VN" sz="2000">
                <a:latin typeface="Times New Roman" panose="02020603050405020304" pitchFamily="18" charset="0"/>
                <a:cs typeface="Times New Roman" panose="02020603050405020304" pitchFamily="18" charset="0"/>
              </a:rPr>
              <a:t> của cơ thể ( HalStead SB ), giả thuyết này được nhiều người ủng hộ. </a:t>
            </a:r>
            <a:endParaRPr 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vi-VN" sz="2000">
                <a:latin typeface="Times New Roman" panose="02020603050405020304" pitchFamily="18" charset="0"/>
                <a:cs typeface="Times New Roman" panose="02020603050405020304" pitchFamily="18" charset="0"/>
              </a:rPr>
              <a:t>‒ Người ta thấy rằng: Kháng thể đối với một Serotype Dengue có phản ứng với những Serotype Dengue còn lại, nhưng không trung hoà được chúng</a:t>
            </a:r>
            <a:endParaRPr 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47721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15636" y="440047"/>
            <a:ext cx="11360728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000" b="1">
                <a:latin typeface="+mj-lt"/>
              </a:rPr>
              <a:t>2.2 Rối loạn sinh l</a:t>
            </a:r>
            <a:r>
              <a:rPr lang="en-US" sz="2000" b="1">
                <a:latin typeface="+mj-lt"/>
              </a:rPr>
              <a:t>ý</a:t>
            </a:r>
            <a:r>
              <a:rPr lang="vi-VN" sz="2000" b="1">
                <a:latin typeface="+mj-lt"/>
              </a:rPr>
              <a:t> bệnh trong sốt xuất huyết Dengue </a:t>
            </a:r>
            <a:endParaRPr lang="en-US" sz="2000" b="1">
              <a:latin typeface="+mj-lt"/>
            </a:endParaRPr>
          </a:p>
          <a:p>
            <a:r>
              <a:rPr lang="vi-VN" sz="2000">
                <a:latin typeface="+mj-lt"/>
              </a:rPr>
              <a:t>‒ Tăng tính thấm thành mạch - do phản ứng kháng nguyên- kháng thể bổ thể và do virut Dengue sinh sản trong bạch cầu đơn nhân dẫn đến: </a:t>
            </a:r>
            <a:endParaRPr lang="en-US" sz="2000">
              <a:latin typeface="+mj-lt"/>
            </a:endParaRPr>
          </a:p>
          <a:p>
            <a:pPr lvl="1"/>
            <a:r>
              <a:rPr lang="vi-VN" sz="2000">
                <a:latin typeface="+mj-lt"/>
              </a:rPr>
              <a:t>+ Giải phóng các chất trung gian vận mạch (Anaphylatoxin, Histamin, Kinin, Serotonin…) </a:t>
            </a:r>
            <a:endParaRPr lang="en-US" sz="2000">
              <a:latin typeface="+mj-lt"/>
            </a:endParaRPr>
          </a:p>
          <a:p>
            <a:pPr lvl="1"/>
            <a:r>
              <a:rPr lang="vi-VN" sz="2000">
                <a:latin typeface="+mj-lt"/>
              </a:rPr>
              <a:t>+ Kích hoạt bổ thể. </a:t>
            </a:r>
            <a:endParaRPr lang="en-US" sz="2000">
              <a:latin typeface="+mj-lt"/>
            </a:endParaRPr>
          </a:p>
          <a:p>
            <a:pPr lvl="1"/>
            <a:r>
              <a:rPr lang="vi-VN" sz="2000">
                <a:latin typeface="+mj-lt"/>
              </a:rPr>
              <a:t>+ Giải phóng Thromboplastin tổ chức. </a:t>
            </a:r>
            <a:endParaRPr lang="en-US" sz="2000">
              <a:latin typeface="+mj-lt"/>
            </a:endParaRPr>
          </a:p>
          <a:p>
            <a:pPr lvl="1"/>
            <a:r>
              <a:rPr lang="vi-VN" sz="2000">
                <a:latin typeface="+mj-lt"/>
              </a:rPr>
              <a:t>+ Thành mạch tăng tính thấm, dịch từ trong lòng mạch thoát ra ngoài gian bào, hậu quả là giảm khối lượng máu lưu hành, máu cô và sốc. </a:t>
            </a:r>
            <a:endParaRPr lang="en-US" sz="2000">
              <a:latin typeface="+mj-lt"/>
            </a:endParaRPr>
          </a:p>
          <a:p>
            <a:pPr lvl="1"/>
            <a:r>
              <a:rPr lang="vi-VN" sz="2000">
                <a:latin typeface="+mj-lt"/>
              </a:rPr>
              <a:t>+ Theo Guyton khi thể tích tuần hoàn mất đi 10-15% cơ thể còn bù được, mất 20-30% sốc xảy ra, mất 35</a:t>
            </a:r>
            <a:r>
              <a:rPr lang="en-US" sz="2000">
                <a:latin typeface="+mj-lt"/>
              </a:rPr>
              <a:t>-</a:t>
            </a:r>
            <a:r>
              <a:rPr lang="vi-VN" sz="2000">
                <a:latin typeface="+mj-lt"/>
              </a:rPr>
              <a:t>40% huyết áp bằng 0. </a:t>
            </a:r>
            <a:endParaRPr lang="en-US" sz="2000">
              <a:latin typeface="+mj-lt"/>
            </a:endParaRPr>
          </a:p>
          <a:p>
            <a:r>
              <a:rPr lang="vi-VN" sz="2000">
                <a:latin typeface="+mj-lt"/>
              </a:rPr>
              <a:t>‒ Rối loạn đông máu trong sốt xuất huyết Dengue, là do: </a:t>
            </a:r>
            <a:endParaRPr lang="en-US" sz="2000">
              <a:latin typeface="+mj-lt"/>
            </a:endParaRPr>
          </a:p>
          <a:p>
            <a:pPr lvl="1"/>
            <a:r>
              <a:rPr lang="vi-VN" sz="2000">
                <a:latin typeface="+mj-lt"/>
              </a:rPr>
              <a:t>+ Thành mạch bị tổn thương và tăng tính thấm. </a:t>
            </a:r>
            <a:endParaRPr lang="en-US" sz="2000">
              <a:latin typeface="+mj-lt"/>
            </a:endParaRPr>
          </a:p>
          <a:p>
            <a:pPr lvl="1"/>
            <a:r>
              <a:rPr lang="vi-VN" sz="2000">
                <a:latin typeface="+mj-lt"/>
              </a:rPr>
              <a:t>+ Tiểu cầu giảm. </a:t>
            </a:r>
            <a:endParaRPr lang="en-US" sz="2000">
              <a:latin typeface="+mj-lt"/>
            </a:endParaRPr>
          </a:p>
          <a:p>
            <a:pPr lvl="1"/>
            <a:r>
              <a:rPr lang="vi-VN" sz="2000">
                <a:latin typeface="+mj-lt"/>
              </a:rPr>
              <a:t>+ Các yếu tố đông máu giảm do bị tiêu thụ vào quá trình tăng đông. </a:t>
            </a:r>
            <a:endParaRPr lang="en-US" sz="2000">
              <a:latin typeface="+mj-lt"/>
            </a:endParaRPr>
          </a:p>
          <a:p>
            <a:pPr lvl="1"/>
            <a:r>
              <a:rPr lang="vi-VN" sz="2000">
                <a:latin typeface="+mj-lt"/>
              </a:rPr>
              <a:t>+ Suy chức năng gan: Giảm tổng hợp các yếu tố đông máu, vấn đề này cần được nghiên cứu tiếp. </a:t>
            </a:r>
            <a:endParaRPr lang="en-US" sz="2000">
              <a:latin typeface="+mj-lt"/>
            </a:endParaRPr>
          </a:p>
          <a:p>
            <a:r>
              <a:rPr lang="vi-VN" sz="2000">
                <a:latin typeface="+mj-lt"/>
              </a:rPr>
              <a:t>‒ Ở bệnh nhân sốt xuất huyết Dengue hai rối loạn trên tác động lẫn nhau dẫn đến các triệu chứng lâm sàng nặng của bệnh là sốc và xuất huyết.</a:t>
            </a:r>
            <a:endParaRPr lang="en-US" sz="200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254515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7324" y="144756"/>
            <a:ext cx="11042675" cy="429227"/>
          </a:xfrm>
        </p:spPr>
        <p:txBody>
          <a:bodyPr>
            <a:noAutofit/>
          </a:bodyPr>
          <a:lstStyle/>
          <a:p>
            <a:r>
              <a:rPr 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III.TRIỆU CHỨNG – DIỄN BIẾN LÂM SÀNG VÀ CẬN LÂM SÀNG SỐT HUYẾT DENGUE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7074" y="720436"/>
            <a:ext cx="10037851" cy="61375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2899025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1782" y="152400"/>
            <a:ext cx="11222182" cy="2590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IV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. CHẨN ĐOÁN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000" b="1" dirty="0" err="1">
                <a:latin typeface="Times New Roman" panose="02020603050405020304" pitchFamily="18" charset="0"/>
                <a:cs typeface="Times New Roman" pitchFamily="18" charset="0"/>
              </a:rPr>
              <a:t>Chẩn</a:t>
            </a:r>
            <a:r>
              <a:rPr lang="en-US" sz="2000" b="1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itchFamily="18" charset="0"/>
              </a:rPr>
              <a:t>đoán</a:t>
            </a:r>
            <a:r>
              <a:rPr lang="en-US" sz="2000" b="1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itchFamily="18" charset="0"/>
              </a:rPr>
              <a:t>mức</a:t>
            </a:r>
            <a:r>
              <a:rPr lang="en-US" sz="2000" b="1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itchFamily="18" charset="0"/>
              </a:rPr>
              <a:t>độ</a:t>
            </a:r>
            <a:r>
              <a:rPr lang="en-US" sz="2000" b="1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itchFamily="18" charset="0"/>
              </a:rPr>
              <a:t>bệnh</a:t>
            </a:r>
            <a:r>
              <a:rPr lang="en-US" sz="2000" b="1" dirty="0">
                <a:latin typeface="Times New Roman" panose="02020603050405020304" pitchFamily="18" charset="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r>
              <a:rPr lang="en-US" sz="2000" dirty="0" err="1">
                <a:latin typeface="Times New Roman" panose="02020603050405020304" pitchFamily="18" charset="0"/>
                <a:cs typeface="Times New Roman" pitchFamily="18" charset="0"/>
              </a:rPr>
              <a:t>Bệnh</a:t>
            </a:r>
            <a:r>
              <a:rPr lang="en-US" sz="2000" dirty="0">
                <a:latin typeface="Times New Roman" panose="02020603050405020304" pitchFamily="18" charset="0"/>
                <a:cs typeface="Times New Roman" pitchFamily="18" charset="0"/>
              </a:rPr>
              <a:t> SXH Dengue </a:t>
            </a:r>
            <a:r>
              <a:rPr lang="en-US" sz="2000" dirty="0" err="1">
                <a:latin typeface="Times New Roman" panose="02020603050405020304" pitchFamily="18" charset="0"/>
                <a:cs typeface="Times New Roman" pitchFamily="18" charset="0"/>
              </a:rPr>
              <a:t>được</a:t>
            </a:r>
            <a:r>
              <a:rPr lang="en-US" sz="2000" dirty="0">
                <a:latin typeface="Times New Roman" panose="02020603050405020304" pitchFamily="18" charset="0"/>
                <a:cs typeface="Times New Roman" pitchFamily="18" charset="0"/>
              </a:rPr>
              <a:t> chia </a:t>
            </a:r>
            <a:r>
              <a:rPr lang="en-US" sz="2000" dirty="0" err="1">
                <a:latin typeface="Times New Roman" panose="02020603050405020304" pitchFamily="18" charset="0"/>
                <a:cs typeface="Times New Roman" pitchFamily="18" charset="0"/>
              </a:rPr>
              <a:t>làm</a:t>
            </a:r>
            <a:r>
              <a:rPr lang="en-US" sz="2000" dirty="0">
                <a:latin typeface="Times New Roman" panose="02020603050405020304" pitchFamily="18" charset="0"/>
                <a:cs typeface="Times New Roman" pitchFamily="18" charset="0"/>
              </a:rPr>
              <a:t> 3 </a:t>
            </a:r>
            <a:r>
              <a:rPr lang="en-US" sz="2000" dirty="0" err="1">
                <a:latin typeface="Times New Roman" panose="02020603050405020304" pitchFamily="18" charset="0"/>
                <a:cs typeface="Times New Roman" pitchFamily="18" charset="0"/>
              </a:rPr>
              <a:t>mức</a:t>
            </a:r>
            <a:r>
              <a:rPr lang="en-US" sz="20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itchFamily="18" charset="0"/>
              </a:rPr>
              <a:t>độ</a:t>
            </a:r>
            <a:r>
              <a:rPr lang="en-US" sz="2000" dirty="0">
                <a:latin typeface="Times New Roman" panose="02020603050405020304" pitchFamily="18" charset="0"/>
                <a:cs typeface="Times New Roman" pitchFamily="18" charset="0"/>
              </a:rPr>
              <a:t> ( Theo WHO 2009):</a:t>
            </a:r>
          </a:p>
          <a:p>
            <a:pPr marL="803275" lvl="2">
              <a:buFont typeface="Calibri" pitchFamily="34" charset="0"/>
              <a:buChar char="+"/>
            </a:pPr>
            <a:r>
              <a:rPr lang="en-US" dirty="0" err="1">
                <a:latin typeface="Times New Roman" panose="02020603050405020304" pitchFamily="18" charset="0"/>
                <a:cs typeface="Times New Roman" pitchFamily="18" charset="0"/>
              </a:rPr>
              <a:t>Sốt</a:t>
            </a:r>
            <a:r>
              <a:rPr lang="en-US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itchFamily="18" charset="0"/>
              </a:rPr>
              <a:t>xuất</a:t>
            </a:r>
            <a:r>
              <a:rPr lang="en-US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itchFamily="18" charset="0"/>
              </a:rPr>
              <a:t>huyết</a:t>
            </a:r>
            <a:r>
              <a:rPr lang="en-US" dirty="0">
                <a:latin typeface="Times New Roman" panose="02020603050405020304" pitchFamily="18" charset="0"/>
                <a:cs typeface="Times New Roman" pitchFamily="18" charset="0"/>
              </a:rPr>
              <a:t> Dengue.</a:t>
            </a:r>
          </a:p>
          <a:p>
            <a:pPr marL="803275" lvl="2">
              <a:buFont typeface="Calibri" pitchFamily="34" charset="0"/>
              <a:buChar char="+"/>
            </a:pPr>
            <a:r>
              <a:rPr lang="en-US" dirty="0" err="1">
                <a:latin typeface="Times New Roman" panose="02020603050405020304" pitchFamily="18" charset="0"/>
                <a:cs typeface="Times New Roman" pitchFamily="18" charset="0"/>
              </a:rPr>
              <a:t>Sốt</a:t>
            </a:r>
            <a:r>
              <a:rPr lang="en-US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itchFamily="18" charset="0"/>
              </a:rPr>
              <a:t>xuất</a:t>
            </a:r>
            <a:r>
              <a:rPr lang="en-US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itchFamily="18" charset="0"/>
              </a:rPr>
              <a:t>huyết</a:t>
            </a:r>
            <a:r>
              <a:rPr lang="en-US" dirty="0">
                <a:latin typeface="Times New Roman" panose="02020603050405020304" pitchFamily="18" charset="0"/>
                <a:cs typeface="Times New Roman" pitchFamily="18" charset="0"/>
              </a:rPr>
              <a:t> Dengue </a:t>
            </a:r>
            <a:r>
              <a:rPr lang="en-US" dirty="0" err="1">
                <a:latin typeface="Times New Roman" panose="02020603050405020304" pitchFamily="18" charset="0"/>
                <a:cs typeface="Times New Roman" pitchFamily="18" charset="0"/>
              </a:rPr>
              <a:t>có</a:t>
            </a:r>
            <a:r>
              <a:rPr lang="en-US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itchFamily="18" charset="0"/>
              </a:rPr>
              <a:t>dấu</a:t>
            </a:r>
            <a:r>
              <a:rPr lang="en-US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itchFamily="18" charset="0"/>
              </a:rPr>
              <a:t>hiệu</a:t>
            </a:r>
            <a:r>
              <a:rPr lang="en-US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itchFamily="18" charset="0"/>
              </a:rPr>
              <a:t>cảnh</a:t>
            </a:r>
            <a:r>
              <a:rPr lang="en-US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itchFamily="18" charset="0"/>
              </a:rPr>
              <a:t>báo</a:t>
            </a:r>
            <a:r>
              <a:rPr lang="en-US" dirty="0">
                <a:latin typeface="Times New Roman" panose="02020603050405020304" pitchFamily="18" charset="0"/>
                <a:cs typeface="Times New Roman" pitchFamily="18" charset="0"/>
              </a:rPr>
              <a:t>.</a:t>
            </a:r>
          </a:p>
          <a:p>
            <a:pPr marL="803275" lvl="2">
              <a:buFont typeface="Calibri" pitchFamily="34" charset="0"/>
              <a:buChar char="+"/>
            </a:pPr>
            <a:r>
              <a:rPr lang="en-US" dirty="0" err="1">
                <a:latin typeface="Times New Roman" panose="02020603050405020304" pitchFamily="18" charset="0"/>
                <a:cs typeface="Times New Roman" pitchFamily="18" charset="0"/>
              </a:rPr>
              <a:t>Sốt</a:t>
            </a:r>
            <a:r>
              <a:rPr lang="en-US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itchFamily="18" charset="0"/>
              </a:rPr>
              <a:t>xuất</a:t>
            </a:r>
            <a:r>
              <a:rPr lang="en-US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itchFamily="18" charset="0"/>
              </a:rPr>
              <a:t>huyết</a:t>
            </a:r>
            <a:r>
              <a:rPr lang="en-US" dirty="0">
                <a:latin typeface="Times New Roman" panose="02020603050405020304" pitchFamily="18" charset="0"/>
                <a:cs typeface="Times New Roman" pitchFamily="18" charset="0"/>
              </a:rPr>
              <a:t> Dengue </a:t>
            </a:r>
            <a:r>
              <a:rPr lang="en-US" dirty="0" err="1">
                <a:latin typeface="Times New Roman" panose="02020603050405020304" pitchFamily="18" charset="0"/>
                <a:cs typeface="Times New Roman" pitchFamily="18" charset="0"/>
              </a:rPr>
              <a:t>nặng</a:t>
            </a:r>
            <a:r>
              <a:rPr lang="en-US" dirty="0">
                <a:latin typeface="Times New Roman" panose="02020603050405020304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en-US" sz="2000" b="1" dirty="0">
                <a:latin typeface="Times New Roman" panose="02020603050405020304" pitchFamily="18" charset="0"/>
                <a:cs typeface="Times New Roman" pitchFamily="18" charset="0"/>
              </a:rPr>
              <a:t>1. </a:t>
            </a:r>
            <a:r>
              <a:rPr lang="en-US" sz="2000" b="1" dirty="0" err="1">
                <a:latin typeface="Times New Roman" panose="02020603050405020304" pitchFamily="18" charset="0"/>
                <a:cs typeface="Times New Roman" pitchFamily="18" charset="0"/>
              </a:rPr>
              <a:t>Chẩn</a:t>
            </a:r>
            <a:r>
              <a:rPr lang="en-US" sz="2000" b="1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itchFamily="18" charset="0"/>
              </a:rPr>
              <a:t>đoán</a:t>
            </a:r>
            <a:r>
              <a:rPr lang="en-US" sz="2000" b="1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itchFamily="18" charset="0"/>
              </a:rPr>
              <a:t>sốt</a:t>
            </a:r>
            <a:r>
              <a:rPr lang="en-US" sz="2000" b="1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itchFamily="18" charset="0"/>
              </a:rPr>
              <a:t>xuất</a:t>
            </a:r>
            <a:r>
              <a:rPr lang="en-US" sz="2000" b="1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itchFamily="18" charset="0"/>
              </a:rPr>
              <a:t>huyết</a:t>
            </a:r>
            <a:r>
              <a:rPr lang="en-US" sz="2000" b="1" dirty="0">
                <a:latin typeface="Times New Roman" panose="02020603050405020304" pitchFamily="18" charset="0"/>
                <a:cs typeface="Times New Roman" pitchFamily="18" charset="0"/>
              </a:rPr>
              <a:t> Dengue</a:t>
            </a:r>
          </a:p>
          <a:p>
            <a:pPr marL="0" indent="0">
              <a:buNone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8969418"/>
              </p:ext>
            </p:extLst>
          </p:nvPr>
        </p:nvGraphicFramePr>
        <p:xfrm>
          <a:off x="1943100" y="2951018"/>
          <a:ext cx="8305800" cy="3581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019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873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err="1">
                          <a:latin typeface="Times New Roman" pitchFamily="18" charset="0"/>
                          <a:cs typeface="Times New Roman" pitchFamily="18" charset="0"/>
                        </a:rPr>
                        <a:t>Lâm</a:t>
                      </a:r>
                      <a:r>
                        <a:rPr lang="en-US" sz="2000" b="1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="1" dirty="0" err="1">
                          <a:latin typeface="Times New Roman" pitchFamily="18" charset="0"/>
                          <a:cs typeface="Times New Roman" pitchFamily="18" charset="0"/>
                        </a:rPr>
                        <a:t>sàng</a:t>
                      </a:r>
                      <a:endParaRPr lang="en-US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err="1">
                          <a:latin typeface="Times New Roman" pitchFamily="18" charset="0"/>
                          <a:cs typeface="Times New Roman" pitchFamily="18" charset="0"/>
                        </a:rPr>
                        <a:t>Cận</a:t>
                      </a:r>
                      <a:r>
                        <a:rPr lang="en-US" sz="2000" b="1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="1" dirty="0" err="1">
                          <a:latin typeface="Times New Roman" pitchFamily="18" charset="0"/>
                          <a:cs typeface="Times New Roman" pitchFamily="18" charset="0"/>
                        </a:rPr>
                        <a:t>lâm</a:t>
                      </a:r>
                      <a:r>
                        <a:rPr lang="en-US" sz="2000" b="1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="1" dirty="0" err="1">
                          <a:latin typeface="Times New Roman" pitchFamily="18" charset="0"/>
                          <a:cs typeface="Times New Roman" pitchFamily="18" charset="0"/>
                        </a:rPr>
                        <a:t>sàng</a:t>
                      </a:r>
                      <a:endParaRPr lang="en-US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12666">
                <a:tc>
                  <a:txBody>
                    <a:bodyPr/>
                    <a:lstStyle/>
                    <a:p>
                      <a:pPr marL="58738" lvl="2" indent="0">
                        <a:buFont typeface="Calibri" pitchFamily="34" charset="0"/>
                        <a:buNone/>
                        <a:tabLst/>
                      </a:pP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Sốt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cao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đột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ngột,liên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tục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từ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 2-7 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ngày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và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có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ít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nhất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 2 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trong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các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dấu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hiệu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sau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58738" lvl="2" indent="0">
                        <a:buFont typeface="Calibri" pitchFamily="34" charset="0"/>
                        <a:buNone/>
                        <a:tabLst/>
                      </a:pP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Biểu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hiện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xuất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huyết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như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nghiệm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pháp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dây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thắt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 (+),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chấm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xuất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huyết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 ở 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dưới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 da, 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chảy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máu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chân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răng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hoặc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chảy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máu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 cam. (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dấu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hiệu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dây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thắt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làm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đúng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phải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đạt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yêu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cầu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cản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trở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tuần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hoàn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 TM, 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mà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vẫn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duy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trì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được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tuần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hoàn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 ĐM)</a:t>
                      </a:r>
                    </a:p>
                    <a:p>
                      <a:pPr marL="58738" lvl="2" indent="0">
                        <a:buFont typeface="Calibri" pitchFamily="34" charset="0"/>
                        <a:buNone/>
                        <a:tabLst/>
                      </a:pP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Nhức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đầu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 ,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chán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ăn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 ,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buồn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nôn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 marL="58738" lvl="2" indent="0">
                        <a:buFont typeface="Calibri" pitchFamily="34" charset="0"/>
                        <a:buNone/>
                        <a:tabLst/>
                      </a:pP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- Da 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xung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huyết,phát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 ban, 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đau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cơ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đau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nhức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hai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hố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mắt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1" indent="0">
                        <a:buFont typeface="Calibri" pitchFamily="34" charset="0"/>
                        <a:buNone/>
                      </a:pP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-  Hematocrit 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bình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thường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hoặc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tăng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lvl="1" indent="0">
                        <a:buFont typeface="Calibri" pitchFamily="34" charset="0"/>
                        <a:buNone/>
                      </a:pP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-  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Số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lượng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 TC 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bình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thường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hoặc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hơi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giảm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và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số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lượng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 BC 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thường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giảm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38172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9491" y="228600"/>
            <a:ext cx="11139054" cy="6019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2.Chẩn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đoán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sốt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huyết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Dengue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cảnh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báo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triệu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chứng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lâm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sàng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SXH,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kèm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cảnh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báo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744538" lvl="2">
              <a:buFont typeface="Calibri" pitchFamily="34" charset="0"/>
              <a:buChar char="+"/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vã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, li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bì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744538" lvl="2">
              <a:buFont typeface="Calibri" pitchFamily="34" charset="0"/>
              <a:buChar char="+"/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Đau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bụng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vùng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ấn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đau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vùng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gan,gan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to &gt; 2cm</a:t>
            </a:r>
          </a:p>
          <a:p>
            <a:pPr marL="744538" lvl="2">
              <a:buFont typeface="Calibri" pitchFamily="34" charset="0"/>
              <a:buChar char="+"/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Nôn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tiểu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ít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huyết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niêm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mạc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máu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1">
              <a:buFont typeface="Times New Roman" pitchFamily="18" charset="0"/>
              <a:buChar char="+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Hematocrit </a:t>
            </a:r>
            <a:r>
              <a:rPr lang="en-US" sz="2000" dirty="0">
                <a:latin typeface="Wide Latin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tăng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tiểu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giảm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nhanh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chóng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cảnh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báo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dõi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sát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mạch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HA,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tiểu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hematocrit,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tiểu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truyền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dịch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kịp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thời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Chẩn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doán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Sốt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huyết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Dengue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nặng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nguời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0" indent="0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Thoát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huyết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tuong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nặng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dến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sốc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giảm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Sốc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SXH Dengue), ứ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dịch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khoang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màng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phổi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ổ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bụng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0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b) 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huyết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nặng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Suy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tạng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0">
              <a:buNone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25770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4578284"/>
              </p:ext>
            </p:extLst>
          </p:nvPr>
        </p:nvGraphicFramePr>
        <p:xfrm>
          <a:off x="1676400" y="184579"/>
          <a:ext cx="8839200" cy="6324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29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653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448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3585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err="1">
                          <a:latin typeface="Times New Roman" pitchFamily="18" charset="0"/>
                          <a:cs typeface="Times New Roman" pitchFamily="18" charset="0"/>
                        </a:rPr>
                        <a:t>Sốc</a:t>
                      </a:r>
                      <a:r>
                        <a:rPr lang="en-US" sz="1800" b="1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="1" dirty="0" err="1">
                          <a:latin typeface="Times New Roman" pitchFamily="18" charset="0"/>
                          <a:cs typeface="Times New Roman" pitchFamily="18" charset="0"/>
                        </a:rPr>
                        <a:t>sốt</a:t>
                      </a:r>
                      <a:r>
                        <a:rPr lang="en-US" sz="1800" b="1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="1" dirty="0" err="1">
                          <a:latin typeface="Times New Roman" pitchFamily="18" charset="0"/>
                          <a:cs typeface="Times New Roman" pitchFamily="18" charset="0"/>
                        </a:rPr>
                        <a:t>xuất</a:t>
                      </a:r>
                      <a:r>
                        <a:rPr lang="en-US" sz="1800" b="1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="1" dirty="0" err="1">
                          <a:latin typeface="Times New Roman" pitchFamily="18" charset="0"/>
                          <a:cs typeface="Times New Roman" pitchFamily="18" charset="0"/>
                        </a:rPr>
                        <a:t>huyết</a:t>
                      </a:r>
                      <a:r>
                        <a:rPr lang="en-US" sz="1800" b="1" dirty="0">
                          <a:latin typeface="Times New Roman" pitchFamily="18" charset="0"/>
                          <a:cs typeface="Times New Roman" pitchFamily="18" charset="0"/>
                        </a:rPr>
                        <a:t> Dengue</a:t>
                      </a:r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err="1">
                          <a:latin typeface="Times New Roman" pitchFamily="18" charset="0"/>
                          <a:cs typeface="Times New Roman" pitchFamily="18" charset="0"/>
                        </a:rPr>
                        <a:t>Xuất</a:t>
                      </a:r>
                      <a:r>
                        <a:rPr lang="en-US" sz="1800" b="1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="1" dirty="0" err="1">
                          <a:latin typeface="Times New Roman" pitchFamily="18" charset="0"/>
                          <a:cs typeface="Times New Roman" pitchFamily="18" charset="0"/>
                        </a:rPr>
                        <a:t>huyết</a:t>
                      </a:r>
                      <a:r>
                        <a:rPr lang="en-US" sz="1800" b="1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="1" dirty="0" err="1">
                          <a:latin typeface="Times New Roman" pitchFamily="18" charset="0"/>
                          <a:cs typeface="Times New Roman" pitchFamily="18" charset="0"/>
                        </a:rPr>
                        <a:t>nặng</a:t>
                      </a:r>
                      <a:endParaRPr lang="en-US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800" b="1" dirty="0" err="1">
                          <a:latin typeface="Times New Roman" pitchFamily="18" charset="0"/>
                          <a:cs typeface="Times New Roman" pitchFamily="18" charset="0"/>
                        </a:rPr>
                        <a:t>Suy</a:t>
                      </a:r>
                      <a:r>
                        <a:rPr lang="en-US" sz="1800" b="1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="1" dirty="0" err="1">
                          <a:latin typeface="Times New Roman" pitchFamily="18" charset="0"/>
                          <a:cs typeface="Times New Roman" pitchFamily="18" charset="0"/>
                        </a:rPr>
                        <a:t>tạng</a:t>
                      </a:r>
                      <a:r>
                        <a:rPr lang="en-US" sz="1800" b="1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="1" dirty="0" err="1">
                          <a:latin typeface="Times New Roman" pitchFamily="18" charset="0"/>
                          <a:cs typeface="Times New Roman" pitchFamily="18" charset="0"/>
                        </a:rPr>
                        <a:t>nặng</a:t>
                      </a:r>
                      <a:endParaRPr lang="en-US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18857"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buNone/>
                      </a:pPr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en-US" sz="18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Suy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tuần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hoàn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cấp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,  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xảy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ra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vào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ngày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thứ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 3-7 , 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biểu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hiện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None/>
                      </a:pP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bởi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vật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vã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; 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bứt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rứt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 , li 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bì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; 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lạnh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dầu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 chi, da 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lạnh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ẩm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; 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mạch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nhanh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nhỏ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, HA 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kẹt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hoặc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tụt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 HA 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hoặc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không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đo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được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 HA; 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tiểu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ít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None/>
                      </a:pP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en-US" sz="20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Sốc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 SXH Dengue</a:t>
                      </a:r>
                      <a:r>
                        <a:rPr lang="en-US" sz="2000" baseline="0" dirty="0">
                          <a:latin typeface="Times New Roman" pitchFamily="18" charset="0"/>
                          <a:cs typeface="Times New Roman" pitchFamily="18" charset="0"/>
                        </a:rPr>
                        <a:t> chia 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2 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mức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độ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dể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diều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trị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bù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dịch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: 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None/>
                      </a:pP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+ 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Sốc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 SXH Dengue: 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Có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dấu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hiệu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suy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tuần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hoàn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mạch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nhanh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nhỏ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, HA 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kẹt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hoặc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tụt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kèm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triệu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chứng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như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 da 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lạnh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ẩm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bứt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rứt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hoặc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vật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vã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 li 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bì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None/>
                      </a:pP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+ 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Sốc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 SXH</a:t>
                      </a:r>
                      <a:r>
                        <a:rPr lang="en-US" sz="20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Dengue 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nặng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: 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Sốc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nặng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mạch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nhỏ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khó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bắt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, HA 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không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đo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được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588" lvl="1" indent="0">
                        <a:buNone/>
                        <a:tabLst/>
                      </a:pP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Chảy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máu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 cam, 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rong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kinh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lang="en-US" sz="20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xuất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huyết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trong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cơ</a:t>
                      </a:r>
                      <a:r>
                        <a:rPr lang="en-US" sz="2000" baseline="0" dirty="0"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phần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mềm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đuờng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tiêu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hóa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lang="en-US" sz="20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nội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tạng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kèm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tình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trạng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sốc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nặng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giảm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 TC, 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thiếu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 oxy 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mô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và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toan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chuyển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hóa</a:t>
                      </a:r>
                      <a:r>
                        <a:rPr lang="en-US" sz="2000" baseline="0" dirty="0">
                          <a:latin typeface="Times New Roman" pitchFamily="18" charset="0"/>
                          <a:cs typeface="Times New Roman" pitchFamily="18" charset="0"/>
                        </a:rPr>
                        <a:t> -&gt; 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suy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 da 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phủ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tạng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lang="en-US" sz="20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đông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máu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nội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mạch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nặng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 marL="1588" lvl="1" indent="0">
                        <a:buNone/>
                      </a:pP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Xuất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huyết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nặng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xảy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ra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 ở 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nguời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bệnh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dùng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các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thuốc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kháng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viêm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như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 acetylsalicylic acid (aspirin), ibuprofen 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hoặc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dùng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 corticoid, 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tiền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sử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loét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dạ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dày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tá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tràng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viêm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gan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mạn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0325" lvl="1" indent="0">
                        <a:buNone/>
                      </a:pP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Suy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gan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cấp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, men 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gan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 AST, ALT = 1000 U/L.</a:t>
                      </a:r>
                    </a:p>
                    <a:p>
                      <a:pPr marL="60325" lvl="1" indent="0">
                        <a:buNone/>
                      </a:pP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Suy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thận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cấp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 marL="60325" lvl="1" indent="0">
                        <a:buNone/>
                      </a:pP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Rối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loạn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 tri 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giác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 (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Sốt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xuất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huyết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thể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não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).</a:t>
                      </a:r>
                    </a:p>
                    <a:p>
                      <a:pPr marL="60325" lvl="1" indent="0">
                        <a:buNone/>
                      </a:pP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Viêm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 co 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tim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suy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tim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hoặc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suy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chức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năng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các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cơ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quan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khác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286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73</TotalTime>
  <Words>2210</Words>
  <Application>Microsoft Office PowerPoint</Application>
  <PresentationFormat>Widescreen</PresentationFormat>
  <Paragraphs>183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Arial</vt:lpstr>
      <vt:lpstr>Calibri</vt:lpstr>
      <vt:lpstr>Calibri Light</vt:lpstr>
      <vt:lpstr>Tahoma</vt:lpstr>
      <vt:lpstr>Times New Roman</vt:lpstr>
      <vt:lpstr>Wide Latin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III.TRIỆU CHỨNG – DIỄN BIẾN LÂM SÀNG VÀ CẬN LÂM SÀNG SỐT HUYẾT DENGUE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Nguyen Do Trung Duc</dc:creator>
  <cp:lastModifiedBy>Nguyen Do Trung Duc</cp:lastModifiedBy>
  <cp:revision>17</cp:revision>
  <dcterms:created xsi:type="dcterms:W3CDTF">2017-03-26T03:57:43Z</dcterms:created>
  <dcterms:modified xsi:type="dcterms:W3CDTF">2017-03-26T15:59:59Z</dcterms:modified>
</cp:coreProperties>
</file>