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eg"/>
  <Override PartName="/ppt/media/image3.jpg" ContentType="image/jpeg"/>
  <Override PartName="/ppt/media/image4.JPG" ContentType="image/jpeg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72" r:id="rId3"/>
    <p:sldId id="264" r:id="rId4"/>
    <p:sldId id="257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8" autoAdjust="0"/>
    <p:restoredTop sz="94434" autoAdjust="0"/>
  </p:normalViewPr>
  <p:slideViewPr>
    <p:cSldViewPr>
      <p:cViewPr varScale="1">
        <p:scale>
          <a:sx n="71" d="100"/>
          <a:sy n="71" d="100"/>
        </p:scale>
        <p:origin x="122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E7729-FE02-4AA5-81DB-E72F5C1A89E6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1234F-700F-4AB4-BFF3-BF3D36B3B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5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521" y="1161585"/>
            <a:ext cx="3972479" cy="33342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62192"/>
            <a:ext cx="3192044" cy="30288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 HUYẾT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6400800" cy="1752600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24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endParaRPr lang="en-US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US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Huỳnh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endParaRPr lang="en-US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Diệp</a:t>
            </a:r>
            <a:endParaRPr lang="en-US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9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794" y="-84594"/>
            <a:ext cx="8834005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 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chứng lâm sàng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hủ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yếu là xuất huyết.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hường xảy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 dưới 1 tuổi và khi bị va chạm, chấn thương.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3538" algn="just">
              <a:buFont typeface="Times New Roman" panose="02020603050405020304" pitchFamily="18" charset="0"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thái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 huyết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mảnh bầm tím dưới da, đám tụ máu trong cơ, chảy máu không cầm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nơi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chấn thương.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3538" algn="just">
              <a:buFont typeface="Times New Roman" panose="02020603050405020304" pitchFamily="18" charset="0"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riệu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chứng chảy máu ở khớp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lớn,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tái phát nhiều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cứng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khớp, teo cơ.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chứng xuất huyết tái phát liên tục.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3538" algn="just">
              <a:buFont typeface="Times New Roman" panose="02020603050405020304" pitchFamily="18" charset="0"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tiền sử gia đình họ ngoại có thể phát hiện thấy anh em trai, các cậu bác họ ngoại có bệnh giống thế.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Xét nghiệm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gian đông máu kéo dài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gian đông máu huyết tương Howell dài (bình thường 1 – 2 phút).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gian prothrombin dài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pháp tiêu thụ prothrombin kém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hồi cục máu đông: r: dài, am bình thường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ghiệm pháp sinh thromboplastin (Bigg – Douglas rối loạn)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Bigg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Douglas với huyết tương rối loạn là hemophilia A, với huyết thanh rối loạn là hemophilia B.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  <a:tabLst>
                <a:tab pos="3813572" algn="l"/>
              </a:tabLst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lượng yếu tố VIII hay IX thấy thiếu hụt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Font typeface="Times New Roman" panose="02020603050405020304" pitchFamily="18" charset="0"/>
              <a:buChar char="-"/>
              <a:tabLst>
                <a:tab pos="3813175" algn="l"/>
              </a:tabLst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hụt nhiều: 5 – 30% mức bình thường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Font typeface="Times New Roman" panose="02020603050405020304" pitchFamily="18" charset="0"/>
              <a:buChar char="-"/>
              <a:tabLst>
                <a:tab pos="3813175" algn="l"/>
              </a:tabLst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hụt vừa: 1 – 5% mức bình thường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Font typeface="Times New Roman" panose="02020603050405020304" pitchFamily="18" charset="0"/>
              <a:buChar char="-"/>
              <a:tabLst>
                <a:tab pos="3813175" algn="l"/>
              </a:tabLst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hụt nặng: dưới 1% mức bình thường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-6161"/>
            <a:ext cx="8915400" cy="694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00"/>
              </a:spcAft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vi-V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Điều trị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200"/>
              </a:spcAft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 </a:t>
            </a:r>
            <a:r>
              <a:rPr lang="vi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tắc điều trị</a:t>
            </a:r>
          </a:p>
          <a:p>
            <a:pPr marL="342900" indent="-342900" algn="just" fontAlgn="base">
              <a:spcAft>
                <a:spcPts val="200"/>
              </a:spcAft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Tùy theo thể bệnh: hemophilia A, hay B.</a:t>
            </a:r>
          </a:p>
          <a:p>
            <a:pPr marL="342900" indent="-342900" algn="just" fontAlgn="base">
              <a:spcAft>
                <a:spcPts val="200"/>
              </a:spcAft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Tùy theo mức độ bệnh: nhẹ, vừa, nặng.</a:t>
            </a:r>
          </a:p>
          <a:p>
            <a:pPr marL="342900" indent="-342900" algn="just" fontAlgn="base">
              <a:spcAft>
                <a:spcPts val="200"/>
              </a:spcAft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Tùy theo 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cầu: bệnh nhân đang chảy máu nặng, cần cầm máu, cần phẫu thuật.</a:t>
            </a:r>
          </a:p>
          <a:p>
            <a:pPr marL="342900" indent="-342900" algn="just" fontAlgn="base">
              <a:spcAft>
                <a:spcPts val="200"/>
              </a:spcAft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Điều trị sớm ngay khi có chấn thương với thể nhẹ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điều trị dự phòng 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ớ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thể nặng, phối hợp chăm sóc tốt bệnh nhân.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200"/>
              </a:spcAft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200"/>
              </a:spcAft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Cầm máu toàn thể và phòng xuất huyết tiếp: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6325" indent="-444500" algn="just" defTabSz="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tương tươi đông lạnh: liều ban đầu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15ml/kg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dụng lại 10ml/kg nếu còn chảy máu.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6325" indent="-444500" algn="just" defTabSz="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trong các biện pháp sau tuỳ điều kiện: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2900" indent="-342900" algn="just" defTabSz="5143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tương kết tủa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đv/kg. Sau 8 giờ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lại khi còn xuất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xuất huyết tái phát: 15 – 20đv/kg/tuần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lần.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2900" indent="-342900" algn="just" defTabSz="5143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 tương tươi 15 – 20mg/kg.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2900" indent="-342900" algn="just" defTabSz="5143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tươi toàn phần nếu kèm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 máu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– 30ml/kg.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12900" indent="-342900" algn="just" defTabSz="5143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phẩm PPSB, bao gồm các yếu tố II, VII, X và IX đối với Hemophilia B 1–2 ml/kg hay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20đv/kg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200"/>
              </a:spcAft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Cầm máu tại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băng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ép chặt, đắp thromin hay fibrin vào chỗ chảy máu.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20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hảy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máu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khớp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 khớp ở tư thế cơ năng ít ngày cho thuốc giảm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hợp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trị vật lí, phục hồi chức năng.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7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1"/>
            <a:ext cx="91440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Vitamin K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Vitamin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eficiency Disorders)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610600" cy="5867400"/>
          </a:xfrm>
        </p:spPr>
        <p:txBody>
          <a:bodyPr>
            <a:noAutofit/>
          </a:bodyPr>
          <a:lstStyle/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3 loại vitamin K :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K2, K3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 thấy ở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kỳ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đẻ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vào ngày thứ 3 – 5 sau khi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đẻ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do vi khuẩn đường ruột tổng hợp đủ vitamin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hoặc ở trẻ em tắc đường mật rối loạn tiêu hóa.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khuẩn đường ruột bị rối loạn: tiêu chảy mãn, tắc mật bấm sinh không hoàn toàn.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phải do chống vitamin K trong máu lưu hành như ngộ độc phấn rôm có warfarin hoặc mắc phải thứ phát do suy chức năng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gan, xơ gan, teo đường mật, sơ sinh non yếu, nhiễm trùng nhiễm độc gan.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1.Triệu chứng: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yếu là chảy máu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 máu đường tiêu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ở da,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trị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vitamin K: 5 -10mg/ ngày.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trẻ mới đẻ chỉ vài giờ sau, tỉ lệ prothrombin lên mức bình thường và chảy máu ngừng.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nhiều vitamin K có thể gây tan máu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8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V. BỆNH SCHOLEIN HENOCH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92443"/>
            <a:ext cx="868680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ây là một hội chứng không đặc hiệu do phản ứng quá mẫn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 thành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 đối với nhiều yếu tố gây bệnh gây thoái quản và xuất huyết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guời ta xếp Schonlein – Henoch vào bệnh hệ tạo keo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(collagene) do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 chế tự miễn.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Nơi tổn thương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mao mạch bị bao quanh bởi các phản ứng viêm gồm nhiều tế bào đa nhân,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 cầu và fibrin kèm nhiều lắng đọng IgA.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 lắng đọng IgA với hậu quả hoạt hoá của bổ thể được coi là đại diện cho cơ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 gây bệnh.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sàng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Bệnh thường gặp ở trẻ lớn, tuổi trung bình là 8,6 với 4 loại triệu chứng: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huyết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ngứa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Xuất huyết đối xứng thường gặp là hai chi dưới rồi đến hai chi trên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hiếm xuất huyết toàn thân (mặt, vành tai, ngực, bụng…).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1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6868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vi-VN" sz="2000" i="1" dirty="0" smtClean="0">
                <a:latin typeface="+mj-lt"/>
                <a:cs typeface="Times New Roman" pitchFamily="18" charset="0"/>
              </a:rPr>
              <a:t>Triệu chứng tiêu hoá</a:t>
            </a:r>
            <a:endParaRPr lang="en-US" sz="2000" i="1" dirty="0" smtClean="0">
              <a:latin typeface="+mj-lt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vi-VN" sz="2000" dirty="0" smtClean="0">
                <a:latin typeface="+mj-lt"/>
                <a:cs typeface="Times New Roman" pitchFamily="18" charset="0"/>
              </a:rPr>
              <a:t>Đau bụng (80%): đau lâm râm hoặc đau lăn lộn, đau từng cơn. Khi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</a:t>
            </a:r>
            <a:r>
              <a:rPr lang="vi-VN" sz="2000" dirty="0" smtClean="0">
                <a:latin typeface="+mj-lt"/>
                <a:cs typeface="Times New Roman" pitchFamily="18" charset="0"/>
              </a:rPr>
              <a:t>không có xuất huyết khó chẩn đoán và dễ nhầm bệnh ngoại khoa.</a:t>
            </a: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000" dirty="0" smtClean="0">
                <a:latin typeface="+mj-lt"/>
                <a:cs typeface="Times New Roman" pitchFamily="18" charset="0"/>
              </a:rPr>
              <a:t>ôn: nôn dịch lẫn thức ăn hoặc nôn ra máu.</a:t>
            </a: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vi-VN" sz="2000" dirty="0" smtClean="0">
                <a:latin typeface="+mj-lt"/>
                <a:cs typeface="Times New Roman" pitchFamily="18" charset="0"/>
              </a:rPr>
              <a:t>Ỉa máu: ỉa phân đen hoặc máu tươi. Nôn và ỉa máu gặp trong 50%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</a:t>
            </a:r>
            <a:r>
              <a:rPr lang="vi-VN" sz="2000" dirty="0" smtClean="0">
                <a:latin typeface="+mj-lt"/>
                <a:cs typeface="Times New Roman" pitchFamily="18" charset="0"/>
              </a:rPr>
              <a:t>các trường hợp.</a:t>
            </a:r>
            <a:endParaRPr lang="en-US" sz="2000" dirty="0" smtClean="0">
              <a:latin typeface="+mj-lt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vi-VN" sz="2000" i="1" dirty="0">
                <a:latin typeface="+mj-lt"/>
              </a:rPr>
              <a:t>Biểu hiện đau khớp</a:t>
            </a:r>
          </a:p>
          <a:p>
            <a:pPr marL="34290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vi-VN" sz="2000" dirty="0">
                <a:latin typeface="+mj-lt"/>
              </a:rPr>
              <a:t>Thường thấy đau khớp gối, cổ chân, có thể sưng phù nề quanh khớp</a:t>
            </a:r>
          </a:p>
          <a:p>
            <a:pPr marL="34290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vi-VN" sz="2000" dirty="0">
                <a:latin typeface="+mj-lt"/>
              </a:rPr>
              <a:t>Khỏi nhanh không để lại di chứng nhưng hay tái phát.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000" i="1" dirty="0" smtClean="0">
                <a:latin typeface="+mj-lt"/>
              </a:rPr>
              <a:t>iểu </a:t>
            </a:r>
            <a:r>
              <a:rPr lang="vi-VN" sz="2000" i="1" dirty="0">
                <a:latin typeface="+mj-lt"/>
              </a:rPr>
              <a:t>hiện viêm thận</a:t>
            </a:r>
          </a:p>
          <a:p>
            <a:pPr marL="34290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vi-VN" sz="2000" dirty="0">
                <a:latin typeface="+mj-lt"/>
              </a:rPr>
              <a:t>Viêm thận gặp từ 25 – 30% các trường hợp, bệnh nhân phù nhẹ, đái ít,</a:t>
            </a:r>
            <a:r>
              <a:rPr lang="en-US" sz="2000" dirty="0">
                <a:latin typeface="+mj-lt"/>
              </a:rPr>
              <a:t> </a:t>
            </a:r>
            <a:r>
              <a:rPr lang="vi-VN" sz="2000" dirty="0">
                <a:latin typeface="+mj-lt"/>
              </a:rPr>
              <a:t>đái máu, đái protein, cao huyết áp. Biểu hiện viêm thận thường nhẹ,</a:t>
            </a:r>
            <a:r>
              <a:rPr lang="en-US" sz="2000" dirty="0">
                <a:latin typeface="+mj-lt"/>
              </a:rPr>
              <a:t> </a:t>
            </a:r>
            <a:r>
              <a:rPr lang="vi-VN" sz="2000" dirty="0">
                <a:latin typeface="+mj-lt"/>
              </a:rPr>
              <a:t>khỏi, ít khi có biến chứng.</a:t>
            </a:r>
          </a:p>
          <a:p>
            <a:pPr marL="34290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000" dirty="0" smtClean="0">
                <a:latin typeface="+mj-lt"/>
              </a:rPr>
              <a:t>ệnh nhân </a:t>
            </a:r>
            <a:r>
              <a:rPr lang="vi-VN" sz="2000" dirty="0">
                <a:latin typeface="+mj-lt"/>
              </a:rPr>
              <a:t>sốt nhẹ trong 50% các trường hợp. Bệnh </a:t>
            </a:r>
            <a:r>
              <a:rPr lang="vi-VN" sz="2000" dirty="0" smtClean="0">
                <a:latin typeface="+mj-lt"/>
              </a:rPr>
              <a:t>tái</a:t>
            </a:r>
            <a:r>
              <a:rPr lang="en-US" sz="2000" dirty="0" smtClean="0">
                <a:latin typeface="+mj-lt"/>
              </a:rPr>
              <a:t> </a:t>
            </a:r>
            <a:r>
              <a:rPr lang="vi-VN" sz="2000" dirty="0">
                <a:latin typeface="+mj-lt"/>
              </a:rPr>
              <a:t>phát thành nhiều đợt. </a:t>
            </a:r>
            <a:endParaRPr lang="en-US" sz="2000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endParaRPr lang="vi-VN" sz="20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2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915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vi-VN" sz="2000" dirty="0" smtClean="0">
                <a:latin typeface="+mj-lt"/>
              </a:rPr>
              <a:t>Các xét nghiệm đông máu</a:t>
            </a:r>
            <a:r>
              <a:rPr lang="en-US" sz="2000" dirty="0" smtClean="0">
                <a:latin typeface="+mj-lt"/>
              </a:rPr>
              <a:t>:  </a:t>
            </a:r>
            <a:r>
              <a:rPr lang="vi-VN" sz="2000" dirty="0" smtClean="0">
                <a:latin typeface="+mj-lt"/>
              </a:rPr>
              <a:t>t</a:t>
            </a:r>
            <a:r>
              <a:rPr lang="en-US" sz="2000" dirty="0" smtClean="0">
                <a:latin typeface="+mj-lt"/>
              </a:rPr>
              <a:t>/</a:t>
            </a:r>
            <a:r>
              <a:rPr lang="vi-VN" sz="2000" dirty="0" smtClean="0">
                <a:latin typeface="+mj-lt"/>
              </a:rPr>
              <a:t>gian chảy máu, t</a:t>
            </a:r>
            <a:r>
              <a:rPr lang="en-US" sz="2000" dirty="0" smtClean="0">
                <a:latin typeface="+mj-lt"/>
              </a:rPr>
              <a:t>/</a:t>
            </a:r>
            <a:r>
              <a:rPr lang="vi-VN" sz="2000" dirty="0" smtClean="0">
                <a:latin typeface="+mj-lt"/>
              </a:rPr>
              <a:t>gian máu đông, s</a:t>
            </a:r>
            <a:r>
              <a:rPr lang="en-US" sz="2000" dirty="0" smtClean="0">
                <a:latin typeface="+mj-lt"/>
              </a:rPr>
              <a:t>/</a:t>
            </a:r>
            <a:r>
              <a:rPr lang="vi-VN" sz="2000" dirty="0" smtClean="0">
                <a:latin typeface="+mj-lt"/>
              </a:rPr>
              <a:t>lg tiểu cầu</a:t>
            </a:r>
            <a:r>
              <a:rPr lang="en-US" sz="2000" dirty="0" smtClean="0">
                <a:latin typeface="+mj-lt"/>
              </a:rPr>
              <a:t>….</a:t>
            </a:r>
          </a:p>
          <a:p>
            <a:pPr marL="34290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+mj-lt"/>
              </a:rPr>
              <a:t>lượng bạch cầu tăng, bạch cầu đa nhân trung tính tăng</a:t>
            </a:r>
            <a:endParaRPr lang="en-US" sz="2000" dirty="0" smtClean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vi-VN" sz="2000" dirty="0" smtClean="0">
                <a:latin typeface="+mj-lt"/>
              </a:rPr>
              <a:t>Xét nghiệm protein niệu, hồng cầu niệu, urê, creatinin để phát hiện viêm thận.</a:t>
            </a:r>
            <a:endParaRPr lang="en-US" sz="20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Bệnh nhân được nghỉ ngơi tại giường; Không ăn các chất nghi gây dị ứng</a:t>
            </a: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Chống nhiễm khuẩn bằng kháng sinh.</a:t>
            </a: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Chống viêm bằng prednison 1 – 2mg/ngày</a:t>
            </a: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Kháng histamin tổng hợp: phenergan; Vitamin C liều cao</a:t>
            </a: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Giảm đau trong các trường hợp đau nhiều</a:t>
            </a: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Truyền dịch khi bệnh nhân nôn nhiều, đau bụng không ăn uống được.</a:t>
            </a: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Với trẻ có viêm cầu thận, hội chứng thận hư phải điều trị dài ngày 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endParaRPr lang="en-US" sz="20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6588" y="6182380"/>
            <a:ext cx="8099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 ƠN THẦY VÀ CÁC BẠN ĐÃ LẮNG NGHE!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55223"/>
            <a:ext cx="8763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I. HỘI CHỨNG XUẤT HUYẾT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huyết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mạch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thấm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Vitamin C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Scobut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541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Dengue,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 Toxoplasma, Rickettsia.</a:t>
            </a:r>
          </a:p>
          <a:p>
            <a:pPr marL="10541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(aspirin,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phenacetin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…),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urê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nọc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rắn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541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 HA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541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tháo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Schonlein-henoch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rendu-osler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3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0080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812800" indent="-188913"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100000/mm3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huyết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88753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biên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88753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tuỷ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88753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truyền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812800" indent="-188913" algn="just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800000/mm3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huyết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di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05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52400"/>
            <a:ext cx="8761413" cy="6477000"/>
          </a:xfrm>
        </p:spPr>
        <p:txBody>
          <a:bodyPr>
            <a:noAutofit/>
          </a:bodyPr>
          <a:lstStyle/>
          <a:p>
            <a:pPr marL="36000" indent="0" algn="just">
              <a:spcBef>
                <a:spcPts val="400"/>
              </a:spcBef>
              <a:spcAft>
                <a:spcPts val="600"/>
              </a:spcAft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c. Do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000" algn="just">
              <a:spcBef>
                <a:spcPts val="4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thromboplastin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74738" indent="-450850" algn="just">
              <a:spcBef>
                <a:spcPts val="400"/>
              </a:spcBef>
              <a:spcAft>
                <a:spcPts val="600"/>
              </a:spcAft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Hemophili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(VII)</a:t>
            </a:r>
          </a:p>
          <a:p>
            <a:pPr marL="1074738" indent="-450850" algn="just">
              <a:spcBef>
                <a:spcPts val="400"/>
              </a:spcBef>
              <a:spcAft>
                <a:spcPts val="600"/>
              </a:spcAft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Hemophili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 (Rosenthal)</a:t>
            </a:r>
          </a:p>
          <a:p>
            <a:pPr marL="1074738" indent="-450850" algn="just">
              <a:spcBef>
                <a:spcPts val="400"/>
              </a:spcBef>
              <a:spcAft>
                <a:spcPts val="600"/>
              </a:spcAft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XII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Hegemann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74738" indent="-450850" algn="just">
              <a:spcBef>
                <a:spcPts val="400"/>
              </a:spcBef>
              <a:spcAft>
                <a:spcPts val="600"/>
              </a:spcAft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6000" algn="just">
              <a:spcBef>
                <a:spcPts val="4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thrombin:Thiếu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VII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Alexender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74738" indent="-450850" algn="just">
              <a:spcBef>
                <a:spcPts val="400"/>
              </a:spcBef>
              <a:spcAft>
                <a:spcPts val="600"/>
              </a:spcAft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Prower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-Stuart)</a:t>
            </a:r>
          </a:p>
          <a:p>
            <a:pPr marL="1074738" indent="-450850" algn="just">
              <a:spcBef>
                <a:spcPts val="400"/>
              </a:spcBef>
              <a:spcAft>
                <a:spcPts val="600"/>
              </a:spcAft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bẩm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II, V, VII, X</a:t>
            </a:r>
          </a:p>
          <a:p>
            <a:pPr marL="1074738" indent="-450850" algn="just">
              <a:spcBef>
                <a:spcPts val="400"/>
              </a:spcBef>
              <a:spcAft>
                <a:spcPts val="600"/>
              </a:spcAft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Măc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Vitamin K,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6000" algn="just">
              <a:spcBef>
                <a:spcPts val="4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Fibrin</a:t>
            </a:r>
          </a:p>
          <a:p>
            <a:pPr marL="1074738" indent="-450850" algn="just">
              <a:spcBef>
                <a:spcPts val="400"/>
              </a:spcBef>
              <a:spcAft>
                <a:spcPts val="600"/>
              </a:spcAft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74738" indent="-450850" algn="just">
              <a:spcBef>
                <a:spcPts val="400"/>
              </a:spcBef>
              <a:spcAft>
                <a:spcPts val="600"/>
              </a:spcAft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huỷ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800225" indent="-450850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toả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800225" indent="-450850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fibrin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fibrin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cấp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6000" algn="just">
              <a:spcBef>
                <a:spcPts val="4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26894"/>
            <a:ext cx="8763000" cy="6629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hay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700546"/>
              </p:ext>
            </p:extLst>
          </p:nvPr>
        </p:nvGraphicFramePr>
        <p:xfrm>
          <a:off x="228601" y="1560755"/>
          <a:ext cx="8762999" cy="481737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6517"/>
                <a:gridCol w="3554366"/>
                <a:gridCol w="2186908"/>
                <a:gridCol w="2115208"/>
              </a:tblGrid>
              <a:tr h="6842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chứng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dưới da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niêm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mạc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tạng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163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Ở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kỳ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da</a:t>
                      </a: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chỗ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thay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lúc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đỏ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tím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vàng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rồi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thái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tuỳ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kích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thước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Chấm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&lt; 1mm</a:t>
                      </a: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Nốt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1-10mm</a:t>
                      </a: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Mảng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1-10cm</a:t>
                      </a: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Đốt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chấm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nốt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mảng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Khối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tụ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cục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dưới da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Niêm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mạc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miệng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lưỡi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lợi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răng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khối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tụ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chảy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rong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cung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dạ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dày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thận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niệu</a:t>
                      </a:r>
                      <a:endParaRPr lang="en-US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tạng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gan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lách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phổi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tái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2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019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máu,thời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prothrombin,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Howell,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Quick,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Prothrombin,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fibrinogen.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69700"/>
            <a:ext cx="25146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661" y="3745900"/>
            <a:ext cx="2711278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585" y="3707800"/>
            <a:ext cx="2514600" cy="1752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7700" y="5752070"/>
            <a:ext cx="2286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dưới da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9365" y="5752070"/>
            <a:ext cx="2863678" cy="5035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niêm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25185" y="5730105"/>
            <a:ext cx="2057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-152400"/>
            <a:ext cx="8763000" cy="70104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II. XUẤT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HUYẾT GIẢM TIỂU CẦU TỰ MIỄN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sàng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bầm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niêm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- TEG: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100000/mm3		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Tủy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Bigg-douglas</a:t>
            </a:r>
            <a:endParaRPr lang="en-US" sz="2000" dirty="0"/>
          </a:p>
          <a:p>
            <a:pPr algn="just">
              <a:lnSpc>
                <a:spcPct val="170000"/>
              </a:lnSpc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9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-152400"/>
            <a:ext cx="8686800" cy="65531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gelaspon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Prednison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2mg/kg/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10-14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1mg/kg/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100000/mm3,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0,2mg/kg,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(dung 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69988" indent="-268288" algn="just">
              <a:spcAft>
                <a:spcPts val="600"/>
              </a:spcAft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/5kg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100000/mm3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1h</a:t>
            </a:r>
          </a:p>
          <a:p>
            <a:pPr marL="1169988" indent="-268288" algn="just">
              <a:spcAft>
                <a:spcPts val="600"/>
              </a:spcAft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10-20ml/kg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69988" indent="-268288" algn="just">
              <a:spcAft>
                <a:spcPts val="600"/>
              </a:spcAft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tính,tái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lần,mỗi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69988" indent="-268288" algn="just">
              <a:spcAft>
                <a:spcPts val="600"/>
              </a:spcAft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6MP,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cylophosphamid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Vincristin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0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6662"/>
            <a:ext cx="8852647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Bệnh ưa chảy máu Hemophilia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nhân chủ yếu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thiếu globulin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háng hemophilia bẩm sinh.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Phân biệt: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Hemophilia A: thiếu yếu tố VIII hay yếu tố AHP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Hemophilia B: Thiếu yếu tố IX hay yếu tố PTC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1153716" algn="l"/>
              </a:tabLs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+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NST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+mj-lt"/>
              </a:rPr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733800"/>
            <a:ext cx="7848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2104</Words>
  <Application>Microsoft Office PowerPoint</Application>
  <PresentationFormat>On-screen Show (4:3)</PresentationFormat>
  <Paragraphs>174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XUẤT HUYẾT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IV. Thiếu Vitamin K ( Vitamin K Deficiency Disorders)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nguyen tuananh</cp:lastModifiedBy>
  <cp:revision>63</cp:revision>
  <dcterms:created xsi:type="dcterms:W3CDTF">2006-08-16T00:00:00Z</dcterms:created>
  <dcterms:modified xsi:type="dcterms:W3CDTF">2017-03-19T06:22:30Z</dcterms:modified>
</cp:coreProperties>
</file>